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  <p:sldId id="258" r:id="rId3"/>
    <p:sldId id="259" r:id="rId4"/>
    <p:sldId id="262" r:id="rId5"/>
    <p:sldId id="264" r:id="rId6"/>
    <p:sldId id="261" r:id="rId7"/>
    <p:sldId id="266" r:id="rId8"/>
    <p:sldId id="267" r:id="rId9"/>
    <p:sldId id="265" r:id="rId10"/>
    <p:sldId id="269" r:id="rId11"/>
    <p:sldId id="271" r:id="rId12"/>
    <p:sldId id="268" r:id="rId13"/>
    <p:sldId id="270" r:id="rId14"/>
    <p:sldId id="272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D91D-847C-495D-B7E8-4E88DD81301E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AC6C1-B08A-46C3-8B6A-19F2065D7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61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D91D-847C-495D-B7E8-4E88DD81301E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AC6C1-B08A-46C3-8B6A-19F2065D7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49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D91D-847C-495D-B7E8-4E88DD81301E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AC6C1-B08A-46C3-8B6A-19F2065D7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66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D91D-847C-495D-B7E8-4E88DD81301E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AC6C1-B08A-46C3-8B6A-19F2065D7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98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D91D-847C-495D-B7E8-4E88DD81301E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AC6C1-B08A-46C3-8B6A-19F2065D7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574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D91D-847C-495D-B7E8-4E88DD81301E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AC6C1-B08A-46C3-8B6A-19F2065D7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26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D91D-847C-495D-B7E8-4E88DD81301E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AC6C1-B08A-46C3-8B6A-19F2065D79F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616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D91D-847C-495D-B7E8-4E88DD81301E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AC6C1-B08A-46C3-8B6A-19F2065D7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60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D91D-847C-495D-B7E8-4E88DD81301E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AC6C1-B08A-46C3-8B6A-19F2065D7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3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D91D-847C-495D-B7E8-4E88DD81301E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AC6C1-B08A-46C3-8B6A-19F2065D7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0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0D3D91D-847C-495D-B7E8-4E88DD81301E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AC6C1-B08A-46C3-8B6A-19F2065D7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01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0D3D91D-847C-495D-B7E8-4E88DD81301E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3DAC6C1-B08A-46C3-8B6A-19F2065D7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15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259" y="2386744"/>
            <a:ext cx="9792928" cy="1645920"/>
          </a:xfrm>
        </p:spPr>
        <p:txBody>
          <a:bodyPr>
            <a:normAutofit/>
          </a:bodyPr>
          <a:lstStyle/>
          <a:p>
            <a:r>
              <a:rPr lang="en-US" sz="3200" dirty="0"/>
              <a:t>HKN ECE 313 Final Exam Review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036874"/>
          </a:xfrm>
        </p:spPr>
        <p:txBody>
          <a:bodyPr>
            <a:normAutofit/>
          </a:bodyPr>
          <a:lstStyle/>
          <a:p>
            <a:r>
              <a:rPr lang="en-US" sz="2800" dirty="0"/>
              <a:t>Corey Snyder</a:t>
            </a:r>
          </a:p>
        </p:txBody>
      </p:sp>
    </p:spTree>
    <p:extLst>
      <p:ext uri="{BB962C8B-B14F-4D97-AF65-F5344CB8AC3E}">
        <p14:creationId xmlns:p14="http://schemas.microsoft.com/office/powerpoint/2010/main" val="343389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of random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3963647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If we have linear scaling: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3963647"/>
              </a:xfrm>
              <a:blipFill>
                <a:blip r:embed="rId2"/>
                <a:stretch>
                  <a:fillRect l="-473" t="-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739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3D13B-7A78-4D22-9F99-8400D0B23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of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3DABC7-06FD-4DA3-B81B-DC8872B17D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generate any distribution by applying a function to a uniform distribution</a:t>
                </a:r>
              </a:p>
              <a:p>
                <a:endParaRPr lang="en-US" dirty="0"/>
              </a:p>
              <a:p>
                <a:r>
                  <a:rPr lang="en-US" dirty="0"/>
                  <a:t>This function should be the inverse of the CDF of the desired distribution</a:t>
                </a:r>
              </a:p>
              <a:p>
                <a:endParaRPr lang="en-US" dirty="0"/>
              </a:p>
              <a:p>
                <a:r>
                  <a:rPr lang="en-US" dirty="0"/>
                  <a:t>Ex: if we want an exponential distribution,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>
                        <a:latin typeface="Cambria Math" panose="02040503050406030204" pitchFamily="18" charset="0"/>
                      </a:rPr>
                      <m:t>;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find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3DABC7-06FD-4DA3-B81B-DC8872B17D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3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28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of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396364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dirty="0"/>
                  <a:t>and we want to be able to describe the distribution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Step 1: Identify the support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. Sketch the pdf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. Identify the support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. Determine whether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is a Continuous or Discrete RV</a:t>
                </a:r>
              </a:p>
              <a:p>
                <a:pPr lvl="1"/>
                <a:r>
                  <a:rPr lang="en-US" dirty="0"/>
                  <a:t>Take a deep breath! You’ve done some important work here.</a:t>
                </a:r>
              </a:p>
              <a:p>
                <a:r>
                  <a:rPr lang="en-US" dirty="0"/>
                  <a:t>Step 2 (for CRV): Use the definition of the CDF to find the CDF of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Step 2 (for DRV):  Find the </a:t>
                </a:r>
                <a:r>
                  <a:rPr lang="en-US" dirty="0" err="1"/>
                  <a:t>pmf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directly using the definition of the </a:t>
                </a:r>
                <a:r>
                  <a:rPr lang="en-US" dirty="0" err="1"/>
                  <a:t>pmf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Step 3 (for CRV): Differentiate the CDF of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in order to find the pdf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3963647"/>
              </a:xfrm>
              <a:blipFill>
                <a:blip r:embed="rId2"/>
                <a:stretch>
                  <a:fillRect l="-473" t="-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447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2538C-B1B9-482B-8A95-2A9A52165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of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ADCE76-1AD5-4871-A3D8-DC8EB1483C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410934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are independent random variables,</a:t>
                </a:r>
              </a:p>
              <a:p>
                <a:r>
                  <a:rPr lang="en-US" dirty="0"/>
                  <a:t>Discrete (PMFs):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Continuous (PDFs):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ADCE76-1AD5-4871-A3D8-DC8EB1483C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4109343"/>
              </a:xfrm>
              <a:blipFill>
                <a:blip r:embed="rId2"/>
                <a:stretch>
                  <a:fillRect l="-473" t="-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388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Discrete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583436" y="3143249"/>
                <a:ext cx="4270248" cy="345844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Joint CDF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Joint PMF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Marginal PMFs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Conditional PMFs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e>
                        <m:sSub>
                          <m:sSub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pPr marL="2286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583436" y="3143249"/>
                <a:ext cx="4270248" cy="3458441"/>
              </a:xfrm>
              <a:blipFill>
                <a:blip r:embed="rId2"/>
                <a:stretch>
                  <a:fillRect l="-714" t="-1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338316" y="3143250"/>
                <a:ext cx="4253484" cy="3278332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Joint CDF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Joint PDF</a:t>
                </a:r>
                <a:endParaRPr lang="en-US" baseline="-25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∬"/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𝑑𝑣𝑑𝑢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Marginal PDFs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undOvr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𝑑𝑣</m:t>
                        </m:r>
                      </m:e>
                    </m:nary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 </m:t>
                    </m:r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Conditional PDFs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338316" y="3143250"/>
                <a:ext cx="4253484" cy="3278332"/>
              </a:xfrm>
              <a:blipFill>
                <a:blip r:embed="rId3"/>
                <a:stretch>
                  <a:fillRect l="-430" t="-1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Continuous Random Variables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</a:t>
            </a:r>
            <a:r>
              <a:rPr lang="en-US" dirty="0" err="1"/>
              <a:t>cdf</a:t>
            </a:r>
            <a:r>
              <a:rPr lang="en-US" dirty="0"/>
              <a:t>, </a:t>
            </a:r>
            <a:r>
              <a:rPr lang="en-US" dirty="0" err="1"/>
              <a:t>pmf</a:t>
            </a:r>
            <a:r>
              <a:rPr lang="en-US" dirty="0"/>
              <a:t>, and pdf</a:t>
            </a:r>
          </a:p>
        </p:txBody>
      </p:sp>
    </p:spTree>
    <p:extLst>
      <p:ext uri="{BB962C8B-B14F-4D97-AF65-F5344CB8AC3E}">
        <p14:creationId xmlns:p14="http://schemas.microsoft.com/office/powerpoint/2010/main" val="295725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Independence of joint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We can check independence in a joint distribution in a couple ways: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b="0" dirty="0"/>
                  <a:t>The support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b="0" dirty="0"/>
                  <a:t> is a </a:t>
                </a:r>
                <a:r>
                  <a:rPr lang="en-US" i="1" dirty="0"/>
                  <a:t>product set</a:t>
                </a:r>
                <a:endParaRPr lang="en-US" dirty="0"/>
              </a:p>
              <a:p>
                <a:pPr lvl="1"/>
                <a:r>
                  <a:rPr lang="en-US" b="0" dirty="0"/>
                  <a:t>Product set must have the swap property, which is satisfied if: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𝑠𝑢𝑝𝑝𝑜𝑟𝑡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𝑎𝑙𝑠𝑜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𝑠𝑢𝑝𝑝𝑜𝑟𝑡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Checking for a product set is only sufficient to prove </a:t>
                </a:r>
                <a:r>
                  <a:rPr lang="en-US" i="1" dirty="0"/>
                  <a:t>dependence</a:t>
                </a:r>
                <a:r>
                  <a:rPr lang="en-US" dirty="0"/>
                  <a:t>. Saying that the support of the joint pdf is a product set is not sufficient to check independence</a:t>
                </a:r>
                <a:r>
                  <a:rPr lang="en-US" b="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7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80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84425-C9DC-4195-90AB-2599539A8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PDFs of Functions of Random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A87818-D903-4E26-9C98-33C9A4389F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410934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Suppose we have a one-to-one mapping from a pair of joint random variables to another pair of joint random variables.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↦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resulting outputs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 pair of inputs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resulting joint pdf is given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func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A87818-D903-4E26-9C98-33C9A4389F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4109343"/>
              </a:xfrm>
              <a:blipFill>
                <a:blip r:embed="rId2"/>
                <a:stretch>
                  <a:fillRect l="-315" t="-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231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D4AE5-760E-401F-B4BC-805022F2E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89506"/>
            <a:ext cx="7729728" cy="1188720"/>
          </a:xfrm>
        </p:spPr>
        <p:txBody>
          <a:bodyPr/>
          <a:lstStyle/>
          <a:p>
            <a:r>
              <a:rPr lang="en-US" dirty="0"/>
              <a:t>Correlation and Covariance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40DF00-6A51-4544-A77B-FFB54A8754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1578226"/>
                <a:ext cx="7729728" cy="521340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Correlation between two random variables: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Covariance between two random variables: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Some handy properties for covariance: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𝑎𝑐𝐶𝑜𝑣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Correlation coefficient between two random variables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𝐶𝑜𝑣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∈[−1,1]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b="0" dirty="0"/>
                  <a:t>, variables are positively correlated;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b="0" dirty="0"/>
                  <a:t>, variables are negatively correlated;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, variables are uncorrelated</a:t>
                </a:r>
              </a:p>
              <a:p>
                <a:pPr lvl="1"/>
                <a:r>
                  <a:rPr lang="en-US" dirty="0"/>
                  <a:t>Uncorrelatedness </a:t>
                </a:r>
                <a:r>
                  <a:rPr lang="en-US" b="1" dirty="0"/>
                  <a:t>does not </a:t>
                </a:r>
                <a:r>
                  <a:rPr lang="en-US" dirty="0"/>
                  <a:t>imply independence. Independence </a:t>
                </a:r>
                <a:r>
                  <a:rPr lang="en-US" b="1" dirty="0"/>
                  <a:t>does</a:t>
                </a:r>
                <a:r>
                  <a:rPr lang="en-US" dirty="0"/>
                  <a:t> imply uncorrelatedness.</a:t>
                </a:r>
              </a:p>
              <a:p>
                <a:r>
                  <a:rPr lang="en-US" b="0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=±1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b="0" dirty="0"/>
                  <a:t> (information about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0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b="0" dirty="0"/>
                  <a:t> perfectly expresses the other variable)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40DF00-6A51-4544-A77B-FFB54A8754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1578226"/>
                <a:ext cx="7729728" cy="5213406"/>
              </a:xfrm>
              <a:blipFill>
                <a:blip r:embed="rId2"/>
                <a:stretch>
                  <a:fillRect l="-394" t="-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614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5C04F-6EA8-4964-9443-3F3A64BD8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MSE Estimators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918283-5611-46F8-B41D-8D57BA79C9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3503" y="2638044"/>
                <a:ext cx="9881420" cy="4131466"/>
              </a:xfrm>
            </p:spPr>
            <p:txBody>
              <a:bodyPr/>
              <a:lstStyle/>
              <a:p>
                <a:r>
                  <a:rPr lang="en-US" dirty="0" smtClean="0"/>
                  <a:t>Minimum mean square error estimator seeks to predict an unknown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where we have a sample of a different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.  We also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are jointly distributed.</a:t>
                </a:r>
              </a:p>
              <a:p>
                <a:pPr marL="0" indent="0">
                  <a:buNone/>
                </a:pPr>
                <a:r>
                  <a:rPr lang="en-US" dirty="0"/>
                  <a:t>Unconstrained: Any form for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Optimal unconstrained estimator is the expected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our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Linear: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𝑉𝑎𝑟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den>
                          </m:f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𝑎𝐶𝑜𝑣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918283-5611-46F8-B41D-8D57BA79C9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3503" y="2638044"/>
                <a:ext cx="9881420" cy="4131466"/>
              </a:xfrm>
              <a:blipFill>
                <a:blip r:embed="rId2"/>
                <a:stretch>
                  <a:fillRect l="-555" t="-8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363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C95DD-107A-4F1E-B86F-DF61A53D5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 of Large Numbers and Central Limit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A93940-5519-4F4C-84E4-9B84E81C44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4219956"/>
              </a:xfrm>
            </p:spPr>
            <p:txBody>
              <a:bodyPr/>
              <a:lstStyle/>
              <a:p>
                <a:r>
                  <a:rPr lang="en-US" dirty="0"/>
                  <a:t>The law of large numbers (LLN) states that the sum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uncorrelated and identically distributed random variables with mean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will converge to the true mean and have a bounded variance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groupChr>
                        <m:groupChrPr>
                          <m:chr m:val="→"/>
                          <m:vertJc m:val="bot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→∞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Central Limit Theorem (CLT) applies the LLN to state that the sum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i.i.d</a:t>
                </a:r>
                <a:r>
                  <a:rPr lang="en-US" dirty="0"/>
                  <a:t>.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dirty="0"/>
                  <a:t> converges to a Gaussian distribution as follows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A93940-5519-4F4C-84E4-9B84E81C44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4219956"/>
              </a:xfrm>
              <a:blipFill>
                <a:blip r:embed="rId2"/>
                <a:stretch>
                  <a:fillRect l="-473" t="-867" r="-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944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Topics, Topics,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3"/>
            <a:ext cx="4271771" cy="3733259"/>
          </a:xfrm>
        </p:spPr>
        <p:txBody>
          <a:bodyPr>
            <a:normAutofit fontScale="92500"/>
          </a:bodyPr>
          <a:lstStyle/>
          <a:p>
            <a:r>
              <a:rPr lang="en-US" dirty="0"/>
              <a:t>Discrete and Continuous Random Variables</a:t>
            </a:r>
          </a:p>
          <a:p>
            <a:r>
              <a:rPr lang="en-US" dirty="0"/>
              <a:t>Discrete Distributions</a:t>
            </a:r>
          </a:p>
          <a:p>
            <a:r>
              <a:rPr lang="en-US" dirty="0"/>
              <a:t>Continuous Distributions</a:t>
            </a:r>
          </a:p>
          <a:p>
            <a:r>
              <a:rPr lang="en-US" dirty="0"/>
              <a:t>Conditional Probability, Bayes’ Rule, Total Probability, Independence</a:t>
            </a:r>
          </a:p>
          <a:p>
            <a:r>
              <a:rPr lang="en-US" dirty="0"/>
              <a:t>Maximum Likelihood Parameter Estimation</a:t>
            </a:r>
          </a:p>
          <a:p>
            <a:r>
              <a:rPr lang="en-US" dirty="0"/>
              <a:t>Binary Hypothesis Testing</a:t>
            </a:r>
          </a:p>
          <a:p>
            <a:r>
              <a:rPr lang="en-US" dirty="0"/>
              <a:t>Markov and Chebyshev’s Inequalities</a:t>
            </a:r>
          </a:p>
          <a:p>
            <a:r>
              <a:rPr lang="en-US" dirty="0"/>
              <a:t>Functions of Random Variables</a:t>
            </a:r>
          </a:p>
          <a:p>
            <a:r>
              <a:rPr lang="en-US" dirty="0"/>
              <a:t>Joint Random Variables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5440BC-A72B-4EC8-890F-4FE4900F7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966324" cy="3733258"/>
          </a:xfrm>
        </p:spPr>
        <p:txBody>
          <a:bodyPr>
            <a:normAutofit fontScale="92500"/>
          </a:bodyPr>
          <a:lstStyle/>
          <a:p>
            <a:r>
              <a:rPr lang="en-US" dirty="0"/>
              <a:t>Joint PDFs of Functions of Random Variables</a:t>
            </a:r>
          </a:p>
          <a:p>
            <a:r>
              <a:rPr lang="en-US" dirty="0"/>
              <a:t>Correlation and Covariance</a:t>
            </a:r>
          </a:p>
          <a:p>
            <a:r>
              <a:rPr lang="en-US" dirty="0"/>
              <a:t>Minimum Mean Square Error Estimation</a:t>
            </a:r>
          </a:p>
          <a:p>
            <a:pPr lvl="1"/>
            <a:r>
              <a:rPr lang="en-US" dirty="0"/>
              <a:t>Unconstrained</a:t>
            </a:r>
          </a:p>
          <a:p>
            <a:pPr lvl="1"/>
            <a:r>
              <a:rPr lang="en-US" dirty="0"/>
              <a:t>Linear</a:t>
            </a:r>
          </a:p>
          <a:p>
            <a:r>
              <a:rPr lang="en-US" dirty="0"/>
              <a:t>Law of Large Numbers and Central Limit Theorem</a:t>
            </a:r>
          </a:p>
          <a:p>
            <a:r>
              <a:rPr lang="en-US" dirty="0"/>
              <a:t>Bivariate Gaussian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77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266C-0273-4558-87DB-18CCA127E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Gaussian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64E9A6-E724-48BB-A5B8-AC32BED364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4065098"/>
              </a:xfrm>
            </p:spPr>
            <p:txBody>
              <a:bodyPr/>
              <a:lstStyle/>
              <a:p>
                <a:r>
                  <a:rPr lang="en-US" dirty="0" smtClean="0"/>
                  <a:t>Two random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are said to be jointly Gaussian if every linear combination is a Gaussian random variable as long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are not linearly related (i.e.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).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For estimating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conditional distribution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are independent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64E9A6-E724-48BB-A5B8-AC32BED364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4065098"/>
              </a:xfrm>
              <a:blipFill>
                <a:blip r:embed="rId2"/>
                <a:stretch>
                  <a:fillRect l="-473" t="-900" b="-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82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573B7-BC5A-4B1B-B7A5-F0406699A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FA14 Final Problem 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0D6B5E-D7CA-41F8-A7E8-0EB3A08970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4123703"/>
              </a:xfrm>
            </p:spPr>
            <p:txBody>
              <a:bodyPr/>
              <a:lstStyle/>
              <a:p>
                <a:r>
                  <a:rPr lang="en-US" dirty="0"/>
                  <a:t>Suppose the covariance matrix of the random vector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so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entry of the matrix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 For example,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=2.</m:t>
                    </m:r>
                  </m:oMath>
                </a14:m>
                <a:endParaRPr lang="en-US" dirty="0"/>
              </a:p>
              <a:p>
                <a:pPr marL="342900" indent="-342900">
                  <a:buAutoNum type="alphaLcPeriod"/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342900" indent="-342900">
                  <a:buAutoNum type="alphaLcPeriod"/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uncorrelated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342900" indent="-342900">
                  <a:buAutoNum type="alphaLcPeriod"/>
                </a:pPr>
                <a:r>
                  <a:rPr lang="en-US" dirty="0"/>
                  <a:t>Find the correlation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pPr marL="342900" indent="-342900">
                  <a:buAutoNum type="alphaLcPeriod"/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0D6B5E-D7CA-41F8-A7E8-0EB3A08970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4123703"/>
              </a:xfrm>
              <a:blipFill>
                <a:blip r:embed="rId2"/>
                <a:stretch>
                  <a:fillRect l="-552" r="-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51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4AA74-3B42-4B55-9DE6-DC548B227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SP16 Final Problem 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282BBF-91D4-449C-8933-5558F754C9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have a bivariate Gaussian joint distribution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=4,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=16,</m:t>
                    </m:r>
                  </m:oMath>
                </a14:m>
                <a:r>
                  <a:rPr lang="en-US" dirty="0"/>
                  <a:t> and correlation coefficient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=−0.5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a.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independent? Why or why not?</a:t>
                </a:r>
              </a:p>
              <a:p>
                <a:pPr marL="0" indent="0">
                  <a:buNone/>
                </a:pPr>
                <a:r>
                  <a:rPr lang="en-US" dirty="0"/>
                  <a:t>b.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≥5}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c.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d.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282BBF-91D4-449C-8933-5558F754C9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1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612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43D7E-D451-40D0-8A43-0893D229D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FA15 Final Problem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0EAB7B-9716-4382-B779-17EAF42E2E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4063545"/>
              </a:xfrm>
            </p:spPr>
            <p:txBody>
              <a:bodyPr/>
              <a:lstStyle/>
              <a:p>
                <a:r>
                  <a:rPr lang="en-US" dirty="0"/>
                  <a:t>Consider a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with pdf: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want to decide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upon the observation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given the following hypothesis: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  <a:p>
                <a:pPr marL="342900" indent="-342900">
                  <a:buAutoNum type="alphaLcPeriod"/>
                </a:pPr>
                <a:r>
                  <a:rPr lang="en-US" dirty="0"/>
                  <a:t>Find the ML decision rule</a:t>
                </a:r>
              </a:p>
              <a:p>
                <a:pPr marL="342900" indent="-342900">
                  <a:buAutoNum type="alphaLcPeriod"/>
                </a:pPr>
                <a:r>
                  <a:rPr lang="en-US" dirty="0"/>
                  <a:t>Find the MAP decision rule if the priors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satisfy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342900" indent="-342900">
                  <a:buAutoNum type="alphaLcPeriod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𝑓𝑎𝑙𝑠𝑒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𝑎𝑙𝑎𝑟𝑚</m:t>
                        </m:r>
                      </m:sub>
                    </m:sSub>
                  </m:oMath>
                </a14:m>
                <a:r>
                  <a:rPr lang="en-US" dirty="0"/>
                  <a:t> for each decision rule.</a:t>
                </a:r>
              </a:p>
              <a:p>
                <a:pPr marL="342900" indent="-342900">
                  <a:buAutoNum type="alphaLcPeriod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𝑚𝑖𝑠𝑠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𝑑𝑒𝑡𝑒𝑐𝑡𝑖𝑜𝑛</m:t>
                        </m:r>
                      </m:sub>
                    </m:sSub>
                  </m:oMath>
                </a14:m>
                <a:r>
                  <a:rPr lang="en-US" dirty="0"/>
                  <a:t> for each decision rule.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0EAB7B-9716-4382-B779-17EAF42E2E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4063545"/>
              </a:xfrm>
              <a:blipFill>
                <a:blip r:embed="rId2"/>
                <a:stretch>
                  <a:fillRect l="-631" t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501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3F0EE-6D0A-42C7-90BA-A17A776AB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Fa15 Final Problem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D5E699-51C1-4664-94DF-84AC34C18F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be random variables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 It is known that the best linear estimator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a. Obtain the best unconstrained estimator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; and obtain the resulting minimum mean-squared error (MMSE).</a:t>
                </a:r>
              </a:p>
              <a:p>
                <a:pPr marL="0" indent="0">
                  <a:buNone/>
                </a:pPr>
                <a:r>
                  <a:rPr lang="en-US" dirty="0"/>
                  <a:t>b. Obtain the best linear estimator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D5E699-51C1-4664-94DF-84AC34C18F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1" t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887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617FA-9989-4778-9B3F-ED228A7E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T/F Section FA15 Final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97604C-5B37-47FB-9C84-A56482FC76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are random variables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must be uncorrelated.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cannot be independent.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there exists a real-valued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97604C-5B37-47FB-9C84-A56482FC76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3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607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617FA-9989-4778-9B3F-ED228A7E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T/F Section FA15 Final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97604C-5B37-47FB-9C84-A56482FC76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be two events in the sample space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with non-zero probabilities.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be a partition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are mutually exclusive,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must be independent.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 always holds.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/>
                  <a:t> always holds.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97604C-5B37-47FB-9C84-A56482FC76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3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632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617FA-9989-4778-9B3F-ED228A7E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T/F Section FA15 Final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97604C-5B37-47FB-9C84-A56482FC76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US" dirty="0" err="1"/>
                  <a:t>identicaly</a:t>
                </a:r>
                <a:r>
                  <a:rPr lang="en-US" dirty="0"/>
                  <a:t> distributed random variables with mean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−∞&lt;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&lt;+∞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0&lt;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&lt;+∞</m:t>
                    </m:r>
                  </m:oMath>
                </a14:m>
                <a:r>
                  <a:rPr lang="en-US" dirty="0"/>
                  <a:t>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also independent, then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then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97604C-5B37-47FB-9C84-A56482FC76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3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504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617FA-9989-4778-9B3F-ED228A7E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T/F Section FA15 Final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97604C-5B37-47FB-9C84-A56482FC76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be random variables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are always negatively correlated.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always negative.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97604C-5B37-47FB-9C84-A56482FC76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3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252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15FAE-7BF8-4548-B415-C8B2BB103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252" y="964692"/>
            <a:ext cx="9851922" cy="1188720"/>
          </a:xfrm>
        </p:spPr>
        <p:txBody>
          <a:bodyPr/>
          <a:lstStyle/>
          <a:p>
            <a:r>
              <a:rPr lang="en-US" dirty="0"/>
              <a:t>Discrete and Continuous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958956-FAFD-48D3-9CA8-98041D8BDB4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47480" y="2234380"/>
                <a:ext cx="5853683" cy="462361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Probability Mass Function (PMF):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Expectation (mean):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Variance: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Standard Deviation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Cumulative Distribution Function (CDF):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Non-decreasing, right continuous, go to 0 at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 and 1 at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958956-FAFD-48D3-9CA8-98041D8BDB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47480" y="2234380"/>
                <a:ext cx="5853683" cy="4623619"/>
              </a:xfrm>
              <a:blipFill>
                <a:blip r:embed="rId2"/>
                <a:stretch>
                  <a:fillRect l="-625" t="-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0102BAA-F248-44E9-927B-FBFC2ABBF69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83461" y="2234381"/>
                <a:ext cx="5853682" cy="462361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Probability Density Function (PDF):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Relative probability density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𝑑𝑢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Expectation: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𝑑𝑢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Variance:</a:t>
                </a:r>
              </a:p>
              <a:p>
                <a:pPr lvl="1"/>
                <a:r>
                  <a:rPr lang="en-US" dirty="0"/>
                  <a:t>Same as Discrete Random Variables</a:t>
                </a:r>
              </a:p>
              <a:p>
                <a:r>
                  <a:rPr lang="en-US" dirty="0"/>
                  <a:t>CDF: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𝑑𝑢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0102BAA-F248-44E9-927B-FBFC2ABBF6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83461" y="2234381"/>
                <a:ext cx="5853682" cy="4623618"/>
              </a:xfrm>
              <a:blipFill>
                <a:blip r:embed="rId3"/>
                <a:stretch>
                  <a:fillRect l="-624" t="-792" b="-2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465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EE6583-B896-4216-AEF8-BFB8C40F6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0401"/>
            <a:ext cx="7729728" cy="709251"/>
          </a:xfrm>
        </p:spPr>
        <p:txBody>
          <a:bodyPr>
            <a:normAutofit fontScale="90000"/>
          </a:bodyPr>
          <a:lstStyle/>
          <a:p>
            <a:r>
              <a:rPr lang="en-US" dirty="0"/>
              <a:t>Discrete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45370462-D360-4461-B92E-43F523AFD0C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88330919"/>
                  </p:ext>
                </p:extLst>
              </p:nvPr>
            </p:nvGraphicFramePr>
            <p:xfrm>
              <a:off x="132734" y="995516"/>
              <a:ext cx="11924070" cy="5757261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755060">
                      <a:extLst>
                        <a:ext uri="{9D8B030D-6E8A-4147-A177-3AD203B41FA5}">
                          <a16:colId xmlns:a16="http://schemas.microsoft.com/office/drawing/2014/main" val="1486338293"/>
                        </a:ext>
                      </a:extLst>
                    </a:gridCol>
                    <a:gridCol w="3111909">
                      <a:extLst>
                        <a:ext uri="{9D8B030D-6E8A-4147-A177-3AD203B41FA5}">
                          <a16:colId xmlns:a16="http://schemas.microsoft.com/office/drawing/2014/main" val="2528528564"/>
                        </a:ext>
                      </a:extLst>
                    </a:gridCol>
                    <a:gridCol w="988142">
                      <a:extLst>
                        <a:ext uri="{9D8B030D-6E8A-4147-A177-3AD203B41FA5}">
                          <a16:colId xmlns:a16="http://schemas.microsoft.com/office/drawing/2014/main" val="1806780692"/>
                        </a:ext>
                      </a:extLst>
                    </a:gridCol>
                    <a:gridCol w="1290484">
                      <a:extLst>
                        <a:ext uri="{9D8B030D-6E8A-4147-A177-3AD203B41FA5}">
                          <a16:colId xmlns:a16="http://schemas.microsoft.com/office/drawing/2014/main" val="2038834773"/>
                        </a:ext>
                      </a:extLst>
                    </a:gridCol>
                    <a:gridCol w="2050026">
                      <a:extLst>
                        <a:ext uri="{9D8B030D-6E8A-4147-A177-3AD203B41FA5}">
                          <a16:colId xmlns:a16="http://schemas.microsoft.com/office/drawing/2014/main" val="1987201820"/>
                        </a:ext>
                      </a:extLst>
                    </a:gridCol>
                    <a:gridCol w="2728449">
                      <a:extLst>
                        <a:ext uri="{9D8B030D-6E8A-4147-A177-3AD203B41FA5}">
                          <a16:colId xmlns:a16="http://schemas.microsoft.com/office/drawing/2014/main" val="2611075256"/>
                        </a:ext>
                      </a:extLst>
                    </a:gridCol>
                  </a:tblGrid>
                  <a:tr h="6528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Name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PMF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Mean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Variance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Miscelleneous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Purpose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6110589"/>
                      </a:ext>
                    </a:extLst>
                  </a:tr>
                  <a:tr h="9547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Bernoulli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 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N/A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Single trial of event with two possible outcomes. Success is a “1”, failure is a “0”.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5936105"/>
                      </a:ext>
                    </a:extLst>
                  </a:tr>
                  <a:tr h="9858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Binomial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≥1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noBar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den>
                                    </m:f>
                                  </m:e>
                                </m:d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𝑛𝑝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N/A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Describes sum of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1400" dirty="0"/>
                            <a:t> independent trials of a Bernoulli random variable.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3304932"/>
                      </a:ext>
                    </a:extLst>
                  </a:tr>
                  <a:tr h="11922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Poisson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Limit of binomial random variable as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→∞,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oMath>
                          </a14:m>
                          <a:r>
                            <a:rPr lang="en-US" sz="1400" dirty="0"/>
                            <a:t>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Measures number of arrivals/successes where we have effectively infinitely many trials that have an infinitesimal success probability</a:t>
                          </a:r>
                          <a:r>
                            <a:rPr lang="en-US" sz="1400" baseline="0" dirty="0"/>
                            <a:t> such that</a:t>
                          </a:r>
                          <a:r>
                            <a:rPr lang="en-US" sz="1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𝑛𝑝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US" sz="1400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5451489"/>
                      </a:ext>
                    </a:extLst>
                  </a:tr>
                  <a:tr h="9858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Geometric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Memoryless Property: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Number of independent Bernoulli random variable trials until first success.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1052519"/>
                      </a:ext>
                    </a:extLst>
                  </a:tr>
                  <a:tr h="9858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Negative Binomial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noBar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den>
                                    </m:f>
                                  </m:e>
                                </m:d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N/A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Describes the probability of needing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1400" dirty="0"/>
                            <a:t> trials of a Bernoulli</a:t>
                          </a:r>
                          <a:r>
                            <a:rPr lang="en-US" sz="1400" baseline="0" dirty="0"/>
                            <a:t> random variable to accumulate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baseline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r>
                            <a:rPr lang="en-US" sz="1400" dirty="0"/>
                            <a:t> successes.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89521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45370462-D360-4461-B92E-43F523AFD0C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88330919"/>
                  </p:ext>
                </p:extLst>
              </p:nvPr>
            </p:nvGraphicFramePr>
            <p:xfrm>
              <a:off x="132734" y="995516"/>
              <a:ext cx="11924070" cy="5757261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755060">
                      <a:extLst>
                        <a:ext uri="{9D8B030D-6E8A-4147-A177-3AD203B41FA5}">
                          <a16:colId xmlns:a16="http://schemas.microsoft.com/office/drawing/2014/main" val="1486338293"/>
                        </a:ext>
                      </a:extLst>
                    </a:gridCol>
                    <a:gridCol w="3111909">
                      <a:extLst>
                        <a:ext uri="{9D8B030D-6E8A-4147-A177-3AD203B41FA5}">
                          <a16:colId xmlns:a16="http://schemas.microsoft.com/office/drawing/2014/main" val="2528528564"/>
                        </a:ext>
                      </a:extLst>
                    </a:gridCol>
                    <a:gridCol w="988142">
                      <a:extLst>
                        <a:ext uri="{9D8B030D-6E8A-4147-A177-3AD203B41FA5}">
                          <a16:colId xmlns:a16="http://schemas.microsoft.com/office/drawing/2014/main" val="1806780692"/>
                        </a:ext>
                      </a:extLst>
                    </a:gridCol>
                    <a:gridCol w="1290484">
                      <a:extLst>
                        <a:ext uri="{9D8B030D-6E8A-4147-A177-3AD203B41FA5}">
                          <a16:colId xmlns:a16="http://schemas.microsoft.com/office/drawing/2014/main" val="2038834773"/>
                        </a:ext>
                      </a:extLst>
                    </a:gridCol>
                    <a:gridCol w="2050026">
                      <a:extLst>
                        <a:ext uri="{9D8B030D-6E8A-4147-A177-3AD203B41FA5}">
                          <a16:colId xmlns:a16="http://schemas.microsoft.com/office/drawing/2014/main" val="1987201820"/>
                        </a:ext>
                      </a:extLst>
                    </a:gridCol>
                    <a:gridCol w="2728449">
                      <a:extLst>
                        <a:ext uri="{9D8B030D-6E8A-4147-A177-3AD203B41FA5}">
                          <a16:colId xmlns:a16="http://schemas.microsoft.com/office/drawing/2014/main" val="2611075256"/>
                        </a:ext>
                      </a:extLst>
                    </a:gridCol>
                  </a:tblGrid>
                  <a:tr h="6528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Name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PMF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Mean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Variance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Miscelleneous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Purpose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6110589"/>
                      </a:ext>
                    </a:extLst>
                  </a:tr>
                  <a:tr h="9547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7" t="-68790" r="-580903" b="-4363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6556" t="-68790" r="-227397" b="-4363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3827" t="-68790" r="-617284" b="-4363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53774" t="-68790" r="-371698" b="-4363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N/A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Single trial of event with two possible outcomes. Success is a “1”, failure is a “0”.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5936105"/>
                      </a:ext>
                    </a:extLst>
                  </a:tr>
                  <a:tr h="9858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7" t="-163580" r="-580903" b="-322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6556" t="-163580" r="-227397" b="-322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3827" t="-163580" r="-617284" b="-322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53774" t="-163580" r="-371698" b="-322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N/A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37054" t="-163580" r="-893" b="-3228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3304932"/>
                      </a:ext>
                    </a:extLst>
                  </a:tr>
                  <a:tr h="119228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7" t="-218974" r="-580903" b="-168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6556" t="-218974" r="-227397" b="-168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3827" t="-218974" r="-617284" b="-168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53774" t="-218974" r="-371698" b="-168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9405" t="-218974" r="-134524" b="-168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37054" t="-218974" r="-893" b="-1682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5451489"/>
                      </a:ext>
                    </a:extLst>
                  </a:tr>
                  <a:tr h="9858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7" t="-383951" r="-580903" b="-1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6556" t="-383951" r="-227397" b="-1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3827" t="-383951" r="-617284" b="-1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53774" t="-383951" r="-371698" b="-1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9405" t="-383951" r="-134524" b="-1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Number of independent Bernoulli random variable trials until first success.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1052519"/>
                      </a:ext>
                    </a:extLst>
                  </a:tr>
                  <a:tr h="9858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7" t="-483951" r="-580903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6556" t="-483951" r="-227397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3827" t="-483951" r="-617284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53774" t="-483951" r="-371698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N/A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37054" t="-483951" r="-893" b="-24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895212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0034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EE6583-B896-4216-AEF8-BFB8C40F6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0401"/>
            <a:ext cx="7729728" cy="709251"/>
          </a:xfrm>
        </p:spPr>
        <p:txBody>
          <a:bodyPr>
            <a:normAutofit fontScale="90000"/>
          </a:bodyPr>
          <a:lstStyle/>
          <a:p>
            <a:r>
              <a:rPr lang="en-US" dirty="0"/>
              <a:t>Continuous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45370462-D360-4461-B92E-43F523AFD0C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63593981"/>
                  </p:ext>
                </p:extLst>
              </p:nvPr>
            </p:nvGraphicFramePr>
            <p:xfrm>
              <a:off x="132734" y="953951"/>
              <a:ext cx="11924070" cy="5866209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755060">
                      <a:extLst>
                        <a:ext uri="{9D8B030D-6E8A-4147-A177-3AD203B41FA5}">
                          <a16:colId xmlns:a16="http://schemas.microsoft.com/office/drawing/2014/main" val="1486338293"/>
                        </a:ext>
                      </a:extLst>
                    </a:gridCol>
                    <a:gridCol w="2721077">
                      <a:extLst>
                        <a:ext uri="{9D8B030D-6E8A-4147-A177-3AD203B41FA5}">
                          <a16:colId xmlns:a16="http://schemas.microsoft.com/office/drawing/2014/main" val="2528528564"/>
                        </a:ext>
                      </a:extLst>
                    </a:gridCol>
                    <a:gridCol w="877529">
                      <a:extLst>
                        <a:ext uri="{9D8B030D-6E8A-4147-A177-3AD203B41FA5}">
                          <a16:colId xmlns:a16="http://schemas.microsoft.com/office/drawing/2014/main" val="1806780692"/>
                        </a:ext>
                      </a:extLst>
                    </a:gridCol>
                    <a:gridCol w="1290484">
                      <a:extLst>
                        <a:ext uri="{9D8B030D-6E8A-4147-A177-3AD203B41FA5}">
                          <a16:colId xmlns:a16="http://schemas.microsoft.com/office/drawing/2014/main" val="2038834773"/>
                        </a:ext>
                      </a:extLst>
                    </a:gridCol>
                    <a:gridCol w="2927555">
                      <a:extLst>
                        <a:ext uri="{9D8B030D-6E8A-4147-A177-3AD203B41FA5}">
                          <a16:colId xmlns:a16="http://schemas.microsoft.com/office/drawing/2014/main" val="1987201820"/>
                        </a:ext>
                      </a:extLst>
                    </a:gridCol>
                    <a:gridCol w="2352365">
                      <a:extLst>
                        <a:ext uri="{9D8B030D-6E8A-4147-A177-3AD203B41FA5}">
                          <a16:colId xmlns:a16="http://schemas.microsoft.com/office/drawing/2014/main" val="2611075256"/>
                        </a:ext>
                      </a:extLst>
                    </a:gridCol>
                  </a:tblGrid>
                  <a:tr h="7645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Name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PDF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Mean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Variance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Miscelleneous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Purpose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6110589"/>
                      </a:ext>
                    </a:extLst>
                  </a:tr>
                  <a:tr h="13169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Gaussian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rad>
                                  </m:den>
                                </m:f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𝜇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CDF is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oMath>
                          </a14:m>
                          <a:r>
                            <a:rPr lang="en-US" sz="1200" dirty="0"/>
                            <a:t> and</a:t>
                          </a:r>
                          <a:r>
                            <a:rPr lang="en-US" sz="12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1" baseline="0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oMath>
                          </a14:m>
                          <a:r>
                            <a:rPr lang="en-US" sz="1200" dirty="0"/>
                            <a:t> functions. (must standardize first!)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200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</m:sub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d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𝑑𝑢</m:t>
                                    </m:r>
                                  </m:e>
                                </m:nary>
                                <m:r>
                                  <a:rPr lang="en-US" sz="1200" b="0" i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</m:sup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d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𝑑𝑢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sz="12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=1−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Describes most of the known universe.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5936105"/>
                      </a:ext>
                    </a:extLst>
                  </a:tr>
                  <a:tr h="9698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Exponential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</m:oMath>
                          </a14:m>
                          <a:endParaRPr lang="en-US" b="0" dirty="0"/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</m:oMath>
                          </a14:m>
                          <a:r>
                            <a:rPr lang="en-US" b="0" dirty="0"/>
                            <a:t> 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Memoryless Property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Continuous limit of Geometric random variable; time until one arrival/success/failure.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3304932"/>
                      </a:ext>
                    </a:extLst>
                  </a:tr>
                  <a:tr h="8013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Uniform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−∞&lt;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&lt;∞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N/A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Describes random variable with equal probability for all possible outcomes.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5451489"/>
                      </a:ext>
                    </a:extLst>
                  </a:tr>
                  <a:tr h="8553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Erlang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≥1,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N/A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Continuous limit of Negative Binomial distribution; time until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r>
                            <a:rPr lang="en-US" sz="1400" dirty="0"/>
                            <a:t> successes,</a:t>
                          </a:r>
                          <a:r>
                            <a:rPr lang="en-US" sz="1400" baseline="0" dirty="0"/>
                            <a:t> etc. 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1052519"/>
                      </a:ext>
                    </a:extLst>
                  </a:tr>
                  <a:tr h="11545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Poisson Process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Arrivals of the Poisson Process are independent and identically distributed exponential random </a:t>
                          </a:r>
                          <a:r>
                            <a:rPr lang="en-US" sz="1400" dirty="0" smtClean="0"/>
                            <a:t>variables. Disjoint intervals of the Poisson Process are independent.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Describes the probability of seeing a particular number of arrivals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 dirty="0"/>
                            <a:t> within a specified time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r>
                            <a:rPr lang="en-US" sz="1400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840831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45370462-D360-4461-B92E-43F523AFD0C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63593981"/>
                  </p:ext>
                </p:extLst>
              </p:nvPr>
            </p:nvGraphicFramePr>
            <p:xfrm>
              <a:off x="132734" y="953951"/>
              <a:ext cx="11924070" cy="5866209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755060">
                      <a:extLst>
                        <a:ext uri="{9D8B030D-6E8A-4147-A177-3AD203B41FA5}">
                          <a16:colId xmlns:a16="http://schemas.microsoft.com/office/drawing/2014/main" val="1486338293"/>
                        </a:ext>
                      </a:extLst>
                    </a:gridCol>
                    <a:gridCol w="2721077">
                      <a:extLst>
                        <a:ext uri="{9D8B030D-6E8A-4147-A177-3AD203B41FA5}">
                          <a16:colId xmlns:a16="http://schemas.microsoft.com/office/drawing/2014/main" val="2528528564"/>
                        </a:ext>
                      </a:extLst>
                    </a:gridCol>
                    <a:gridCol w="877529">
                      <a:extLst>
                        <a:ext uri="{9D8B030D-6E8A-4147-A177-3AD203B41FA5}">
                          <a16:colId xmlns:a16="http://schemas.microsoft.com/office/drawing/2014/main" val="1806780692"/>
                        </a:ext>
                      </a:extLst>
                    </a:gridCol>
                    <a:gridCol w="1290484">
                      <a:extLst>
                        <a:ext uri="{9D8B030D-6E8A-4147-A177-3AD203B41FA5}">
                          <a16:colId xmlns:a16="http://schemas.microsoft.com/office/drawing/2014/main" val="2038834773"/>
                        </a:ext>
                      </a:extLst>
                    </a:gridCol>
                    <a:gridCol w="2927555">
                      <a:extLst>
                        <a:ext uri="{9D8B030D-6E8A-4147-A177-3AD203B41FA5}">
                          <a16:colId xmlns:a16="http://schemas.microsoft.com/office/drawing/2014/main" val="1987201820"/>
                        </a:ext>
                      </a:extLst>
                    </a:gridCol>
                    <a:gridCol w="2352365">
                      <a:extLst>
                        <a:ext uri="{9D8B030D-6E8A-4147-A177-3AD203B41FA5}">
                          <a16:colId xmlns:a16="http://schemas.microsoft.com/office/drawing/2014/main" val="2611075256"/>
                        </a:ext>
                      </a:extLst>
                    </a:gridCol>
                  </a:tblGrid>
                  <a:tr h="7645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Name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PDF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Mean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Variance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Miscelleneous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Purpose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6110589"/>
                      </a:ext>
                    </a:extLst>
                  </a:tr>
                  <a:tr h="13169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7" t="-58796" r="-580903" b="-2921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4653" t="-58796" r="-274273" b="-2921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11111" t="-58796" r="-751389" b="-2921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17062" t="-58796" r="-412796" b="-2921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6819" t="-58796" r="-81081" b="-2921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Describes most of the known universe.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5936105"/>
                      </a:ext>
                    </a:extLst>
                  </a:tr>
                  <a:tr h="9698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7" t="-215723" r="-580903" b="-2968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4653" t="-215723" r="-274273" b="-2968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11111" t="-215723" r="-751389" b="-2968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17062" t="-215723" r="-412796" b="-2968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Memoryless Property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Continuous limit of Geometric random variable; time until one arrival/success/failure.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3304932"/>
                      </a:ext>
                    </a:extLst>
                  </a:tr>
                  <a:tr h="8013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7" t="-383206" r="-580903" b="-260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4653" t="-383206" r="-274273" b="-260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11111" t="-383206" r="-751389" b="-260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17062" t="-383206" r="-412796" b="-260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N/A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Describes random variable with equal probability for all possible outcomes.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5451489"/>
                      </a:ext>
                    </a:extLst>
                  </a:tr>
                  <a:tr h="8553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7" t="-448936" r="-580903" b="-1418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4653" t="-448936" r="-274273" b="-1418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11111" t="-448936" r="-751389" b="-1418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17062" t="-448936" r="-412796" b="-1418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N/A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7254" t="-448936" r="-1036" b="-1418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1052519"/>
                      </a:ext>
                    </a:extLst>
                  </a:tr>
                  <a:tr h="1158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7" t="-407368" r="-580903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4653" t="-407368" r="-274273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11111" t="-407368" r="-751389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17062" t="-407368" r="-412796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Arrivals of the Poisson Process are independent and identically distributed exponential random </a:t>
                          </a:r>
                          <a:r>
                            <a:rPr lang="en-US" sz="1400" dirty="0" smtClean="0"/>
                            <a:t>variables. Disjoint intervals of the Poisson Process are independent.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7254" t="-407368" r="-1036" b="-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840831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3483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1709" y="459001"/>
            <a:ext cx="8936182" cy="1188720"/>
          </a:xfrm>
        </p:spPr>
        <p:txBody>
          <a:bodyPr>
            <a:normAutofit/>
          </a:bodyPr>
          <a:lstStyle/>
          <a:p>
            <a:r>
              <a:rPr lang="en-US" dirty="0"/>
              <a:t>Conditional Probability, Independence, Total Probability, Bayes’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51709" y="1918856"/>
                <a:ext cx="8936181" cy="457892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can be challenging, which leads us to…</a:t>
                </a:r>
              </a:p>
              <a:p>
                <a:r>
                  <a:rPr lang="en-US" dirty="0"/>
                  <a:t>Bayes’ Rule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Total Probability</a:t>
                </a:r>
              </a:p>
              <a:p>
                <a:r>
                  <a:rPr lang="en-US" dirty="0"/>
                  <a:t>For any event,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in a sample space that is partitioned by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 … 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 … 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Independence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are independent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>
                    <a:latin typeface="+mj-lt"/>
                  </a:rPr>
                  <a:t>and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And so on…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51709" y="1918856"/>
                <a:ext cx="8936181" cy="4578926"/>
              </a:xfrm>
              <a:blipFill>
                <a:blip r:embed="rId2"/>
                <a:stretch>
                  <a:fillRect l="-478" b="-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221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parameter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we have a random variable with a given distribution/pdf that depends on a parameter,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. By taking trials of the random variable, we can estimate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by finding the value that maximizes the likelihood of the observed event,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baseline="-25000" dirty="0"/>
                  <a:t>ML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There are a few ways we can find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baseline="-25000" dirty="0"/>
                  <a:t>ML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Take derivative of provided pdf and set it equal to zero (maximization)</a:t>
                </a:r>
              </a:p>
              <a:p>
                <a:pPr lvl="1"/>
                <a:r>
                  <a:rPr lang="en-US" dirty="0"/>
                  <a:t>Observe the intervals where the likelihood increases and decreases, and find the maximum between these intervals</a:t>
                </a:r>
              </a:p>
              <a:p>
                <a:pPr lvl="1"/>
                <a:r>
                  <a:rPr lang="en-US" dirty="0"/>
                  <a:t>Intuition!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3" t="-1179" r="-1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659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153412"/>
                <a:ext cx="7729728" cy="4614533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Similar for both discrete and continuous random variables.</a:t>
                </a:r>
              </a:p>
              <a:p>
                <a:r>
                  <a:rPr lang="en-US" dirty="0"/>
                  <a:t>Maximum Likelihood (ML) Rule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k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&gt;1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𝑑𝑒𝑐𝑙𝑎𝑟𝑒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𝑡𝑟𝑢𝑒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&lt;1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𝑑𝑒𝑐𝑙𝑎𝑟𝑒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𝑡𝑟𝑢𝑒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Maximum a Posteriori (MAP) Rule</a:t>
                </a:r>
              </a:p>
              <a:p>
                <a:pPr lvl="1"/>
                <a:r>
                  <a:rPr lang="en-US" dirty="0"/>
                  <a:t>Prior probabilities: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/>
                  <a:t>, same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k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Probabilities of False Alarm and Miss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𝑓𝑎𝑙𝑠𝑒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𝑎𝑙𝑎𝑟𝑚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𝑆𝑎𝑦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𝑚𝑖𝑠𝑠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𝑆𝑎𝑦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0 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𝑚𝑖𝑠𝑠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𝑓𝑎𝑙𝑠𝑒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𝑎𝑙𝑎𝑟𝑚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153412"/>
                <a:ext cx="7729728" cy="4614533"/>
              </a:xfrm>
              <a:blipFill>
                <a:blip r:embed="rId2"/>
                <a:stretch>
                  <a:fillRect l="-394" t="-396" b="-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814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8237" y="964692"/>
            <a:ext cx="7883236" cy="1188720"/>
          </a:xfrm>
        </p:spPr>
        <p:txBody>
          <a:bodyPr/>
          <a:lstStyle/>
          <a:p>
            <a:r>
              <a:rPr lang="en-US" dirty="0"/>
              <a:t>Markov and Chebyshev Inequalities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370041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Markov’s Inequality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Chebyshev’s Inequality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, </m:t>
                    </m:r>
                  </m:oMath>
                </a14:m>
                <a:r>
                  <a:rPr lang="en-US" b="0" i="0" dirty="0">
                    <a:latin typeface="+mj-lt"/>
                  </a:rPr>
                  <a:t>commonly rewritten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sz="1600" dirty="0"/>
                  <a:t>Confidence Intervals with Binomial RV: Derivation on Page 51/52 of text (read it!)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rad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≥1 −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 is the estimated value of p, n is the number of trials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1 −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is our confidence level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is referred to as half of the confidence interval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3700411"/>
              </a:xfrm>
              <a:blipFill>
                <a:blip r:embed="rId2"/>
                <a:stretch>
                  <a:fillRect l="-473" t="-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943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704</TotalTime>
  <Words>986</Words>
  <Application>Microsoft Office PowerPoint</Application>
  <PresentationFormat>Widescreen</PresentationFormat>
  <Paragraphs>325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Cambria Math</vt:lpstr>
      <vt:lpstr>Gill Sans MT</vt:lpstr>
      <vt:lpstr>Parcel</vt:lpstr>
      <vt:lpstr>HKN ECE 313 Final Exam Review Session</vt:lpstr>
      <vt:lpstr>Topics, Topics, Topics</vt:lpstr>
      <vt:lpstr>Discrete and Continuous Random Variables</vt:lpstr>
      <vt:lpstr>Discrete Distributions</vt:lpstr>
      <vt:lpstr>Continuous Distributions</vt:lpstr>
      <vt:lpstr>Conditional Probability, Independence, Total Probability, Bayes’ Rule</vt:lpstr>
      <vt:lpstr>Ml parameter estimation</vt:lpstr>
      <vt:lpstr>Binary hypothesis testing</vt:lpstr>
      <vt:lpstr>Markov and Chebyshev Inequalities</vt:lpstr>
      <vt:lpstr>Functions of random variables</vt:lpstr>
      <vt:lpstr>Functions of Random Variables</vt:lpstr>
      <vt:lpstr>Functions of random variables</vt:lpstr>
      <vt:lpstr>Functions of Random Variables</vt:lpstr>
      <vt:lpstr>Joint cdf, pmf, and pdf</vt:lpstr>
      <vt:lpstr>Independence of joint distributions</vt:lpstr>
      <vt:lpstr>Joint PDFs of Functions of Random Variables</vt:lpstr>
      <vt:lpstr>Correlation and Covariance</vt:lpstr>
      <vt:lpstr>Minimum MSE Estimators</vt:lpstr>
      <vt:lpstr>Law of Large Numbers and Central Limit Theorem</vt:lpstr>
      <vt:lpstr>Joint Gaussian Distribution</vt:lpstr>
      <vt:lpstr>FA14 Final Problem 10</vt:lpstr>
      <vt:lpstr>SP16 Final Problem 8</vt:lpstr>
      <vt:lpstr>FA15 Final Problem 5</vt:lpstr>
      <vt:lpstr>Fa15 Final Problem 4</vt:lpstr>
      <vt:lpstr>T/F Section FA15 Final</vt:lpstr>
      <vt:lpstr>T/F Section FA15 Final</vt:lpstr>
      <vt:lpstr>T/F Section FA15 Final</vt:lpstr>
      <vt:lpstr>T/F Section FA15 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HKN ECE 313 Exam 2 Review Session</dc:title>
  <dc:creator>Corey Snyder</dc:creator>
  <cp:lastModifiedBy>Snyder, Corey Ethan</cp:lastModifiedBy>
  <cp:revision>42</cp:revision>
  <dcterms:created xsi:type="dcterms:W3CDTF">2018-05-04T18:42:53Z</dcterms:created>
  <dcterms:modified xsi:type="dcterms:W3CDTF">2018-05-06T01:10:29Z</dcterms:modified>
</cp:coreProperties>
</file>