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
      <p:font typeface="Syncopate"/>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yncopate-regular.fntdata"/><Relationship Id="rId3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Syncopate-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latin typeface="Lato"/>
                <a:ea typeface="Lato"/>
                <a:cs typeface="Lato"/>
                <a:sym typeface="Lato"/>
              </a:rPr>
              <a:t>If your untrustworthy friend wanted to borrow some money, would you let him/her walk into your safe and trust them to borrow the exact amount of money? NO! You’d take the exact money and bring to them.</a:t>
            </a:r>
            <a:endParaRPr sz="1400">
              <a:latin typeface="Lato"/>
              <a:ea typeface="Lato"/>
              <a:cs typeface="Lato"/>
              <a:sym typeface="Lato"/>
            </a:endParaRPr>
          </a:p>
          <a:p>
            <a:pPr indent="0" lvl="0" marL="0" rtl="0">
              <a:lnSpc>
                <a:spcPct val="115000"/>
              </a:lnSpc>
              <a:spcBef>
                <a:spcPts val="1600"/>
              </a:spcBef>
              <a:spcAft>
                <a:spcPts val="1600"/>
              </a:spcAft>
              <a:buNone/>
            </a:pPr>
            <a:r>
              <a:rPr lang="en" sz="1400">
                <a:latin typeface="Lato"/>
                <a:ea typeface="Lato"/>
                <a:cs typeface="Lato"/>
                <a:sym typeface="Lato"/>
              </a:rPr>
              <a:t>That’s how system calls work! We can never trust those sneaky user-level processes to do just what they say they’ll do, so we do it for them.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latin typeface="Lato"/>
                <a:ea typeface="Lato"/>
                <a:cs typeface="Lato"/>
                <a:sym typeface="Lato"/>
              </a:rPr>
              <a:t>If your untrustworthy friend wanted to borrow some money, would you let him/her walk into your safe and trust them to borrow the exact amount of money? NO! You’d take the exact money and bring to them.</a:t>
            </a:r>
            <a:endParaRPr sz="1400">
              <a:latin typeface="Lato"/>
              <a:ea typeface="Lato"/>
              <a:cs typeface="Lato"/>
              <a:sym typeface="Lato"/>
            </a:endParaRPr>
          </a:p>
          <a:p>
            <a:pPr indent="0" lvl="0" marL="0" rtl="0">
              <a:lnSpc>
                <a:spcPct val="115000"/>
              </a:lnSpc>
              <a:spcBef>
                <a:spcPts val="1600"/>
              </a:spcBef>
              <a:spcAft>
                <a:spcPts val="1600"/>
              </a:spcAft>
              <a:buNone/>
            </a:pPr>
            <a:r>
              <a:rPr lang="en" sz="1400">
                <a:latin typeface="Lato"/>
                <a:ea typeface="Lato"/>
                <a:cs typeface="Lato"/>
                <a:sym typeface="Lato"/>
              </a:rPr>
              <a:t>That’s how system calls work! We can never trust those sneaky user-level processes to do just what they say they’ll do, so we do it for them.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iki.osdev.org/RT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335175" y="1578400"/>
            <a:ext cx="56979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ECE 391 Exam 2 HKN Review Session</a:t>
            </a:r>
            <a:endParaRPr sz="1000"/>
          </a:p>
        </p:txBody>
      </p:sp>
      <p:sp>
        <p:nvSpPr>
          <p:cNvPr id="135" name="Shape 135"/>
          <p:cNvSpPr txBox="1"/>
          <p:nvPr>
            <p:ph idx="1" type="subTitle"/>
          </p:nvPr>
        </p:nvSpPr>
        <p:spPr>
          <a:xfrm>
            <a:off x="4600400" y="4001125"/>
            <a:ext cx="4411500" cy="50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By: Kevin Guo, Mrigank Bhardwaj, and Evan Lissoos</a:t>
            </a:r>
            <a:endParaRPr/>
          </a:p>
        </p:txBody>
      </p:sp>
      <p:pic>
        <p:nvPicPr>
          <p:cNvPr id="136" name="Shape 136"/>
          <p:cNvPicPr preferRelativeResize="0"/>
          <p:nvPr/>
        </p:nvPicPr>
        <p:blipFill>
          <a:blip r:embed="rId3">
            <a:alphaModFix/>
          </a:blip>
          <a:stretch>
            <a:fillRect/>
          </a:stretch>
        </p:blipFill>
        <p:spPr>
          <a:xfrm>
            <a:off x="232800" y="1110325"/>
            <a:ext cx="3030375" cy="357129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4800">
                <a:latin typeface="Syncopate"/>
                <a:ea typeface="Syncopate"/>
                <a:cs typeface="Syncopate"/>
                <a:sym typeface="Syncopate"/>
              </a:rPr>
              <a:t>Mode</a:t>
            </a:r>
            <a:endParaRPr sz="4800">
              <a:latin typeface="Syncopate"/>
              <a:ea typeface="Syncopate"/>
              <a:cs typeface="Syncopate"/>
              <a:sym typeface="Syncopate"/>
            </a:endParaRPr>
          </a:p>
        </p:txBody>
      </p:sp>
      <p:sp>
        <p:nvSpPr>
          <p:cNvPr id="198" name="Shape 198"/>
          <p:cNvSpPr txBox="1"/>
          <p:nvPr>
            <p:ph idx="1" type="body"/>
          </p:nvPr>
        </p:nvSpPr>
        <p:spPr>
          <a:xfrm>
            <a:off x="594475" y="1567550"/>
            <a:ext cx="80643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3. Palette</a:t>
            </a:r>
            <a:endParaRPr sz="1800"/>
          </a:p>
          <a:p>
            <a:pPr indent="0" lvl="0" marL="0">
              <a:spcBef>
                <a:spcPts val="1600"/>
              </a:spcBef>
              <a:spcAft>
                <a:spcPts val="0"/>
              </a:spcAft>
              <a:buNone/>
            </a:pPr>
            <a:r>
              <a:rPr lang="en" sz="1400"/>
              <a:t>Each ‘pixel’ in ModeX takes up a byte of memory, corresponding to an entry in a 256-color palette- this helps save memory, while allowing us a wider range of color, letting us pick what color we want (or changing the palette to easily change existing pixels). The palette is made up of 18 bits, which allows us the full RGB range.</a:t>
            </a:r>
            <a:endParaRPr sz="1400"/>
          </a:p>
          <a:p>
            <a:pPr indent="0" lvl="0" marL="0">
              <a:spcBef>
                <a:spcPts val="1600"/>
              </a:spcBef>
              <a:spcAft>
                <a:spcPts val="0"/>
              </a:spcAft>
              <a:buNone/>
            </a:pPr>
            <a:r>
              <a:rPr lang="en" sz="1800"/>
              <a:t>4. Double-Buffering</a:t>
            </a:r>
            <a:endParaRPr sz="1800"/>
          </a:p>
          <a:p>
            <a:pPr indent="0" lvl="0" marL="0" rtl="0">
              <a:spcBef>
                <a:spcPts val="1600"/>
              </a:spcBef>
              <a:spcAft>
                <a:spcPts val="0"/>
              </a:spcAft>
              <a:buNone/>
            </a:pPr>
            <a:r>
              <a:rPr lang="en" sz="1400"/>
              <a:t>Not actually used in your MP (I think?) But basically you write to two different regions, and alternate which region you actually display. </a:t>
            </a:r>
            <a:endParaRPr sz="1400"/>
          </a:p>
          <a:p>
            <a:pPr indent="0" lvl="0" marL="0" rtl="0">
              <a:spcBef>
                <a:spcPts val="1600"/>
              </a:spcBef>
              <a:spcAft>
                <a:spcPts val="1600"/>
              </a:spcAft>
              <a:buNone/>
            </a:pPr>
            <a:r>
              <a:t/>
            </a:r>
            <a:endParaRPr sz="1800"/>
          </a:p>
        </p:txBody>
      </p:sp>
      <p:pic>
        <p:nvPicPr>
          <p:cNvPr id="199" name="Shape 199"/>
          <p:cNvPicPr preferRelativeResize="0"/>
          <p:nvPr/>
        </p:nvPicPr>
        <p:blipFill>
          <a:blip r:embed="rId3">
            <a:alphaModFix/>
          </a:blip>
          <a:stretch>
            <a:fillRect/>
          </a:stretch>
        </p:blipFill>
        <p:spPr>
          <a:xfrm>
            <a:off x="3892000" y="287075"/>
            <a:ext cx="2408705" cy="914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4800"/>
              <a:t>R  T</a:t>
            </a:r>
            <a:r>
              <a:rPr lang="en" sz="600"/>
              <a:t> </a:t>
            </a:r>
            <a:r>
              <a:rPr lang="en" sz="1800"/>
              <a:t>(D)</a:t>
            </a:r>
            <a:r>
              <a:rPr lang="en" sz="600"/>
              <a:t> </a:t>
            </a:r>
            <a:r>
              <a:rPr lang="en" sz="4800"/>
              <a:t>C</a:t>
            </a:r>
            <a:endParaRPr sz="4800"/>
          </a:p>
        </p:txBody>
      </p:sp>
      <p:sp>
        <p:nvSpPr>
          <p:cNvPr id="205" name="Shape 205"/>
          <p:cNvSpPr txBox="1"/>
          <p:nvPr>
            <p:ph idx="1" type="body"/>
          </p:nvPr>
        </p:nvSpPr>
        <p:spPr>
          <a:xfrm>
            <a:off x="751050" y="1554700"/>
            <a:ext cx="7585200" cy="3121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The RTC is a clock which generates interrupts at a certain frequency.</a:t>
            </a:r>
            <a:endParaRPr sz="1800"/>
          </a:p>
          <a:p>
            <a:pPr indent="0" lvl="0" marL="0" rtl="0">
              <a:spcBef>
                <a:spcPts val="1600"/>
              </a:spcBef>
              <a:spcAft>
                <a:spcPts val="0"/>
              </a:spcAft>
              <a:buNone/>
            </a:pPr>
            <a:r>
              <a:rPr lang="en" sz="1400"/>
              <a:t>Most of dealing with the RTC is just knowing what the right code to copy from OSDev is, to initialize the RTC and to change its frequency. </a:t>
            </a:r>
            <a:r>
              <a:rPr lang="en" sz="1400"/>
              <a:t>Remember, the commands there use a different syntax, so the ordering of the arguments are flipped. 			</a:t>
            </a:r>
            <a:r>
              <a:rPr lang="en" sz="1400" u="sng">
                <a:solidFill>
                  <a:schemeClr val="hlink"/>
                </a:solidFill>
                <a:hlinkClick r:id="rId3"/>
              </a:rPr>
              <a:t>https://wiki.osdev.org/RTC</a:t>
            </a:r>
            <a:endParaRPr sz="1400"/>
          </a:p>
          <a:p>
            <a:pPr indent="0" lvl="0" marL="0" rtl="0">
              <a:spcBef>
                <a:spcPts val="1600"/>
              </a:spcBef>
              <a:spcAft>
                <a:spcPts val="0"/>
              </a:spcAft>
              <a:buNone/>
            </a:pPr>
            <a:r>
              <a:t/>
            </a:r>
            <a:endParaRPr sz="1400"/>
          </a:p>
          <a:p>
            <a:pPr indent="0" lvl="0" marL="0">
              <a:spcBef>
                <a:spcPts val="1600"/>
              </a:spcBef>
              <a:spcAft>
                <a:spcPts val="1600"/>
              </a:spcAft>
              <a:buNone/>
            </a:pPr>
            <a:r>
              <a:rPr lang="en" sz="1400"/>
              <a:t>There are other alternatives to the RTC, like the Programmable Interrupt Timer (PIT), which has more priority, and can generate interrupts faster. You’ll use that later.</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4800"/>
              <a:t>R  T</a:t>
            </a:r>
            <a:r>
              <a:rPr lang="en" sz="600"/>
              <a:t> </a:t>
            </a:r>
            <a:r>
              <a:rPr lang="en" sz="1800"/>
              <a:t>(D)</a:t>
            </a:r>
            <a:r>
              <a:rPr lang="en" sz="600"/>
              <a:t> </a:t>
            </a:r>
            <a:r>
              <a:rPr lang="en" sz="4800"/>
              <a:t>C</a:t>
            </a:r>
            <a:endParaRPr sz="4800"/>
          </a:p>
        </p:txBody>
      </p:sp>
      <p:sp>
        <p:nvSpPr>
          <p:cNvPr id="211" name="Shape 211"/>
          <p:cNvSpPr txBox="1"/>
          <p:nvPr>
            <p:ph idx="1" type="body"/>
          </p:nvPr>
        </p:nvSpPr>
        <p:spPr>
          <a:xfrm>
            <a:off x="751050" y="1554700"/>
            <a:ext cx="7890000" cy="3096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Initialization:</a:t>
            </a:r>
            <a:endParaRPr sz="1800"/>
          </a:p>
          <a:p>
            <a:pPr indent="0" lvl="0" marL="0" rtl="0">
              <a:spcBef>
                <a:spcPts val="1600"/>
              </a:spcBef>
              <a:spcAft>
                <a:spcPts val="1600"/>
              </a:spcAft>
              <a:buNone/>
            </a:pPr>
            <a:r>
              <a:t/>
            </a:r>
            <a:endParaRPr sz="1800"/>
          </a:p>
        </p:txBody>
      </p:sp>
      <p:pic>
        <p:nvPicPr>
          <p:cNvPr id="212" name="Shape 212"/>
          <p:cNvPicPr preferRelativeResize="0"/>
          <p:nvPr/>
        </p:nvPicPr>
        <p:blipFill>
          <a:blip r:embed="rId3">
            <a:alphaModFix/>
          </a:blip>
          <a:stretch>
            <a:fillRect/>
          </a:stretch>
        </p:blipFill>
        <p:spPr>
          <a:xfrm>
            <a:off x="2327450" y="1734850"/>
            <a:ext cx="6532424" cy="2915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4800"/>
              <a:t>R  T</a:t>
            </a:r>
            <a:r>
              <a:rPr lang="en" sz="600"/>
              <a:t> </a:t>
            </a:r>
            <a:r>
              <a:rPr lang="en" sz="1800"/>
              <a:t>(D)</a:t>
            </a:r>
            <a:r>
              <a:rPr lang="en" sz="600"/>
              <a:t> </a:t>
            </a:r>
            <a:r>
              <a:rPr lang="en" sz="4800"/>
              <a:t>C</a:t>
            </a:r>
            <a:endParaRPr sz="4800"/>
          </a:p>
        </p:txBody>
      </p:sp>
      <p:sp>
        <p:nvSpPr>
          <p:cNvPr id="218" name="Shape 218"/>
          <p:cNvSpPr txBox="1"/>
          <p:nvPr>
            <p:ph idx="1" type="body"/>
          </p:nvPr>
        </p:nvSpPr>
        <p:spPr>
          <a:xfrm>
            <a:off x="751050" y="1554700"/>
            <a:ext cx="7890000" cy="3096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Frequency Change</a:t>
            </a:r>
            <a:r>
              <a:rPr lang="en" sz="1800"/>
              <a:t>:</a:t>
            </a:r>
            <a:endParaRPr sz="1800"/>
          </a:p>
          <a:p>
            <a:pPr indent="0" lvl="0" marL="0">
              <a:spcBef>
                <a:spcPts val="1600"/>
              </a:spcBef>
              <a:spcAft>
                <a:spcPts val="0"/>
              </a:spcAft>
              <a:buNone/>
            </a:pPr>
            <a:r>
              <a:t/>
            </a:r>
            <a:endParaRPr sz="1800"/>
          </a:p>
          <a:p>
            <a:pPr indent="0" lvl="0" marL="0">
              <a:spcBef>
                <a:spcPts val="1600"/>
              </a:spcBef>
              <a:spcAft>
                <a:spcPts val="0"/>
              </a:spcAft>
              <a:buNone/>
            </a:pPr>
            <a:r>
              <a:t/>
            </a:r>
            <a:endParaRPr sz="1800"/>
          </a:p>
          <a:p>
            <a:pPr indent="0" lvl="0" marL="0" rtl="0">
              <a:spcBef>
                <a:spcPts val="1600"/>
              </a:spcBef>
              <a:spcAft>
                <a:spcPts val="1600"/>
              </a:spcAft>
              <a:buNone/>
            </a:pPr>
            <a:r>
              <a:rPr lang="en" sz="1800"/>
              <a:t>Handling Interrupts:</a:t>
            </a:r>
            <a:endParaRPr sz="1800"/>
          </a:p>
        </p:txBody>
      </p:sp>
      <p:pic>
        <p:nvPicPr>
          <p:cNvPr id="219" name="Shape 219"/>
          <p:cNvPicPr preferRelativeResize="0"/>
          <p:nvPr/>
        </p:nvPicPr>
        <p:blipFill>
          <a:blip r:embed="rId3">
            <a:alphaModFix/>
          </a:blip>
          <a:stretch>
            <a:fillRect/>
          </a:stretch>
        </p:blipFill>
        <p:spPr>
          <a:xfrm>
            <a:off x="257175" y="1960650"/>
            <a:ext cx="8629649" cy="752700"/>
          </a:xfrm>
          <a:prstGeom prst="rect">
            <a:avLst/>
          </a:prstGeom>
          <a:noFill/>
          <a:ln>
            <a:noFill/>
          </a:ln>
        </p:spPr>
      </p:pic>
      <p:pic>
        <p:nvPicPr>
          <p:cNvPr id="220" name="Shape 220"/>
          <p:cNvPicPr preferRelativeResize="0"/>
          <p:nvPr/>
        </p:nvPicPr>
        <p:blipFill>
          <a:blip r:embed="rId4">
            <a:alphaModFix/>
          </a:blip>
          <a:stretch>
            <a:fillRect/>
          </a:stretch>
        </p:blipFill>
        <p:spPr>
          <a:xfrm>
            <a:off x="647925" y="3574374"/>
            <a:ext cx="7517375" cy="999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File System</a:t>
            </a:r>
            <a:endParaRPr/>
          </a:p>
        </p:txBody>
      </p:sp>
      <p:sp>
        <p:nvSpPr>
          <p:cNvPr id="226" name="Shape 2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Inode: info about a file that the filesystem needs, i.e. type, access permissions, owner, etc.</a:t>
            </a:r>
            <a:endParaRPr/>
          </a:p>
        </p:txBody>
      </p:sp>
      <p:pic>
        <p:nvPicPr>
          <p:cNvPr id="227" name="Shape 227"/>
          <p:cNvPicPr preferRelativeResize="0"/>
          <p:nvPr/>
        </p:nvPicPr>
        <p:blipFill>
          <a:blip r:embed="rId3">
            <a:alphaModFix/>
          </a:blip>
          <a:stretch>
            <a:fillRect/>
          </a:stretch>
        </p:blipFill>
        <p:spPr>
          <a:xfrm>
            <a:off x="1297500" y="2153253"/>
            <a:ext cx="6165799" cy="27062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Tux Controller Example Question</a:t>
            </a:r>
            <a:endParaRPr/>
          </a:p>
        </p:txBody>
      </p:sp>
      <p:sp>
        <p:nvSpPr>
          <p:cNvPr id="233" name="Shape 2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Go To Practice Exam 2015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System Calls</a:t>
            </a:r>
            <a:endParaRPr sz="3600"/>
          </a:p>
        </p:txBody>
      </p:sp>
      <p:sp>
        <p:nvSpPr>
          <p:cNvPr id="239" name="Shape 239"/>
          <p:cNvSpPr txBox="1"/>
          <p:nvPr>
            <p:ph idx="1" type="body"/>
          </p:nvPr>
        </p:nvSpPr>
        <p:spPr>
          <a:xfrm>
            <a:off x="608700" y="1326213"/>
            <a:ext cx="7727700" cy="1480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System calls are how user-level processes get the kernel to do things for them. We don’t let user-level processes do things like access hardware, access hard drive, or do critical important kernel things, because we only trust the kernel to do that. </a:t>
            </a:r>
            <a:endParaRPr sz="1800"/>
          </a:p>
          <a:p>
            <a:pPr indent="0" lvl="0" marL="0">
              <a:spcBef>
                <a:spcPts val="1600"/>
              </a:spcBef>
              <a:spcAft>
                <a:spcPts val="0"/>
              </a:spcAft>
              <a:buNone/>
            </a:pPr>
            <a:r>
              <a:t/>
            </a:r>
            <a:endParaRPr sz="1800"/>
          </a:p>
          <a:p>
            <a:pPr indent="0" lvl="0" marL="0" rtl="0">
              <a:spcBef>
                <a:spcPts val="1600"/>
              </a:spcBef>
              <a:spcAft>
                <a:spcPts val="1600"/>
              </a:spcAft>
              <a:buNone/>
            </a:pPr>
            <a:r>
              <a:t/>
            </a:r>
            <a:endParaRPr sz="1800"/>
          </a:p>
        </p:txBody>
      </p:sp>
      <p:pic>
        <p:nvPicPr>
          <p:cNvPr id="240" name="Shape 240"/>
          <p:cNvPicPr preferRelativeResize="0"/>
          <p:nvPr/>
        </p:nvPicPr>
        <p:blipFill>
          <a:blip r:embed="rId3">
            <a:alphaModFix/>
          </a:blip>
          <a:stretch>
            <a:fillRect/>
          </a:stretch>
        </p:blipFill>
        <p:spPr>
          <a:xfrm>
            <a:off x="5970000" y="2825375"/>
            <a:ext cx="2784250" cy="2004650"/>
          </a:xfrm>
          <a:prstGeom prst="rect">
            <a:avLst/>
          </a:prstGeom>
          <a:noFill/>
          <a:ln>
            <a:noFill/>
          </a:ln>
        </p:spPr>
      </p:pic>
      <p:sp>
        <p:nvSpPr>
          <p:cNvPr id="241" name="Shape 241"/>
          <p:cNvSpPr txBox="1"/>
          <p:nvPr>
            <p:ph idx="1" type="body"/>
          </p:nvPr>
        </p:nvSpPr>
        <p:spPr>
          <a:xfrm>
            <a:off x="608700" y="2807025"/>
            <a:ext cx="5251200" cy="1781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In OS, there are rings of protection. Lower priority can’t access resources in higher priority. Priority level is encoded in paging.</a:t>
            </a:r>
            <a:endParaRPr sz="1800"/>
          </a:p>
          <a:p>
            <a:pPr indent="0" lvl="0" marL="0">
              <a:spcBef>
                <a:spcPts val="1600"/>
              </a:spcBef>
              <a:spcAft>
                <a:spcPts val="0"/>
              </a:spcAft>
              <a:buNone/>
            </a:pPr>
            <a:r>
              <a:rPr lang="en" sz="1800"/>
              <a:t>In your OS, you only have ring 3 (user level) and ring 0 (kernel level), and system calls are what let you jump between these levels. </a:t>
            </a:r>
            <a:endParaRPr sz="1800"/>
          </a:p>
          <a:p>
            <a:pPr indent="0" lvl="0" marL="0" rtl="0">
              <a:spcBef>
                <a:spcPts val="1600"/>
              </a:spcBef>
              <a:spcAft>
                <a:spcPts val="0"/>
              </a:spcAft>
              <a:buNone/>
            </a:pPr>
            <a:r>
              <a:t/>
            </a:r>
            <a:endParaRPr sz="1800"/>
          </a:p>
          <a:p>
            <a:pPr indent="0" lvl="0" marL="0" rtl="0">
              <a:spcBef>
                <a:spcPts val="1600"/>
              </a:spcBef>
              <a:spcAft>
                <a:spcPts val="160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System Calls</a:t>
            </a:r>
            <a:endParaRPr sz="3600"/>
          </a:p>
        </p:txBody>
      </p:sp>
      <p:sp>
        <p:nvSpPr>
          <p:cNvPr id="247" name="Shape 247"/>
          <p:cNvSpPr txBox="1"/>
          <p:nvPr>
            <p:ph idx="1" type="body"/>
          </p:nvPr>
        </p:nvSpPr>
        <p:spPr>
          <a:xfrm>
            <a:off x="1002975" y="1410150"/>
            <a:ext cx="7333500" cy="348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You invoke system calls by calling IDT Vector 0x80, and passing in name and arguments in different registers (EAX for system call number), to tell them which specific call you want executed. </a:t>
            </a:r>
            <a:endParaRPr sz="1800"/>
          </a:p>
          <a:p>
            <a:pPr indent="0" lvl="0" marL="0">
              <a:spcBef>
                <a:spcPts val="1600"/>
              </a:spcBef>
              <a:spcAft>
                <a:spcPts val="0"/>
              </a:spcAft>
              <a:buNone/>
            </a:pPr>
            <a:r>
              <a:rPr lang="en" sz="1800"/>
              <a:t>The system call library will push all registers to stack, then jump to the actual desired system call handler.</a:t>
            </a:r>
            <a:endParaRPr sz="1800"/>
          </a:p>
          <a:p>
            <a:pPr indent="0" lvl="0" marL="0">
              <a:spcBef>
                <a:spcPts val="1600"/>
              </a:spcBef>
              <a:spcAft>
                <a:spcPts val="0"/>
              </a:spcAft>
              <a:buNone/>
            </a:pPr>
            <a:r>
              <a:rPr lang="en" sz="1800"/>
              <a:t>Now you’re in kernelspace! Now the kernel will look at your system call request and decide if it wants to handle it, then return.</a:t>
            </a:r>
            <a:endParaRPr sz="1800"/>
          </a:p>
          <a:p>
            <a:pPr indent="0" lvl="0" marL="0">
              <a:spcBef>
                <a:spcPts val="1600"/>
              </a:spcBef>
              <a:spcAft>
                <a:spcPts val="0"/>
              </a:spcAft>
              <a:buNone/>
            </a:pPr>
            <a:r>
              <a:rPr lang="en" sz="1800"/>
              <a:t>The system call will pass in its return value in EAX.</a:t>
            </a:r>
            <a:endParaRPr sz="1800"/>
          </a:p>
          <a:p>
            <a:pPr indent="0" lvl="0" marL="0" rtl="0">
              <a:spcBef>
                <a:spcPts val="1600"/>
              </a:spcBef>
              <a:spcAft>
                <a:spcPts val="1600"/>
              </a:spcAft>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654350" y="2175575"/>
            <a:ext cx="81261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Questions? Anything we missed?</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1297500" y="393750"/>
            <a:ext cx="48990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Virtual Memory</a:t>
            </a:r>
            <a:endParaRPr sz="3000"/>
          </a:p>
        </p:txBody>
      </p:sp>
      <p:sp>
        <p:nvSpPr>
          <p:cNvPr id="142" name="Shape 142"/>
          <p:cNvSpPr txBox="1"/>
          <p:nvPr>
            <p:ph idx="1" type="body"/>
          </p:nvPr>
        </p:nvSpPr>
        <p:spPr>
          <a:xfrm>
            <a:off x="1145100" y="1338950"/>
            <a:ext cx="7038900" cy="29112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a:t>In x86, virtual memory is implemented in 2 ways</a:t>
            </a:r>
            <a:endParaRPr/>
          </a:p>
          <a:p>
            <a:pPr indent="-311150" lvl="0" marL="457200" rtl="0">
              <a:lnSpc>
                <a:spcPct val="150000"/>
              </a:lnSpc>
              <a:spcBef>
                <a:spcPts val="1600"/>
              </a:spcBef>
              <a:spcAft>
                <a:spcPts val="0"/>
              </a:spcAft>
              <a:buSzPts val="1300"/>
              <a:buChar char="●"/>
            </a:pPr>
            <a:r>
              <a:rPr b="1" lang="en"/>
              <a:t>Segmentation</a:t>
            </a:r>
            <a:endParaRPr b="1"/>
          </a:p>
          <a:p>
            <a:pPr indent="-298450" lvl="1" marL="914400" rtl="0">
              <a:lnSpc>
                <a:spcPct val="150000"/>
              </a:lnSpc>
              <a:spcBef>
                <a:spcPts val="0"/>
              </a:spcBef>
              <a:spcAft>
                <a:spcPts val="0"/>
              </a:spcAft>
              <a:buSzPts val="1100"/>
              <a:buChar char="○"/>
            </a:pPr>
            <a:r>
              <a:rPr lang="en"/>
              <a:t>Linux doesn’t really use segmentation</a:t>
            </a:r>
            <a:endParaRPr/>
          </a:p>
          <a:p>
            <a:pPr indent="-298450" lvl="1" marL="914400" rtl="0">
              <a:lnSpc>
                <a:spcPct val="150000"/>
              </a:lnSpc>
              <a:spcBef>
                <a:spcPts val="0"/>
              </a:spcBef>
              <a:spcAft>
                <a:spcPts val="0"/>
              </a:spcAft>
              <a:buSzPts val="1100"/>
              <a:buChar char="○"/>
            </a:pPr>
            <a:r>
              <a:rPr lang="en"/>
              <a:t>Since it can’t be turned off in x86, all segments are set to the entire memory space</a:t>
            </a:r>
            <a:endParaRPr/>
          </a:p>
          <a:p>
            <a:pPr indent="-298450" lvl="2" marL="1371600" rtl="0">
              <a:lnSpc>
                <a:spcPct val="150000"/>
              </a:lnSpc>
              <a:spcBef>
                <a:spcPts val="0"/>
              </a:spcBef>
              <a:spcAft>
                <a:spcPts val="0"/>
              </a:spcAft>
              <a:buSzPts val="1100"/>
              <a:buChar char="■"/>
            </a:pPr>
            <a:r>
              <a:rPr lang="en"/>
              <a:t>0-4GB for Kernel Code, Kernel Data, User Code, User Data</a:t>
            </a:r>
            <a:endParaRPr/>
          </a:p>
          <a:p>
            <a:pPr indent="-298450" lvl="2" marL="1371600" rtl="0">
              <a:lnSpc>
                <a:spcPct val="150000"/>
              </a:lnSpc>
              <a:spcBef>
                <a:spcPts val="0"/>
              </a:spcBef>
              <a:spcAft>
                <a:spcPts val="0"/>
              </a:spcAft>
              <a:buSzPts val="1100"/>
              <a:buChar char="■"/>
            </a:pPr>
            <a:r>
              <a:rPr lang="en"/>
              <a:t>“Flat memory model”</a:t>
            </a:r>
            <a:endParaRPr/>
          </a:p>
          <a:p>
            <a:pPr indent="-311150" lvl="0" marL="457200" rtl="0">
              <a:lnSpc>
                <a:spcPct val="150000"/>
              </a:lnSpc>
              <a:spcBef>
                <a:spcPts val="0"/>
              </a:spcBef>
              <a:spcAft>
                <a:spcPts val="0"/>
              </a:spcAft>
              <a:buSzPts val="1300"/>
              <a:buChar char="●"/>
            </a:pPr>
            <a:r>
              <a:rPr b="1" lang="en"/>
              <a:t>Paging</a:t>
            </a:r>
            <a:endParaRPr b="1"/>
          </a:p>
          <a:p>
            <a:pPr indent="-298450" lvl="1" marL="914400" rtl="0">
              <a:lnSpc>
                <a:spcPct val="150000"/>
              </a:lnSpc>
              <a:spcBef>
                <a:spcPts val="0"/>
              </a:spcBef>
              <a:spcAft>
                <a:spcPts val="0"/>
              </a:spcAft>
              <a:buSzPts val="1100"/>
              <a:buChar char="○"/>
            </a:pPr>
            <a:r>
              <a:rPr lang="en"/>
              <a:t>Key to how Linux manages memory from context switching to memory allocation</a:t>
            </a:r>
            <a:endParaRPr/>
          </a:p>
          <a:p>
            <a:pPr indent="-298450" lvl="1" marL="914400" rtl="0">
              <a:lnSpc>
                <a:spcPct val="150000"/>
              </a:lnSpc>
              <a:spcBef>
                <a:spcPts val="0"/>
              </a:spcBef>
              <a:spcAft>
                <a:spcPts val="0"/>
              </a:spcAft>
              <a:buSzPts val="1100"/>
              <a:buChar char="○"/>
            </a:pPr>
            <a:r>
              <a:rPr lang="en"/>
              <a:t>x</a:t>
            </a:r>
            <a:r>
              <a:rPr lang="en"/>
              <a:t>86 supports 4KB and 4MB pages</a:t>
            </a:r>
            <a:endParaRPr/>
          </a:p>
          <a:p>
            <a:pPr indent="0" lvl="0" marL="0" rtl="0">
              <a:lnSpc>
                <a:spcPct val="150000"/>
              </a:lnSpc>
              <a:spcBef>
                <a:spcPts val="1600"/>
              </a:spcBef>
              <a:spcAft>
                <a:spcPts val="1600"/>
              </a:spcAft>
              <a:buNone/>
            </a:pPr>
            <a:r>
              <a:rPr lang="en" sz="1400"/>
              <a:t>Virtual memory is handled in hardware by the Memory Management Unit (MMU)</a:t>
            </a:r>
            <a:endParaRPr/>
          </a:p>
        </p:txBody>
      </p:sp>
      <p:pic>
        <p:nvPicPr>
          <p:cNvPr descr="Image result for ram clipart" id="143" name="Shape 143"/>
          <p:cNvPicPr preferRelativeResize="0"/>
          <p:nvPr/>
        </p:nvPicPr>
        <p:blipFill>
          <a:blip r:embed="rId3">
            <a:alphaModFix/>
          </a:blip>
          <a:stretch>
            <a:fillRect/>
          </a:stretch>
        </p:blipFill>
        <p:spPr>
          <a:xfrm>
            <a:off x="6772600" y="29950"/>
            <a:ext cx="1778975" cy="2168525"/>
          </a:xfrm>
          <a:prstGeom prst="rect">
            <a:avLst/>
          </a:prstGeom>
          <a:noFill/>
          <a:ln>
            <a:noFill/>
          </a:ln>
        </p:spPr>
      </p:pic>
      <p:pic>
        <p:nvPicPr>
          <p:cNvPr descr="Image result for computer ram clipart" id="144" name="Shape 144"/>
          <p:cNvPicPr preferRelativeResize="0"/>
          <p:nvPr/>
        </p:nvPicPr>
        <p:blipFill>
          <a:blip r:embed="rId4">
            <a:alphaModFix/>
          </a:blip>
          <a:stretch>
            <a:fillRect/>
          </a:stretch>
        </p:blipFill>
        <p:spPr>
          <a:xfrm rot="-507287">
            <a:off x="7703397" y="763507"/>
            <a:ext cx="573040" cy="382973"/>
          </a:xfrm>
          <a:prstGeom prst="rect">
            <a:avLst/>
          </a:prstGeom>
          <a:noFill/>
          <a:ln>
            <a:noFill/>
          </a:ln>
        </p:spPr>
      </p:pic>
      <p:pic>
        <p:nvPicPr>
          <p:cNvPr descr="Image result for pixel glasses" id="145" name="Shape 145"/>
          <p:cNvPicPr preferRelativeResize="0"/>
          <p:nvPr/>
        </p:nvPicPr>
        <p:blipFill>
          <a:blip r:embed="rId5">
            <a:alphaModFix/>
          </a:blip>
          <a:stretch>
            <a:fillRect/>
          </a:stretch>
        </p:blipFill>
        <p:spPr>
          <a:xfrm rot="-596772">
            <a:off x="7028200" y="448474"/>
            <a:ext cx="357131" cy="1019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idx="1" type="body"/>
          </p:nvPr>
        </p:nvSpPr>
        <p:spPr>
          <a:xfrm>
            <a:off x="1297500" y="1225900"/>
            <a:ext cx="7038900" cy="33897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SzPts val="1300"/>
              <a:buChar char="●"/>
            </a:pPr>
            <a:r>
              <a:rPr b="1" lang="en"/>
              <a:t>Translation Lookaside Buffer (TLB)</a:t>
            </a:r>
            <a:endParaRPr b="1"/>
          </a:p>
          <a:p>
            <a:pPr indent="-298450" lvl="1" marL="914400" rtl="0">
              <a:lnSpc>
                <a:spcPct val="150000"/>
              </a:lnSpc>
              <a:spcBef>
                <a:spcPts val="0"/>
              </a:spcBef>
              <a:spcAft>
                <a:spcPts val="0"/>
              </a:spcAft>
              <a:buSzPts val="1100"/>
              <a:buChar char="○"/>
            </a:pPr>
            <a:r>
              <a:rPr lang="en"/>
              <a:t>Small and fast cache that stores the translations for </a:t>
            </a:r>
            <a:r>
              <a:rPr i="1" lang="en"/>
              <a:t>pages</a:t>
            </a:r>
            <a:endParaRPr/>
          </a:p>
          <a:p>
            <a:pPr indent="-298450" lvl="1" marL="914400" rtl="0">
              <a:lnSpc>
                <a:spcPct val="150000"/>
              </a:lnSpc>
              <a:spcBef>
                <a:spcPts val="0"/>
              </a:spcBef>
              <a:spcAft>
                <a:spcPts val="0"/>
              </a:spcAft>
              <a:buSzPts val="1100"/>
              <a:buChar char="○"/>
            </a:pPr>
            <a:r>
              <a:rPr lang="en"/>
              <a:t>Located in the MMU</a:t>
            </a:r>
            <a:endParaRPr/>
          </a:p>
          <a:p>
            <a:pPr indent="-311150" lvl="0" marL="457200" rtl="0">
              <a:lnSpc>
                <a:spcPct val="150000"/>
              </a:lnSpc>
              <a:spcBef>
                <a:spcPts val="0"/>
              </a:spcBef>
              <a:spcAft>
                <a:spcPts val="0"/>
              </a:spcAft>
              <a:buSzPts val="1300"/>
              <a:buChar char="●"/>
            </a:pPr>
            <a:r>
              <a:rPr b="1" lang="en"/>
              <a:t>Page Directory Base Register</a:t>
            </a:r>
            <a:r>
              <a:rPr b="1" lang="en"/>
              <a:t> (PDBR) or Control Register 3 (cr3)</a:t>
            </a:r>
            <a:endParaRPr b="1"/>
          </a:p>
          <a:p>
            <a:pPr indent="-298450" lvl="1" marL="914400" rtl="0">
              <a:lnSpc>
                <a:spcPct val="150000"/>
              </a:lnSpc>
              <a:spcBef>
                <a:spcPts val="0"/>
              </a:spcBef>
              <a:spcAft>
                <a:spcPts val="0"/>
              </a:spcAft>
              <a:buSzPts val="1100"/>
              <a:buChar char="○"/>
            </a:pPr>
            <a:r>
              <a:rPr lang="en"/>
              <a:t>Pointer to the base of the page directory</a:t>
            </a:r>
            <a:endParaRPr/>
          </a:p>
          <a:p>
            <a:pPr indent="-298450" lvl="1" marL="914400" rtl="0">
              <a:lnSpc>
                <a:spcPct val="150000"/>
              </a:lnSpc>
              <a:spcBef>
                <a:spcPts val="0"/>
              </a:spcBef>
              <a:spcAft>
                <a:spcPts val="0"/>
              </a:spcAft>
              <a:buSzPts val="1100"/>
              <a:buChar char="○"/>
            </a:pPr>
            <a:r>
              <a:rPr lang="en"/>
              <a:t>Flushes the TLB when written to</a:t>
            </a:r>
            <a:endParaRPr/>
          </a:p>
          <a:p>
            <a:pPr indent="-311150" lvl="0" marL="457200" rtl="0">
              <a:lnSpc>
                <a:spcPct val="150000"/>
              </a:lnSpc>
              <a:spcBef>
                <a:spcPts val="0"/>
              </a:spcBef>
              <a:spcAft>
                <a:spcPts val="0"/>
              </a:spcAft>
              <a:buSzPts val="1300"/>
              <a:buChar char="●"/>
            </a:pPr>
            <a:r>
              <a:rPr b="1" lang="en"/>
              <a:t>Page directory/tables</a:t>
            </a:r>
            <a:endParaRPr b="1"/>
          </a:p>
          <a:p>
            <a:pPr indent="-298450" lvl="1" marL="914400" rtl="0">
              <a:lnSpc>
                <a:spcPct val="150000"/>
              </a:lnSpc>
              <a:spcBef>
                <a:spcPts val="0"/>
              </a:spcBef>
              <a:spcAft>
                <a:spcPts val="0"/>
              </a:spcAft>
              <a:buSzPts val="1100"/>
              <a:buChar char="○"/>
            </a:pPr>
            <a:r>
              <a:rPr lang="en"/>
              <a:t>Table that holds pointers to page tables or to pages</a:t>
            </a:r>
            <a:endParaRPr/>
          </a:p>
          <a:p>
            <a:pPr indent="-298450" lvl="1" marL="914400" rtl="0">
              <a:lnSpc>
                <a:spcPct val="150000"/>
              </a:lnSpc>
              <a:spcBef>
                <a:spcPts val="0"/>
              </a:spcBef>
              <a:spcAft>
                <a:spcPts val="0"/>
              </a:spcAft>
              <a:buSzPts val="1100"/>
              <a:buChar char="○"/>
            </a:pPr>
            <a:r>
              <a:rPr lang="en"/>
              <a:t>Includes extra bits</a:t>
            </a:r>
            <a:endParaRPr/>
          </a:p>
          <a:p>
            <a:pPr indent="-298450" lvl="2" marL="1371600" rtl="0">
              <a:lnSpc>
                <a:spcPct val="150000"/>
              </a:lnSpc>
              <a:spcBef>
                <a:spcPts val="0"/>
              </a:spcBef>
              <a:spcAft>
                <a:spcPts val="0"/>
              </a:spcAft>
              <a:buSzPts val="1100"/>
              <a:buChar char="■"/>
            </a:pPr>
            <a:r>
              <a:rPr lang="en"/>
              <a:t>User/Supervisor</a:t>
            </a:r>
            <a:endParaRPr/>
          </a:p>
          <a:p>
            <a:pPr indent="-298450" lvl="2" marL="1371600" rtl="0">
              <a:lnSpc>
                <a:spcPct val="150000"/>
              </a:lnSpc>
              <a:spcBef>
                <a:spcPts val="0"/>
              </a:spcBef>
              <a:spcAft>
                <a:spcPts val="0"/>
              </a:spcAft>
              <a:buSzPts val="1100"/>
              <a:buChar char="■"/>
            </a:pPr>
            <a:r>
              <a:rPr lang="en"/>
              <a:t>Read/Write</a:t>
            </a:r>
            <a:endParaRPr/>
          </a:p>
          <a:p>
            <a:pPr indent="-298450" lvl="2" marL="1371600" rtl="0">
              <a:lnSpc>
                <a:spcPct val="150000"/>
              </a:lnSpc>
              <a:spcBef>
                <a:spcPts val="0"/>
              </a:spcBef>
              <a:spcAft>
                <a:spcPts val="0"/>
              </a:spcAft>
              <a:buSzPts val="1100"/>
              <a:buChar char="■"/>
            </a:pPr>
            <a:r>
              <a:rPr lang="en"/>
              <a:t>Global Flag</a:t>
            </a:r>
            <a:endParaRPr/>
          </a:p>
          <a:p>
            <a:pPr indent="-298450" lvl="2" marL="1371600">
              <a:lnSpc>
                <a:spcPct val="150000"/>
              </a:lnSpc>
              <a:spcBef>
                <a:spcPts val="0"/>
              </a:spcBef>
              <a:spcAft>
                <a:spcPts val="0"/>
              </a:spcAft>
              <a:buSzPts val="1100"/>
              <a:buChar char="■"/>
            </a:pPr>
            <a:r>
              <a:rPr lang="en"/>
              <a:t>Page Size</a:t>
            </a:r>
            <a:endParaRPr/>
          </a:p>
        </p:txBody>
      </p:sp>
      <p:sp>
        <p:nvSpPr>
          <p:cNvPr id="151" name="Shape 15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Paging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Paging (continued)</a:t>
            </a:r>
            <a:endParaRPr/>
          </a:p>
        </p:txBody>
      </p:sp>
      <p:pic>
        <p:nvPicPr>
          <p:cNvPr id="157" name="Shape 157"/>
          <p:cNvPicPr preferRelativeResize="0"/>
          <p:nvPr/>
        </p:nvPicPr>
        <p:blipFill>
          <a:blip r:embed="rId3">
            <a:alphaModFix/>
          </a:blip>
          <a:stretch>
            <a:fillRect/>
          </a:stretch>
        </p:blipFill>
        <p:spPr>
          <a:xfrm>
            <a:off x="152400" y="1431875"/>
            <a:ext cx="8839200" cy="31150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Paging (continued)</a:t>
            </a:r>
            <a:endParaRPr/>
          </a:p>
        </p:txBody>
      </p:sp>
      <p:sp>
        <p:nvSpPr>
          <p:cNvPr id="163" name="Shape 163"/>
          <p:cNvSpPr txBox="1"/>
          <p:nvPr>
            <p:ph idx="1" type="body"/>
          </p:nvPr>
        </p:nvSpPr>
        <p:spPr>
          <a:xfrm>
            <a:off x="549850" y="1464600"/>
            <a:ext cx="7759200" cy="1761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Pros and Cons of Different Page Sizes</a:t>
            </a:r>
            <a:endParaRPr b="1"/>
          </a:p>
          <a:p>
            <a:pPr indent="-311150" lvl="0" marL="457200" rtl="0">
              <a:spcBef>
                <a:spcPts val="1600"/>
              </a:spcBef>
              <a:spcAft>
                <a:spcPts val="0"/>
              </a:spcAft>
              <a:buSzPts val="1300"/>
              <a:buChar char="●"/>
            </a:pPr>
            <a:r>
              <a:rPr lang="en"/>
              <a:t>Larger</a:t>
            </a:r>
            <a:endParaRPr/>
          </a:p>
          <a:p>
            <a:pPr indent="-298450" lvl="1" marL="914400" rtl="0">
              <a:spcBef>
                <a:spcPts val="0"/>
              </a:spcBef>
              <a:spcAft>
                <a:spcPts val="0"/>
              </a:spcAft>
              <a:buSzPts val="1100"/>
              <a:buChar char="○"/>
            </a:pPr>
            <a:r>
              <a:rPr lang="en"/>
              <a:t>Faster table walk</a:t>
            </a:r>
            <a:endParaRPr/>
          </a:p>
          <a:p>
            <a:pPr indent="-298450" lvl="1" marL="914400" rtl="0">
              <a:lnSpc>
                <a:spcPct val="150000"/>
              </a:lnSpc>
              <a:spcBef>
                <a:spcPts val="0"/>
              </a:spcBef>
              <a:spcAft>
                <a:spcPts val="0"/>
              </a:spcAft>
              <a:buSzPts val="1100"/>
              <a:buChar char="○"/>
            </a:pPr>
            <a:r>
              <a:rPr lang="en"/>
              <a:t>More TLB hits (less misses)</a:t>
            </a:r>
            <a:endParaRPr/>
          </a:p>
          <a:p>
            <a:pPr indent="-298450" lvl="1" marL="914400" rtl="0">
              <a:lnSpc>
                <a:spcPct val="150000"/>
              </a:lnSpc>
              <a:spcBef>
                <a:spcPts val="0"/>
              </a:spcBef>
              <a:spcAft>
                <a:spcPts val="0"/>
              </a:spcAft>
              <a:buSzPts val="1100"/>
              <a:buChar char="○"/>
            </a:pPr>
            <a:r>
              <a:rPr lang="en"/>
              <a:t>More fragmentation over smaller pages</a:t>
            </a:r>
            <a:endParaRPr/>
          </a:p>
          <a:p>
            <a:pPr indent="0" lvl="0" marL="0" rtl="0" algn="ctr">
              <a:lnSpc>
                <a:spcPct val="150000"/>
              </a:lnSpc>
              <a:spcBef>
                <a:spcPts val="1600"/>
              </a:spcBef>
              <a:spcAft>
                <a:spcPts val="1600"/>
              </a:spcAft>
              <a:buNone/>
            </a:pPr>
            <a:r>
              <a:rPr lang="en" sz="1200"/>
              <a:t>  </a:t>
            </a:r>
            <a:r>
              <a:rPr i="1" lang="en" sz="1200"/>
              <a:t>Both</a:t>
            </a:r>
            <a:r>
              <a:rPr lang="en" sz="1200"/>
              <a:t> suffer from internal and external memory fragmentation</a:t>
            </a:r>
            <a:endParaRPr sz="1200"/>
          </a:p>
        </p:txBody>
      </p:sp>
      <p:sp>
        <p:nvSpPr>
          <p:cNvPr id="164" name="Shape 164"/>
          <p:cNvSpPr txBox="1"/>
          <p:nvPr>
            <p:ph idx="1" type="body"/>
          </p:nvPr>
        </p:nvSpPr>
        <p:spPr>
          <a:xfrm>
            <a:off x="767100" y="3578050"/>
            <a:ext cx="7609800" cy="13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i="1" lang="en"/>
              <a:t>Internal Fragmentation</a:t>
            </a:r>
            <a:r>
              <a:rPr lang="en"/>
              <a:t>: wasted space from rounding up (ex. allocating a 4KB page when only 3KB needed)</a:t>
            </a:r>
            <a:endParaRPr/>
          </a:p>
          <a:p>
            <a:pPr indent="0" lvl="0" marL="0" rtl="0">
              <a:spcBef>
                <a:spcPts val="1600"/>
              </a:spcBef>
              <a:spcAft>
                <a:spcPts val="1600"/>
              </a:spcAft>
              <a:buNone/>
            </a:pPr>
            <a:r>
              <a:rPr b="1" i="1" lang="en"/>
              <a:t>External Fragmentation</a:t>
            </a:r>
            <a:r>
              <a:rPr lang="en"/>
              <a:t>: uneven free pages waste space and make it difficult to allocate a page of appropriate size (ex. 4MB page free except for a single 4KB page prevents a 4MB page from being</a:t>
            </a:r>
            <a:endParaRPr/>
          </a:p>
        </p:txBody>
      </p:sp>
      <p:sp>
        <p:nvSpPr>
          <p:cNvPr id="165" name="Shape 165"/>
          <p:cNvSpPr txBox="1"/>
          <p:nvPr/>
        </p:nvSpPr>
        <p:spPr>
          <a:xfrm>
            <a:off x="4254650" y="1729150"/>
            <a:ext cx="5037600" cy="1379400"/>
          </a:xfrm>
          <a:prstGeom prst="rect">
            <a:avLst/>
          </a:prstGeom>
          <a:noFill/>
          <a:ln>
            <a:noFill/>
          </a:ln>
        </p:spPr>
        <p:txBody>
          <a:bodyPr anchorCtr="0" anchor="ctr" bIns="91425" lIns="91425" spcFirstLastPara="1" rIns="91425" wrap="square" tIns="91425">
            <a:noAutofit/>
          </a:bodyPr>
          <a:lstStyle/>
          <a:p>
            <a:pPr indent="-311150" lvl="0" marL="457200" rtl="0">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Smaller</a:t>
            </a:r>
            <a:endParaRPr sz="1300">
              <a:solidFill>
                <a:schemeClr val="lt1"/>
              </a:solidFill>
              <a:latin typeface="Lato"/>
              <a:ea typeface="Lato"/>
              <a:cs typeface="Lato"/>
              <a:sym typeface="Lato"/>
            </a:endParaRPr>
          </a:p>
          <a:p>
            <a:pPr indent="-298450" lvl="1" marL="914400" rtl="0">
              <a:lnSpc>
                <a:spcPct val="115000"/>
              </a:lnSpc>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Slower table walk</a:t>
            </a:r>
            <a:endParaRPr sz="1100">
              <a:solidFill>
                <a:schemeClr val="lt1"/>
              </a:solidFill>
              <a:latin typeface="Lato"/>
              <a:ea typeface="Lato"/>
              <a:cs typeface="Lato"/>
              <a:sym typeface="Lato"/>
            </a:endParaRPr>
          </a:p>
          <a:p>
            <a:pPr indent="-298450" lvl="1" marL="914400" rtl="0">
              <a:lnSpc>
                <a:spcPct val="115000"/>
              </a:lnSpc>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Less TLB hits (more misses)</a:t>
            </a:r>
            <a:endParaRPr sz="1100">
              <a:solidFill>
                <a:schemeClr val="lt1"/>
              </a:solidFill>
              <a:latin typeface="Lato"/>
              <a:ea typeface="Lato"/>
              <a:cs typeface="Lato"/>
              <a:sym typeface="Lato"/>
            </a:endParaRPr>
          </a:p>
          <a:p>
            <a:pPr indent="-298450" lvl="1" marL="914400" rtl="0">
              <a:lnSpc>
                <a:spcPct val="115000"/>
              </a:lnSpc>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Less fragmentation than larger pages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Paging (continued)</a:t>
            </a:r>
            <a:endParaRPr/>
          </a:p>
        </p:txBody>
      </p:sp>
      <p:sp>
        <p:nvSpPr>
          <p:cNvPr id="171" name="Shape 17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b="1" lang="en"/>
              <a:t>Few other</a:t>
            </a:r>
            <a:r>
              <a:rPr b="1" lang="en"/>
              <a:t> things to remember</a:t>
            </a:r>
            <a:endParaRPr b="1"/>
          </a:p>
          <a:p>
            <a:pPr indent="-311150" lvl="0" marL="457200" rtl="0">
              <a:lnSpc>
                <a:spcPct val="150000"/>
              </a:lnSpc>
              <a:spcBef>
                <a:spcPts val="1600"/>
              </a:spcBef>
              <a:spcAft>
                <a:spcPts val="0"/>
              </a:spcAft>
              <a:buSzPts val="1300"/>
              <a:buChar char="●"/>
            </a:pPr>
            <a:r>
              <a:rPr lang="en"/>
              <a:t>MP3 kernel maps kernel code to 0x400000-0x800000 (4MB-8MB)</a:t>
            </a:r>
            <a:endParaRPr/>
          </a:p>
          <a:p>
            <a:pPr indent="-298450" lvl="1" marL="914400" rtl="0">
              <a:lnSpc>
                <a:spcPct val="150000"/>
              </a:lnSpc>
              <a:spcBef>
                <a:spcPts val="0"/>
              </a:spcBef>
              <a:spcAft>
                <a:spcPts val="0"/>
              </a:spcAft>
              <a:buSzPts val="1100"/>
              <a:buChar char="○"/>
            </a:pPr>
            <a:r>
              <a:rPr lang="en"/>
              <a:t>Same virtual and physical address</a:t>
            </a:r>
            <a:endParaRPr/>
          </a:p>
          <a:p>
            <a:pPr indent="-311150" lvl="0" marL="457200" rtl="0">
              <a:lnSpc>
                <a:spcPct val="150000"/>
              </a:lnSpc>
              <a:spcBef>
                <a:spcPts val="0"/>
              </a:spcBef>
              <a:spcAft>
                <a:spcPts val="0"/>
              </a:spcAft>
              <a:buSzPts val="1300"/>
              <a:buChar char="●"/>
            </a:pPr>
            <a:r>
              <a:rPr lang="en"/>
              <a:t>Video memory is a single 4KB page</a:t>
            </a:r>
            <a:endParaRPr/>
          </a:p>
          <a:p>
            <a:pPr indent="-311150" lvl="0" marL="457200" rtl="0">
              <a:lnSpc>
                <a:spcPct val="150000"/>
              </a:lnSpc>
              <a:spcBef>
                <a:spcPts val="0"/>
              </a:spcBef>
              <a:spcAft>
                <a:spcPts val="0"/>
              </a:spcAft>
              <a:buSzPts val="1300"/>
              <a:buChar char="●"/>
            </a:pPr>
            <a:r>
              <a:rPr lang="en"/>
              <a:t>Less levels =&gt; faster (on TLB miss)</a:t>
            </a:r>
            <a:endParaRPr/>
          </a:p>
          <a:p>
            <a:pPr indent="-311150" lvl="0" marL="457200" rtl="0">
              <a:lnSpc>
                <a:spcPct val="150000"/>
              </a:lnSpc>
              <a:spcBef>
                <a:spcPts val="0"/>
              </a:spcBef>
              <a:spcAft>
                <a:spcPts val="0"/>
              </a:spcAft>
              <a:buSzPts val="1300"/>
              <a:buChar char="●"/>
            </a:pPr>
            <a:r>
              <a:rPr lang="en"/>
              <a:t>Page faults</a:t>
            </a:r>
            <a:endParaRPr/>
          </a:p>
          <a:p>
            <a:pPr indent="-298450" lvl="1" marL="914400" rtl="0">
              <a:lnSpc>
                <a:spcPct val="150000"/>
              </a:lnSpc>
              <a:spcBef>
                <a:spcPts val="0"/>
              </a:spcBef>
              <a:spcAft>
                <a:spcPts val="0"/>
              </a:spcAft>
              <a:buSzPts val="1100"/>
              <a:buChar char="○"/>
            </a:pPr>
            <a:r>
              <a:rPr lang="en"/>
              <a:t>Minor - page in memory, but marked as not</a:t>
            </a:r>
            <a:endParaRPr/>
          </a:p>
          <a:p>
            <a:pPr indent="-298450" lvl="1" marL="914400" rtl="0">
              <a:lnSpc>
                <a:spcPct val="150000"/>
              </a:lnSpc>
              <a:spcBef>
                <a:spcPts val="0"/>
              </a:spcBef>
              <a:spcAft>
                <a:spcPts val="0"/>
              </a:spcAft>
              <a:buSzPts val="1100"/>
              <a:buChar char="○"/>
            </a:pPr>
            <a:r>
              <a:rPr lang="en"/>
              <a:t>Major - page not in memory</a:t>
            </a:r>
            <a:endParaRPr/>
          </a:p>
          <a:p>
            <a:pPr indent="-298450" lvl="1" marL="914400" rtl="0">
              <a:lnSpc>
                <a:spcPct val="150000"/>
              </a:lnSpc>
              <a:spcBef>
                <a:spcPts val="0"/>
              </a:spcBef>
              <a:spcAft>
                <a:spcPts val="0"/>
              </a:spcAft>
              <a:buSzPts val="1100"/>
              <a:buChar char="○"/>
            </a:pPr>
            <a:r>
              <a:rPr lang="en"/>
              <a:t>Invalid - address not part of memory space, or invalid permissions (</a:t>
            </a:r>
            <a:r>
              <a:rPr lang="en"/>
              <a:t>privilege</a:t>
            </a:r>
            <a:r>
              <a:rPr lang="en"/>
              <a:t>/write)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4800">
                <a:latin typeface="Syncopate"/>
                <a:ea typeface="Syncopate"/>
                <a:cs typeface="Syncopate"/>
                <a:sym typeface="Syncopate"/>
              </a:rPr>
              <a:t>Mode</a:t>
            </a:r>
            <a:endParaRPr sz="4800">
              <a:latin typeface="Syncopate"/>
              <a:ea typeface="Syncopate"/>
              <a:cs typeface="Syncopate"/>
              <a:sym typeface="Syncopate"/>
            </a:endParaRPr>
          </a:p>
        </p:txBody>
      </p:sp>
      <p:sp>
        <p:nvSpPr>
          <p:cNvPr id="177" name="Shape 177"/>
          <p:cNvSpPr txBox="1"/>
          <p:nvPr>
            <p:ph idx="1" type="body"/>
          </p:nvPr>
        </p:nvSpPr>
        <p:spPr>
          <a:xfrm>
            <a:off x="323075" y="1934200"/>
            <a:ext cx="8013300" cy="2544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sz="1800"/>
              <a:t>The Build Buffer: </a:t>
            </a:r>
            <a:endParaRPr sz="1800"/>
          </a:p>
          <a:p>
            <a:pPr indent="-317500" lvl="0" marL="457200" rtl="0">
              <a:spcBef>
                <a:spcPts val="0"/>
              </a:spcBef>
              <a:spcAft>
                <a:spcPts val="0"/>
              </a:spcAft>
              <a:buSzPts val="1400"/>
              <a:buChar char="-"/>
            </a:pPr>
            <a:r>
              <a:rPr lang="en" sz="1400"/>
              <a:t>A system to represent 2D image data in memory, and allow for window scrolling in a larger image with few writes/deletes.</a:t>
            </a:r>
            <a:endParaRPr sz="1400"/>
          </a:p>
          <a:p>
            <a:pPr indent="-317500" lvl="0" marL="457200" rtl="0">
              <a:spcBef>
                <a:spcPts val="0"/>
              </a:spcBef>
              <a:spcAft>
                <a:spcPts val="0"/>
              </a:spcAft>
              <a:buSzPts val="1400"/>
              <a:buChar char="-"/>
            </a:pPr>
            <a:r>
              <a:rPr lang="en" sz="1400"/>
              <a:t>We “reverse” the planes so that they don’t collide into each other when shifting. Could also add spaces between all planes. </a:t>
            </a:r>
            <a:endParaRPr sz="1400"/>
          </a:p>
          <a:p>
            <a:pPr indent="-317500" lvl="0" marL="457200" rtl="0">
              <a:spcBef>
                <a:spcPts val="0"/>
              </a:spcBef>
              <a:spcAft>
                <a:spcPts val="0"/>
              </a:spcAft>
              <a:buSzPts val="1400"/>
              <a:buChar char="-"/>
            </a:pPr>
            <a:r>
              <a:rPr lang="en" sz="1400"/>
              <a:t>We can shift around the relative position of these planes in the build buffer, so we don’t need to worry about the size.</a:t>
            </a:r>
            <a:endParaRPr sz="1400"/>
          </a:p>
          <a:p>
            <a:pPr indent="-317500" lvl="0" marL="457200" rtl="0">
              <a:spcBef>
                <a:spcPts val="0"/>
              </a:spcBef>
              <a:spcAft>
                <a:spcPts val="0"/>
              </a:spcAft>
              <a:buSzPts val="1400"/>
              <a:buChar char="-"/>
            </a:pPr>
            <a:r>
              <a:rPr lang="en" sz="1400"/>
              <a:t>To determine which plane you write to, you set a mask. 4 planes for each single memory address. (IE,  each virtual address = 4 pixels)</a:t>
            </a:r>
            <a:endParaRPr sz="1400"/>
          </a:p>
          <a:p>
            <a:pPr indent="0" lvl="0" marL="0" rtl="0">
              <a:spcBef>
                <a:spcPts val="1600"/>
              </a:spcBef>
              <a:spcAft>
                <a:spcPts val="0"/>
              </a:spcAft>
              <a:buNone/>
            </a:pPr>
            <a:r>
              <a:t/>
            </a:r>
            <a:endParaRPr sz="1400"/>
          </a:p>
          <a:p>
            <a:pPr indent="0" lvl="0" marL="0" rtl="0">
              <a:spcBef>
                <a:spcPts val="1600"/>
              </a:spcBef>
              <a:spcAft>
                <a:spcPts val="1600"/>
              </a:spcAft>
              <a:buNone/>
            </a:pPr>
            <a:r>
              <a:t/>
            </a:r>
            <a:endParaRPr sz="1800"/>
          </a:p>
        </p:txBody>
      </p:sp>
      <p:pic>
        <p:nvPicPr>
          <p:cNvPr id="178" name="Shape 178"/>
          <p:cNvPicPr preferRelativeResize="0"/>
          <p:nvPr/>
        </p:nvPicPr>
        <p:blipFill>
          <a:blip r:embed="rId3">
            <a:alphaModFix/>
          </a:blip>
          <a:stretch>
            <a:fillRect/>
          </a:stretch>
        </p:blipFill>
        <p:spPr>
          <a:xfrm>
            <a:off x="3892000" y="287075"/>
            <a:ext cx="2408705" cy="914100"/>
          </a:xfrm>
          <a:prstGeom prst="rect">
            <a:avLst/>
          </a:prstGeom>
          <a:noFill/>
          <a:ln>
            <a:noFill/>
          </a:ln>
        </p:spPr>
      </p:pic>
      <p:sp>
        <p:nvSpPr>
          <p:cNvPr id="179" name="Shape 179"/>
          <p:cNvSpPr txBox="1"/>
          <p:nvPr>
            <p:ph idx="1" type="body"/>
          </p:nvPr>
        </p:nvSpPr>
        <p:spPr>
          <a:xfrm>
            <a:off x="491100" y="1474400"/>
            <a:ext cx="7845300" cy="601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What the heck is this? And why is it so convoluted and weird?</a:t>
            </a:r>
            <a:endParaRPr sz="1400"/>
          </a:p>
          <a:p>
            <a:pPr indent="0" lvl="0" marL="0" rtl="0">
              <a:spcBef>
                <a:spcPts val="1600"/>
              </a:spcBef>
              <a:spcAft>
                <a:spcPts val="160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Shape 184"/>
          <p:cNvPicPr preferRelativeResize="0"/>
          <p:nvPr/>
        </p:nvPicPr>
        <p:blipFill>
          <a:blip r:embed="rId3">
            <a:alphaModFix/>
          </a:blip>
          <a:stretch>
            <a:fillRect/>
          </a:stretch>
        </p:blipFill>
        <p:spPr>
          <a:xfrm>
            <a:off x="2626500" y="0"/>
            <a:ext cx="3836925" cy="5789149"/>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4800">
                <a:latin typeface="Syncopate"/>
                <a:ea typeface="Syncopate"/>
                <a:cs typeface="Syncopate"/>
                <a:sym typeface="Syncopate"/>
              </a:rPr>
              <a:t>Mode</a:t>
            </a:r>
            <a:endParaRPr sz="4800">
              <a:latin typeface="Syncopate"/>
              <a:ea typeface="Syncopate"/>
              <a:cs typeface="Syncopate"/>
              <a:sym typeface="Syncopate"/>
            </a:endParaRPr>
          </a:p>
        </p:txBody>
      </p:sp>
      <p:sp>
        <p:nvSpPr>
          <p:cNvPr id="190" name="Shape 190"/>
          <p:cNvSpPr txBox="1"/>
          <p:nvPr>
            <p:ph idx="1" type="body"/>
          </p:nvPr>
        </p:nvSpPr>
        <p:spPr>
          <a:xfrm>
            <a:off x="594475" y="1567550"/>
            <a:ext cx="80643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2. Map from logical view -&gt; video screen memory:</a:t>
            </a:r>
            <a:endParaRPr sz="1800"/>
          </a:p>
          <a:p>
            <a:pPr indent="0" lvl="0" marL="0" rtl="0">
              <a:spcBef>
                <a:spcPts val="1600"/>
              </a:spcBef>
              <a:spcAft>
                <a:spcPts val="0"/>
              </a:spcAft>
              <a:buNone/>
            </a:pPr>
            <a:r>
              <a:rPr lang="en" sz="1400"/>
              <a:t>Just a basic cyclic shift. Nothing fancy here. </a:t>
            </a:r>
            <a:endParaRPr sz="1400"/>
          </a:p>
          <a:p>
            <a:pPr indent="0" lvl="0" marL="0" rtl="0">
              <a:spcBef>
                <a:spcPts val="1600"/>
              </a:spcBef>
              <a:spcAft>
                <a:spcPts val="1600"/>
              </a:spcAft>
              <a:buNone/>
            </a:pPr>
            <a:r>
              <a:t/>
            </a:r>
            <a:endParaRPr sz="1800"/>
          </a:p>
        </p:txBody>
      </p:sp>
      <p:pic>
        <p:nvPicPr>
          <p:cNvPr id="191" name="Shape 191"/>
          <p:cNvPicPr preferRelativeResize="0"/>
          <p:nvPr/>
        </p:nvPicPr>
        <p:blipFill>
          <a:blip r:embed="rId3">
            <a:alphaModFix/>
          </a:blip>
          <a:stretch>
            <a:fillRect/>
          </a:stretch>
        </p:blipFill>
        <p:spPr>
          <a:xfrm>
            <a:off x="3892000" y="287075"/>
            <a:ext cx="2408705" cy="914100"/>
          </a:xfrm>
          <a:prstGeom prst="rect">
            <a:avLst/>
          </a:prstGeom>
          <a:noFill/>
          <a:ln>
            <a:noFill/>
          </a:ln>
        </p:spPr>
      </p:pic>
      <p:pic>
        <p:nvPicPr>
          <p:cNvPr id="192" name="Shape 192"/>
          <p:cNvPicPr preferRelativeResize="0"/>
          <p:nvPr/>
        </p:nvPicPr>
        <p:blipFill>
          <a:blip r:embed="rId4">
            <a:alphaModFix/>
          </a:blip>
          <a:stretch>
            <a:fillRect/>
          </a:stretch>
        </p:blipFill>
        <p:spPr>
          <a:xfrm>
            <a:off x="931538" y="2523925"/>
            <a:ext cx="6143625" cy="1543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