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9" r:id="rId2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4295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4295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4295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1262" y="6857238"/>
            <a:ext cx="9664700" cy="71120"/>
          </a:xfrm>
          <a:custGeom>
            <a:avLst/>
            <a:gdLst/>
            <a:ahLst/>
            <a:cxnLst/>
            <a:rect l="l" t="t" r="r" b="b"/>
            <a:pathLst>
              <a:path w="9664700" h="71120">
                <a:moveTo>
                  <a:pt x="0" y="0"/>
                </a:moveTo>
                <a:lnTo>
                  <a:pt x="9664700" y="0"/>
                </a:lnTo>
                <a:lnTo>
                  <a:pt x="9664700" y="70829"/>
                </a:lnTo>
                <a:lnTo>
                  <a:pt x="0" y="70829"/>
                </a:lnTo>
                <a:lnTo>
                  <a:pt x="0" y="0"/>
                </a:lnTo>
                <a:close/>
              </a:path>
            </a:pathLst>
          </a:custGeom>
          <a:solidFill>
            <a:srgbClr val="5A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1262" y="6914786"/>
            <a:ext cx="9664700" cy="704850"/>
          </a:xfrm>
          <a:custGeom>
            <a:avLst/>
            <a:gdLst/>
            <a:ahLst/>
            <a:cxnLst/>
            <a:rect l="l" t="t" r="r" b="b"/>
            <a:pathLst>
              <a:path w="9664700" h="704850">
                <a:moveTo>
                  <a:pt x="0" y="0"/>
                </a:moveTo>
                <a:lnTo>
                  <a:pt x="9664700" y="0"/>
                </a:lnTo>
                <a:lnTo>
                  <a:pt x="9664700" y="704451"/>
                </a:lnTo>
                <a:lnTo>
                  <a:pt x="0" y="704451"/>
                </a:lnTo>
                <a:lnTo>
                  <a:pt x="0" y="0"/>
                </a:lnTo>
                <a:close/>
              </a:path>
            </a:pathLst>
          </a:custGeom>
          <a:solidFill>
            <a:srgbClr val="F06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96365" y="7390765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114" y="0"/>
                </a:lnTo>
              </a:path>
            </a:pathLst>
          </a:custGeom>
          <a:ln w="38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498257" y="7129780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80"/>
                </a:lnTo>
              </a:path>
            </a:pathLst>
          </a:custGeom>
          <a:ln w="3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496365" y="7128509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11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98587" y="7131050"/>
            <a:ext cx="0" cy="257810"/>
          </a:xfrm>
          <a:custGeom>
            <a:avLst/>
            <a:gdLst/>
            <a:ahLst/>
            <a:cxnLst/>
            <a:rect l="l" t="t" r="r" b="b"/>
            <a:pathLst>
              <a:path h="257809">
                <a:moveTo>
                  <a:pt x="0" y="0"/>
                </a:moveTo>
                <a:lnTo>
                  <a:pt x="0" y="257809"/>
                </a:lnTo>
              </a:path>
            </a:pathLst>
          </a:custGeom>
          <a:ln w="3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498245" y="7130415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2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510005" y="737806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847" y="0"/>
                </a:lnTo>
              </a:path>
            </a:pathLst>
          </a:custGeom>
          <a:ln w="38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510005" y="7374890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5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12887" y="71475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57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510005" y="7145019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847" y="0"/>
                </a:lnTo>
              </a:path>
            </a:pathLst>
          </a:custGeom>
          <a:ln w="50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683963" y="71475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57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548854" y="7174224"/>
            <a:ext cx="93980" cy="174625"/>
          </a:xfrm>
          <a:custGeom>
            <a:avLst/>
            <a:gdLst/>
            <a:ahLst/>
            <a:cxnLst/>
            <a:rect l="l" t="t" r="r" b="b"/>
            <a:pathLst>
              <a:path w="93979" h="174625">
                <a:moveTo>
                  <a:pt x="89788" y="4304"/>
                </a:moveTo>
                <a:lnTo>
                  <a:pt x="12826" y="4304"/>
                </a:lnTo>
                <a:lnTo>
                  <a:pt x="50139" y="4329"/>
                </a:lnTo>
                <a:lnTo>
                  <a:pt x="50139" y="8989"/>
                </a:lnTo>
                <a:lnTo>
                  <a:pt x="25920" y="8989"/>
                </a:lnTo>
                <a:lnTo>
                  <a:pt x="24816" y="10083"/>
                </a:lnTo>
                <a:lnTo>
                  <a:pt x="24790" y="12961"/>
                </a:lnTo>
                <a:lnTo>
                  <a:pt x="25920" y="14117"/>
                </a:lnTo>
                <a:lnTo>
                  <a:pt x="50139" y="14117"/>
                </a:lnTo>
                <a:lnTo>
                  <a:pt x="50139" y="18274"/>
                </a:lnTo>
                <a:lnTo>
                  <a:pt x="27495" y="18274"/>
                </a:lnTo>
                <a:lnTo>
                  <a:pt x="26555" y="19208"/>
                </a:lnTo>
                <a:lnTo>
                  <a:pt x="26603" y="21569"/>
                </a:lnTo>
                <a:lnTo>
                  <a:pt x="27495" y="22491"/>
                </a:lnTo>
                <a:lnTo>
                  <a:pt x="50139" y="22491"/>
                </a:lnTo>
                <a:lnTo>
                  <a:pt x="50139" y="153095"/>
                </a:lnTo>
                <a:lnTo>
                  <a:pt x="12407" y="153095"/>
                </a:lnTo>
                <a:lnTo>
                  <a:pt x="11366" y="154117"/>
                </a:lnTo>
                <a:lnTo>
                  <a:pt x="11366" y="156698"/>
                </a:lnTo>
                <a:lnTo>
                  <a:pt x="12407" y="157768"/>
                </a:lnTo>
                <a:lnTo>
                  <a:pt x="50139" y="157768"/>
                </a:lnTo>
                <a:lnTo>
                  <a:pt x="50139" y="163450"/>
                </a:lnTo>
                <a:lnTo>
                  <a:pt x="3759" y="163450"/>
                </a:lnTo>
                <a:lnTo>
                  <a:pt x="1409" y="165811"/>
                </a:lnTo>
                <a:lnTo>
                  <a:pt x="1384" y="174062"/>
                </a:lnTo>
                <a:lnTo>
                  <a:pt x="93484" y="174062"/>
                </a:lnTo>
                <a:lnTo>
                  <a:pt x="93484" y="161297"/>
                </a:lnTo>
                <a:lnTo>
                  <a:pt x="81563" y="158131"/>
                </a:lnTo>
                <a:lnTo>
                  <a:pt x="72613" y="150287"/>
                </a:lnTo>
                <a:lnTo>
                  <a:pt x="66961" y="134192"/>
                </a:lnTo>
                <a:lnTo>
                  <a:pt x="64935" y="106269"/>
                </a:lnTo>
                <a:lnTo>
                  <a:pt x="64935" y="61878"/>
                </a:lnTo>
                <a:lnTo>
                  <a:pt x="66393" y="35941"/>
                </a:lnTo>
                <a:lnTo>
                  <a:pt x="70904" y="21486"/>
                </a:lnTo>
                <a:lnTo>
                  <a:pt x="78643" y="14634"/>
                </a:lnTo>
                <a:lnTo>
                  <a:pt x="89788" y="11510"/>
                </a:lnTo>
                <a:lnTo>
                  <a:pt x="89788" y="4304"/>
                </a:lnTo>
                <a:close/>
              </a:path>
              <a:path w="93979" h="174625">
                <a:moveTo>
                  <a:pt x="11760" y="0"/>
                </a:moveTo>
                <a:lnTo>
                  <a:pt x="7150" y="1598"/>
                </a:lnTo>
                <a:lnTo>
                  <a:pt x="4063" y="4636"/>
                </a:lnTo>
                <a:lnTo>
                  <a:pt x="1485" y="7132"/>
                </a:lnTo>
                <a:lnTo>
                  <a:pt x="88" y="10501"/>
                </a:lnTo>
                <a:lnTo>
                  <a:pt x="0" y="17891"/>
                </a:lnTo>
                <a:lnTo>
                  <a:pt x="1308" y="21139"/>
                </a:lnTo>
                <a:lnTo>
                  <a:pt x="3670" y="23413"/>
                </a:lnTo>
                <a:lnTo>
                  <a:pt x="5892" y="25504"/>
                </a:lnTo>
                <a:lnTo>
                  <a:pt x="8813" y="26549"/>
                </a:lnTo>
                <a:lnTo>
                  <a:pt x="11722" y="26365"/>
                </a:lnTo>
                <a:lnTo>
                  <a:pt x="16065" y="26021"/>
                </a:lnTo>
                <a:lnTo>
                  <a:pt x="20789" y="22860"/>
                </a:lnTo>
                <a:lnTo>
                  <a:pt x="20860" y="22269"/>
                </a:lnTo>
                <a:lnTo>
                  <a:pt x="9677" y="22269"/>
                </a:lnTo>
                <a:lnTo>
                  <a:pt x="7924" y="21569"/>
                </a:lnTo>
                <a:lnTo>
                  <a:pt x="5499" y="19306"/>
                </a:lnTo>
                <a:lnTo>
                  <a:pt x="4224" y="17437"/>
                </a:lnTo>
                <a:lnTo>
                  <a:pt x="4279" y="11694"/>
                </a:lnTo>
                <a:lnTo>
                  <a:pt x="5232" y="9408"/>
                </a:lnTo>
                <a:lnTo>
                  <a:pt x="9283" y="5435"/>
                </a:lnTo>
                <a:lnTo>
                  <a:pt x="12826" y="4304"/>
                </a:lnTo>
                <a:lnTo>
                  <a:pt x="89788" y="4304"/>
                </a:lnTo>
                <a:lnTo>
                  <a:pt x="89788" y="86"/>
                </a:lnTo>
                <a:lnTo>
                  <a:pt x="11760" y="0"/>
                </a:lnTo>
                <a:close/>
              </a:path>
              <a:path w="93979" h="174625">
                <a:moveTo>
                  <a:pt x="21094" y="13195"/>
                </a:moveTo>
                <a:lnTo>
                  <a:pt x="13665" y="13195"/>
                </a:lnTo>
                <a:lnTo>
                  <a:pt x="15570" y="13318"/>
                </a:lnTo>
                <a:lnTo>
                  <a:pt x="16230" y="13674"/>
                </a:lnTo>
                <a:lnTo>
                  <a:pt x="17183" y="14855"/>
                </a:lnTo>
                <a:lnTo>
                  <a:pt x="17259" y="16921"/>
                </a:lnTo>
                <a:lnTo>
                  <a:pt x="16865" y="20068"/>
                </a:lnTo>
                <a:lnTo>
                  <a:pt x="14020" y="21937"/>
                </a:lnTo>
                <a:lnTo>
                  <a:pt x="11391" y="22122"/>
                </a:lnTo>
                <a:lnTo>
                  <a:pt x="9677" y="22269"/>
                </a:lnTo>
                <a:lnTo>
                  <a:pt x="20860" y="22269"/>
                </a:lnTo>
                <a:lnTo>
                  <a:pt x="21780" y="14523"/>
                </a:lnTo>
                <a:lnTo>
                  <a:pt x="21094" y="13195"/>
                </a:lnTo>
                <a:close/>
              </a:path>
              <a:path w="93979" h="174625">
                <a:moveTo>
                  <a:pt x="12915" y="8878"/>
                </a:moveTo>
                <a:lnTo>
                  <a:pt x="10807" y="9776"/>
                </a:lnTo>
                <a:lnTo>
                  <a:pt x="9563" y="11510"/>
                </a:lnTo>
                <a:lnTo>
                  <a:pt x="8521" y="12912"/>
                </a:lnTo>
                <a:lnTo>
                  <a:pt x="8409" y="13674"/>
                </a:lnTo>
                <a:lnTo>
                  <a:pt x="8308" y="14855"/>
                </a:lnTo>
                <a:lnTo>
                  <a:pt x="9283" y="17326"/>
                </a:lnTo>
                <a:lnTo>
                  <a:pt x="10502" y="17880"/>
                </a:lnTo>
                <a:lnTo>
                  <a:pt x="11613" y="17425"/>
                </a:lnTo>
                <a:lnTo>
                  <a:pt x="12661" y="17043"/>
                </a:lnTo>
                <a:lnTo>
                  <a:pt x="13195" y="15789"/>
                </a:lnTo>
                <a:lnTo>
                  <a:pt x="12818" y="14855"/>
                </a:lnTo>
                <a:lnTo>
                  <a:pt x="12763" y="14251"/>
                </a:lnTo>
                <a:lnTo>
                  <a:pt x="12979" y="14030"/>
                </a:lnTo>
                <a:lnTo>
                  <a:pt x="13106" y="13809"/>
                </a:lnTo>
                <a:lnTo>
                  <a:pt x="13665" y="13195"/>
                </a:lnTo>
                <a:lnTo>
                  <a:pt x="21094" y="13195"/>
                </a:lnTo>
                <a:lnTo>
                  <a:pt x="20789" y="12604"/>
                </a:lnTo>
                <a:lnTo>
                  <a:pt x="18745" y="10083"/>
                </a:lnTo>
                <a:lnTo>
                  <a:pt x="17030" y="9185"/>
                </a:lnTo>
                <a:lnTo>
                  <a:pt x="12915" y="8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580071" y="720344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09">
                <a:moveTo>
                  <a:pt x="0" y="0"/>
                </a:moveTo>
                <a:lnTo>
                  <a:pt x="0" y="118109"/>
                </a:lnTo>
              </a:path>
            </a:pathLst>
          </a:custGeom>
          <a:ln w="42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590294" y="7202169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9379"/>
                </a:lnTo>
              </a:path>
            </a:pathLst>
          </a:custGeom>
          <a:ln w="56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756944" y="7259049"/>
            <a:ext cx="48260" cy="120650"/>
          </a:xfrm>
          <a:custGeom>
            <a:avLst/>
            <a:gdLst/>
            <a:ahLst/>
            <a:cxnLst/>
            <a:rect l="l" t="t" r="r" b="b"/>
            <a:pathLst>
              <a:path w="48259" h="120650">
                <a:moveTo>
                  <a:pt x="1422" y="0"/>
                </a:moveTo>
                <a:lnTo>
                  <a:pt x="355" y="552"/>
                </a:lnTo>
                <a:lnTo>
                  <a:pt x="0" y="3798"/>
                </a:lnTo>
                <a:lnTo>
                  <a:pt x="1066" y="4536"/>
                </a:lnTo>
                <a:lnTo>
                  <a:pt x="5549" y="4880"/>
                </a:lnTo>
                <a:lnTo>
                  <a:pt x="11743" y="6189"/>
                </a:lnTo>
                <a:lnTo>
                  <a:pt x="15017" y="9619"/>
                </a:lnTo>
                <a:lnTo>
                  <a:pt x="16301" y="16479"/>
                </a:lnTo>
                <a:lnTo>
                  <a:pt x="16522" y="28073"/>
                </a:lnTo>
                <a:lnTo>
                  <a:pt x="16522" y="92557"/>
                </a:lnTo>
                <a:lnTo>
                  <a:pt x="1066" y="116118"/>
                </a:lnTo>
                <a:lnTo>
                  <a:pt x="0" y="117187"/>
                </a:lnTo>
                <a:lnTo>
                  <a:pt x="355" y="120089"/>
                </a:lnTo>
                <a:lnTo>
                  <a:pt x="1422" y="120643"/>
                </a:lnTo>
                <a:lnTo>
                  <a:pt x="10413" y="120274"/>
                </a:lnTo>
                <a:lnTo>
                  <a:pt x="16522" y="120089"/>
                </a:lnTo>
                <a:lnTo>
                  <a:pt x="47447" y="120089"/>
                </a:lnTo>
                <a:lnTo>
                  <a:pt x="47790" y="116819"/>
                </a:lnTo>
                <a:lnTo>
                  <a:pt x="46723" y="116118"/>
                </a:lnTo>
                <a:lnTo>
                  <a:pt x="42214" y="115564"/>
                </a:lnTo>
                <a:lnTo>
                  <a:pt x="36033" y="114129"/>
                </a:lnTo>
                <a:lnTo>
                  <a:pt x="32762" y="110779"/>
                </a:lnTo>
                <a:lnTo>
                  <a:pt x="31477" y="104070"/>
                </a:lnTo>
                <a:lnTo>
                  <a:pt x="31254" y="92557"/>
                </a:lnTo>
                <a:lnTo>
                  <a:pt x="31254" y="28073"/>
                </a:lnTo>
                <a:lnTo>
                  <a:pt x="46723" y="4536"/>
                </a:lnTo>
                <a:lnTo>
                  <a:pt x="47790" y="3798"/>
                </a:lnTo>
                <a:lnTo>
                  <a:pt x="47447" y="552"/>
                </a:lnTo>
                <a:lnTo>
                  <a:pt x="16522" y="552"/>
                </a:lnTo>
                <a:lnTo>
                  <a:pt x="10413" y="368"/>
                </a:lnTo>
                <a:lnTo>
                  <a:pt x="1422" y="0"/>
                </a:lnTo>
                <a:close/>
              </a:path>
              <a:path w="48259" h="120650">
                <a:moveTo>
                  <a:pt x="47447" y="120089"/>
                </a:moveTo>
                <a:lnTo>
                  <a:pt x="31254" y="120089"/>
                </a:lnTo>
                <a:lnTo>
                  <a:pt x="37376" y="120274"/>
                </a:lnTo>
                <a:lnTo>
                  <a:pt x="46367" y="120643"/>
                </a:lnTo>
                <a:lnTo>
                  <a:pt x="47447" y="120089"/>
                </a:lnTo>
                <a:close/>
              </a:path>
              <a:path w="48259" h="120650">
                <a:moveTo>
                  <a:pt x="46367" y="0"/>
                </a:moveTo>
                <a:lnTo>
                  <a:pt x="37376" y="368"/>
                </a:lnTo>
                <a:lnTo>
                  <a:pt x="31254" y="552"/>
                </a:lnTo>
                <a:lnTo>
                  <a:pt x="47447" y="552"/>
                </a:lnTo>
                <a:lnTo>
                  <a:pt x="463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7903070" y="7259049"/>
            <a:ext cx="93980" cy="120650"/>
          </a:xfrm>
          <a:custGeom>
            <a:avLst/>
            <a:gdLst/>
            <a:ahLst/>
            <a:cxnLst/>
            <a:rect l="l" t="t" r="r" b="b"/>
            <a:pathLst>
              <a:path w="93979" h="120650">
                <a:moveTo>
                  <a:pt x="1422" y="0"/>
                </a:moveTo>
                <a:lnTo>
                  <a:pt x="355" y="552"/>
                </a:lnTo>
                <a:lnTo>
                  <a:pt x="0" y="3798"/>
                </a:lnTo>
                <a:lnTo>
                  <a:pt x="1079" y="4536"/>
                </a:lnTo>
                <a:lnTo>
                  <a:pt x="5575" y="4880"/>
                </a:lnTo>
                <a:lnTo>
                  <a:pt x="12182" y="6152"/>
                </a:lnTo>
                <a:lnTo>
                  <a:pt x="15671" y="9501"/>
                </a:lnTo>
                <a:lnTo>
                  <a:pt x="17037" y="16249"/>
                </a:lnTo>
                <a:lnTo>
                  <a:pt x="17272" y="27716"/>
                </a:lnTo>
                <a:lnTo>
                  <a:pt x="17218" y="112306"/>
                </a:lnTo>
                <a:lnTo>
                  <a:pt x="16903" y="114482"/>
                </a:lnTo>
                <a:lnTo>
                  <a:pt x="1079" y="116118"/>
                </a:lnTo>
                <a:lnTo>
                  <a:pt x="0" y="117187"/>
                </a:lnTo>
                <a:lnTo>
                  <a:pt x="355" y="120089"/>
                </a:lnTo>
                <a:lnTo>
                  <a:pt x="1422" y="120643"/>
                </a:lnTo>
                <a:lnTo>
                  <a:pt x="17272" y="120089"/>
                </a:lnTo>
                <a:lnTo>
                  <a:pt x="86322" y="120089"/>
                </a:lnTo>
                <a:lnTo>
                  <a:pt x="88352" y="114894"/>
                </a:lnTo>
                <a:lnTo>
                  <a:pt x="88480" y="114482"/>
                </a:lnTo>
                <a:lnTo>
                  <a:pt x="41173" y="114482"/>
                </a:lnTo>
                <a:lnTo>
                  <a:pt x="37757" y="112306"/>
                </a:lnTo>
                <a:lnTo>
                  <a:pt x="35763" y="110302"/>
                </a:lnTo>
                <a:lnTo>
                  <a:pt x="32537" y="106870"/>
                </a:lnTo>
                <a:lnTo>
                  <a:pt x="32003" y="102161"/>
                </a:lnTo>
                <a:lnTo>
                  <a:pt x="32003" y="8693"/>
                </a:lnTo>
                <a:lnTo>
                  <a:pt x="32346" y="5778"/>
                </a:lnTo>
                <a:lnTo>
                  <a:pt x="47282" y="4536"/>
                </a:lnTo>
                <a:lnTo>
                  <a:pt x="48361" y="3798"/>
                </a:lnTo>
                <a:lnTo>
                  <a:pt x="47980" y="552"/>
                </a:lnTo>
                <a:lnTo>
                  <a:pt x="17614" y="552"/>
                </a:lnTo>
                <a:lnTo>
                  <a:pt x="1422" y="0"/>
                </a:lnTo>
                <a:close/>
              </a:path>
              <a:path w="93979" h="120650">
                <a:moveTo>
                  <a:pt x="86322" y="120089"/>
                </a:moveTo>
                <a:lnTo>
                  <a:pt x="41338" y="120089"/>
                </a:lnTo>
                <a:lnTo>
                  <a:pt x="67227" y="120228"/>
                </a:lnTo>
                <a:lnTo>
                  <a:pt x="77846" y="120401"/>
                </a:lnTo>
                <a:lnTo>
                  <a:pt x="86105" y="120643"/>
                </a:lnTo>
                <a:lnTo>
                  <a:pt x="86322" y="120089"/>
                </a:lnTo>
                <a:close/>
              </a:path>
              <a:path w="93979" h="120650">
                <a:moveTo>
                  <a:pt x="90233" y="93282"/>
                </a:moveTo>
                <a:lnTo>
                  <a:pt x="89153" y="94180"/>
                </a:lnTo>
                <a:lnTo>
                  <a:pt x="85572" y="103416"/>
                </a:lnTo>
                <a:lnTo>
                  <a:pt x="80899" y="109957"/>
                </a:lnTo>
                <a:lnTo>
                  <a:pt x="77304" y="112109"/>
                </a:lnTo>
                <a:lnTo>
                  <a:pt x="74409" y="113745"/>
                </a:lnTo>
                <a:lnTo>
                  <a:pt x="70650" y="114482"/>
                </a:lnTo>
                <a:lnTo>
                  <a:pt x="88480" y="114482"/>
                </a:lnTo>
                <a:lnTo>
                  <a:pt x="90832" y="106870"/>
                </a:lnTo>
                <a:lnTo>
                  <a:pt x="92837" y="99390"/>
                </a:lnTo>
                <a:lnTo>
                  <a:pt x="93662" y="95275"/>
                </a:lnTo>
                <a:lnTo>
                  <a:pt x="93662" y="93996"/>
                </a:lnTo>
                <a:lnTo>
                  <a:pt x="90233" y="93282"/>
                </a:lnTo>
                <a:close/>
              </a:path>
              <a:path w="93979" h="120650">
                <a:moveTo>
                  <a:pt x="46926" y="0"/>
                </a:moveTo>
                <a:lnTo>
                  <a:pt x="37909" y="368"/>
                </a:lnTo>
                <a:lnTo>
                  <a:pt x="31813" y="552"/>
                </a:lnTo>
                <a:lnTo>
                  <a:pt x="47980" y="552"/>
                </a:lnTo>
                <a:lnTo>
                  <a:pt x="46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088579" y="7259049"/>
            <a:ext cx="93980" cy="120650"/>
          </a:xfrm>
          <a:custGeom>
            <a:avLst/>
            <a:gdLst/>
            <a:ahLst/>
            <a:cxnLst/>
            <a:rect l="l" t="t" r="r" b="b"/>
            <a:pathLst>
              <a:path w="93979" h="120650">
                <a:moveTo>
                  <a:pt x="1409" y="0"/>
                </a:moveTo>
                <a:lnTo>
                  <a:pt x="342" y="552"/>
                </a:lnTo>
                <a:lnTo>
                  <a:pt x="0" y="3798"/>
                </a:lnTo>
                <a:lnTo>
                  <a:pt x="1079" y="4536"/>
                </a:lnTo>
                <a:lnTo>
                  <a:pt x="5562" y="4880"/>
                </a:lnTo>
                <a:lnTo>
                  <a:pt x="12169" y="6152"/>
                </a:lnTo>
                <a:lnTo>
                  <a:pt x="15659" y="9501"/>
                </a:lnTo>
                <a:lnTo>
                  <a:pt x="17024" y="16249"/>
                </a:lnTo>
                <a:lnTo>
                  <a:pt x="17259" y="27716"/>
                </a:lnTo>
                <a:lnTo>
                  <a:pt x="17206" y="112306"/>
                </a:lnTo>
                <a:lnTo>
                  <a:pt x="16891" y="114482"/>
                </a:lnTo>
                <a:lnTo>
                  <a:pt x="1079" y="116118"/>
                </a:lnTo>
                <a:lnTo>
                  <a:pt x="0" y="117187"/>
                </a:lnTo>
                <a:lnTo>
                  <a:pt x="342" y="120089"/>
                </a:lnTo>
                <a:lnTo>
                  <a:pt x="1409" y="120643"/>
                </a:lnTo>
                <a:lnTo>
                  <a:pt x="17259" y="120089"/>
                </a:lnTo>
                <a:lnTo>
                  <a:pt x="86321" y="120089"/>
                </a:lnTo>
                <a:lnTo>
                  <a:pt x="88347" y="114894"/>
                </a:lnTo>
                <a:lnTo>
                  <a:pt x="88474" y="114482"/>
                </a:lnTo>
                <a:lnTo>
                  <a:pt x="41160" y="114482"/>
                </a:lnTo>
                <a:lnTo>
                  <a:pt x="37744" y="112306"/>
                </a:lnTo>
                <a:lnTo>
                  <a:pt x="35763" y="110302"/>
                </a:lnTo>
                <a:lnTo>
                  <a:pt x="32537" y="106870"/>
                </a:lnTo>
                <a:lnTo>
                  <a:pt x="31991" y="102161"/>
                </a:lnTo>
                <a:lnTo>
                  <a:pt x="31991" y="8693"/>
                </a:lnTo>
                <a:lnTo>
                  <a:pt x="32334" y="5778"/>
                </a:lnTo>
                <a:lnTo>
                  <a:pt x="47269" y="4536"/>
                </a:lnTo>
                <a:lnTo>
                  <a:pt x="48348" y="3798"/>
                </a:lnTo>
                <a:lnTo>
                  <a:pt x="47993" y="552"/>
                </a:lnTo>
                <a:lnTo>
                  <a:pt x="17614" y="552"/>
                </a:lnTo>
                <a:lnTo>
                  <a:pt x="1409" y="0"/>
                </a:lnTo>
                <a:close/>
              </a:path>
              <a:path w="93979" h="120650">
                <a:moveTo>
                  <a:pt x="86321" y="120089"/>
                </a:moveTo>
                <a:lnTo>
                  <a:pt x="41338" y="120089"/>
                </a:lnTo>
                <a:lnTo>
                  <a:pt x="67227" y="120228"/>
                </a:lnTo>
                <a:lnTo>
                  <a:pt x="77846" y="120401"/>
                </a:lnTo>
                <a:lnTo>
                  <a:pt x="86106" y="120643"/>
                </a:lnTo>
                <a:lnTo>
                  <a:pt x="86321" y="120089"/>
                </a:lnTo>
                <a:close/>
              </a:path>
              <a:path w="93979" h="120650">
                <a:moveTo>
                  <a:pt x="90233" y="93282"/>
                </a:moveTo>
                <a:lnTo>
                  <a:pt x="89154" y="94180"/>
                </a:lnTo>
                <a:lnTo>
                  <a:pt x="85572" y="103416"/>
                </a:lnTo>
                <a:lnTo>
                  <a:pt x="80886" y="109957"/>
                </a:lnTo>
                <a:lnTo>
                  <a:pt x="77292" y="112109"/>
                </a:lnTo>
                <a:lnTo>
                  <a:pt x="74409" y="113745"/>
                </a:lnTo>
                <a:lnTo>
                  <a:pt x="70637" y="114482"/>
                </a:lnTo>
                <a:lnTo>
                  <a:pt x="88474" y="114482"/>
                </a:lnTo>
                <a:lnTo>
                  <a:pt x="90827" y="106870"/>
                </a:lnTo>
                <a:lnTo>
                  <a:pt x="92835" y="99390"/>
                </a:lnTo>
                <a:lnTo>
                  <a:pt x="93662" y="95275"/>
                </a:lnTo>
                <a:lnTo>
                  <a:pt x="93662" y="93996"/>
                </a:lnTo>
                <a:lnTo>
                  <a:pt x="90233" y="93282"/>
                </a:lnTo>
                <a:close/>
              </a:path>
              <a:path w="93979" h="120650">
                <a:moveTo>
                  <a:pt x="46901" y="0"/>
                </a:moveTo>
                <a:lnTo>
                  <a:pt x="37909" y="368"/>
                </a:lnTo>
                <a:lnTo>
                  <a:pt x="31800" y="552"/>
                </a:lnTo>
                <a:lnTo>
                  <a:pt x="47993" y="552"/>
                </a:lnTo>
                <a:lnTo>
                  <a:pt x="46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274824" y="7259049"/>
            <a:ext cx="48260" cy="120650"/>
          </a:xfrm>
          <a:custGeom>
            <a:avLst/>
            <a:gdLst/>
            <a:ahLst/>
            <a:cxnLst/>
            <a:rect l="l" t="t" r="r" b="b"/>
            <a:pathLst>
              <a:path w="48259" h="120650">
                <a:moveTo>
                  <a:pt x="1397" y="0"/>
                </a:moveTo>
                <a:lnTo>
                  <a:pt x="317" y="552"/>
                </a:lnTo>
                <a:lnTo>
                  <a:pt x="0" y="3798"/>
                </a:lnTo>
                <a:lnTo>
                  <a:pt x="1066" y="4536"/>
                </a:lnTo>
                <a:lnTo>
                  <a:pt x="5549" y="4880"/>
                </a:lnTo>
                <a:lnTo>
                  <a:pt x="11730" y="6189"/>
                </a:lnTo>
                <a:lnTo>
                  <a:pt x="15001" y="9619"/>
                </a:lnTo>
                <a:lnTo>
                  <a:pt x="16286" y="16479"/>
                </a:lnTo>
                <a:lnTo>
                  <a:pt x="16509" y="28073"/>
                </a:lnTo>
                <a:lnTo>
                  <a:pt x="16509" y="92557"/>
                </a:lnTo>
                <a:lnTo>
                  <a:pt x="1066" y="116118"/>
                </a:lnTo>
                <a:lnTo>
                  <a:pt x="0" y="117187"/>
                </a:lnTo>
                <a:lnTo>
                  <a:pt x="317" y="120089"/>
                </a:lnTo>
                <a:lnTo>
                  <a:pt x="1397" y="120643"/>
                </a:lnTo>
                <a:lnTo>
                  <a:pt x="10401" y="120274"/>
                </a:lnTo>
                <a:lnTo>
                  <a:pt x="16509" y="120089"/>
                </a:lnTo>
                <a:lnTo>
                  <a:pt x="47421" y="120089"/>
                </a:lnTo>
                <a:lnTo>
                  <a:pt x="47790" y="116819"/>
                </a:lnTo>
                <a:lnTo>
                  <a:pt x="46723" y="116118"/>
                </a:lnTo>
                <a:lnTo>
                  <a:pt x="42214" y="115564"/>
                </a:lnTo>
                <a:lnTo>
                  <a:pt x="36028" y="114129"/>
                </a:lnTo>
                <a:lnTo>
                  <a:pt x="32758" y="110779"/>
                </a:lnTo>
                <a:lnTo>
                  <a:pt x="31475" y="104070"/>
                </a:lnTo>
                <a:lnTo>
                  <a:pt x="31254" y="92557"/>
                </a:lnTo>
                <a:lnTo>
                  <a:pt x="31254" y="28073"/>
                </a:lnTo>
                <a:lnTo>
                  <a:pt x="46723" y="4536"/>
                </a:lnTo>
                <a:lnTo>
                  <a:pt x="47790" y="3798"/>
                </a:lnTo>
                <a:lnTo>
                  <a:pt x="47421" y="552"/>
                </a:lnTo>
                <a:lnTo>
                  <a:pt x="16509" y="552"/>
                </a:lnTo>
                <a:lnTo>
                  <a:pt x="10401" y="368"/>
                </a:lnTo>
                <a:lnTo>
                  <a:pt x="1397" y="0"/>
                </a:lnTo>
                <a:close/>
              </a:path>
              <a:path w="48259" h="120650">
                <a:moveTo>
                  <a:pt x="47421" y="120089"/>
                </a:moveTo>
                <a:lnTo>
                  <a:pt x="31254" y="120089"/>
                </a:lnTo>
                <a:lnTo>
                  <a:pt x="37363" y="120274"/>
                </a:lnTo>
                <a:lnTo>
                  <a:pt x="46354" y="120643"/>
                </a:lnTo>
                <a:lnTo>
                  <a:pt x="47421" y="120089"/>
                </a:lnTo>
                <a:close/>
              </a:path>
              <a:path w="48259" h="120650">
                <a:moveTo>
                  <a:pt x="46354" y="0"/>
                </a:moveTo>
                <a:lnTo>
                  <a:pt x="37363" y="368"/>
                </a:lnTo>
                <a:lnTo>
                  <a:pt x="31254" y="552"/>
                </a:lnTo>
                <a:lnTo>
                  <a:pt x="47421" y="552"/>
                </a:lnTo>
                <a:lnTo>
                  <a:pt x="46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418576" y="7259049"/>
            <a:ext cx="132715" cy="123189"/>
          </a:xfrm>
          <a:custGeom>
            <a:avLst/>
            <a:gdLst/>
            <a:ahLst/>
            <a:cxnLst/>
            <a:rect l="l" t="t" r="r" b="b"/>
            <a:pathLst>
              <a:path w="132715" h="123190">
                <a:moveTo>
                  <a:pt x="46705" y="23362"/>
                </a:moveTo>
                <a:lnTo>
                  <a:pt x="27889" y="23362"/>
                </a:lnTo>
                <a:lnTo>
                  <a:pt x="32056" y="28075"/>
                </a:lnTo>
                <a:lnTo>
                  <a:pt x="48729" y="47821"/>
                </a:lnTo>
                <a:lnTo>
                  <a:pt x="79689" y="83312"/>
                </a:lnTo>
                <a:lnTo>
                  <a:pt x="106991" y="114878"/>
                </a:lnTo>
                <a:lnTo>
                  <a:pt x="113449" y="122991"/>
                </a:lnTo>
                <a:lnTo>
                  <a:pt x="115417" y="122991"/>
                </a:lnTo>
                <a:lnTo>
                  <a:pt x="116497" y="122069"/>
                </a:lnTo>
                <a:lnTo>
                  <a:pt x="116852" y="121000"/>
                </a:lnTo>
                <a:lnTo>
                  <a:pt x="116562" y="115183"/>
                </a:lnTo>
                <a:lnTo>
                  <a:pt x="116382" y="104574"/>
                </a:lnTo>
                <a:lnTo>
                  <a:pt x="116332" y="92373"/>
                </a:lnTo>
                <a:lnTo>
                  <a:pt x="107886" y="92373"/>
                </a:lnTo>
                <a:lnTo>
                  <a:pt x="101400" y="85577"/>
                </a:lnTo>
                <a:lnTo>
                  <a:pt x="94462" y="78028"/>
                </a:lnTo>
                <a:lnTo>
                  <a:pt x="86819" y="69457"/>
                </a:lnTo>
                <a:lnTo>
                  <a:pt x="78219" y="59589"/>
                </a:lnTo>
                <a:lnTo>
                  <a:pt x="60769" y="39828"/>
                </a:lnTo>
                <a:lnTo>
                  <a:pt x="54059" y="32089"/>
                </a:lnTo>
                <a:lnTo>
                  <a:pt x="46705" y="23362"/>
                </a:lnTo>
                <a:close/>
              </a:path>
              <a:path w="132715" h="123190">
                <a:moveTo>
                  <a:pt x="1460" y="0"/>
                </a:moveTo>
                <a:lnTo>
                  <a:pt x="0" y="725"/>
                </a:lnTo>
                <a:lnTo>
                  <a:pt x="0" y="3442"/>
                </a:lnTo>
                <a:lnTo>
                  <a:pt x="1092" y="4536"/>
                </a:lnTo>
                <a:lnTo>
                  <a:pt x="4140" y="4880"/>
                </a:lnTo>
                <a:lnTo>
                  <a:pt x="8458" y="5421"/>
                </a:lnTo>
                <a:lnTo>
                  <a:pt x="12788" y="6700"/>
                </a:lnTo>
                <a:lnTo>
                  <a:pt x="15290" y="9246"/>
                </a:lnTo>
                <a:lnTo>
                  <a:pt x="19075" y="13402"/>
                </a:lnTo>
                <a:lnTo>
                  <a:pt x="19126" y="89298"/>
                </a:lnTo>
                <a:lnTo>
                  <a:pt x="19034" y="94093"/>
                </a:lnTo>
                <a:lnTo>
                  <a:pt x="9017" y="115564"/>
                </a:lnTo>
                <a:lnTo>
                  <a:pt x="4140" y="116118"/>
                </a:lnTo>
                <a:lnTo>
                  <a:pt x="3073" y="117187"/>
                </a:lnTo>
                <a:lnTo>
                  <a:pt x="3263" y="119733"/>
                </a:lnTo>
                <a:lnTo>
                  <a:pt x="4508" y="120643"/>
                </a:lnTo>
                <a:lnTo>
                  <a:pt x="10807" y="120262"/>
                </a:lnTo>
                <a:lnTo>
                  <a:pt x="15659" y="120089"/>
                </a:lnTo>
                <a:lnTo>
                  <a:pt x="45011" y="120089"/>
                </a:lnTo>
                <a:lnTo>
                  <a:pt x="45504" y="119733"/>
                </a:lnTo>
                <a:lnTo>
                  <a:pt x="45669" y="117557"/>
                </a:lnTo>
                <a:lnTo>
                  <a:pt x="44589" y="116118"/>
                </a:lnTo>
                <a:lnTo>
                  <a:pt x="39014" y="115564"/>
                </a:lnTo>
                <a:lnTo>
                  <a:pt x="34544" y="115183"/>
                </a:lnTo>
                <a:lnTo>
                  <a:pt x="31127" y="114101"/>
                </a:lnTo>
                <a:lnTo>
                  <a:pt x="26695" y="69457"/>
                </a:lnTo>
                <a:lnTo>
                  <a:pt x="26809" y="25515"/>
                </a:lnTo>
                <a:lnTo>
                  <a:pt x="27520" y="23362"/>
                </a:lnTo>
                <a:lnTo>
                  <a:pt x="46705" y="23362"/>
                </a:lnTo>
                <a:lnTo>
                  <a:pt x="44611" y="20878"/>
                </a:lnTo>
                <a:lnTo>
                  <a:pt x="35559" y="9185"/>
                </a:lnTo>
                <a:lnTo>
                  <a:pt x="30367" y="552"/>
                </a:lnTo>
                <a:lnTo>
                  <a:pt x="9017" y="552"/>
                </a:lnTo>
                <a:lnTo>
                  <a:pt x="1460" y="0"/>
                </a:lnTo>
                <a:close/>
              </a:path>
              <a:path w="132715" h="123190">
                <a:moveTo>
                  <a:pt x="45011" y="120089"/>
                </a:moveTo>
                <a:lnTo>
                  <a:pt x="29870" y="120089"/>
                </a:lnTo>
                <a:lnTo>
                  <a:pt x="36156" y="120262"/>
                </a:lnTo>
                <a:lnTo>
                  <a:pt x="44246" y="120643"/>
                </a:lnTo>
                <a:lnTo>
                  <a:pt x="45011" y="120089"/>
                </a:lnTo>
                <a:close/>
              </a:path>
              <a:path w="132715" h="123190">
                <a:moveTo>
                  <a:pt x="91516" y="0"/>
                </a:moveTo>
                <a:lnTo>
                  <a:pt x="90093" y="552"/>
                </a:lnTo>
                <a:lnTo>
                  <a:pt x="89903" y="3442"/>
                </a:lnTo>
                <a:lnTo>
                  <a:pt x="91160" y="4536"/>
                </a:lnTo>
                <a:lnTo>
                  <a:pt x="94221" y="4880"/>
                </a:lnTo>
                <a:lnTo>
                  <a:pt x="101396" y="5778"/>
                </a:lnTo>
                <a:lnTo>
                  <a:pt x="108953" y="91462"/>
                </a:lnTo>
                <a:lnTo>
                  <a:pt x="108229" y="92373"/>
                </a:lnTo>
                <a:lnTo>
                  <a:pt x="116332" y="92373"/>
                </a:lnTo>
                <a:lnTo>
                  <a:pt x="116418" y="32089"/>
                </a:lnTo>
                <a:lnTo>
                  <a:pt x="131584" y="4536"/>
                </a:lnTo>
                <a:lnTo>
                  <a:pt x="132676" y="3442"/>
                </a:lnTo>
                <a:lnTo>
                  <a:pt x="132676" y="896"/>
                </a:lnTo>
                <a:lnTo>
                  <a:pt x="132126" y="552"/>
                </a:lnTo>
                <a:lnTo>
                  <a:pt x="105905" y="552"/>
                </a:lnTo>
                <a:lnTo>
                  <a:pt x="99783" y="368"/>
                </a:lnTo>
                <a:lnTo>
                  <a:pt x="91516" y="0"/>
                </a:lnTo>
                <a:close/>
              </a:path>
              <a:path w="132715" h="123190">
                <a:moveTo>
                  <a:pt x="30035" y="0"/>
                </a:moveTo>
                <a:lnTo>
                  <a:pt x="27698" y="368"/>
                </a:lnTo>
                <a:lnTo>
                  <a:pt x="24638" y="552"/>
                </a:lnTo>
                <a:lnTo>
                  <a:pt x="30367" y="552"/>
                </a:lnTo>
                <a:lnTo>
                  <a:pt x="30035" y="0"/>
                </a:lnTo>
                <a:close/>
              </a:path>
              <a:path w="132715" h="123190">
                <a:moveTo>
                  <a:pt x="131241" y="0"/>
                </a:moveTo>
                <a:lnTo>
                  <a:pt x="125145" y="368"/>
                </a:lnTo>
                <a:lnTo>
                  <a:pt x="120459" y="552"/>
                </a:lnTo>
                <a:lnTo>
                  <a:pt x="132126" y="552"/>
                </a:lnTo>
                <a:lnTo>
                  <a:pt x="1312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639898" y="7256675"/>
            <a:ext cx="126364" cy="125730"/>
          </a:xfrm>
          <a:custGeom>
            <a:avLst/>
            <a:gdLst/>
            <a:ahLst/>
            <a:cxnLst/>
            <a:rect l="l" t="t" r="r" b="b"/>
            <a:pathLst>
              <a:path w="126365" h="125729">
                <a:moveTo>
                  <a:pt x="63982" y="0"/>
                </a:moveTo>
                <a:lnTo>
                  <a:pt x="38356" y="4896"/>
                </a:lnTo>
                <a:lnTo>
                  <a:pt x="18099" y="18388"/>
                </a:lnTo>
                <a:lnTo>
                  <a:pt x="4787" y="38674"/>
                </a:lnTo>
                <a:lnTo>
                  <a:pt x="0" y="63955"/>
                </a:lnTo>
                <a:lnTo>
                  <a:pt x="4384" y="87303"/>
                </a:lnTo>
                <a:lnTo>
                  <a:pt x="17022" y="106885"/>
                </a:lnTo>
                <a:lnTo>
                  <a:pt x="37145" y="120354"/>
                </a:lnTo>
                <a:lnTo>
                  <a:pt x="63982" y="125365"/>
                </a:lnTo>
                <a:lnTo>
                  <a:pt x="88358" y="120633"/>
                </a:lnTo>
                <a:lnTo>
                  <a:pt x="89695" y="119745"/>
                </a:lnTo>
                <a:lnTo>
                  <a:pt x="66294" y="119745"/>
                </a:lnTo>
                <a:lnTo>
                  <a:pt x="43809" y="113895"/>
                </a:lnTo>
                <a:lnTo>
                  <a:pt x="28852" y="99013"/>
                </a:lnTo>
                <a:lnTo>
                  <a:pt x="20532" y="79105"/>
                </a:lnTo>
                <a:lnTo>
                  <a:pt x="17957" y="58176"/>
                </a:lnTo>
                <a:lnTo>
                  <a:pt x="22041" y="33218"/>
                </a:lnTo>
                <a:lnTo>
                  <a:pt x="32427" y="17012"/>
                </a:lnTo>
                <a:lnTo>
                  <a:pt x="46316" y="8249"/>
                </a:lnTo>
                <a:lnTo>
                  <a:pt x="60909" y="5619"/>
                </a:lnTo>
                <a:lnTo>
                  <a:pt x="91792" y="5619"/>
                </a:lnTo>
                <a:lnTo>
                  <a:pt x="91240" y="5226"/>
                </a:lnTo>
                <a:lnTo>
                  <a:pt x="63982" y="0"/>
                </a:lnTo>
                <a:close/>
              </a:path>
              <a:path w="126365" h="125729">
                <a:moveTo>
                  <a:pt x="91792" y="5619"/>
                </a:moveTo>
                <a:lnTo>
                  <a:pt x="60909" y="5619"/>
                </a:lnTo>
                <a:lnTo>
                  <a:pt x="82819" y="11126"/>
                </a:lnTo>
                <a:lnTo>
                  <a:pt x="97528" y="25483"/>
                </a:lnTo>
                <a:lnTo>
                  <a:pt x="105795" y="45445"/>
                </a:lnTo>
                <a:lnTo>
                  <a:pt x="108381" y="67767"/>
                </a:lnTo>
                <a:lnTo>
                  <a:pt x="104841" y="90938"/>
                </a:lnTo>
                <a:lnTo>
                  <a:pt x="95434" y="107133"/>
                </a:lnTo>
                <a:lnTo>
                  <a:pt x="81978" y="116640"/>
                </a:lnTo>
                <a:lnTo>
                  <a:pt x="66294" y="119745"/>
                </a:lnTo>
                <a:lnTo>
                  <a:pt x="89695" y="119745"/>
                </a:lnTo>
                <a:lnTo>
                  <a:pt x="108167" y="107479"/>
                </a:lnTo>
                <a:lnTo>
                  <a:pt x="121473" y="87463"/>
                </a:lnTo>
                <a:lnTo>
                  <a:pt x="126339" y="62147"/>
                </a:lnTo>
                <a:lnTo>
                  <a:pt x="122434" y="38985"/>
                </a:lnTo>
                <a:lnTo>
                  <a:pt x="110729" y="19116"/>
                </a:lnTo>
                <a:lnTo>
                  <a:pt x="91792" y="5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63863" y="7259049"/>
            <a:ext cx="48260" cy="120650"/>
          </a:xfrm>
          <a:custGeom>
            <a:avLst/>
            <a:gdLst/>
            <a:ahLst/>
            <a:cxnLst/>
            <a:rect l="l" t="t" r="r" b="b"/>
            <a:pathLst>
              <a:path w="48259" h="120650">
                <a:moveTo>
                  <a:pt x="1422" y="0"/>
                </a:moveTo>
                <a:lnTo>
                  <a:pt x="330" y="552"/>
                </a:lnTo>
                <a:lnTo>
                  <a:pt x="0" y="3798"/>
                </a:lnTo>
                <a:lnTo>
                  <a:pt x="1066" y="4536"/>
                </a:lnTo>
                <a:lnTo>
                  <a:pt x="5537" y="4880"/>
                </a:lnTo>
                <a:lnTo>
                  <a:pt x="11727" y="6189"/>
                </a:lnTo>
                <a:lnTo>
                  <a:pt x="15006" y="9619"/>
                </a:lnTo>
                <a:lnTo>
                  <a:pt x="16297" y="16479"/>
                </a:lnTo>
                <a:lnTo>
                  <a:pt x="16522" y="28073"/>
                </a:lnTo>
                <a:lnTo>
                  <a:pt x="16522" y="92557"/>
                </a:lnTo>
                <a:lnTo>
                  <a:pt x="1066" y="116118"/>
                </a:lnTo>
                <a:lnTo>
                  <a:pt x="0" y="117187"/>
                </a:lnTo>
                <a:lnTo>
                  <a:pt x="330" y="120089"/>
                </a:lnTo>
                <a:lnTo>
                  <a:pt x="1422" y="120643"/>
                </a:lnTo>
                <a:lnTo>
                  <a:pt x="10401" y="120274"/>
                </a:lnTo>
                <a:lnTo>
                  <a:pt x="16522" y="120089"/>
                </a:lnTo>
                <a:lnTo>
                  <a:pt x="47434" y="120089"/>
                </a:lnTo>
                <a:lnTo>
                  <a:pt x="47802" y="116819"/>
                </a:lnTo>
                <a:lnTo>
                  <a:pt x="46710" y="116118"/>
                </a:lnTo>
                <a:lnTo>
                  <a:pt x="42227" y="115564"/>
                </a:lnTo>
                <a:lnTo>
                  <a:pt x="36046" y="114129"/>
                </a:lnTo>
                <a:lnTo>
                  <a:pt x="32775" y="110779"/>
                </a:lnTo>
                <a:lnTo>
                  <a:pt x="31490" y="104070"/>
                </a:lnTo>
                <a:lnTo>
                  <a:pt x="31267" y="92557"/>
                </a:lnTo>
                <a:lnTo>
                  <a:pt x="31267" y="28073"/>
                </a:lnTo>
                <a:lnTo>
                  <a:pt x="46710" y="4536"/>
                </a:lnTo>
                <a:lnTo>
                  <a:pt x="47802" y="3798"/>
                </a:lnTo>
                <a:lnTo>
                  <a:pt x="47434" y="552"/>
                </a:lnTo>
                <a:lnTo>
                  <a:pt x="16522" y="552"/>
                </a:lnTo>
                <a:lnTo>
                  <a:pt x="10401" y="368"/>
                </a:lnTo>
                <a:lnTo>
                  <a:pt x="1422" y="0"/>
                </a:lnTo>
                <a:close/>
              </a:path>
              <a:path w="48259" h="120650">
                <a:moveTo>
                  <a:pt x="47434" y="120089"/>
                </a:moveTo>
                <a:lnTo>
                  <a:pt x="31267" y="120089"/>
                </a:lnTo>
                <a:lnTo>
                  <a:pt x="37376" y="120274"/>
                </a:lnTo>
                <a:lnTo>
                  <a:pt x="46354" y="120643"/>
                </a:lnTo>
                <a:lnTo>
                  <a:pt x="47434" y="120089"/>
                </a:lnTo>
                <a:close/>
              </a:path>
              <a:path w="48259" h="120650">
                <a:moveTo>
                  <a:pt x="46354" y="0"/>
                </a:moveTo>
                <a:lnTo>
                  <a:pt x="37376" y="368"/>
                </a:lnTo>
                <a:lnTo>
                  <a:pt x="31267" y="552"/>
                </a:lnTo>
                <a:lnTo>
                  <a:pt x="47434" y="552"/>
                </a:lnTo>
                <a:lnTo>
                  <a:pt x="46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011602" y="7256675"/>
            <a:ext cx="71755" cy="125730"/>
          </a:xfrm>
          <a:custGeom>
            <a:avLst/>
            <a:gdLst/>
            <a:ahLst/>
            <a:cxnLst/>
            <a:rect l="l" t="t" r="r" b="b"/>
            <a:pathLst>
              <a:path w="71754" h="125729">
                <a:moveTo>
                  <a:pt x="3606" y="91672"/>
                </a:moveTo>
                <a:lnTo>
                  <a:pt x="888" y="92041"/>
                </a:lnTo>
                <a:lnTo>
                  <a:pt x="0" y="93295"/>
                </a:lnTo>
                <a:lnTo>
                  <a:pt x="608" y="100301"/>
                </a:lnTo>
                <a:lnTo>
                  <a:pt x="32892" y="125365"/>
                </a:lnTo>
                <a:lnTo>
                  <a:pt x="48739" y="122929"/>
                </a:lnTo>
                <a:lnTo>
                  <a:pt x="54344" y="119745"/>
                </a:lnTo>
                <a:lnTo>
                  <a:pt x="35217" y="119745"/>
                </a:lnTo>
                <a:lnTo>
                  <a:pt x="21971" y="116828"/>
                </a:lnTo>
                <a:lnTo>
                  <a:pt x="12960" y="109716"/>
                </a:lnTo>
                <a:lnTo>
                  <a:pt x="7349" y="100868"/>
                </a:lnTo>
                <a:lnTo>
                  <a:pt x="4305" y="92743"/>
                </a:lnTo>
                <a:lnTo>
                  <a:pt x="3606" y="91672"/>
                </a:lnTo>
                <a:close/>
              </a:path>
              <a:path w="71754" h="125729">
                <a:moveTo>
                  <a:pt x="48717" y="0"/>
                </a:moveTo>
                <a:lnTo>
                  <a:pt x="43141" y="0"/>
                </a:lnTo>
                <a:lnTo>
                  <a:pt x="27554" y="2450"/>
                </a:lnTo>
                <a:lnTo>
                  <a:pt x="16046" y="9132"/>
                </a:lnTo>
                <a:lnTo>
                  <a:pt x="8919" y="19044"/>
                </a:lnTo>
                <a:lnTo>
                  <a:pt x="6476" y="31184"/>
                </a:lnTo>
                <a:lnTo>
                  <a:pt x="8243" y="41463"/>
                </a:lnTo>
                <a:lnTo>
                  <a:pt x="12804" y="50069"/>
                </a:lnTo>
                <a:lnTo>
                  <a:pt x="19057" y="57018"/>
                </a:lnTo>
                <a:lnTo>
                  <a:pt x="25895" y="62331"/>
                </a:lnTo>
                <a:lnTo>
                  <a:pt x="42976" y="73559"/>
                </a:lnTo>
                <a:lnTo>
                  <a:pt x="50802" y="79987"/>
                </a:lnTo>
                <a:lnTo>
                  <a:pt x="55252" y="86440"/>
                </a:lnTo>
                <a:lnTo>
                  <a:pt x="57232" y="92743"/>
                </a:lnTo>
                <a:lnTo>
                  <a:pt x="57708" y="98915"/>
                </a:lnTo>
                <a:lnTo>
                  <a:pt x="56319" y="106750"/>
                </a:lnTo>
                <a:lnTo>
                  <a:pt x="52130" y="113402"/>
                </a:lnTo>
                <a:lnTo>
                  <a:pt x="45107" y="118017"/>
                </a:lnTo>
                <a:lnTo>
                  <a:pt x="35217" y="119745"/>
                </a:lnTo>
                <a:lnTo>
                  <a:pt x="54344" y="119745"/>
                </a:lnTo>
                <a:lnTo>
                  <a:pt x="60806" y="116075"/>
                </a:lnTo>
                <a:lnTo>
                  <a:pt x="68488" y="105486"/>
                </a:lnTo>
                <a:lnTo>
                  <a:pt x="71144" y="92041"/>
                </a:lnTo>
                <a:lnTo>
                  <a:pt x="71155" y="91672"/>
                </a:lnTo>
                <a:lnTo>
                  <a:pt x="69266" y="80152"/>
                </a:lnTo>
                <a:lnTo>
                  <a:pt x="64198" y="70661"/>
                </a:lnTo>
                <a:lnTo>
                  <a:pt x="57006" y="63068"/>
                </a:lnTo>
                <a:lnTo>
                  <a:pt x="48637" y="57018"/>
                </a:lnTo>
                <a:lnTo>
                  <a:pt x="34328" y="48018"/>
                </a:lnTo>
                <a:lnTo>
                  <a:pt x="29133" y="44179"/>
                </a:lnTo>
                <a:lnTo>
                  <a:pt x="24193" y="39187"/>
                </a:lnTo>
                <a:lnTo>
                  <a:pt x="20501" y="33041"/>
                </a:lnTo>
                <a:lnTo>
                  <a:pt x="19120" y="26093"/>
                </a:lnTo>
                <a:lnTo>
                  <a:pt x="19073" y="25552"/>
                </a:lnTo>
                <a:lnTo>
                  <a:pt x="19933" y="19044"/>
                </a:lnTo>
                <a:lnTo>
                  <a:pt x="23144" y="12557"/>
                </a:lnTo>
                <a:lnTo>
                  <a:pt x="29674" y="7600"/>
                </a:lnTo>
                <a:lnTo>
                  <a:pt x="40449" y="5631"/>
                </a:lnTo>
                <a:lnTo>
                  <a:pt x="66941" y="5631"/>
                </a:lnTo>
                <a:lnTo>
                  <a:pt x="66141" y="3467"/>
                </a:lnTo>
                <a:lnTo>
                  <a:pt x="64706" y="3467"/>
                </a:lnTo>
                <a:lnTo>
                  <a:pt x="62179" y="2926"/>
                </a:lnTo>
                <a:lnTo>
                  <a:pt x="59855" y="2373"/>
                </a:lnTo>
                <a:lnTo>
                  <a:pt x="55194" y="934"/>
                </a:lnTo>
                <a:lnTo>
                  <a:pt x="48717" y="0"/>
                </a:lnTo>
                <a:close/>
              </a:path>
              <a:path w="71754" h="125729">
                <a:moveTo>
                  <a:pt x="66941" y="5631"/>
                </a:moveTo>
                <a:lnTo>
                  <a:pt x="40449" y="5631"/>
                </a:lnTo>
                <a:lnTo>
                  <a:pt x="51220" y="7605"/>
                </a:lnTo>
                <a:lnTo>
                  <a:pt x="58262" y="12602"/>
                </a:lnTo>
                <a:lnTo>
                  <a:pt x="62507" y="19228"/>
                </a:lnTo>
                <a:lnTo>
                  <a:pt x="64884" y="26093"/>
                </a:lnTo>
                <a:lnTo>
                  <a:pt x="65798" y="27175"/>
                </a:lnTo>
                <a:lnTo>
                  <a:pt x="68656" y="26634"/>
                </a:lnTo>
                <a:lnTo>
                  <a:pt x="69405" y="25552"/>
                </a:lnTo>
                <a:lnTo>
                  <a:pt x="69405" y="17941"/>
                </a:lnTo>
                <a:lnTo>
                  <a:pt x="67741" y="7795"/>
                </a:lnTo>
                <a:lnTo>
                  <a:pt x="66941" y="5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929293" y="7184776"/>
            <a:ext cx="104139" cy="203835"/>
          </a:xfrm>
          <a:custGeom>
            <a:avLst/>
            <a:gdLst/>
            <a:ahLst/>
            <a:cxnLst/>
            <a:rect l="l" t="t" r="r" b="b"/>
            <a:pathLst>
              <a:path w="104140" h="203834">
                <a:moveTo>
                  <a:pt x="100637" y="0"/>
                </a:moveTo>
                <a:lnTo>
                  <a:pt x="0" y="0"/>
                </a:lnTo>
                <a:lnTo>
                  <a:pt x="0" y="175333"/>
                </a:lnTo>
                <a:lnTo>
                  <a:pt x="8774" y="190265"/>
                </a:lnTo>
                <a:lnTo>
                  <a:pt x="25068" y="200380"/>
                </a:lnTo>
                <a:lnTo>
                  <a:pt x="47531" y="203746"/>
                </a:lnTo>
                <a:lnTo>
                  <a:pt x="104139" y="203746"/>
                </a:lnTo>
                <a:lnTo>
                  <a:pt x="104139" y="173311"/>
                </a:lnTo>
                <a:lnTo>
                  <a:pt x="53997" y="173311"/>
                </a:lnTo>
                <a:lnTo>
                  <a:pt x="43371" y="171869"/>
                </a:lnTo>
                <a:lnTo>
                  <a:pt x="35497" y="167270"/>
                </a:lnTo>
                <a:lnTo>
                  <a:pt x="30603" y="159107"/>
                </a:lnTo>
                <a:lnTo>
                  <a:pt x="28921" y="146972"/>
                </a:lnTo>
                <a:lnTo>
                  <a:pt x="28921" y="113290"/>
                </a:lnTo>
                <a:lnTo>
                  <a:pt x="93352" y="113290"/>
                </a:lnTo>
                <a:lnTo>
                  <a:pt x="93352" y="82585"/>
                </a:lnTo>
                <a:lnTo>
                  <a:pt x="28921" y="82585"/>
                </a:lnTo>
                <a:lnTo>
                  <a:pt x="28921" y="30410"/>
                </a:lnTo>
                <a:lnTo>
                  <a:pt x="100637" y="30410"/>
                </a:lnTo>
                <a:lnTo>
                  <a:pt x="1006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54105" y="7182599"/>
            <a:ext cx="131445" cy="208279"/>
          </a:xfrm>
          <a:custGeom>
            <a:avLst/>
            <a:gdLst/>
            <a:ahLst/>
            <a:cxnLst/>
            <a:rect l="l" t="t" r="r" b="b"/>
            <a:pathLst>
              <a:path w="131444" h="208279">
                <a:moveTo>
                  <a:pt x="83845" y="0"/>
                </a:moveTo>
                <a:lnTo>
                  <a:pt x="47768" y="6217"/>
                </a:lnTo>
                <a:lnTo>
                  <a:pt x="21499" y="24277"/>
                </a:lnTo>
                <a:lnTo>
                  <a:pt x="5442" y="53288"/>
                </a:lnTo>
                <a:lnTo>
                  <a:pt x="0" y="92362"/>
                </a:lnTo>
                <a:lnTo>
                  <a:pt x="0" y="115726"/>
                </a:lnTo>
                <a:lnTo>
                  <a:pt x="4153" y="154342"/>
                </a:lnTo>
                <a:lnTo>
                  <a:pt x="17860" y="183404"/>
                </a:lnTo>
                <a:lnTo>
                  <a:pt x="42991" y="201717"/>
                </a:lnTo>
                <a:lnTo>
                  <a:pt x="81417" y="208086"/>
                </a:lnTo>
                <a:lnTo>
                  <a:pt x="87616" y="208086"/>
                </a:lnTo>
                <a:lnTo>
                  <a:pt x="100485" y="207059"/>
                </a:lnTo>
                <a:lnTo>
                  <a:pt x="112721" y="204556"/>
                </a:lnTo>
                <a:lnTo>
                  <a:pt x="122984" y="201441"/>
                </a:lnTo>
                <a:lnTo>
                  <a:pt x="129936" y="198581"/>
                </a:lnTo>
                <a:lnTo>
                  <a:pt x="129936" y="178746"/>
                </a:lnTo>
                <a:lnTo>
                  <a:pt x="83577" y="178746"/>
                </a:lnTo>
                <a:lnTo>
                  <a:pt x="60696" y="174897"/>
                </a:lnTo>
                <a:lnTo>
                  <a:pt x="45325" y="163232"/>
                </a:lnTo>
                <a:lnTo>
                  <a:pt x="36679" y="143568"/>
                </a:lnTo>
                <a:lnTo>
                  <a:pt x="33972" y="115726"/>
                </a:lnTo>
                <a:lnTo>
                  <a:pt x="33972" y="91279"/>
                </a:lnTo>
                <a:lnTo>
                  <a:pt x="37215" y="63719"/>
                </a:lnTo>
                <a:lnTo>
                  <a:pt x="46574" y="44415"/>
                </a:lnTo>
                <a:lnTo>
                  <a:pt x="61493" y="33058"/>
                </a:lnTo>
                <a:lnTo>
                  <a:pt x="81417" y="29340"/>
                </a:lnTo>
                <a:lnTo>
                  <a:pt x="131022" y="29340"/>
                </a:lnTo>
                <a:lnTo>
                  <a:pt x="131022" y="9776"/>
                </a:lnTo>
                <a:lnTo>
                  <a:pt x="122396" y="6417"/>
                </a:lnTo>
                <a:lnTo>
                  <a:pt x="111374" y="3260"/>
                </a:lnTo>
                <a:lnTo>
                  <a:pt x="98381" y="917"/>
                </a:lnTo>
                <a:lnTo>
                  <a:pt x="83845" y="0"/>
                </a:lnTo>
                <a:close/>
              </a:path>
              <a:path w="131444" h="208279">
                <a:moveTo>
                  <a:pt x="129936" y="169511"/>
                </a:moveTo>
                <a:lnTo>
                  <a:pt x="128056" y="169511"/>
                </a:lnTo>
                <a:lnTo>
                  <a:pt x="120583" y="172449"/>
                </a:lnTo>
                <a:lnTo>
                  <a:pt x="111138" y="175457"/>
                </a:lnTo>
                <a:lnTo>
                  <a:pt x="100378" y="177801"/>
                </a:lnTo>
                <a:lnTo>
                  <a:pt x="88958" y="178746"/>
                </a:lnTo>
                <a:lnTo>
                  <a:pt x="129936" y="178746"/>
                </a:lnTo>
                <a:lnTo>
                  <a:pt x="129936" y="169511"/>
                </a:lnTo>
                <a:close/>
              </a:path>
              <a:path w="131444" h="208279">
                <a:moveTo>
                  <a:pt x="131022" y="29340"/>
                </a:moveTo>
                <a:lnTo>
                  <a:pt x="87348" y="29340"/>
                </a:lnTo>
                <a:lnTo>
                  <a:pt x="95158" y="30434"/>
                </a:lnTo>
                <a:lnTo>
                  <a:pt x="100820" y="32058"/>
                </a:lnTo>
                <a:lnTo>
                  <a:pt x="100820" y="60573"/>
                </a:lnTo>
                <a:lnTo>
                  <a:pt x="131022" y="60573"/>
                </a:lnTo>
                <a:lnTo>
                  <a:pt x="131022" y="29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18111" y="7184776"/>
            <a:ext cx="109220" cy="203835"/>
          </a:xfrm>
          <a:custGeom>
            <a:avLst/>
            <a:gdLst/>
            <a:ahLst/>
            <a:cxnLst/>
            <a:rect l="l" t="t" r="r" b="b"/>
            <a:pathLst>
              <a:path w="109219" h="203834">
                <a:moveTo>
                  <a:pt x="105139" y="0"/>
                </a:moveTo>
                <a:lnTo>
                  <a:pt x="0" y="0"/>
                </a:lnTo>
                <a:lnTo>
                  <a:pt x="0" y="149689"/>
                </a:lnTo>
                <a:lnTo>
                  <a:pt x="3352" y="173377"/>
                </a:lnTo>
                <a:lnTo>
                  <a:pt x="13276" y="190265"/>
                </a:lnTo>
                <a:lnTo>
                  <a:pt x="29568" y="200380"/>
                </a:lnTo>
                <a:lnTo>
                  <a:pt x="52028" y="203746"/>
                </a:lnTo>
                <a:lnTo>
                  <a:pt x="108644" y="203746"/>
                </a:lnTo>
                <a:lnTo>
                  <a:pt x="108644" y="173311"/>
                </a:lnTo>
                <a:lnTo>
                  <a:pt x="58505" y="173311"/>
                </a:lnTo>
                <a:lnTo>
                  <a:pt x="47878" y="171869"/>
                </a:lnTo>
                <a:lnTo>
                  <a:pt x="40006" y="167270"/>
                </a:lnTo>
                <a:lnTo>
                  <a:pt x="35116" y="159107"/>
                </a:lnTo>
                <a:lnTo>
                  <a:pt x="33436" y="146972"/>
                </a:lnTo>
                <a:lnTo>
                  <a:pt x="33436" y="113290"/>
                </a:lnTo>
                <a:lnTo>
                  <a:pt x="97862" y="113290"/>
                </a:lnTo>
                <a:lnTo>
                  <a:pt x="97862" y="82585"/>
                </a:lnTo>
                <a:lnTo>
                  <a:pt x="33436" y="82585"/>
                </a:lnTo>
                <a:lnTo>
                  <a:pt x="33436" y="30410"/>
                </a:lnTo>
                <a:lnTo>
                  <a:pt x="105139" y="30410"/>
                </a:lnTo>
                <a:lnTo>
                  <a:pt x="1051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448339" y="7184776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4">
                <a:moveTo>
                  <a:pt x="0" y="0"/>
                </a:moveTo>
                <a:lnTo>
                  <a:pt x="0" y="203746"/>
                </a:lnTo>
              </a:path>
            </a:pathLst>
          </a:custGeom>
          <a:ln w="334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02079" y="7184776"/>
            <a:ext cx="103505" cy="203835"/>
          </a:xfrm>
          <a:custGeom>
            <a:avLst/>
            <a:gdLst/>
            <a:ahLst/>
            <a:cxnLst/>
            <a:rect l="l" t="t" r="r" b="b"/>
            <a:pathLst>
              <a:path w="103505" h="203834">
                <a:moveTo>
                  <a:pt x="33426" y="0"/>
                </a:moveTo>
                <a:lnTo>
                  <a:pt x="0" y="0"/>
                </a:lnTo>
                <a:lnTo>
                  <a:pt x="0" y="149689"/>
                </a:lnTo>
                <a:lnTo>
                  <a:pt x="3437" y="173377"/>
                </a:lnTo>
                <a:lnTo>
                  <a:pt x="13549" y="190265"/>
                </a:lnTo>
                <a:lnTo>
                  <a:pt x="30030" y="200380"/>
                </a:lnTo>
                <a:lnTo>
                  <a:pt x="52578" y="203746"/>
                </a:lnTo>
                <a:lnTo>
                  <a:pt x="103517" y="203746"/>
                </a:lnTo>
                <a:lnTo>
                  <a:pt x="103517" y="173311"/>
                </a:lnTo>
                <a:lnTo>
                  <a:pt x="58229" y="173311"/>
                </a:lnTo>
                <a:lnTo>
                  <a:pt x="47876" y="171865"/>
                </a:lnTo>
                <a:lnTo>
                  <a:pt x="40070" y="167235"/>
                </a:lnTo>
                <a:lnTo>
                  <a:pt x="35142" y="158988"/>
                </a:lnTo>
                <a:lnTo>
                  <a:pt x="33426" y="146688"/>
                </a:lnTo>
                <a:lnTo>
                  <a:pt x="3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628419" y="7184776"/>
            <a:ext cx="103505" cy="203835"/>
          </a:xfrm>
          <a:custGeom>
            <a:avLst/>
            <a:gdLst/>
            <a:ahLst/>
            <a:cxnLst/>
            <a:rect l="l" t="t" r="r" b="b"/>
            <a:pathLst>
              <a:path w="103505" h="203834">
                <a:moveTo>
                  <a:pt x="33426" y="0"/>
                </a:moveTo>
                <a:lnTo>
                  <a:pt x="0" y="0"/>
                </a:lnTo>
                <a:lnTo>
                  <a:pt x="0" y="149689"/>
                </a:lnTo>
                <a:lnTo>
                  <a:pt x="3437" y="173377"/>
                </a:lnTo>
                <a:lnTo>
                  <a:pt x="13549" y="190265"/>
                </a:lnTo>
                <a:lnTo>
                  <a:pt x="30030" y="200380"/>
                </a:lnTo>
                <a:lnTo>
                  <a:pt x="52577" y="203746"/>
                </a:lnTo>
                <a:lnTo>
                  <a:pt x="103517" y="203746"/>
                </a:lnTo>
                <a:lnTo>
                  <a:pt x="103517" y="173311"/>
                </a:lnTo>
                <a:lnTo>
                  <a:pt x="58242" y="173311"/>
                </a:lnTo>
                <a:lnTo>
                  <a:pt x="47881" y="171865"/>
                </a:lnTo>
                <a:lnTo>
                  <a:pt x="40071" y="167235"/>
                </a:lnTo>
                <a:lnTo>
                  <a:pt x="35142" y="158988"/>
                </a:lnTo>
                <a:lnTo>
                  <a:pt x="33426" y="146688"/>
                </a:lnTo>
                <a:lnTo>
                  <a:pt x="3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778139" y="7184776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4">
                <a:moveTo>
                  <a:pt x="0" y="0"/>
                </a:moveTo>
                <a:lnTo>
                  <a:pt x="0" y="203746"/>
                </a:lnTo>
              </a:path>
            </a:pathLst>
          </a:custGeom>
          <a:ln w="334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831962" y="7184776"/>
            <a:ext cx="142240" cy="203835"/>
          </a:xfrm>
          <a:custGeom>
            <a:avLst/>
            <a:gdLst/>
            <a:ahLst/>
            <a:cxnLst/>
            <a:rect l="l" t="t" r="r" b="b"/>
            <a:pathLst>
              <a:path w="142239" h="203834">
                <a:moveTo>
                  <a:pt x="28308" y="0"/>
                </a:moveTo>
                <a:lnTo>
                  <a:pt x="0" y="0"/>
                </a:lnTo>
                <a:lnTo>
                  <a:pt x="0" y="203746"/>
                </a:lnTo>
                <a:lnTo>
                  <a:pt x="33439" y="203746"/>
                </a:lnTo>
                <a:lnTo>
                  <a:pt x="33439" y="70091"/>
                </a:lnTo>
                <a:lnTo>
                  <a:pt x="70047" y="70091"/>
                </a:lnTo>
                <a:lnTo>
                  <a:pt x="28308" y="0"/>
                </a:lnTo>
                <a:close/>
              </a:path>
              <a:path w="142239" h="203834">
                <a:moveTo>
                  <a:pt x="70047" y="70091"/>
                </a:moveTo>
                <a:lnTo>
                  <a:pt x="33439" y="70091"/>
                </a:lnTo>
                <a:lnTo>
                  <a:pt x="113766" y="203746"/>
                </a:lnTo>
                <a:lnTo>
                  <a:pt x="141795" y="203746"/>
                </a:lnTo>
                <a:lnTo>
                  <a:pt x="141795" y="134466"/>
                </a:lnTo>
                <a:lnTo>
                  <a:pt x="108381" y="134466"/>
                </a:lnTo>
                <a:lnTo>
                  <a:pt x="70047" y="70091"/>
                </a:lnTo>
                <a:close/>
              </a:path>
              <a:path w="142239" h="203834">
                <a:moveTo>
                  <a:pt x="141795" y="0"/>
                </a:moveTo>
                <a:lnTo>
                  <a:pt x="108381" y="0"/>
                </a:lnTo>
                <a:lnTo>
                  <a:pt x="108381" y="134466"/>
                </a:lnTo>
                <a:lnTo>
                  <a:pt x="141795" y="134466"/>
                </a:lnTo>
                <a:lnTo>
                  <a:pt x="141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004148" y="7182599"/>
            <a:ext cx="156845" cy="208279"/>
          </a:xfrm>
          <a:custGeom>
            <a:avLst/>
            <a:gdLst/>
            <a:ahLst/>
            <a:cxnLst/>
            <a:rect l="l" t="t" r="r" b="b"/>
            <a:pathLst>
              <a:path w="156844" h="208279">
                <a:moveTo>
                  <a:pt x="78181" y="0"/>
                </a:moveTo>
                <a:lnTo>
                  <a:pt x="43108" y="6596"/>
                </a:lnTo>
                <a:lnTo>
                  <a:pt x="18773" y="25672"/>
                </a:lnTo>
                <a:lnTo>
                  <a:pt x="4597" y="56162"/>
                </a:lnTo>
                <a:lnTo>
                  <a:pt x="0" y="96997"/>
                </a:lnTo>
                <a:lnTo>
                  <a:pt x="0" y="109749"/>
                </a:lnTo>
                <a:lnTo>
                  <a:pt x="4597" y="151359"/>
                </a:lnTo>
                <a:lnTo>
                  <a:pt x="18773" y="182246"/>
                </a:lnTo>
                <a:lnTo>
                  <a:pt x="43108" y="201469"/>
                </a:lnTo>
                <a:lnTo>
                  <a:pt x="78181" y="208086"/>
                </a:lnTo>
                <a:lnTo>
                  <a:pt x="113253" y="201317"/>
                </a:lnTo>
                <a:lnTo>
                  <a:pt x="137588" y="181841"/>
                </a:lnTo>
                <a:lnTo>
                  <a:pt x="139006" y="178746"/>
                </a:lnTo>
                <a:lnTo>
                  <a:pt x="78181" y="178746"/>
                </a:lnTo>
                <a:lnTo>
                  <a:pt x="57177" y="174154"/>
                </a:lnTo>
                <a:lnTo>
                  <a:pt x="43546" y="160751"/>
                </a:lnTo>
                <a:lnTo>
                  <a:pt x="36181" y="139097"/>
                </a:lnTo>
                <a:lnTo>
                  <a:pt x="33972" y="109749"/>
                </a:lnTo>
                <a:lnTo>
                  <a:pt x="33972" y="96997"/>
                </a:lnTo>
                <a:lnTo>
                  <a:pt x="36181" y="67968"/>
                </a:lnTo>
                <a:lnTo>
                  <a:pt x="43546" y="46762"/>
                </a:lnTo>
                <a:lnTo>
                  <a:pt x="57177" y="33759"/>
                </a:lnTo>
                <a:lnTo>
                  <a:pt x="78181" y="29340"/>
                </a:lnTo>
                <a:lnTo>
                  <a:pt x="139534" y="29340"/>
                </a:lnTo>
                <a:lnTo>
                  <a:pt x="137588" y="25165"/>
                </a:lnTo>
                <a:lnTo>
                  <a:pt x="113253" y="6405"/>
                </a:lnTo>
                <a:lnTo>
                  <a:pt x="78181" y="0"/>
                </a:lnTo>
                <a:close/>
              </a:path>
              <a:path w="156844" h="208279">
                <a:moveTo>
                  <a:pt x="139534" y="29340"/>
                </a:moveTo>
                <a:lnTo>
                  <a:pt x="78181" y="29340"/>
                </a:lnTo>
                <a:lnTo>
                  <a:pt x="99190" y="33759"/>
                </a:lnTo>
                <a:lnTo>
                  <a:pt x="112820" y="46762"/>
                </a:lnTo>
                <a:lnTo>
                  <a:pt x="120182" y="67968"/>
                </a:lnTo>
                <a:lnTo>
                  <a:pt x="122389" y="96997"/>
                </a:lnTo>
                <a:lnTo>
                  <a:pt x="122389" y="109749"/>
                </a:lnTo>
                <a:lnTo>
                  <a:pt x="120182" y="139097"/>
                </a:lnTo>
                <a:lnTo>
                  <a:pt x="112820" y="160751"/>
                </a:lnTo>
                <a:lnTo>
                  <a:pt x="99190" y="174154"/>
                </a:lnTo>
                <a:lnTo>
                  <a:pt x="78181" y="178746"/>
                </a:lnTo>
                <a:lnTo>
                  <a:pt x="139006" y="178746"/>
                </a:lnTo>
                <a:lnTo>
                  <a:pt x="151765" y="150903"/>
                </a:lnTo>
                <a:lnTo>
                  <a:pt x="156362" y="109749"/>
                </a:lnTo>
                <a:lnTo>
                  <a:pt x="156362" y="96997"/>
                </a:lnTo>
                <a:lnTo>
                  <a:pt x="151765" y="55591"/>
                </a:lnTo>
                <a:lnTo>
                  <a:pt x="139534" y="29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207609" y="7184776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4">
                <a:moveTo>
                  <a:pt x="0" y="0"/>
                </a:moveTo>
                <a:lnTo>
                  <a:pt x="0" y="203746"/>
                </a:lnTo>
              </a:path>
            </a:pathLst>
          </a:custGeom>
          <a:ln w="334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252179" y="7182599"/>
            <a:ext cx="121920" cy="208279"/>
          </a:xfrm>
          <a:custGeom>
            <a:avLst/>
            <a:gdLst/>
            <a:ahLst/>
            <a:cxnLst/>
            <a:rect l="l" t="t" r="r" b="b"/>
            <a:pathLst>
              <a:path w="121919" h="208279">
                <a:moveTo>
                  <a:pt x="2159" y="170323"/>
                </a:moveTo>
                <a:lnTo>
                  <a:pt x="0" y="170323"/>
                </a:lnTo>
                <a:lnTo>
                  <a:pt x="0" y="199675"/>
                </a:lnTo>
                <a:lnTo>
                  <a:pt x="9593" y="202595"/>
                </a:lnTo>
                <a:lnTo>
                  <a:pt x="21159" y="205312"/>
                </a:lnTo>
                <a:lnTo>
                  <a:pt x="33738" y="207317"/>
                </a:lnTo>
                <a:lnTo>
                  <a:pt x="46367" y="208099"/>
                </a:lnTo>
                <a:lnTo>
                  <a:pt x="52298" y="208099"/>
                </a:lnTo>
                <a:lnTo>
                  <a:pt x="81276" y="204087"/>
                </a:lnTo>
                <a:lnTo>
                  <a:pt x="102977" y="192305"/>
                </a:lnTo>
                <a:lnTo>
                  <a:pt x="112600" y="178758"/>
                </a:lnTo>
                <a:lnTo>
                  <a:pt x="46367" y="178758"/>
                </a:lnTo>
                <a:lnTo>
                  <a:pt x="34075" y="177938"/>
                </a:lnTo>
                <a:lnTo>
                  <a:pt x="22239" y="175869"/>
                </a:lnTo>
                <a:lnTo>
                  <a:pt x="11415" y="173135"/>
                </a:lnTo>
                <a:lnTo>
                  <a:pt x="2159" y="170323"/>
                </a:lnTo>
                <a:close/>
              </a:path>
              <a:path w="121919" h="208279">
                <a:moveTo>
                  <a:pt x="72517" y="0"/>
                </a:moveTo>
                <a:lnTo>
                  <a:pt x="66852" y="0"/>
                </a:lnTo>
                <a:lnTo>
                  <a:pt x="39922" y="4251"/>
                </a:lnTo>
                <a:lnTo>
                  <a:pt x="19842" y="16090"/>
                </a:lnTo>
                <a:lnTo>
                  <a:pt x="7293" y="34145"/>
                </a:lnTo>
                <a:lnTo>
                  <a:pt x="2959" y="57045"/>
                </a:lnTo>
                <a:lnTo>
                  <a:pt x="6578" y="79780"/>
                </a:lnTo>
                <a:lnTo>
                  <a:pt x="16136" y="96097"/>
                </a:lnTo>
                <a:lnTo>
                  <a:pt x="29689" y="107013"/>
                </a:lnTo>
                <a:lnTo>
                  <a:pt x="45288" y="113549"/>
                </a:lnTo>
                <a:lnTo>
                  <a:pt x="59842" y="117901"/>
                </a:lnTo>
                <a:lnTo>
                  <a:pt x="71049" y="122084"/>
                </a:lnTo>
                <a:lnTo>
                  <a:pt x="79930" y="128122"/>
                </a:lnTo>
                <a:lnTo>
                  <a:pt x="85777" y="136652"/>
                </a:lnTo>
                <a:lnTo>
                  <a:pt x="87884" y="148311"/>
                </a:lnTo>
                <a:lnTo>
                  <a:pt x="85352" y="162132"/>
                </a:lnTo>
                <a:lnTo>
                  <a:pt x="78144" y="171591"/>
                </a:lnTo>
                <a:lnTo>
                  <a:pt x="66843" y="177022"/>
                </a:lnTo>
                <a:lnTo>
                  <a:pt x="52031" y="178758"/>
                </a:lnTo>
                <a:lnTo>
                  <a:pt x="112600" y="178758"/>
                </a:lnTo>
                <a:lnTo>
                  <a:pt x="116592" y="173135"/>
                </a:lnTo>
                <a:lnTo>
                  <a:pt x="121310" y="146972"/>
                </a:lnTo>
                <a:lnTo>
                  <a:pt x="117193" y="123530"/>
                </a:lnTo>
                <a:lnTo>
                  <a:pt x="106378" y="107141"/>
                </a:lnTo>
                <a:lnTo>
                  <a:pt x="91167" y="96199"/>
                </a:lnTo>
                <a:lnTo>
                  <a:pt x="73863" y="89103"/>
                </a:lnTo>
                <a:lnTo>
                  <a:pt x="60655" y="85032"/>
                </a:lnTo>
                <a:lnTo>
                  <a:pt x="49995" y="80879"/>
                </a:lnTo>
                <a:lnTo>
                  <a:pt x="42319" y="75453"/>
                </a:lnTo>
                <a:lnTo>
                  <a:pt x="37677" y="67684"/>
                </a:lnTo>
                <a:lnTo>
                  <a:pt x="36118" y="56503"/>
                </a:lnTo>
                <a:lnTo>
                  <a:pt x="37990" y="44809"/>
                </a:lnTo>
                <a:lnTo>
                  <a:pt x="43603" y="36300"/>
                </a:lnTo>
                <a:lnTo>
                  <a:pt x="52958" y="31101"/>
                </a:lnTo>
                <a:lnTo>
                  <a:pt x="66052" y="29340"/>
                </a:lnTo>
                <a:lnTo>
                  <a:pt x="115646" y="29340"/>
                </a:lnTo>
                <a:lnTo>
                  <a:pt x="115646" y="7882"/>
                </a:lnTo>
                <a:lnTo>
                  <a:pt x="106748" y="4814"/>
                </a:lnTo>
                <a:lnTo>
                  <a:pt x="95600" y="2308"/>
                </a:lnTo>
                <a:lnTo>
                  <a:pt x="83693" y="619"/>
                </a:lnTo>
                <a:lnTo>
                  <a:pt x="72517" y="0"/>
                </a:lnTo>
                <a:close/>
              </a:path>
              <a:path w="121919" h="208279">
                <a:moveTo>
                  <a:pt x="115646" y="29340"/>
                </a:moveTo>
                <a:lnTo>
                  <a:pt x="72783" y="29340"/>
                </a:lnTo>
                <a:lnTo>
                  <a:pt x="83767" y="29983"/>
                </a:lnTo>
                <a:lnTo>
                  <a:pt x="94749" y="31643"/>
                </a:lnTo>
                <a:lnTo>
                  <a:pt x="104925" y="33916"/>
                </a:lnTo>
                <a:lnTo>
                  <a:pt x="113487" y="36399"/>
                </a:lnTo>
                <a:lnTo>
                  <a:pt x="115646" y="36399"/>
                </a:lnTo>
                <a:lnTo>
                  <a:pt x="115646" y="29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3524" y="1134516"/>
            <a:ext cx="8671351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14295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49321" y="2025192"/>
            <a:ext cx="6754495" cy="189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921385"/>
            <a:ext cx="98425" cy="982980"/>
          </a:xfrm>
          <a:custGeom>
            <a:avLst/>
            <a:gdLst/>
            <a:ahLst/>
            <a:cxnLst/>
            <a:rect l="l" t="t" r="r" b="b"/>
            <a:pathLst>
              <a:path w="98425" h="982980">
                <a:moveTo>
                  <a:pt x="0" y="0"/>
                </a:moveTo>
                <a:lnTo>
                  <a:pt x="97993" y="0"/>
                </a:lnTo>
                <a:lnTo>
                  <a:pt x="97993" y="982853"/>
                </a:lnTo>
                <a:lnTo>
                  <a:pt x="0" y="982853"/>
                </a:lnTo>
                <a:lnTo>
                  <a:pt x="0" y="0"/>
                </a:lnTo>
                <a:close/>
              </a:path>
            </a:pathLst>
          </a:custGeom>
          <a:solidFill>
            <a:srgbClr val="5A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262" y="4396740"/>
            <a:ext cx="9664700" cy="127635"/>
          </a:xfrm>
          <a:custGeom>
            <a:avLst/>
            <a:gdLst/>
            <a:ahLst/>
            <a:cxnLst/>
            <a:rect l="l" t="t" r="r" b="b"/>
            <a:pathLst>
              <a:path w="9664700" h="127635">
                <a:moveTo>
                  <a:pt x="0" y="0"/>
                </a:moveTo>
                <a:lnTo>
                  <a:pt x="9664700" y="0"/>
                </a:lnTo>
                <a:lnTo>
                  <a:pt x="9664700" y="127381"/>
                </a:lnTo>
                <a:lnTo>
                  <a:pt x="0" y="127381"/>
                </a:lnTo>
                <a:lnTo>
                  <a:pt x="0" y="0"/>
                </a:lnTo>
                <a:close/>
              </a:path>
            </a:pathLst>
          </a:custGeom>
          <a:solidFill>
            <a:srgbClr val="5A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262" y="4508855"/>
            <a:ext cx="9664700" cy="3110230"/>
          </a:xfrm>
          <a:custGeom>
            <a:avLst/>
            <a:gdLst/>
            <a:ahLst/>
            <a:cxnLst/>
            <a:rect l="l" t="t" r="r" b="b"/>
            <a:pathLst>
              <a:path w="9664700" h="3110229">
                <a:moveTo>
                  <a:pt x="0" y="0"/>
                </a:moveTo>
                <a:lnTo>
                  <a:pt x="9664700" y="0"/>
                </a:lnTo>
                <a:lnTo>
                  <a:pt x="9664700" y="3109649"/>
                </a:lnTo>
                <a:lnTo>
                  <a:pt x="0" y="3109649"/>
                </a:lnTo>
                <a:lnTo>
                  <a:pt x="0" y="0"/>
                </a:lnTo>
                <a:close/>
              </a:path>
            </a:pathLst>
          </a:custGeom>
          <a:solidFill>
            <a:srgbClr val="F06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4343" y="7248525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101" y="0"/>
                </a:lnTo>
              </a:path>
            </a:pathLst>
          </a:custGeom>
          <a:ln w="38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6236" y="6987540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3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4343" y="6986905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1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6553" y="699008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540"/>
                </a:lnTo>
              </a:path>
            </a:pathLst>
          </a:custGeom>
          <a:ln w="3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6223" y="6988809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22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7970" y="723519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8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7970" y="7232015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51" y="0"/>
                </a:lnTo>
              </a:path>
            </a:pathLst>
          </a:custGeom>
          <a:ln w="38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0860" y="700659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519"/>
                </a:lnTo>
              </a:path>
            </a:pathLst>
          </a:custGeom>
          <a:ln w="57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87970" y="700341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84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1935" y="700659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519"/>
                </a:lnTo>
              </a:path>
            </a:pathLst>
          </a:custGeom>
          <a:ln w="57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6832" y="7032472"/>
            <a:ext cx="93980" cy="173355"/>
          </a:xfrm>
          <a:custGeom>
            <a:avLst/>
            <a:gdLst/>
            <a:ahLst/>
            <a:cxnLst/>
            <a:rect l="l" t="t" r="r" b="b"/>
            <a:pathLst>
              <a:path w="93979" h="173354">
                <a:moveTo>
                  <a:pt x="89789" y="4264"/>
                </a:moveTo>
                <a:lnTo>
                  <a:pt x="12814" y="4264"/>
                </a:lnTo>
                <a:lnTo>
                  <a:pt x="50139" y="4301"/>
                </a:lnTo>
                <a:lnTo>
                  <a:pt x="50139" y="8919"/>
                </a:lnTo>
                <a:lnTo>
                  <a:pt x="25908" y="8919"/>
                </a:lnTo>
                <a:lnTo>
                  <a:pt x="24802" y="10007"/>
                </a:lnTo>
                <a:lnTo>
                  <a:pt x="24777" y="12866"/>
                </a:lnTo>
                <a:lnTo>
                  <a:pt x="25908" y="14015"/>
                </a:lnTo>
                <a:lnTo>
                  <a:pt x="50139" y="14015"/>
                </a:lnTo>
                <a:lnTo>
                  <a:pt x="50139" y="18144"/>
                </a:lnTo>
                <a:lnTo>
                  <a:pt x="27482" y="18144"/>
                </a:lnTo>
                <a:lnTo>
                  <a:pt x="26543" y="19085"/>
                </a:lnTo>
                <a:lnTo>
                  <a:pt x="26591" y="21432"/>
                </a:lnTo>
                <a:lnTo>
                  <a:pt x="27482" y="22348"/>
                </a:lnTo>
                <a:lnTo>
                  <a:pt x="50139" y="22348"/>
                </a:lnTo>
                <a:lnTo>
                  <a:pt x="50139" y="152125"/>
                </a:lnTo>
                <a:lnTo>
                  <a:pt x="12395" y="152125"/>
                </a:lnTo>
                <a:lnTo>
                  <a:pt x="11353" y="153139"/>
                </a:lnTo>
                <a:lnTo>
                  <a:pt x="11353" y="155705"/>
                </a:lnTo>
                <a:lnTo>
                  <a:pt x="12395" y="156768"/>
                </a:lnTo>
                <a:lnTo>
                  <a:pt x="50139" y="156768"/>
                </a:lnTo>
                <a:lnTo>
                  <a:pt x="50139" y="162413"/>
                </a:lnTo>
                <a:lnTo>
                  <a:pt x="3746" y="162413"/>
                </a:lnTo>
                <a:lnTo>
                  <a:pt x="1397" y="164748"/>
                </a:lnTo>
                <a:lnTo>
                  <a:pt x="1371" y="172946"/>
                </a:lnTo>
                <a:lnTo>
                  <a:pt x="93484" y="172946"/>
                </a:lnTo>
                <a:lnTo>
                  <a:pt x="93484" y="160275"/>
                </a:lnTo>
                <a:lnTo>
                  <a:pt x="81563" y="157122"/>
                </a:lnTo>
                <a:lnTo>
                  <a:pt x="72612" y="149324"/>
                </a:lnTo>
                <a:lnTo>
                  <a:pt x="66956" y="133329"/>
                </a:lnTo>
                <a:lnTo>
                  <a:pt x="64922" y="105583"/>
                </a:lnTo>
                <a:lnTo>
                  <a:pt x="64922" y="61473"/>
                </a:lnTo>
                <a:lnTo>
                  <a:pt x="66382" y="35707"/>
                </a:lnTo>
                <a:lnTo>
                  <a:pt x="70897" y="21347"/>
                </a:lnTo>
                <a:lnTo>
                  <a:pt x="78641" y="14541"/>
                </a:lnTo>
                <a:lnTo>
                  <a:pt x="89789" y="11436"/>
                </a:lnTo>
                <a:lnTo>
                  <a:pt x="89789" y="4264"/>
                </a:lnTo>
                <a:close/>
              </a:path>
              <a:path w="93979" h="173354">
                <a:moveTo>
                  <a:pt x="11760" y="0"/>
                </a:moveTo>
                <a:lnTo>
                  <a:pt x="7150" y="1588"/>
                </a:lnTo>
                <a:lnTo>
                  <a:pt x="4064" y="4606"/>
                </a:lnTo>
                <a:lnTo>
                  <a:pt x="1485" y="7086"/>
                </a:lnTo>
                <a:lnTo>
                  <a:pt x="76" y="10434"/>
                </a:lnTo>
                <a:lnTo>
                  <a:pt x="0" y="17778"/>
                </a:lnTo>
                <a:lnTo>
                  <a:pt x="1295" y="20991"/>
                </a:lnTo>
                <a:lnTo>
                  <a:pt x="3670" y="23252"/>
                </a:lnTo>
                <a:lnTo>
                  <a:pt x="5892" y="25330"/>
                </a:lnTo>
                <a:lnTo>
                  <a:pt x="8801" y="26380"/>
                </a:lnTo>
                <a:lnTo>
                  <a:pt x="11709" y="26197"/>
                </a:lnTo>
                <a:lnTo>
                  <a:pt x="16052" y="25854"/>
                </a:lnTo>
                <a:lnTo>
                  <a:pt x="20777" y="22702"/>
                </a:lnTo>
                <a:lnTo>
                  <a:pt x="20846" y="22128"/>
                </a:lnTo>
                <a:lnTo>
                  <a:pt x="9664" y="22128"/>
                </a:lnTo>
                <a:lnTo>
                  <a:pt x="7912" y="21432"/>
                </a:lnTo>
                <a:lnTo>
                  <a:pt x="5486" y="19171"/>
                </a:lnTo>
                <a:lnTo>
                  <a:pt x="4212" y="17326"/>
                </a:lnTo>
                <a:lnTo>
                  <a:pt x="4279" y="11620"/>
                </a:lnTo>
                <a:lnTo>
                  <a:pt x="5232" y="9334"/>
                </a:lnTo>
                <a:lnTo>
                  <a:pt x="9271" y="5388"/>
                </a:lnTo>
                <a:lnTo>
                  <a:pt x="12814" y="4264"/>
                </a:lnTo>
                <a:lnTo>
                  <a:pt x="89789" y="4264"/>
                </a:lnTo>
                <a:lnTo>
                  <a:pt x="89789" y="85"/>
                </a:lnTo>
                <a:lnTo>
                  <a:pt x="11760" y="0"/>
                </a:lnTo>
                <a:close/>
              </a:path>
              <a:path w="93979" h="173354">
                <a:moveTo>
                  <a:pt x="21094" y="13098"/>
                </a:moveTo>
                <a:lnTo>
                  <a:pt x="13665" y="13098"/>
                </a:lnTo>
                <a:lnTo>
                  <a:pt x="15570" y="13233"/>
                </a:lnTo>
                <a:lnTo>
                  <a:pt x="16217" y="13575"/>
                </a:lnTo>
                <a:lnTo>
                  <a:pt x="17170" y="14759"/>
                </a:lnTo>
                <a:lnTo>
                  <a:pt x="17370" y="15688"/>
                </a:lnTo>
                <a:lnTo>
                  <a:pt x="16852" y="19941"/>
                </a:lnTo>
                <a:lnTo>
                  <a:pt x="14020" y="21798"/>
                </a:lnTo>
                <a:lnTo>
                  <a:pt x="11379" y="21981"/>
                </a:lnTo>
                <a:lnTo>
                  <a:pt x="9664" y="22128"/>
                </a:lnTo>
                <a:lnTo>
                  <a:pt x="20846" y="22128"/>
                </a:lnTo>
                <a:lnTo>
                  <a:pt x="21780" y="14418"/>
                </a:lnTo>
                <a:lnTo>
                  <a:pt x="21094" y="13098"/>
                </a:lnTo>
                <a:close/>
              </a:path>
              <a:path w="93979" h="173354">
                <a:moveTo>
                  <a:pt x="12903" y="8809"/>
                </a:moveTo>
                <a:lnTo>
                  <a:pt x="10807" y="9714"/>
                </a:lnTo>
                <a:lnTo>
                  <a:pt x="9563" y="11436"/>
                </a:lnTo>
                <a:lnTo>
                  <a:pt x="8509" y="12829"/>
                </a:lnTo>
                <a:lnTo>
                  <a:pt x="8397" y="13575"/>
                </a:lnTo>
                <a:lnTo>
                  <a:pt x="8301" y="14759"/>
                </a:lnTo>
                <a:lnTo>
                  <a:pt x="9271" y="17216"/>
                </a:lnTo>
                <a:lnTo>
                  <a:pt x="10502" y="17766"/>
                </a:lnTo>
                <a:lnTo>
                  <a:pt x="11603" y="17313"/>
                </a:lnTo>
                <a:lnTo>
                  <a:pt x="12649" y="16922"/>
                </a:lnTo>
                <a:lnTo>
                  <a:pt x="13182" y="15688"/>
                </a:lnTo>
                <a:lnTo>
                  <a:pt x="12820" y="14759"/>
                </a:lnTo>
                <a:lnTo>
                  <a:pt x="12891" y="14015"/>
                </a:lnTo>
                <a:lnTo>
                  <a:pt x="13093" y="13721"/>
                </a:lnTo>
                <a:lnTo>
                  <a:pt x="13665" y="13098"/>
                </a:lnTo>
                <a:lnTo>
                  <a:pt x="21094" y="13098"/>
                </a:lnTo>
                <a:lnTo>
                  <a:pt x="20789" y="12512"/>
                </a:lnTo>
                <a:lnTo>
                  <a:pt x="19888" y="11436"/>
                </a:lnTo>
                <a:lnTo>
                  <a:pt x="18732" y="10007"/>
                </a:lnTo>
                <a:lnTo>
                  <a:pt x="17018" y="9127"/>
                </a:lnTo>
                <a:lnTo>
                  <a:pt x="15176" y="8968"/>
                </a:lnTo>
                <a:lnTo>
                  <a:pt x="12903" y="8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8043" y="7061200"/>
            <a:ext cx="0" cy="116839"/>
          </a:xfrm>
          <a:custGeom>
            <a:avLst/>
            <a:gdLst/>
            <a:ahLst/>
            <a:cxnLst/>
            <a:rect l="l" t="t" r="r" b="b"/>
            <a:pathLst>
              <a:path h="116840">
                <a:moveTo>
                  <a:pt x="0" y="0"/>
                </a:moveTo>
                <a:lnTo>
                  <a:pt x="0" y="116839"/>
                </a:lnTo>
              </a:path>
            </a:pathLst>
          </a:custGeom>
          <a:ln w="42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8272" y="706120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09">
                <a:moveTo>
                  <a:pt x="0" y="0"/>
                </a:moveTo>
                <a:lnTo>
                  <a:pt x="0" y="118109"/>
                </a:lnTo>
              </a:path>
            </a:pathLst>
          </a:custGeom>
          <a:ln w="56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4909" y="7116746"/>
            <a:ext cx="48260" cy="120014"/>
          </a:xfrm>
          <a:custGeom>
            <a:avLst/>
            <a:gdLst/>
            <a:ahLst/>
            <a:cxnLst/>
            <a:rect l="l" t="t" r="r" b="b"/>
            <a:pathLst>
              <a:path w="48259" h="120015">
                <a:moveTo>
                  <a:pt x="1435" y="0"/>
                </a:moveTo>
                <a:lnTo>
                  <a:pt x="368" y="549"/>
                </a:lnTo>
                <a:lnTo>
                  <a:pt x="0" y="3775"/>
                </a:lnTo>
                <a:lnTo>
                  <a:pt x="1079" y="4521"/>
                </a:lnTo>
                <a:lnTo>
                  <a:pt x="5549" y="4864"/>
                </a:lnTo>
                <a:lnTo>
                  <a:pt x="11743" y="6156"/>
                </a:lnTo>
                <a:lnTo>
                  <a:pt x="15017" y="9563"/>
                </a:lnTo>
                <a:lnTo>
                  <a:pt x="16301" y="16381"/>
                </a:lnTo>
                <a:lnTo>
                  <a:pt x="16522" y="27908"/>
                </a:lnTo>
                <a:lnTo>
                  <a:pt x="16522" y="111046"/>
                </a:lnTo>
                <a:lnTo>
                  <a:pt x="16167" y="113563"/>
                </a:lnTo>
                <a:lnTo>
                  <a:pt x="1079" y="115396"/>
                </a:lnTo>
                <a:lnTo>
                  <a:pt x="0" y="116459"/>
                </a:lnTo>
                <a:lnTo>
                  <a:pt x="368" y="119330"/>
                </a:lnTo>
                <a:lnTo>
                  <a:pt x="1435" y="119880"/>
                </a:lnTo>
                <a:lnTo>
                  <a:pt x="16522" y="119330"/>
                </a:lnTo>
                <a:lnTo>
                  <a:pt x="47447" y="119330"/>
                </a:lnTo>
                <a:lnTo>
                  <a:pt x="47802" y="116080"/>
                </a:lnTo>
                <a:lnTo>
                  <a:pt x="46723" y="115396"/>
                </a:lnTo>
                <a:lnTo>
                  <a:pt x="31635" y="113563"/>
                </a:lnTo>
                <a:lnTo>
                  <a:pt x="31267" y="111046"/>
                </a:lnTo>
                <a:lnTo>
                  <a:pt x="31267" y="27908"/>
                </a:lnTo>
                <a:lnTo>
                  <a:pt x="31490" y="16381"/>
                </a:lnTo>
                <a:lnTo>
                  <a:pt x="32775" y="9563"/>
                </a:lnTo>
                <a:lnTo>
                  <a:pt x="36046" y="6156"/>
                </a:lnTo>
                <a:lnTo>
                  <a:pt x="42227" y="4864"/>
                </a:lnTo>
                <a:lnTo>
                  <a:pt x="46723" y="4521"/>
                </a:lnTo>
                <a:lnTo>
                  <a:pt x="47802" y="3775"/>
                </a:lnTo>
                <a:lnTo>
                  <a:pt x="47447" y="549"/>
                </a:lnTo>
                <a:lnTo>
                  <a:pt x="16522" y="549"/>
                </a:lnTo>
                <a:lnTo>
                  <a:pt x="10426" y="379"/>
                </a:lnTo>
                <a:lnTo>
                  <a:pt x="1435" y="0"/>
                </a:lnTo>
                <a:close/>
              </a:path>
              <a:path w="48259" h="120015">
                <a:moveTo>
                  <a:pt x="47447" y="119330"/>
                </a:moveTo>
                <a:lnTo>
                  <a:pt x="31267" y="119330"/>
                </a:lnTo>
                <a:lnTo>
                  <a:pt x="46367" y="119880"/>
                </a:lnTo>
                <a:lnTo>
                  <a:pt x="47447" y="119330"/>
                </a:lnTo>
                <a:close/>
              </a:path>
              <a:path w="48259" h="120015">
                <a:moveTo>
                  <a:pt x="46367" y="0"/>
                </a:moveTo>
                <a:lnTo>
                  <a:pt x="37376" y="379"/>
                </a:lnTo>
                <a:lnTo>
                  <a:pt x="31267" y="549"/>
                </a:lnTo>
                <a:lnTo>
                  <a:pt x="47447" y="549"/>
                </a:lnTo>
                <a:lnTo>
                  <a:pt x="463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81035" y="7116746"/>
            <a:ext cx="93980" cy="120014"/>
          </a:xfrm>
          <a:custGeom>
            <a:avLst/>
            <a:gdLst/>
            <a:ahLst/>
            <a:cxnLst/>
            <a:rect l="l" t="t" r="r" b="b"/>
            <a:pathLst>
              <a:path w="93979" h="120015">
                <a:moveTo>
                  <a:pt x="1435" y="0"/>
                </a:moveTo>
                <a:lnTo>
                  <a:pt x="355" y="549"/>
                </a:lnTo>
                <a:lnTo>
                  <a:pt x="0" y="3775"/>
                </a:lnTo>
                <a:lnTo>
                  <a:pt x="1092" y="4521"/>
                </a:lnTo>
                <a:lnTo>
                  <a:pt x="5588" y="4851"/>
                </a:lnTo>
                <a:lnTo>
                  <a:pt x="12187" y="6120"/>
                </a:lnTo>
                <a:lnTo>
                  <a:pt x="15673" y="9447"/>
                </a:lnTo>
                <a:lnTo>
                  <a:pt x="17037" y="16149"/>
                </a:lnTo>
                <a:lnTo>
                  <a:pt x="17272" y="27542"/>
                </a:lnTo>
                <a:lnTo>
                  <a:pt x="17218" y="111596"/>
                </a:lnTo>
                <a:lnTo>
                  <a:pt x="16903" y="113758"/>
                </a:lnTo>
                <a:lnTo>
                  <a:pt x="1092" y="115396"/>
                </a:lnTo>
                <a:lnTo>
                  <a:pt x="0" y="116459"/>
                </a:lnTo>
                <a:lnTo>
                  <a:pt x="355" y="119330"/>
                </a:lnTo>
                <a:lnTo>
                  <a:pt x="1435" y="119880"/>
                </a:lnTo>
                <a:lnTo>
                  <a:pt x="17272" y="119330"/>
                </a:lnTo>
                <a:lnTo>
                  <a:pt x="86322" y="119330"/>
                </a:lnTo>
                <a:lnTo>
                  <a:pt x="88352" y="114175"/>
                </a:lnTo>
                <a:lnTo>
                  <a:pt x="88482" y="113758"/>
                </a:lnTo>
                <a:lnTo>
                  <a:pt x="41173" y="113758"/>
                </a:lnTo>
                <a:lnTo>
                  <a:pt x="37757" y="111596"/>
                </a:lnTo>
                <a:lnTo>
                  <a:pt x="35775" y="109616"/>
                </a:lnTo>
                <a:lnTo>
                  <a:pt x="32537" y="106204"/>
                </a:lnTo>
                <a:lnTo>
                  <a:pt x="32016" y="101514"/>
                </a:lnTo>
                <a:lnTo>
                  <a:pt x="32016" y="8639"/>
                </a:lnTo>
                <a:lnTo>
                  <a:pt x="32359" y="5755"/>
                </a:lnTo>
                <a:lnTo>
                  <a:pt x="47294" y="4521"/>
                </a:lnTo>
                <a:lnTo>
                  <a:pt x="48361" y="3775"/>
                </a:lnTo>
                <a:lnTo>
                  <a:pt x="47993" y="549"/>
                </a:lnTo>
                <a:lnTo>
                  <a:pt x="17614" y="549"/>
                </a:lnTo>
                <a:lnTo>
                  <a:pt x="1435" y="0"/>
                </a:lnTo>
                <a:close/>
              </a:path>
              <a:path w="93979" h="120015">
                <a:moveTo>
                  <a:pt x="86322" y="119330"/>
                </a:moveTo>
                <a:lnTo>
                  <a:pt x="41351" y="119330"/>
                </a:lnTo>
                <a:lnTo>
                  <a:pt x="67233" y="119472"/>
                </a:lnTo>
                <a:lnTo>
                  <a:pt x="77852" y="119644"/>
                </a:lnTo>
                <a:lnTo>
                  <a:pt x="86106" y="119880"/>
                </a:lnTo>
                <a:lnTo>
                  <a:pt x="86322" y="119330"/>
                </a:lnTo>
                <a:close/>
              </a:path>
              <a:path w="93979" h="120015">
                <a:moveTo>
                  <a:pt x="90233" y="92693"/>
                </a:moveTo>
                <a:lnTo>
                  <a:pt x="89166" y="93597"/>
                </a:lnTo>
                <a:lnTo>
                  <a:pt x="85572" y="102773"/>
                </a:lnTo>
                <a:lnTo>
                  <a:pt x="80899" y="109274"/>
                </a:lnTo>
                <a:lnTo>
                  <a:pt x="77304" y="111413"/>
                </a:lnTo>
                <a:lnTo>
                  <a:pt x="74422" y="113026"/>
                </a:lnTo>
                <a:lnTo>
                  <a:pt x="70662" y="113758"/>
                </a:lnTo>
                <a:lnTo>
                  <a:pt x="88482" y="113758"/>
                </a:lnTo>
                <a:lnTo>
                  <a:pt x="90831" y="106204"/>
                </a:lnTo>
                <a:lnTo>
                  <a:pt x="92837" y="98769"/>
                </a:lnTo>
                <a:lnTo>
                  <a:pt x="93662" y="94672"/>
                </a:lnTo>
                <a:lnTo>
                  <a:pt x="93662" y="93402"/>
                </a:lnTo>
                <a:lnTo>
                  <a:pt x="90233" y="92693"/>
                </a:lnTo>
                <a:close/>
              </a:path>
              <a:path w="93979" h="120015">
                <a:moveTo>
                  <a:pt x="46926" y="0"/>
                </a:moveTo>
                <a:lnTo>
                  <a:pt x="37922" y="379"/>
                </a:lnTo>
                <a:lnTo>
                  <a:pt x="31813" y="549"/>
                </a:lnTo>
                <a:lnTo>
                  <a:pt x="47993" y="549"/>
                </a:lnTo>
                <a:lnTo>
                  <a:pt x="46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66544" y="7116746"/>
            <a:ext cx="93980" cy="120014"/>
          </a:xfrm>
          <a:custGeom>
            <a:avLst/>
            <a:gdLst/>
            <a:ahLst/>
            <a:cxnLst/>
            <a:rect l="l" t="t" r="r" b="b"/>
            <a:pathLst>
              <a:path w="93979" h="120015">
                <a:moveTo>
                  <a:pt x="1422" y="0"/>
                </a:moveTo>
                <a:lnTo>
                  <a:pt x="342" y="549"/>
                </a:lnTo>
                <a:lnTo>
                  <a:pt x="0" y="3775"/>
                </a:lnTo>
                <a:lnTo>
                  <a:pt x="1079" y="4521"/>
                </a:lnTo>
                <a:lnTo>
                  <a:pt x="5575" y="4851"/>
                </a:lnTo>
                <a:lnTo>
                  <a:pt x="12174" y="6120"/>
                </a:lnTo>
                <a:lnTo>
                  <a:pt x="15660" y="9447"/>
                </a:lnTo>
                <a:lnTo>
                  <a:pt x="17024" y="16149"/>
                </a:lnTo>
                <a:lnTo>
                  <a:pt x="17259" y="27542"/>
                </a:lnTo>
                <a:lnTo>
                  <a:pt x="17205" y="111596"/>
                </a:lnTo>
                <a:lnTo>
                  <a:pt x="16890" y="113758"/>
                </a:lnTo>
                <a:lnTo>
                  <a:pt x="1079" y="115396"/>
                </a:lnTo>
                <a:lnTo>
                  <a:pt x="0" y="116459"/>
                </a:lnTo>
                <a:lnTo>
                  <a:pt x="342" y="119330"/>
                </a:lnTo>
                <a:lnTo>
                  <a:pt x="1422" y="119880"/>
                </a:lnTo>
                <a:lnTo>
                  <a:pt x="17259" y="119330"/>
                </a:lnTo>
                <a:lnTo>
                  <a:pt x="86322" y="119330"/>
                </a:lnTo>
                <a:lnTo>
                  <a:pt x="88347" y="114175"/>
                </a:lnTo>
                <a:lnTo>
                  <a:pt x="88477" y="113758"/>
                </a:lnTo>
                <a:lnTo>
                  <a:pt x="41160" y="113758"/>
                </a:lnTo>
                <a:lnTo>
                  <a:pt x="37744" y="111596"/>
                </a:lnTo>
                <a:lnTo>
                  <a:pt x="35775" y="109616"/>
                </a:lnTo>
                <a:lnTo>
                  <a:pt x="32537" y="106204"/>
                </a:lnTo>
                <a:lnTo>
                  <a:pt x="32003" y="101514"/>
                </a:lnTo>
                <a:lnTo>
                  <a:pt x="32003" y="8639"/>
                </a:lnTo>
                <a:lnTo>
                  <a:pt x="32346" y="5755"/>
                </a:lnTo>
                <a:lnTo>
                  <a:pt x="47282" y="4521"/>
                </a:lnTo>
                <a:lnTo>
                  <a:pt x="48348" y="3775"/>
                </a:lnTo>
                <a:lnTo>
                  <a:pt x="47993" y="549"/>
                </a:lnTo>
                <a:lnTo>
                  <a:pt x="17614" y="549"/>
                </a:lnTo>
                <a:lnTo>
                  <a:pt x="1422" y="0"/>
                </a:lnTo>
                <a:close/>
              </a:path>
              <a:path w="93979" h="120015">
                <a:moveTo>
                  <a:pt x="86322" y="119330"/>
                </a:moveTo>
                <a:lnTo>
                  <a:pt x="41351" y="119330"/>
                </a:lnTo>
                <a:lnTo>
                  <a:pt x="67233" y="119472"/>
                </a:lnTo>
                <a:lnTo>
                  <a:pt x="77852" y="119644"/>
                </a:lnTo>
                <a:lnTo>
                  <a:pt x="86105" y="119880"/>
                </a:lnTo>
                <a:lnTo>
                  <a:pt x="86322" y="119330"/>
                </a:lnTo>
                <a:close/>
              </a:path>
              <a:path w="93979" h="120015">
                <a:moveTo>
                  <a:pt x="90246" y="92693"/>
                </a:moveTo>
                <a:lnTo>
                  <a:pt x="89153" y="93597"/>
                </a:lnTo>
                <a:lnTo>
                  <a:pt x="85572" y="102773"/>
                </a:lnTo>
                <a:lnTo>
                  <a:pt x="80899" y="109274"/>
                </a:lnTo>
                <a:lnTo>
                  <a:pt x="77304" y="111413"/>
                </a:lnTo>
                <a:lnTo>
                  <a:pt x="74422" y="113026"/>
                </a:lnTo>
                <a:lnTo>
                  <a:pt x="70650" y="113758"/>
                </a:lnTo>
                <a:lnTo>
                  <a:pt x="88477" y="113758"/>
                </a:lnTo>
                <a:lnTo>
                  <a:pt x="90827" y="106204"/>
                </a:lnTo>
                <a:lnTo>
                  <a:pt x="92835" y="98769"/>
                </a:lnTo>
                <a:lnTo>
                  <a:pt x="93662" y="94672"/>
                </a:lnTo>
                <a:lnTo>
                  <a:pt x="93662" y="93402"/>
                </a:lnTo>
                <a:lnTo>
                  <a:pt x="90246" y="92693"/>
                </a:lnTo>
                <a:close/>
              </a:path>
              <a:path w="93979" h="120015">
                <a:moveTo>
                  <a:pt x="46913" y="0"/>
                </a:moveTo>
                <a:lnTo>
                  <a:pt x="37922" y="379"/>
                </a:lnTo>
                <a:lnTo>
                  <a:pt x="31800" y="549"/>
                </a:lnTo>
                <a:lnTo>
                  <a:pt x="47993" y="549"/>
                </a:lnTo>
                <a:lnTo>
                  <a:pt x="46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52790" y="7116746"/>
            <a:ext cx="48260" cy="120014"/>
          </a:xfrm>
          <a:custGeom>
            <a:avLst/>
            <a:gdLst/>
            <a:ahLst/>
            <a:cxnLst/>
            <a:rect l="l" t="t" r="r" b="b"/>
            <a:pathLst>
              <a:path w="48259" h="120015">
                <a:moveTo>
                  <a:pt x="1397" y="0"/>
                </a:moveTo>
                <a:lnTo>
                  <a:pt x="317" y="549"/>
                </a:lnTo>
                <a:lnTo>
                  <a:pt x="0" y="3775"/>
                </a:lnTo>
                <a:lnTo>
                  <a:pt x="1079" y="4521"/>
                </a:lnTo>
                <a:lnTo>
                  <a:pt x="5549" y="4864"/>
                </a:lnTo>
                <a:lnTo>
                  <a:pt x="11730" y="6156"/>
                </a:lnTo>
                <a:lnTo>
                  <a:pt x="15001" y="9563"/>
                </a:lnTo>
                <a:lnTo>
                  <a:pt x="16286" y="16381"/>
                </a:lnTo>
                <a:lnTo>
                  <a:pt x="16509" y="27908"/>
                </a:lnTo>
                <a:lnTo>
                  <a:pt x="16509" y="111046"/>
                </a:lnTo>
                <a:lnTo>
                  <a:pt x="16141" y="113563"/>
                </a:lnTo>
                <a:lnTo>
                  <a:pt x="1079" y="115396"/>
                </a:lnTo>
                <a:lnTo>
                  <a:pt x="0" y="116459"/>
                </a:lnTo>
                <a:lnTo>
                  <a:pt x="317" y="119330"/>
                </a:lnTo>
                <a:lnTo>
                  <a:pt x="1397" y="119880"/>
                </a:lnTo>
                <a:lnTo>
                  <a:pt x="16509" y="119330"/>
                </a:lnTo>
                <a:lnTo>
                  <a:pt x="47421" y="119330"/>
                </a:lnTo>
                <a:lnTo>
                  <a:pt x="47802" y="116080"/>
                </a:lnTo>
                <a:lnTo>
                  <a:pt x="46723" y="115396"/>
                </a:lnTo>
                <a:lnTo>
                  <a:pt x="31610" y="113563"/>
                </a:lnTo>
                <a:lnTo>
                  <a:pt x="31267" y="111046"/>
                </a:lnTo>
                <a:lnTo>
                  <a:pt x="31267" y="27908"/>
                </a:lnTo>
                <a:lnTo>
                  <a:pt x="31486" y="16381"/>
                </a:lnTo>
                <a:lnTo>
                  <a:pt x="32766" y="9563"/>
                </a:lnTo>
                <a:lnTo>
                  <a:pt x="36035" y="6156"/>
                </a:lnTo>
                <a:lnTo>
                  <a:pt x="42227" y="4864"/>
                </a:lnTo>
                <a:lnTo>
                  <a:pt x="46723" y="4521"/>
                </a:lnTo>
                <a:lnTo>
                  <a:pt x="47802" y="3775"/>
                </a:lnTo>
                <a:lnTo>
                  <a:pt x="47421" y="549"/>
                </a:lnTo>
                <a:lnTo>
                  <a:pt x="16509" y="549"/>
                </a:lnTo>
                <a:lnTo>
                  <a:pt x="10414" y="379"/>
                </a:lnTo>
                <a:lnTo>
                  <a:pt x="1397" y="0"/>
                </a:lnTo>
                <a:close/>
              </a:path>
              <a:path w="48259" h="120015">
                <a:moveTo>
                  <a:pt x="47421" y="119330"/>
                </a:moveTo>
                <a:lnTo>
                  <a:pt x="31267" y="119330"/>
                </a:lnTo>
                <a:lnTo>
                  <a:pt x="46354" y="119880"/>
                </a:lnTo>
                <a:lnTo>
                  <a:pt x="47421" y="119330"/>
                </a:lnTo>
                <a:close/>
              </a:path>
              <a:path w="48259" h="120015">
                <a:moveTo>
                  <a:pt x="46354" y="0"/>
                </a:moveTo>
                <a:lnTo>
                  <a:pt x="37363" y="379"/>
                </a:lnTo>
                <a:lnTo>
                  <a:pt x="31267" y="549"/>
                </a:lnTo>
                <a:lnTo>
                  <a:pt x="47421" y="549"/>
                </a:lnTo>
                <a:lnTo>
                  <a:pt x="46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6554" y="7116734"/>
            <a:ext cx="132715" cy="122555"/>
          </a:xfrm>
          <a:custGeom>
            <a:avLst/>
            <a:gdLst/>
            <a:ahLst/>
            <a:cxnLst/>
            <a:rect l="l" t="t" r="r" b="b"/>
            <a:pathLst>
              <a:path w="132715" h="122554">
                <a:moveTo>
                  <a:pt x="46705" y="23239"/>
                </a:moveTo>
                <a:lnTo>
                  <a:pt x="27876" y="23239"/>
                </a:lnTo>
                <a:lnTo>
                  <a:pt x="32043" y="27922"/>
                </a:lnTo>
                <a:lnTo>
                  <a:pt x="37898" y="34782"/>
                </a:lnTo>
                <a:lnTo>
                  <a:pt x="43955" y="41947"/>
                </a:lnTo>
                <a:lnTo>
                  <a:pt x="48729" y="47543"/>
                </a:lnTo>
                <a:lnTo>
                  <a:pt x="79690" y="82809"/>
                </a:lnTo>
                <a:lnTo>
                  <a:pt x="100318" y="106379"/>
                </a:lnTo>
                <a:lnTo>
                  <a:pt x="106989" y="114162"/>
                </a:lnTo>
                <a:lnTo>
                  <a:pt x="111133" y="119180"/>
                </a:lnTo>
                <a:lnTo>
                  <a:pt x="113436" y="122213"/>
                </a:lnTo>
                <a:lnTo>
                  <a:pt x="115417" y="122213"/>
                </a:lnTo>
                <a:lnTo>
                  <a:pt x="116484" y="121321"/>
                </a:lnTo>
                <a:lnTo>
                  <a:pt x="116839" y="120246"/>
                </a:lnTo>
                <a:lnTo>
                  <a:pt x="116538" y="114109"/>
                </a:lnTo>
                <a:lnTo>
                  <a:pt x="116381" y="103936"/>
                </a:lnTo>
                <a:lnTo>
                  <a:pt x="116331" y="91813"/>
                </a:lnTo>
                <a:lnTo>
                  <a:pt x="107886" y="91813"/>
                </a:lnTo>
                <a:lnTo>
                  <a:pt x="101395" y="85058"/>
                </a:lnTo>
                <a:lnTo>
                  <a:pt x="94456" y="77554"/>
                </a:lnTo>
                <a:lnTo>
                  <a:pt x="86812" y="69036"/>
                </a:lnTo>
                <a:lnTo>
                  <a:pt x="78206" y="59236"/>
                </a:lnTo>
                <a:lnTo>
                  <a:pt x="60769" y="39601"/>
                </a:lnTo>
                <a:lnTo>
                  <a:pt x="54052" y="31906"/>
                </a:lnTo>
                <a:lnTo>
                  <a:pt x="46705" y="23239"/>
                </a:lnTo>
                <a:close/>
              </a:path>
              <a:path w="132715" h="122554">
                <a:moveTo>
                  <a:pt x="1447" y="0"/>
                </a:moveTo>
                <a:lnTo>
                  <a:pt x="0" y="745"/>
                </a:lnTo>
                <a:lnTo>
                  <a:pt x="0" y="3445"/>
                </a:lnTo>
                <a:lnTo>
                  <a:pt x="1079" y="4532"/>
                </a:lnTo>
                <a:lnTo>
                  <a:pt x="4140" y="4875"/>
                </a:lnTo>
                <a:lnTo>
                  <a:pt x="8458" y="5412"/>
                </a:lnTo>
                <a:lnTo>
                  <a:pt x="12788" y="6658"/>
                </a:lnTo>
                <a:lnTo>
                  <a:pt x="15290" y="9188"/>
                </a:lnTo>
                <a:lnTo>
                  <a:pt x="19075" y="13329"/>
                </a:lnTo>
                <a:lnTo>
                  <a:pt x="19118" y="88746"/>
                </a:lnTo>
                <a:lnTo>
                  <a:pt x="19027" y="93522"/>
                </a:lnTo>
                <a:lnTo>
                  <a:pt x="9004" y="114857"/>
                </a:lnTo>
                <a:lnTo>
                  <a:pt x="4140" y="115407"/>
                </a:lnTo>
                <a:lnTo>
                  <a:pt x="3060" y="116470"/>
                </a:lnTo>
                <a:lnTo>
                  <a:pt x="3251" y="119000"/>
                </a:lnTo>
                <a:lnTo>
                  <a:pt x="4495" y="119904"/>
                </a:lnTo>
                <a:lnTo>
                  <a:pt x="10794" y="119524"/>
                </a:lnTo>
                <a:lnTo>
                  <a:pt x="15659" y="119354"/>
                </a:lnTo>
                <a:lnTo>
                  <a:pt x="44998" y="119354"/>
                </a:lnTo>
                <a:lnTo>
                  <a:pt x="45491" y="119000"/>
                </a:lnTo>
                <a:lnTo>
                  <a:pt x="45656" y="116837"/>
                </a:lnTo>
                <a:lnTo>
                  <a:pt x="44589" y="115407"/>
                </a:lnTo>
                <a:lnTo>
                  <a:pt x="39014" y="114857"/>
                </a:lnTo>
                <a:lnTo>
                  <a:pt x="34531" y="114479"/>
                </a:lnTo>
                <a:lnTo>
                  <a:pt x="31114" y="113403"/>
                </a:lnTo>
                <a:lnTo>
                  <a:pt x="26693" y="69036"/>
                </a:lnTo>
                <a:lnTo>
                  <a:pt x="26796" y="25378"/>
                </a:lnTo>
                <a:lnTo>
                  <a:pt x="27520" y="23239"/>
                </a:lnTo>
                <a:lnTo>
                  <a:pt x="46705" y="23239"/>
                </a:lnTo>
                <a:lnTo>
                  <a:pt x="44602" y="20758"/>
                </a:lnTo>
                <a:lnTo>
                  <a:pt x="35552" y="9131"/>
                </a:lnTo>
                <a:lnTo>
                  <a:pt x="30367" y="549"/>
                </a:lnTo>
                <a:lnTo>
                  <a:pt x="9004" y="549"/>
                </a:lnTo>
                <a:lnTo>
                  <a:pt x="1447" y="0"/>
                </a:lnTo>
                <a:close/>
              </a:path>
              <a:path w="132715" h="122554">
                <a:moveTo>
                  <a:pt x="44998" y="119354"/>
                </a:moveTo>
                <a:lnTo>
                  <a:pt x="29857" y="119354"/>
                </a:lnTo>
                <a:lnTo>
                  <a:pt x="36144" y="119524"/>
                </a:lnTo>
                <a:lnTo>
                  <a:pt x="44234" y="119904"/>
                </a:lnTo>
                <a:lnTo>
                  <a:pt x="44998" y="119354"/>
                </a:lnTo>
                <a:close/>
              </a:path>
              <a:path w="132715" h="122554">
                <a:moveTo>
                  <a:pt x="91503" y="0"/>
                </a:moveTo>
                <a:lnTo>
                  <a:pt x="90081" y="549"/>
                </a:lnTo>
                <a:lnTo>
                  <a:pt x="89890" y="3445"/>
                </a:lnTo>
                <a:lnTo>
                  <a:pt x="91147" y="4532"/>
                </a:lnTo>
                <a:lnTo>
                  <a:pt x="94221" y="4875"/>
                </a:lnTo>
                <a:lnTo>
                  <a:pt x="101396" y="5767"/>
                </a:lnTo>
                <a:lnTo>
                  <a:pt x="108940" y="90909"/>
                </a:lnTo>
                <a:lnTo>
                  <a:pt x="108229" y="91813"/>
                </a:lnTo>
                <a:lnTo>
                  <a:pt x="116331" y="91813"/>
                </a:lnTo>
                <a:lnTo>
                  <a:pt x="116417" y="31906"/>
                </a:lnTo>
                <a:lnTo>
                  <a:pt x="131584" y="4532"/>
                </a:lnTo>
                <a:lnTo>
                  <a:pt x="132664" y="3445"/>
                </a:lnTo>
                <a:lnTo>
                  <a:pt x="132664" y="915"/>
                </a:lnTo>
                <a:lnTo>
                  <a:pt x="132096" y="549"/>
                </a:lnTo>
                <a:lnTo>
                  <a:pt x="105892" y="549"/>
                </a:lnTo>
                <a:lnTo>
                  <a:pt x="99783" y="391"/>
                </a:lnTo>
                <a:lnTo>
                  <a:pt x="91503" y="0"/>
                </a:lnTo>
                <a:close/>
              </a:path>
              <a:path w="132715" h="122554">
                <a:moveTo>
                  <a:pt x="30035" y="0"/>
                </a:moveTo>
                <a:lnTo>
                  <a:pt x="27685" y="391"/>
                </a:lnTo>
                <a:lnTo>
                  <a:pt x="24637" y="549"/>
                </a:lnTo>
                <a:lnTo>
                  <a:pt x="30367" y="549"/>
                </a:lnTo>
                <a:lnTo>
                  <a:pt x="30035" y="0"/>
                </a:lnTo>
                <a:close/>
              </a:path>
              <a:path w="132715" h="122554">
                <a:moveTo>
                  <a:pt x="131241" y="0"/>
                </a:moveTo>
                <a:lnTo>
                  <a:pt x="125133" y="391"/>
                </a:lnTo>
                <a:lnTo>
                  <a:pt x="120459" y="549"/>
                </a:lnTo>
                <a:lnTo>
                  <a:pt x="132096" y="549"/>
                </a:lnTo>
                <a:lnTo>
                  <a:pt x="1312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7864" y="7114400"/>
            <a:ext cx="126364" cy="125095"/>
          </a:xfrm>
          <a:custGeom>
            <a:avLst/>
            <a:gdLst/>
            <a:ahLst/>
            <a:cxnLst/>
            <a:rect l="l" t="t" r="r" b="b"/>
            <a:pathLst>
              <a:path w="126365" h="125095">
                <a:moveTo>
                  <a:pt x="63995" y="0"/>
                </a:moveTo>
                <a:lnTo>
                  <a:pt x="38367" y="4865"/>
                </a:lnTo>
                <a:lnTo>
                  <a:pt x="18105" y="18270"/>
                </a:lnTo>
                <a:lnTo>
                  <a:pt x="4789" y="38424"/>
                </a:lnTo>
                <a:lnTo>
                  <a:pt x="0" y="63538"/>
                </a:lnTo>
                <a:lnTo>
                  <a:pt x="4386" y="86738"/>
                </a:lnTo>
                <a:lnTo>
                  <a:pt x="17029" y="106196"/>
                </a:lnTo>
                <a:lnTo>
                  <a:pt x="37156" y="119580"/>
                </a:lnTo>
                <a:lnTo>
                  <a:pt x="63995" y="124560"/>
                </a:lnTo>
                <a:lnTo>
                  <a:pt x="88365" y="119858"/>
                </a:lnTo>
                <a:lnTo>
                  <a:pt x="89703" y="118976"/>
                </a:lnTo>
                <a:lnTo>
                  <a:pt x="66294" y="118976"/>
                </a:lnTo>
                <a:lnTo>
                  <a:pt x="43814" y="113162"/>
                </a:lnTo>
                <a:lnTo>
                  <a:pt x="28857" y="98374"/>
                </a:lnTo>
                <a:lnTo>
                  <a:pt x="20534" y="78592"/>
                </a:lnTo>
                <a:lnTo>
                  <a:pt x="17957" y="57795"/>
                </a:lnTo>
                <a:lnTo>
                  <a:pt x="22043" y="33002"/>
                </a:lnTo>
                <a:lnTo>
                  <a:pt x="32434" y="16903"/>
                </a:lnTo>
                <a:lnTo>
                  <a:pt x="46327" y="8197"/>
                </a:lnTo>
                <a:lnTo>
                  <a:pt x="60921" y="5584"/>
                </a:lnTo>
                <a:lnTo>
                  <a:pt x="91804" y="5584"/>
                </a:lnTo>
                <a:lnTo>
                  <a:pt x="91253" y="5193"/>
                </a:lnTo>
                <a:lnTo>
                  <a:pt x="63995" y="0"/>
                </a:lnTo>
                <a:close/>
              </a:path>
              <a:path w="126365" h="125095">
                <a:moveTo>
                  <a:pt x="91804" y="5584"/>
                </a:moveTo>
                <a:lnTo>
                  <a:pt x="60921" y="5584"/>
                </a:lnTo>
                <a:lnTo>
                  <a:pt x="82830" y="11056"/>
                </a:lnTo>
                <a:lnTo>
                  <a:pt x="97534" y="25322"/>
                </a:lnTo>
                <a:lnTo>
                  <a:pt x="105797" y="45158"/>
                </a:lnTo>
                <a:lnTo>
                  <a:pt x="108381" y="67339"/>
                </a:lnTo>
                <a:lnTo>
                  <a:pt x="104841" y="90361"/>
                </a:lnTo>
                <a:lnTo>
                  <a:pt x="95434" y="106450"/>
                </a:lnTo>
                <a:lnTo>
                  <a:pt x="81978" y="115892"/>
                </a:lnTo>
                <a:lnTo>
                  <a:pt x="66294" y="118976"/>
                </a:lnTo>
                <a:lnTo>
                  <a:pt x="89703" y="118976"/>
                </a:lnTo>
                <a:lnTo>
                  <a:pt x="108175" y="106789"/>
                </a:lnTo>
                <a:lnTo>
                  <a:pt x="121484" y="86904"/>
                </a:lnTo>
                <a:lnTo>
                  <a:pt x="126352" y="61755"/>
                </a:lnTo>
                <a:lnTo>
                  <a:pt x="122447" y="38739"/>
                </a:lnTo>
                <a:lnTo>
                  <a:pt x="110742" y="18996"/>
                </a:lnTo>
                <a:lnTo>
                  <a:pt x="91804" y="5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41841" y="7116746"/>
            <a:ext cx="48260" cy="120014"/>
          </a:xfrm>
          <a:custGeom>
            <a:avLst/>
            <a:gdLst/>
            <a:ahLst/>
            <a:cxnLst/>
            <a:rect l="l" t="t" r="r" b="b"/>
            <a:pathLst>
              <a:path w="48259" h="120015">
                <a:moveTo>
                  <a:pt x="1409" y="0"/>
                </a:moveTo>
                <a:lnTo>
                  <a:pt x="330" y="549"/>
                </a:lnTo>
                <a:lnTo>
                  <a:pt x="0" y="3775"/>
                </a:lnTo>
                <a:lnTo>
                  <a:pt x="1054" y="4521"/>
                </a:lnTo>
                <a:lnTo>
                  <a:pt x="5537" y="4864"/>
                </a:lnTo>
                <a:lnTo>
                  <a:pt x="11727" y="6156"/>
                </a:lnTo>
                <a:lnTo>
                  <a:pt x="15006" y="9563"/>
                </a:lnTo>
                <a:lnTo>
                  <a:pt x="16297" y="16381"/>
                </a:lnTo>
                <a:lnTo>
                  <a:pt x="16522" y="27908"/>
                </a:lnTo>
                <a:lnTo>
                  <a:pt x="16522" y="111046"/>
                </a:lnTo>
                <a:lnTo>
                  <a:pt x="16141" y="113563"/>
                </a:lnTo>
                <a:lnTo>
                  <a:pt x="1054" y="115396"/>
                </a:lnTo>
                <a:lnTo>
                  <a:pt x="0" y="116459"/>
                </a:lnTo>
                <a:lnTo>
                  <a:pt x="330" y="119330"/>
                </a:lnTo>
                <a:lnTo>
                  <a:pt x="1409" y="119880"/>
                </a:lnTo>
                <a:lnTo>
                  <a:pt x="16522" y="119330"/>
                </a:lnTo>
                <a:lnTo>
                  <a:pt x="47421" y="119330"/>
                </a:lnTo>
                <a:lnTo>
                  <a:pt x="47790" y="116080"/>
                </a:lnTo>
                <a:lnTo>
                  <a:pt x="46710" y="115396"/>
                </a:lnTo>
                <a:lnTo>
                  <a:pt x="31623" y="113563"/>
                </a:lnTo>
                <a:lnTo>
                  <a:pt x="31254" y="111046"/>
                </a:lnTo>
                <a:lnTo>
                  <a:pt x="31254" y="27908"/>
                </a:lnTo>
                <a:lnTo>
                  <a:pt x="31477" y="16381"/>
                </a:lnTo>
                <a:lnTo>
                  <a:pt x="32762" y="9563"/>
                </a:lnTo>
                <a:lnTo>
                  <a:pt x="36033" y="6156"/>
                </a:lnTo>
                <a:lnTo>
                  <a:pt x="42214" y="4864"/>
                </a:lnTo>
                <a:lnTo>
                  <a:pt x="46710" y="4521"/>
                </a:lnTo>
                <a:lnTo>
                  <a:pt x="47790" y="3775"/>
                </a:lnTo>
                <a:lnTo>
                  <a:pt x="47421" y="549"/>
                </a:lnTo>
                <a:lnTo>
                  <a:pt x="16522" y="549"/>
                </a:lnTo>
                <a:lnTo>
                  <a:pt x="10388" y="379"/>
                </a:lnTo>
                <a:lnTo>
                  <a:pt x="1409" y="0"/>
                </a:lnTo>
                <a:close/>
              </a:path>
              <a:path w="48259" h="120015">
                <a:moveTo>
                  <a:pt x="47421" y="119330"/>
                </a:moveTo>
                <a:lnTo>
                  <a:pt x="31254" y="119330"/>
                </a:lnTo>
                <a:lnTo>
                  <a:pt x="46355" y="119880"/>
                </a:lnTo>
                <a:lnTo>
                  <a:pt x="47421" y="119330"/>
                </a:lnTo>
                <a:close/>
              </a:path>
              <a:path w="48259" h="120015">
                <a:moveTo>
                  <a:pt x="46355" y="0"/>
                </a:moveTo>
                <a:lnTo>
                  <a:pt x="37376" y="379"/>
                </a:lnTo>
                <a:lnTo>
                  <a:pt x="31254" y="549"/>
                </a:lnTo>
                <a:lnTo>
                  <a:pt x="47421" y="549"/>
                </a:lnTo>
                <a:lnTo>
                  <a:pt x="46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89580" y="7114400"/>
            <a:ext cx="71755" cy="125095"/>
          </a:xfrm>
          <a:custGeom>
            <a:avLst/>
            <a:gdLst/>
            <a:ahLst/>
            <a:cxnLst/>
            <a:rect l="l" t="t" r="r" b="b"/>
            <a:pathLst>
              <a:path w="71754" h="125095">
                <a:moveTo>
                  <a:pt x="3594" y="91080"/>
                </a:moveTo>
                <a:lnTo>
                  <a:pt x="889" y="91434"/>
                </a:lnTo>
                <a:lnTo>
                  <a:pt x="0" y="92704"/>
                </a:lnTo>
                <a:lnTo>
                  <a:pt x="606" y="99659"/>
                </a:lnTo>
                <a:lnTo>
                  <a:pt x="32880" y="124547"/>
                </a:lnTo>
                <a:lnTo>
                  <a:pt x="48726" y="122130"/>
                </a:lnTo>
                <a:lnTo>
                  <a:pt x="54345" y="118963"/>
                </a:lnTo>
                <a:lnTo>
                  <a:pt x="35217" y="118963"/>
                </a:lnTo>
                <a:lnTo>
                  <a:pt x="21969" y="116068"/>
                </a:lnTo>
                <a:lnTo>
                  <a:pt x="12953" y="109009"/>
                </a:lnTo>
                <a:lnTo>
                  <a:pt x="7338" y="100225"/>
                </a:lnTo>
                <a:lnTo>
                  <a:pt x="4292" y="92155"/>
                </a:lnTo>
                <a:lnTo>
                  <a:pt x="3594" y="91080"/>
                </a:lnTo>
                <a:close/>
              </a:path>
              <a:path w="71754" h="125095">
                <a:moveTo>
                  <a:pt x="48704" y="0"/>
                </a:moveTo>
                <a:lnTo>
                  <a:pt x="43129" y="0"/>
                </a:lnTo>
                <a:lnTo>
                  <a:pt x="27541" y="2434"/>
                </a:lnTo>
                <a:lnTo>
                  <a:pt x="16033" y="9072"/>
                </a:lnTo>
                <a:lnTo>
                  <a:pt x="8907" y="18918"/>
                </a:lnTo>
                <a:lnTo>
                  <a:pt x="6464" y="30975"/>
                </a:lnTo>
                <a:lnTo>
                  <a:pt x="8232" y="41191"/>
                </a:lnTo>
                <a:lnTo>
                  <a:pt x="12798" y="49743"/>
                </a:lnTo>
                <a:lnTo>
                  <a:pt x="19055" y="56646"/>
                </a:lnTo>
                <a:lnTo>
                  <a:pt x="25895" y="61913"/>
                </a:lnTo>
                <a:lnTo>
                  <a:pt x="42964" y="73082"/>
                </a:lnTo>
                <a:lnTo>
                  <a:pt x="50797" y="79474"/>
                </a:lnTo>
                <a:lnTo>
                  <a:pt x="55251" y="85887"/>
                </a:lnTo>
                <a:lnTo>
                  <a:pt x="57233" y="92155"/>
                </a:lnTo>
                <a:lnTo>
                  <a:pt x="57708" y="98289"/>
                </a:lnTo>
                <a:lnTo>
                  <a:pt x="56317" y="106071"/>
                </a:lnTo>
                <a:lnTo>
                  <a:pt x="52125" y="112672"/>
                </a:lnTo>
                <a:lnTo>
                  <a:pt x="45101" y="117250"/>
                </a:lnTo>
                <a:lnTo>
                  <a:pt x="35217" y="118963"/>
                </a:lnTo>
                <a:lnTo>
                  <a:pt x="54345" y="118963"/>
                </a:lnTo>
                <a:lnTo>
                  <a:pt x="60793" y="115328"/>
                </a:lnTo>
                <a:lnTo>
                  <a:pt x="68475" y="104814"/>
                </a:lnTo>
                <a:lnTo>
                  <a:pt x="71136" y="91434"/>
                </a:lnTo>
                <a:lnTo>
                  <a:pt x="71140" y="91080"/>
                </a:lnTo>
                <a:lnTo>
                  <a:pt x="69253" y="79635"/>
                </a:lnTo>
                <a:lnTo>
                  <a:pt x="64185" y="70205"/>
                </a:lnTo>
                <a:lnTo>
                  <a:pt x="56994" y="62665"/>
                </a:lnTo>
                <a:lnTo>
                  <a:pt x="48606" y="56646"/>
                </a:lnTo>
                <a:lnTo>
                  <a:pt x="34328" y="47702"/>
                </a:lnTo>
                <a:lnTo>
                  <a:pt x="29133" y="43892"/>
                </a:lnTo>
                <a:lnTo>
                  <a:pt x="24193" y="38934"/>
                </a:lnTo>
                <a:lnTo>
                  <a:pt x="20501" y="32827"/>
                </a:lnTo>
                <a:lnTo>
                  <a:pt x="19120" y="25928"/>
                </a:lnTo>
                <a:lnTo>
                  <a:pt x="19073" y="25391"/>
                </a:lnTo>
                <a:lnTo>
                  <a:pt x="19931" y="18918"/>
                </a:lnTo>
                <a:lnTo>
                  <a:pt x="23137" y="12474"/>
                </a:lnTo>
                <a:lnTo>
                  <a:pt x="29663" y="7551"/>
                </a:lnTo>
                <a:lnTo>
                  <a:pt x="40436" y="5596"/>
                </a:lnTo>
                <a:lnTo>
                  <a:pt x="66937" y="5596"/>
                </a:lnTo>
                <a:lnTo>
                  <a:pt x="66141" y="3434"/>
                </a:lnTo>
                <a:lnTo>
                  <a:pt x="64693" y="3434"/>
                </a:lnTo>
                <a:lnTo>
                  <a:pt x="62166" y="2884"/>
                </a:lnTo>
                <a:lnTo>
                  <a:pt x="59855" y="2334"/>
                </a:lnTo>
                <a:lnTo>
                  <a:pt x="55194" y="916"/>
                </a:lnTo>
                <a:lnTo>
                  <a:pt x="48704" y="0"/>
                </a:lnTo>
                <a:close/>
              </a:path>
              <a:path w="71754" h="125095">
                <a:moveTo>
                  <a:pt x="66937" y="5596"/>
                </a:moveTo>
                <a:lnTo>
                  <a:pt x="40436" y="5596"/>
                </a:lnTo>
                <a:lnTo>
                  <a:pt x="51212" y="7557"/>
                </a:lnTo>
                <a:lnTo>
                  <a:pt x="58256" y="12518"/>
                </a:lnTo>
                <a:lnTo>
                  <a:pt x="62502" y="19102"/>
                </a:lnTo>
                <a:lnTo>
                  <a:pt x="64884" y="25928"/>
                </a:lnTo>
                <a:lnTo>
                  <a:pt x="65798" y="27004"/>
                </a:lnTo>
                <a:lnTo>
                  <a:pt x="68656" y="26466"/>
                </a:lnTo>
                <a:lnTo>
                  <a:pt x="69267" y="25573"/>
                </a:lnTo>
                <a:lnTo>
                  <a:pt x="69392" y="17828"/>
                </a:lnTo>
                <a:lnTo>
                  <a:pt x="67729" y="7747"/>
                </a:lnTo>
                <a:lnTo>
                  <a:pt x="66937" y="5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264" y="7042943"/>
            <a:ext cx="104139" cy="202565"/>
          </a:xfrm>
          <a:custGeom>
            <a:avLst/>
            <a:gdLst/>
            <a:ahLst/>
            <a:cxnLst/>
            <a:rect l="l" t="t" r="r" b="b"/>
            <a:pathLst>
              <a:path w="104140" h="202565">
                <a:moveTo>
                  <a:pt x="100637" y="0"/>
                </a:moveTo>
                <a:lnTo>
                  <a:pt x="0" y="0"/>
                </a:lnTo>
                <a:lnTo>
                  <a:pt x="0" y="174222"/>
                </a:lnTo>
                <a:lnTo>
                  <a:pt x="8774" y="189060"/>
                </a:lnTo>
                <a:lnTo>
                  <a:pt x="25068" y="199111"/>
                </a:lnTo>
                <a:lnTo>
                  <a:pt x="47531" y="202455"/>
                </a:lnTo>
                <a:lnTo>
                  <a:pt x="104139" y="202455"/>
                </a:lnTo>
                <a:lnTo>
                  <a:pt x="104139" y="172225"/>
                </a:lnTo>
                <a:lnTo>
                  <a:pt x="53997" y="172225"/>
                </a:lnTo>
                <a:lnTo>
                  <a:pt x="43371" y="170791"/>
                </a:lnTo>
                <a:lnTo>
                  <a:pt x="35497" y="166218"/>
                </a:lnTo>
                <a:lnTo>
                  <a:pt x="30603" y="158107"/>
                </a:lnTo>
                <a:lnTo>
                  <a:pt x="28921" y="146053"/>
                </a:lnTo>
                <a:lnTo>
                  <a:pt x="28921" y="112572"/>
                </a:lnTo>
                <a:lnTo>
                  <a:pt x="93352" y="112572"/>
                </a:lnTo>
                <a:lnTo>
                  <a:pt x="93352" y="82062"/>
                </a:lnTo>
                <a:lnTo>
                  <a:pt x="28921" y="82062"/>
                </a:lnTo>
                <a:lnTo>
                  <a:pt x="28921" y="30229"/>
                </a:lnTo>
                <a:lnTo>
                  <a:pt x="100637" y="30229"/>
                </a:lnTo>
                <a:lnTo>
                  <a:pt x="1006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2075" y="7040793"/>
            <a:ext cx="131445" cy="207010"/>
          </a:xfrm>
          <a:custGeom>
            <a:avLst/>
            <a:gdLst/>
            <a:ahLst/>
            <a:cxnLst/>
            <a:rect l="l" t="t" r="r" b="b"/>
            <a:pathLst>
              <a:path w="131444" h="207009">
                <a:moveTo>
                  <a:pt x="83846" y="0"/>
                </a:moveTo>
                <a:lnTo>
                  <a:pt x="47769" y="6176"/>
                </a:lnTo>
                <a:lnTo>
                  <a:pt x="21500" y="24117"/>
                </a:lnTo>
                <a:lnTo>
                  <a:pt x="5442" y="52940"/>
                </a:lnTo>
                <a:lnTo>
                  <a:pt x="0" y="91763"/>
                </a:lnTo>
                <a:lnTo>
                  <a:pt x="0" y="114992"/>
                </a:lnTo>
                <a:lnTo>
                  <a:pt x="4153" y="153364"/>
                </a:lnTo>
                <a:lnTo>
                  <a:pt x="17860" y="182242"/>
                </a:lnTo>
                <a:lnTo>
                  <a:pt x="42991" y="200439"/>
                </a:lnTo>
                <a:lnTo>
                  <a:pt x="81417" y="206768"/>
                </a:lnTo>
                <a:lnTo>
                  <a:pt x="87617" y="206768"/>
                </a:lnTo>
                <a:lnTo>
                  <a:pt x="100486" y="205748"/>
                </a:lnTo>
                <a:lnTo>
                  <a:pt x="112721" y="203260"/>
                </a:lnTo>
                <a:lnTo>
                  <a:pt x="122984" y="200165"/>
                </a:lnTo>
                <a:lnTo>
                  <a:pt x="129936" y="197323"/>
                </a:lnTo>
                <a:lnTo>
                  <a:pt x="129936" y="177614"/>
                </a:lnTo>
                <a:lnTo>
                  <a:pt x="83577" y="177614"/>
                </a:lnTo>
                <a:lnTo>
                  <a:pt x="60696" y="173790"/>
                </a:lnTo>
                <a:lnTo>
                  <a:pt x="45326" y="162198"/>
                </a:lnTo>
                <a:lnTo>
                  <a:pt x="36679" y="142659"/>
                </a:lnTo>
                <a:lnTo>
                  <a:pt x="33972" y="114992"/>
                </a:lnTo>
                <a:lnTo>
                  <a:pt x="33972" y="90700"/>
                </a:lnTo>
                <a:lnTo>
                  <a:pt x="37215" y="63308"/>
                </a:lnTo>
                <a:lnTo>
                  <a:pt x="46575" y="44122"/>
                </a:lnTo>
                <a:lnTo>
                  <a:pt x="61494" y="32835"/>
                </a:lnTo>
                <a:lnTo>
                  <a:pt x="81417" y="29141"/>
                </a:lnTo>
                <a:lnTo>
                  <a:pt x="131022" y="29141"/>
                </a:lnTo>
                <a:lnTo>
                  <a:pt x="131022" y="9714"/>
                </a:lnTo>
                <a:lnTo>
                  <a:pt x="122396" y="6376"/>
                </a:lnTo>
                <a:lnTo>
                  <a:pt x="111374" y="3239"/>
                </a:lnTo>
                <a:lnTo>
                  <a:pt x="98382" y="911"/>
                </a:lnTo>
                <a:lnTo>
                  <a:pt x="83846" y="0"/>
                </a:lnTo>
                <a:close/>
              </a:path>
              <a:path w="131444" h="207009">
                <a:moveTo>
                  <a:pt x="129936" y="168437"/>
                </a:moveTo>
                <a:lnTo>
                  <a:pt x="128056" y="168437"/>
                </a:lnTo>
                <a:lnTo>
                  <a:pt x="120583" y="171356"/>
                </a:lnTo>
                <a:lnTo>
                  <a:pt x="111139" y="174345"/>
                </a:lnTo>
                <a:lnTo>
                  <a:pt x="100379" y="176675"/>
                </a:lnTo>
                <a:lnTo>
                  <a:pt x="88959" y="177614"/>
                </a:lnTo>
                <a:lnTo>
                  <a:pt x="129936" y="177614"/>
                </a:lnTo>
                <a:lnTo>
                  <a:pt x="129936" y="168437"/>
                </a:lnTo>
                <a:close/>
              </a:path>
              <a:path w="131444" h="207009">
                <a:moveTo>
                  <a:pt x="131022" y="29141"/>
                </a:moveTo>
                <a:lnTo>
                  <a:pt x="87348" y="29141"/>
                </a:lnTo>
                <a:lnTo>
                  <a:pt x="95158" y="30217"/>
                </a:lnTo>
                <a:lnTo>
                  <a:pt x="100820" y="31854"/>
                </a:lnTo>
                <a:lnTo>
                  <a:pt x="100820" y="60177"/>
                </a:lnTo>
                <a:lnTo>
                  <a:pt x="131022" y="60177"/>
                </a:lnTo>
                <a:lnTo>
                  <a:pt x="131022" y="29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96082" y="7042943"/>
            <a:ext cx="109220" cy="202565"/>
          </a:xfrm>
          <a:custGeom>
            <a:avLst/>
            <a:gdLst/>
            <a:ahLst/>
            <a:cxnLst/>
            <a:rect l="l" t="t" r="r" b="b"/>
            <a:pathLst>
              <a:path w="109219" h="202565">
                <a:moveTo>
                  <a:pt x="105140" y="0"/>
                </a:moveTo>
                <a:lnTo>
                  <a:pt x="0" y="0"/>
                </a:lnTo>
                <a:lnTo>
                  <a:pt x="0" y="148741"/>
                </a:lnTo>
                <a:lnTo>
                  <a:pt x="3352" y="172278"/>
                </a:lnTo>
                <a:lnTo>
                  <a:pt x="13276" y="189060"/>
                </a:lnTo>
                <a:lnTo>
                  <a:pt x="29570" y="199111"/>
                </a:lnTo>
                <a:lnTo>
                  <a:pt x="52033" y="202455"/>
                </a:lnTo>
                <a:lnTo>
                  <a:pt x="108643" y="202455"/>
                </a:lnTo>
                <a:lnTo>
                  <a:pt x="108643" y="172225"/>
                </a:lnTo>
                <a:lnTo>
                  <a:pt x="58501" y="172225"/>
                </a:lnTo>
                <a:lnTo>
                  <a:pt x="47876" y="170791"/>
                </a:lnTo>
                <a:lnTo>
                  <a:pt x="40006" y="166218"/>
                </a:lnTo>
                <a:lnTo>
                  <a:pt x="35116" y="158107"/>
                </a:lnTo>
                <a:lnTo>
                  <a:pt x="33436" y="146053"/>
                </a:lnTo>
                <a:lnTo>
                  <a:pt x="33436" y="112572"/>
                </a:lnTo>
                <a:lnTo>
                  <a:pt x="97856" y="112572"/>
                </a:lnTo>
                <a:lnTo>
                  <a:pt x="97856" y="82062"/>
                </a:lnTo>
                <a:lnTo>
                  <a:pt x="33436" y="82062"/>
                </a:lnTo>
                <a:lnTo>
                  <a:pt x="33436" y="30229"/>
                </a:lnTo>
                <a:lnTo>
                  <a:pt x="105140" y="30229"/>
                </a:lnTo>
                <a:lnTo>
                  <a:pt x="105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6318" y="7042943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5">
                <a:moveTo>
                  <a:pt x="0" y="0"/>
                </a:moveTo>
                <a:lnTo>
                  <a:pt x="0" y="202468"/>
                </a:lnTo>
              </a:path>
            </a:pathLst>
          </a:custGeom>
          <a:ln w="334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80058" y="7042943"/>
            <a:ext cx="103505" cy="202565"/>
          </a:xfrm>
          <a:custGeom>
            <a:avLst/>
            <a:gdLst/>
            <a:ahLst/>
            <a:cxnLst/>
            <a:rect l="l" t="t" r="r" b="b"/>
            <a:pathLst>
              <a:path w="103505" h="202565">
                <a:moveTo>
                  <a:pt x="33426" y="0"/>
                </a:moveTo>
                <a:lnTo>
                  <a:pt x="0" y="0"/>
                </a:lnTo>
                <a:lnTo>
                  <a:pt x="0" y="148741"/>
                </a:lnTo>
                <a:lnTo>
                  <a:pt x="3435" y="172278"/>
                </a:lnTo>
                <a:lnTo>
                  <a:pt x="13542" y="189060"/>
                </a:lnTo>
                <a:lnTo>
                  <a:pt x="30019" y="199111"/>
                </a:lnTo>
                <a:lnTo>
                  <a:pt x="52565" y="202455"/>
                </a:lnTo>
                <a:lnTo>
                  <a:pt x="103505" y="202455"/>
                </a:lnTo>
                <a:lnTo>
                  <a:pt x="103505" y="172225"/>
                </a:lnTo>
                <a:lnTo>
                  <a:pt x="58216" y="172225"/>
                </a:lnTo>
                <a:lnTo>
                  <a:pt x="47865" y="170786"/>
                </a:lnTo>
                <a:lnTo>
                  <a:pt x="40063" y="166183"/>
                </a:lnTo>
                <a:lnTo>
                  <a:pt x="35140" y="157988"/>
                </a:lnTo>
                <a:lnTo>
                  <a:pt x="33426" y="145771"/>
                </a:lnTo>
                <a:lnTo>
                  <a:pt x="3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06397" y="7042943"/>
            <a:ext cx="103505" cy="202565"/>
          </a:xfrm>
          <a:custGeom>
            <a:avLst/>
            <a:gdLst/>
            <a:ahLst/>
            <a:cxnLst/>
            <a:rect l="l" t="t" r="r" b="b"/>
            <a:pathLst>
              <a:path w="103505" h="202565">
                <a:moveTo>
                  <a:pt x="33413" y="0"/>
                </a:moveTo>
                <a:lnTo>
                  <a:pt x="0" y="0"/>
                </a:lnTo>
                <a:lnTo>
                  <a:pt x="0" y="148741"/>
                </a:lnTo>
                <a:lnTo>
                  <a:pt x="3435" y="172278"/>
                </a:lnTo>
                <a:lnTo>
                  <a:pt x="13542" y="189060"/>
                </a:lnTo>
                <a:lnTo>
                  <a:pt x="30019" y="199111"/>
                </a:lnTo>
                <a:lnTo>
                  <a:pt x="52565" y="202455"/>
                </a:lnTo>
                <a:lnTo>
                  <a:pt x="103517" y="202455"/>
                </a:lnTo>
                <a:lnTo>
                  <a:pt x="103517" y="172225"/>
                </a:lnTo>
                <a:lnTo>
                  <a:pt x="58229" y="172225"/>
                </a:lnTo>
                <a:lnTo>
                  <a:pt x="47869" y="170786"/>
                </a:lnTo>
                <a:lnTo>
                  <a:pt x="40058" y="166183"/>
                </a:lnTo>
                <a:lnTo>
                  <a:pt x="35130" y="157988"/>
                </a:lnTo>
                <a:lnTo>
                  <a:pt x="33413" y="145771"/>
                </a:lnTo>
                <a:lnTo>
                  <a:pt x="33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56111" y="7042943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5">
                <a:moveTo>
                  <a:pt x="0" y="0"/>
                </a:moveTo>
                <a:lnTo>
                  <a:pt x="0" y="202468"/>
                </a:lnTo>
              </a:path>
            </a:pathLst>
          </a:custGeom>
          <a:ln w="334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9940" y="7042943"/>
            <a:ext cx="142240" cy="202565"/>
          </a:xfrm>
          <a:custGeom>
            <a:avLst/>
            <a:gdLst/>
            <a:ahLst/>
            <a:cxnLst/>
            <a:rect l="l" t="t" r="r" b="b"/>
            <a:pathLst>
              <a:path w="142239" h="202565">
                <a:moveTo>
                  <a:pt x="28308" y="0"/>
                </a:moveTo>
                <a:lnTo>
                  <a:pt x="0" y="0"/>
                </a:lnTo>
                <a:lnTo>
                  <a:pt x="0" y="202455"/>
                </a:lnTo>
                <a:lnTo>
                  <a:pt x="33426" y="202455"/>
                </a:lnTo>
                <a:lnTo>
                  <a:pt x="33426" y="69660"/>
                </a:lnTo>
                <a:lnTo>
                  <a:pt x="70044" y="69660"/>
                </a:lnTo>
                <a:lnTo>
                  <a:pt x="28308" y="0"/>
                </a:lnTo>
                <a:close/>
              </a:path>
              <a:path w="142239" h="202565">
                <a:moveTo>
                  <a:pt x="70044" y="69660"/>
                </a:moveTo>
                <a:lnTo>
                  <a:pt x="33426" y="69660"/>
                </a:lnTo>
                <a:lnTo>
                  <a:pt x="113766" y="202455"/>
                </a:lnTo>
                <a:lnTo>
                  <a:pt x="141795" y="202455"/>
                </a:lnTo>
                <a:lnTo>
                  <a:pt x="141795" y="133626"/>
                </a:lnTo>
                <a:lnTo>
                  <a:pt x="108369" y="133626"/>
                </a:lnTo>
                <a:lnTo>
                  <a:pt x="70044" y="69660"/>
                </a:lnTo>
                <a:close/>
              </a:path>
              <a:path w="142239" h="202565">
                <a:moveTo>
                  <a:pt x="141795" y="0"/>
                </a:moveTo>
                <a:lnTo>
                  <a:pt x="108369" y="0"/>
                </a:lnTo>
                <a:lnTo>
                  <a:pt x="108369" y="133626"/>
                </a:lnTo>
                <a:lnTo>
                  <a:pt x="141795" y="133626"/>
                </a:lnTo>
                <a:lnTo>
                  <a:pt x="141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2114" y="7040793"/>
            <a:ext cx="156845" cy="207010"/>
          </a:xfrm>
          <a:custGeom>
            <a:avLst/>
            <a:gdLst/>
            <a:ahLst/>
            <a:cxnLst/>
            <a:rect l="l" t="t" r="r" b="b"/>
            <a:pathLst>
              <a:path w="156844" h="207009">
                <a:moveTo>
                  <a:pt x="78193" y="0"/>
                </a:moveTo>
                <a:lnTo>
                  <a:pt x="43119" y="6553"/>
                </a:lnTo>
                <a:lnTo>
                  <a:pt x="18780" y="25506"/>
                </a:lnTo>
                <a:lnTo>
                  <a:pt x="4598" y="55796"/>
                </a:lnTo>
                <a:lnTo>
                  <a:pt x="0" y="96358"/>
                </a:lnTo>
                <a:lnTo>
                  <a:pt x="0" y="109042"/>
                </a:lnTo>
                <a:lnTo>
                  <a:pt x="4598" y="150395"/>
                </a:lnTo>
                <a:lnTo>
                  <a:pt x="18780" y="181090"/>
                </a:lnTo>
                <a:lnTo>
                  <a:pt x="43119" y="200193"/>
                </a:lnTo>
                <a:lnTo>
                  <a:pt x="78193" y="206768"/>
                </a:lnTo>
                <a:lnTo>
                  <a:pt x="113266" y="200042"/>
                </a:lnTo>
                <a:lnTo>
                  <a:pt x="137601" y="180687"/>
                </a:lnTo>
                <a:lnTo>
                  <a:pt x="139018" y="177614"/>
                </a:lnTo>
                <a:lnTo>
                  <a:pt x="78193" y="177614"/>
                </a:lnTo>
                <a:lnTo>
                  <a:pt x="57182" y="173051"/>
                </a:lnTo>
                <a:lnTo>
                  <a:pt x="43548" y="159732"/>
                </a:lnTo>
                <a:lnTo>
                  <a:pt x="36181" y="138211"/>
                </a:lnTo>
                <a:lnTo>
                  <a:pt x="33972" y="109042"/>
                </a:lnTo>
                <a:lnTo>
                  <a:pt x="33972" y="96358"/>
                </a:lnTo>
                <a:lnTo>
                  <a:pt x="36181" y="67525"/>
                </a:lnTo>
                <a:lnTo>
                  <a:pt x="43548" y="46456"/>
                </a:lnTo>
                <a:lnTo>
                  <a:pt x="57182" y="33533"/>
                </a:lnTo>
                <a:lnTo>
                  <a:pt x="78193" y="29141"/>
                </a:lnTo>
                <a:lnTo>
                  <a:pt x="139542" y="29141"/>
                </a:lnTo>
                <a:lnTo>
                  <a:pt x="137601" y="25003"/>
                </a:lnTo>
                <a:lnTo>
                  <a:pt x="113266" y="6364"/>
                </a:lnTo>
                <a:lnTo>
                  <a:pt x="78193" y="0"/>
                </a:lnTo>
                <a:close/>
              </a:path>
              <a:path w="156844" h="207009">
                <a:moveTo>
                  <a:pt x="139542" y="29141"/>
                </a:moveTo>
                <a:lnTo>
                  <a:pt x="78193" y="29141"/>
                </a:lnTo>
                <a:lnTo>
                  <a:pt x="99203" y="33533"/>
                </a:lnTo>
                <a:lnTo>
                  <a:pt x="112833" y="46456"/>
                </a:lnTo>
                <a:lnTo>
                  <a:pt x="120195" y="67525"/>
                </a:lnTo>
                <a:lnTo>
                  <a:pt x="122402" y="96358"/>
                </a:lnTo>
                <a:lnTo>
                  <a:pt x="122402" y="109042"/>
                </a:lnTo>
                <a:lnTo>
                  <a:pt x="120195" y="138211"/>
                </a:lnTo>
                <a:lnTo>
                  <a:pt x="112833" y="159732"/>
                </a:lnTo>
                <a:lnTo>
                  <a:pt x="99203" y="173051"/>
                </a:lnTo>
                <a:lnTo>
                  <a:pt x="78193" y="177614"/>
                </a:lnTo>
                <a:lnTo>
                  <a:pt x="139018" y="177614"/>
                </a:lnTo>
                <a:lnTo>
                  <a:pt x="151778" y="149941"/>
                </a:lnTo>
                <a:lnTo>
                  <a:pt x="156375" y="109042"/>
                </a:lnTo>
                <a:lnTo>
                  <a:pt x="156375" y="96358"/>
                </a:lnTo>
                <a:lnTo>
                  <a:pt x="151778" y="55229"/>
                </a:lnTo>
                <a:lnTo>
                  <a:pt x="139542" y="29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5581" y="7042943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5">
                <a:moveTo>
                  <a:pt x="0" y="0"/>
                </a:moveTo>
                <a:lnTo>
                  <a:pt x="0" y="202468"/>
                </a:lnTo>
              </a:path>
            </a:pathLst>
          </a:custGeom>
          <a:ln w="334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0145" y="7040793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19" h="207009">
                <a:moveTo>
                  <a:pt x="2158" y="169244"/>
                </a:moveTo>
                <a:lnTo>
                  <a:pt x="0" y="169244"/>
                </a:lnTo>
                <a:lnTo>
                  <a:pt x="0" y="198399"/>
                </a:lnTo>
                <a:lnTo>
                  <a:pt x="9598" y="201306"/>
                </a:lnTo>
                <a:lnTo>
                  <a:pt x="21164" y="204010"/>
                </a:lnTo>
                <a:lnTo>
                  <a:pt x="33739" y="206004"/>
                </a:lnTo>
                <a:lnTo>
                  <a:pt x="46367" y="206781"/>
                </a:lnTo>
                <a:lnTo>
                  <a:pt x="52298" y="206781"/>
                </a:lnTo>
                <a:lnTo>
                  <a:pt x="81284" y="202792"/>
                </a:lnTo>
                <a:lnTo>
                  <a:pt x="102989" y="191081"/>
                </a:lnTo>
                <a:lnTo>
                  <a:pt x="112614" y="177614"/>
                </a:lnTo>
                <a:lnTo>
                  <a:pt x="46367" y="177614"/>
                </a:lnTo>
                <a:lnTo>
                  <a:pt x="34075" y="176799"/>
                </a:lnTo>
                <a:lnTo>
                  <a:pt x="22239" y="174744"/>
                </a:lnTo>
                <a:lnTo>
                  <a:pt x="11415" y="172031"/>
                </a:lnTo>
                <a:lnTo>
                  <a:pt x="2158" y="169244"/>
                </a:lnTo>
                <a:close/>
              </a:path>
              <a:path w="121919" h="207009">
                <a:moveTo>
                  <a:pt x="72516" y="0"/>
                </a:moveTo>
                <a:lnTo>
                  <a:pt x="66865" y="0"/>
                </a:lnTo>
                <a:lnTo>
                  <a:pt x="39928" y="4224"/>
                </a:lnTo>
                <a:lnTo>
                  <a:pt x="19843" y="15986"/>
                </a:lnTo>
                <a:lnTo>
                  <a:pt x="7293" y="33924"/>
                </a:lnTo>
                <a:lnTo>
                  <a:pt x="2959" y="56671"/>
                </a:lnTo>
                <a:lnTo>
                  <a:pt x="6578" y="79264"/>
                </a:lnTo>
                <a:lnTo>
                  <a:pt x="16138" y="95482"/>
                </a:lnTo>
                <a:lnTo>
                  <a:pt x="29694" y="106333"/>
                </a:lnTo>
                <a:lnTo>
                  <a:pt x="45300" y="112829"/>
                </a:lnTo>
                <a:lnTo>
                  <a:pt x="59842" y="117154"/>
                </a:lnTo>
                <a:lnTo>
                  <a:pt x="71049" y="121311"/>
                </a:lnTo>
                <a:lnTo>
                  <a:pt x="79930" y="127310"/>
                </a:lnTo>
                <a:lnTo>
                  <a:pt x="85777" y="135786"/>
                </a:lnTo>
                <a:lnTo>
                  <a:pt x="87883" y="147372"/>
                </a:lnTo>
                <a:lnTo>
                  <a:pt x="85352" y="161098"/>
                </a:lnTo>
                <a:lnTo>
                  <a:pt x="78144" y="170493"/>
                </a:lnTo>
                <a:lnTo>
                  <a:pt x="66843" y="175889"/>
                </a:lnTo>
                <a:lnTo>
                  <a:pt x="52031" y="177614"/>
                </a:lnTo>
                <a:lnTo>
                  <a:pt x="112614" y="177614"/>
                </a:lnTo>
                <a:lnTo>
                  <a:pt x="116604" y="172031"/>
                </a:lnTo>
                <a:lnTo>
                  <a:pt x="121323" y="146028"/>
                </a:lnTo>
                <a:lnTo>
                  <a:pt x="117206" y="122735"/>
                </a:lnTo>
                <a:lnTo>
                  <a:pt x="106389" y="106451"/>
                </a:lnTo>
                <a:lnTo>
                  <a:pt x="91174" y="95582"/>
                </a:lnTo>
                <a:lnTo>
                  <a:pt x="73863" y="88538"/>
                </a:lnTo>
                <a:lnTo>
                  <a:pt x="60655" y="84494"/>
                </a:lnTo>
                <a:lnTo>
                  <a:pt x="49995" y="80360"/>
                </a:lnTo>
                <a:lnTo>
                  <a:pt x="42319" y="74964"/>
                </a:lnTo>
                <a:lnTo>
                  <a:pt x="37677" y="67244"/>
                </a:lnTo>
                <a:lnTo>
                  <a:pt x="36118" y="56134"/>
                </a:lnTo>
                <a:lnTo>
                  <a:pt x="37990" y="44514"/>
                </a:lnTo>
                <a:lnTo>
                  <a:pt x="43603" y="36057"/>
                </a:lnTo>
                <a:lnTo>
                  <a:pt x="52958" y="30891"/>
                </a:lnTo>
                <a:lnTo>
                  <a:pt x="66052" y="29141"/>
                </a:lnTo>
                <a:lnTo>
                  <a:pt x="115658" y="29141"/>
                </a:lnTo>
                <a:lnTo>
                  <a:pt x="115658" y="7819"/>
                </a:lnTo>
                <a:lnTo>
                  <a:pt x="106753" y="4773"/>
                </a:lnTo>
                <a:lnTo>
                  <a:pt x="95602" y="2288"/>
                </a:lnTo>
                <a:lnTo>
                  <a:pt x="83694" y="613"/>
                </a:lnTo>
                <a:lnTo>
                  <a:pt x="72516" y="0"/>
                </a:lnTo>
                <a:close/>
              </a:path>
              <a:path w="121919" h="207009">
                <a:moveTo>
                  <a:pt x="115658" y="29141"/>
                </a:moveTo>
                <a:lnTo>
                  <a:pt x="72783" y="29141"/>
                </a:lnTo>
                <a:lnTo>
                  <a:pt x="83774" y="29782"/>
                </a:lnTo>
                <a:lnTo>
                  <a:pt x="94761" y="31436"/>
                </a:lnTo>
                <a:lnTo>
                  <a:pt x="104937" y="33699"/>
                </a:lnTo>
                <a:lnTo>
                  <a:pt x="113499" y="36168"/>
                </a:lnTo>
                <a:lnTo>
                  <a:pt x="115658" y="36168"/>
                </a:lnTo>
                <a:lnTo>
                  <a:pt x="115658" y="29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262" y="2920238"/>
            <a:ext cx="96647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693524" y="790321"/>
            <a:ext cx="709295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35" dirty="0"/>
              <a:t>HKN </a:t>
            </a:r>
            <a:r>
              <a:rPr sz="3800" spc="-10" dirty="0"/>
              <a:t>ECE </a:t>
            </a:r>
            <a:r>
              <a:rPr sz="3800" spc="-30" dirty="0"/>
              <a:t>220: </a:t>
            </a:r>
            <a:r>
              <a:rPr lang="en-US" sz="3800" spc="-30" dirty="0"/>
              <a:t>Fall 2017</a:t>
            </a:r>
            <a:r>
              <a:rPr sz="3800" spc="-30" dirty="0"/>
              <a:t> </a:t>
            </a:r>
            <a:r>
              <a:rPr sz="3800" spc="-10" dirty="0"/>
              <a:t>Midterm</a:t>
            </a:r>
            <a:r>
              <a:rPr sz="3800" spc="785" dirty="0"/>
              <a:t> </a:t>
            </a:r>
            <a:r>
              <a:rPr sz="3800" dirty="0"/>
              <a:t>1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693524" y="1528229"/>
            <a:ext cx="542290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25" dirty="0">
                <a:solidFill>
                  <a:srgbClr val="F16322"/>
                </a:solidFill>
                <a:latin typeface="Times New Roman"/>
                <a:cs typeface="Times New Roman"/>
              </a:rPr>
              <a:t>AJ Schroeder, Evan </a:t>
            </a:r>
            <a:r>
              <a:rPr lang="en-US" sz="1600" spc="-25" dirty="0" err="1">
                <a:solidFill>
                  <a:srgbClr val="F16322"/>
                </a:solidFill>
                <a:latin typeface="Times New Roman"/>
                <a:cs typeface="Times New Roman"/>
              </a:rPr>
              <a:t>Lissoos</a:t>
            </a:r>
            <a:r>
              <a:rPr lang="en-US" sz="1600" spc="-25" dirty="0">
                <a:solidFill>
                  <a:srgbClr val="F16322"/>
                </a:solidFill>
                <a:latin typeface="Times New Roman"/>
                <a:cs typeface="Times New Roman"/>
              </a:rPr>
              <a:t>, Utsav Kawrani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3523" y="2307869"/>
            <a:ext cx="155854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rgbClr val="F16322"/>
                </a:solidFill>
                <a:latin typeface="Times New Roman"/>
                <a:cs typeface="Times New Roman"/>
              </a:rPr>
              <a:t>23rd September, 2017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Subroutines</a:t>
            </a:r>
          </a:p>
        </p:txBody>
      </p:sp>
      <p:sp>
        <p:nvSpPr>
          <p:cNvPr id="3" name="object 3"/>
          <p:cNvSpPr/>
          <p:nvPr/>
        </p:nvSpPr>
        <p:spPr>
          <a:xfrm>
            <a:off x="191262" y="4126738"/>
            <a:ext cx="5854115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524" y="2126792"/>
            <a:ext cx="8903335" cy="398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Similar to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service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routines </a:t>
            </a:r>
            <a:r>
              <a:rPr sz="1900" spc="30" dirty="0">
                <a:solidFill>
                  <a:srgbClr val="002060"/>
                </a:solidFill>
                <a:latin typeface="Times New Roman"/>
                <a:cs typeface="Times New Roman"/>
              </a:rPr>
              <a:t>but not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part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</a:t>
            </a:r>
            <a:r>
              <a:rPr sz="1900" spc="1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OS</a:t>
            </a: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62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Useful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if there is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code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segment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that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needs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executed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multiple </a:t>
            </a:r>
            <a:r>
              <a:rPr sz="1900" spc="8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times</a:t>
            </a: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62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Subroutines </a:t>
            </a:r>
            <a:r>
              <a:rPr sz="1900" spc="-30" dirty="0">
                <a:solidFill>
                  <a:srgbClr val="002060"/>
                </a:solidFill>
                <a:latin typeface="Times New Roman"/>
                <a:cs typeface="Times New Roman"/>
              </a:rPr>
              <a:t>can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invoked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by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JSR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or</a:t>
            </a:r>
            <a:r>
              <a:rPr sz="1900" spc="-2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JSRR</a:t>
            </a: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62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Return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implemented with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RET</a:t>
            </a:r>
            <a:r>
              <a:rPr sz="1900" spc="2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instruction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Arial"/>
              <a:buChar char="§"/>
            </a:pPr>
            <a:endParaRPr sz="1900">
              <a:latin typeface="Times New Roman"/>
              <a:cs typeface="Times New Roman"/>
            </a:endParaRPr>
          </a:p>
          <a:p>
            <a:pPr marL="5438775" marR="2099945">
              <a:lnSpc>
                <a:spcPct val="100899"/>
              </a:lnSpc>
              <a:spcBef>
                <a:spcPts val="1270"/>
              </a:spcBef>
            </a:pPr>
            <a:r>
              <a:rPr sz="1900" spc="-25" dirty="0">
                <a:latin typeface="Calibri"/>
                <a:cs typeface="Calibri"/>
              </a:rPr>
              <a:t>TEMP &lt;- </a:t>
            </a:r>
            <a:r>
              <a:rPr sz="1900" spc="15" dirty="0">
                <a:latin typeface="Calibri"/>
                <a:cs typeface="Calibri"/>
              </a:rPr>
              <a:t>PC  </a:t>
            </a:r>
            <a:r>
              <a:rPr sz="1900" spc="10" dirty="0">
                <a:latin typeface="Calibri"/>
                <a:cs typeface="Calibri"/>
              </a:rPr>
              <a:t>If(IR[11] </a:t>
            </a:r>
            <a:r>
              <a:rPr sz="1900" spc="-25" dirty="0">
                <a:latin typeface="Calibri"/>
                <a:cs typeface="Calibri"/>
              </a:rPr>
              <a:t>==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15" dirty="0">
                <a:latin typeface="Calibri"/>
                <a:cs typeface="Calibri"/>
              </a:rPr>
              <a:t>0)</a:t>
            </a:r>
            <a:endParaRPr sz="1900">
              <a:latin typeface="Calibri"/>
              <a:cs typeface="Calibri"/>
            </a:endParaRPr>
          </a:p>
          <a:p>
            <a:pPr marL="5438775" lvl="1" indent="482600">
              <a:lnSpc>
                <a:spcPct val="100000"/>
              </a:lnSpc>
              <a:spcBef>
                <a:spcPts val="20"/>
              </a:spcBef>
              <a:buChar char="-"/>
              <a:tabLst>
                <a:tab pos="6162675" algn="l"/>
                <a:tab pos="6163310" algn="l"/>
              </a:tabLst>
            </a:pPr>
            <a:r>
              <a:rPr sz="1900" spc="5" dirty="0">
                <a:latin typeface="Calibri"/>
                <a:cs typeface="Calibri"/>
              </a:rPr>
              <a:t>PC </a:t>
            </a:r>
            <a:r>
              <a:rPr sz="1900" spc="-25" dirty="0">
                <a:latin typeface="Calibri"/>
                <a:cs typeface="Calibri"/>
              </a:rPr>
              <a:t>&lt;-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BaseR</a:t>
            </a:r>
            <a:endParaRPr sz="1900">
              <a:latin typeface="Calibri"/>
              <a:cs typeface="Calibri"/>
            </a:endParaRPr>
          </a:p>
          <a:p>
            <a:pPr marL="2349500" algn="ctr">
              <a:lnSpc>
                <a:spcPct val="100000"/>
              </a:lnSpc>
              <a:spcBef>
                <a:spcPts val="20"/>
              </a:spcBef>
            </a:pPr>
            <a:r>
              <a:rPr sz="1900" spc="-30" dirty="0">
                <a:latin typeface="Calibri"/>
                <a:cs typeface="Calibri"/>
              </a:rPr>
              <a:t>Else</a:t>
            </a:r>
            <a:endParaRPr sz="1900">
              <a:latin typeface="Calibri"/>
              <a:cs typeface="Calibri"/>
            </a:endParaRPr>
          </a:p>
          <a:p>
            <a:pPr marL="5438775" marR="5080" lvl="1" indent="482600">
              <a:lnSpc>
                <a:spcPct val="100899"/>
              </a:lnSpc>
              <a:buChar char="-"/>
              <a:tabLst>
                <a:tab pos="6162675" algn="l"/>
                <a:tab pos="6163310" algn="l"/>
              </a:tabLst>
            </a:pPr>
            <a:r>
              <a:rPr sz="1900" spc="5" dirty="0">
                <a:latin typeface="Calibri"/>
                <a:cs typeface="Calibri"/>
              </a:rPr>
              <a:t>PC </a:t>
            </a:r>
            <a:r>
              <a:rPr sz="1900" spc="-25" dirty="0">
                <a:latin typeface="Calibri"/>
                <a:cs typeface="Calibri"/>
              </a:rPr>
              <a:t>&lt;- </a:t>
            </a:r>
            <a:r>
              <a:rPr sz="1900" spc="5" dirty="0">
                <a:latin typeface="Calibri"/>
                <a:cs typeface="Calibri"/>
              </a:rPr>
              <a:t>PC </a:t>
            </a:r>
            <a:r>
              <a:rPr sz="1900" dirty="0">
                <a:latin typeface="Calibri"/>
                <a:cs typeface="Calibri"/>
              </a:rPr>
              <a:t>+ </a:t>
            </a:r>
            <a:r>
              <a:rPr sz="1900" spc="-5" dirty="0">
                <a:latin typeface="Calibri"/>
                <a:cs typeface="Calibri"/>
              </a:rPr>
              <a:t>SEXT(PCoffset11)  </a:t>
            </a:r>
            <a:r>
              <a:rPr sz="1900" spc="-20" dirty="0">
                <a:latin typeface="Calibri"/>
                <a:cs typeface="Calibri"/>
              </a:rPr>
              <a:t>R7 </a:t>
            </a:r>
            <a:r>
              <a:rPr sz="1900" spc="-25" dirty="0">
                <a:latin typeface="Calibri"/>
                <a:cs typeface="Calibri"/>
              </a:rPr>
              <a:t>&lt;-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TEMP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Subroutines: </a:t>
            </a:r>
            <a:r>
              <a:rPr spc="-15" dirty="0"/>
              <a:t>Callee </a:t>
            </a:r>
            <a:r>
              <a:rPr spc="10" dirty="0"/>
              <a:t>and</a:t>
            </a:r>
            <a:r>
              <a:rPr spc="-484" dirty="0"/>
              <a:t> </a:t>
            </a:r>
            <a:r>
              <a:rPr spc="-15" dirty="0"/>
              <a:t>Caller </a:t>
            </a:r>
            <a:r>
              <a:rPr spc="-10" dirty="0"/>
              <a:t>Save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2126792"/>
            <a:ext cx="8611870" cy="262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Subroutine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will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save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restore registers 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that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it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modifies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except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for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return</a:t>
            </a:r>
            <a:r>
              <a:rPr sz="1900" spc="3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values</a:t>
            </a:r>
            <a:endParaRPr sz="1900">
              <a:latin typeface="Times New Roman"/>
              <a:cs typeface="Times New Roman"/>
            </a:endParaRPr>
          </a:p>
          <a:p>
            <a:pPr marL="698500" lvl="1" indent="-203200">
              <a:lnSpc>
                <a:spcPct val="100000"/>
              </a:lnSpc>
              <a:spcBef>
                <a:spcPts val="1620"/>
              </a:spcBef>
              <a:buChar char="-"/>
              <a:tabLst>
                <a:tab pos="698500" algn="l"/>
              </a:tabLst>
            </a:pP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only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visible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change should </a:t>
            </a: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return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value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(if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any) </a:t>
            </a:r>
            <a:r>
              <a:rPr sz="1900" spc="35" dirty="0">
                <a:solidFill>
                  <a:srgbClr val="002060"/>
                </a:solidFill>
                <a:latin typeface="Times New Roman"/>
                <a:cs typeface="Times New Roman"/>
              </a:rPr>
              <a:t>upon</a:t>
            </a:r>
            <a:r>
              <a:rPr sz="1900" spc="-1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return</a:t>
            </a:r>
            <a:endParaRPr sz="1900">
              <a:latin typeface="Times New Roman"/>
              <a:cs typeface="Times New Roman"/>
            </a:endParaRPr>
          </a:p>
          <a:p>
            <a:pPr marL="342900" marR="125730" indent="-330200">
              <a:lnSpc>
                <a:spcPct val="201700"/>
              </a:lnSpc>
              <a:spcBef>
                <a:spcPts val="20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Caller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should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save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registers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that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could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modified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by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subroutine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if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they contain 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important</a:t>
            </a:r>
            <a:r>
              <a:rPr sz="1900" spc="-9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data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2060"/>
              </a:buClr>
              <a:buFont typeface="Arial"/>
              <a:buChar char="§"/>
            </a:pPr>
            <a:endParaRPr sz="2350">
              <a:latin typeface="Times New Roman"/>
              <a:cs typeface="Times New Roman"/>
            </a:endParaRPr>
          </a:p>
          <a:p>
            <a:pPr marL="698500" lvl="1" indent="-203200">
              <a:lnSpc>
                <a:spcPct val="100000"/>
              </a:lnSpc>
              <a:buChar char="-"/>
              <a:tabLst>
                <a:tab pos="698500" algn="l"/>
              </a:tabLst>
            </a:pP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R7 would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need to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saved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since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JSR and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JSRR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overwrite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its</a:t>
            </a:r>
            <a:r>
              <a:rPr sz="1900" spc="38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value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2037892"/>
            <a:ext cx="5503545" cy="239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Last-In-First-Out</a:t>
            </a:r>
            <a:r>
              <a:rPr sz="1900" spc="1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(LIFO)</a:t>
            </a:r>
            <a:endParaRPr sz="19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42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Stack</a:t>
            </a:r>
            <a:r>
              <a:rPr sz="1900" spc="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operations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Push:</a:t>
            </a:r>
            <a:r>
              <a:rPr sz="1900" spc="-3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puts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a new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thing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on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top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35" dirty="0">
                <a:solidFill>
                  <a:srgbClr val="002060"/>
                </a:solidFill>
                <a:latin typeface="Times New Roman"/>
                <a:cs typeface="Times New Roman"/>
              </a:rPr>
              <a:t>stack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30" dirty="0">
                <a:solidFill>
                  <a:srgbClr val="002060"/>
                </a:solidFill>
                <a:latin typeface="Times New Roman"/>
                <a:cs typeface="Times New Roman"/>
              </a:rPr>
              <a:t>Pop: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removes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whatever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on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top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</a:t>
            </a:r>
            <a:r>
              <a:rPr sz="1900" spc="-1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35" dirty="0">
                <a:solidFill>
                  <a:srgbClr val="002060"/>
                </a:solidFill>
                <a:latin typeface="Times New Roman"/>
                <a:cs typeface="Times New Roman"/>
              </a:rPr>
              <a:t>stack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IsEmpty: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checks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35" dirty="0">
                <a:solidFill>
                  <a:srgbClr val="002060"/>
                </a:solidFill>
                <a:latin typeface="Times New Roman"/>
                <a:cs typeface="Times New Roman"/>
              </a:rPr>
              <a:t>stack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</a:t>
            </a:r>
            <a:r>
              <a:rPr sz="1900" spc="3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empty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IsFull: checks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35" dirty="0">
                <a:solidFill>
                  <a:srgbClr val="002060"/>
                </a:solidFill>
                <a:latin typeface="Times New Roman"/>
                <a:cs typeface="Times New Roman"/>
              </a:rPr>
              <a:t>stack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</a:t>
            </a:r>
            <a:r>
              <a:rPr sz="1900" spc="4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full</a:t>
            </a:r>
            <a:endParaRPr sz="19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42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Example: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8261" y="4787138"/>
            <a:ext cx="4203699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524" y="2037892"/>
            <a:ext cx="5437505" cy="100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Implementation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Keep elements stationary,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just </a:t>
            </a: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move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</a:t>
            </a:r>
            <a:r>
              <a:rPr sz="1900" spc="4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pointer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More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efficient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than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moving</a:t>
            </a:r>
            <a:r>
              <a:rPr sz="1900" spc="1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everything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524" y="4831677"/>
            <a:ext cx="2379980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Example:</a:t>
            </a:r>
            <a:r>
              <a:rPr sz="1900" spc="-6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Calculator</a:t>
            </a:r>
            <a:endParaRPr sz="19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52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Questions?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Stacks(continued)</a:t>
            </a:r>
          </a:p>
        </p:txBody>
      </p:sp>
      <p:sp>
        <p:nvSpPr>
          <p:cNvPr id="5" name="object 5"/>
          <p:cNvSpPr/>
          <p:nvPr/>
        </p:nvSpPr>
        <p:spPr>
          <a:xfrm>
            <a:off x="3175761" y="3174238"/>
            <a:ext cx="4356099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B391-57C3-40F6-9AA5-76FBEE76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84" y="533400"/>
            <a:ext cx="8671351" cy="479425"/>
          </a:xfrm>
        </p:spPr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67E1-3315-466E-9AB2-AF663E37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284" y="1905000"/>
            <a:ext cx="6754495" cy="2077492"/>
          </a:xfrm>
        </p:spPr>
        <p:txBody>
          <a:bodyPr/>
          <a:lstStyle/>
          <a:p>
            <a:pPr lvl="0"/>
            <a:r>
              <a:rPr lang="en-US" dirty="0"/>
              <a:t>Assuming 3 items have been pushed onto the stack. After a POP operation, will the last item pushed onto the stack be erased from memory? Explain.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5316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1CF7-AF4B-42A6-9334-76599B30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CC3B-1362-47C0-BC12-ACA74506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524" y="2438400"/>
            <a:ext cx="6754495" cy="1246495"/>
          </a:xfrm>
        </p:spPr>
        <p:txBody>
          <a:bodyPr/>
          <a:lstStyle/>
          <a:p>
            <a:pPr lvl="0"/>
            <a:r>
              <a:rPr lang="en-US" dirty="0"/>
              <a:t>Is polling I/O is more efficient than interrupt-driven I/O? Explain.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6195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E503-2CBC-4463-BCA9-7194F36F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5A713-9455-4BAC-B59C-302FA1F75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524" y="2362200"/>
            <a:ext cx="6754495" cy="1246495"/>
          </a:xfrm>
        </p:spPr>
        <p:txBody>
          <a:bodyPr/>
          <a:lstStyle/>
          <a:p>
            <a:pPr lvl="0"/>
            <a:r>
              <a:rPr lang="en-US" dirty="0"/>
              <a:t>In LC-3, what is the benefit of using a subroutine?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2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8669-1A38-4B14-BD3F-E130E9DF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96BB9-4AB3-4AD5-A1EE-FDE7FF84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524" y="2514600"/>
            <a:ext cx="6754495" cy="415498"/>
          </a:xfrm>
        </p:spPr>
        <p:txBody>
          <a:bodyPr/>
          <a:lstStyle/>
          <a:p>
            <a:pPr lvl="0"/>
            <a:r>
              <a:rPr lang="en-US" dirty="0"/>
              <a:t>Explain what is a stack underflow. </a:t>
            </a:r>
          </a:p>
        </p:txBody>
      </p:sp>
    </p:spTree>
    <p:extLst>
      <p:ext uri="{BB962C8B-B14F-4D97-AF65-F5344CB8AC3E}">
        <p14:creationId xmlns:p14="http://schemas.microsoft.com/office/powerpoint/2010/main" val="234386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C454-DFC8-48F4-9058-32960854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6754495" cy="2908489"/>
          </a:xfrm>
        </p:spPr>
        <p:txBody>
          <a:bodyPr/>
          <a:lstStyle/>
          <a:p>
            <a:r>
              <a:rPr lang="en-US" dirty="0"/>
              <a:t>The input stream of a stack is a list of all the elements we pushed onto the stack, in the order that we pushed them. If the input stream is ZYXWVUTSR, create a sequence of pushes and pops such that the output stream is YXVUWZSRT.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8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D92C-DE03-4F3A-AC6F-9857FEA5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671351" cy="954107"/>
          </a:xfrm>
        </p:spPr>
        <p:txBody>
          <a:bodyPr/>
          <a:lstStyle/>
          <a:p>
            <a:r>
              <a:rPr lang="en-US" dirty="0"/>
              <a:t>How many instructions, in terms of R1, are run in this program?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27A44-6839-43E1-9540-5848E6F3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6754495" cy="5232202"/>
          </a:xfrm>
        </p:spPr>
        <p:txBody>
          <a:bodyPr/>
          <a:lstStyle/>
          <a:p>
            <a:r>
              <a:rPr lang="en-US" sz="2000" dirty="0"/>
              <a:t>LD R0, OP1</a:t>
            </a:r>
          </a:p>
          <a:p>
            <a:r>
              <a:rPr lang="en-US" sz="2000" dirty="0"/>
              <a:t>	LD R2, OP2</a:t>
            </a:r>
          </a:p>
          <a:p>
            <a:r>
              <a:rPr lang="en-US" sz="2000" dirty="0"/>
              <a:t>	ADD R1, R0, #0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TOP:</a:t>
            </a:r>
          </a:p>
          <a:p>
            <a:r>
              <a:rPr lang="en-US" sz="2000" dirty="0"/>
              <a:t>	ADD R2, R2, R0</a:t>
            </a:r>
          </a:p>
          <a:p>
            <a:r>
              <a:rPr lang="en-US" sz="2000" dirty="0"/>
              <a:t>	ADD R1, R1, #-1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BRp</a:t>
            </a:r>
            <a:r>
              <a:rPr lang="en-US" sz="2000" dirty="0"/>
              <a:t> TOP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HALT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OP1:</a:t>
            </a:r>
          </a:p>
          <a:p>
            <a:r>
              <a:rPr lang="en-US" sz="2000" dirty="0"/>
              <a:t>	.FILL #SOME_NUMBER</a:t>
            </a:r>
          </a:p>
          <a:p>
            <a:r>
              <a:rPr lang="en-US" sz="2000" dirty="0"/>
              <a:t>OP2:</a:t>
            </a:r>
          </a:p>
          <a:p>
            <a:r>
              <a:rPr lang="en-US" sz="2000" dirty="0"/>
              <a:t>	.FILL #10</a:t>
            </a:r>
          </a:p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032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Pseudo-Ops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0">
              <a:lnSpc>
                <a:spcPct val="100000"/>
              </a:lnSpc>
            </a:pPr>
            <a:r>
              <a:rPr spc="35" dirty="0"/>
              <a:t>;;the</a:t>
            </a:r>
            <a:r>
              <a:rPr spc="-280" dirty="0"/>
              <a:t> </a:t>
            </a:r>
            <a:r>
              <a:rPr spc="15" dirty="0"/>
              <a:t>first</a:t>
            </a:r>
            <a:r>
              <a:rPr spc="-130" dirty="0"/>
              <a:t> </a:t>
            </a:r>
            <a:r>
              <a:rPr spc="10" dirty="0"/>
              <a:t>instruction</a:t>
            </a:r>
            <a:r>
              <a:rPr spc="-235" dirty="0"/>
              <a:t> </a:t>
            </a:r>
            <a:r>
              <a:rPr spc="35" dirty="0"/>
              <a:t>should</a:t>
            </a:r>
            <a:r>
              <a:rPr spc="-330" dirty="0"/>
              <a:t> </a:t>
            </a:r>
            <a:r>
              <a:rPr spc="20" dirty="0"/>
              <a:t>be</a:t>
            </a:r>
            <a:r>
              <a:rPr spc="-80" dirty="0"/>
              <a:t> </a:t>
            </a:r>
            <a:r>
              <a:rPr dirty="0"/>
              <a:t>at</a:t>
            </a:r>
            <a:r>
              <a:rPr spc="-30" dirty="0"/>
              <a:t> </a:t>
            </a:r>
            <a:r>
              <a:rPr spc="45" dirty="0"/>
              <a:t>x3000</a:t>
            </a:r>
          </a:p>
          <a:p>
            <a:pPr marL="495300">
              <a:lnSpc>
                <a:spcPct val="100000"/>
              </a:lnSpc>
              <a:spcBef>
                <a:spcPts val="660"/>
              </a:spcBef>
            </a:pPr>
            <a:r>
              <a:rPr spc="20" dirty="0"/>
              <a:t>;;indicate</a:t>
            </a:r>
            <a:r>
              <a:rPr spc="-280" dirty="0"/>
              <a:t> </a:t>
            </a:r>
            <a:r>
              <a:rPr spc="35" dirty="0"/>
              <a:t>this</a:t>
            </a:r>
            <a:r>
              <a:rPr spc="-235" dirty="0"/>
              <a:t> </a:t>
            </a:r>
            <a:r>
              <a:rPr spc="25" dirty="0"/>
              <a:t>is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85" dirty="0"/>
              <a:t> </a:t>
            </a:r>
            <a:r>
              <a:rPr spc="15" dirty="0"/>
              <a:t>end</a:t>
            </a:r>
            <a:r>
              <a:rPr spc="-140" dirty="0"/>
              <a:t> </a:t>
            </a:r>
            <a:r>
              <a:rPr spc="20" dirty="0"/>
              <a:t>of</a:t>
            </a:r>
            <a:r>
              <a:rPr spc="-85" dirty="0"/>
              <a:t> </a:t>
            </a:r>
            <a:r>
              <a:rPr spc="30" dirty="0"/>
              <a:t>the</a:t>
            </a:r>
            <a:r>
              <a:rPr spc="-85" dirty="0"/>
              <a:t> </a:t>
            </a:r>
            <a:r>
              <a:rPr spc="15" dirty="0"/>
              <a:t>program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989965" algn="l"/>
              </a:tabLst>
            </a:pPr>
            <a:r>
              <a:rPr spc="15" dirty="0"/>
              <a:t>#-3	</a:t>
            </a:r>
            <a:r>
              <a:rPr spc="30" dirty="0"/>
              <a:t>;;#-3,</a:t>
            </a:r>
            <a:r>
              <a:rPr spc="-254" dirty="0"/>
              <a:t> </a:t>
            </a:r>
            <a:r>
              <a:rPr spc="30" dirty="0"/>
              <a:t>#5,</a:t>
            </a:r>
            <a:r>
              <a:rPr spc="-155" dirty="0"/>
              <a:t> </a:t>
            </a:r>
            <a:r>
              <a:rPr spc="30" dirty="0"/>
              <a:t>#0,</a:t>
            </a:r>
            <a:r>
              <a:rPr spc="-55" dirty="0"/>
              <a:t> </a:t>
            </a:r>
            <a:r>
              <a:rPr spc="10" dirty="0"/>
              <a:t>xFFC0,</a:t>
            </a:r>
            <a:r>
              <a:rPr spc="-160" dirty="0"/>
              <a:t> </a:t>
            </a:r>
            <a:r>
              <a:rPr spc="-15" dirty="0"/>
              <a:t>xABCD,</a:t>
            </a:r>
            <a:r>
              <a:rPr spc="-55" dirty="0"/>
              <a:t> </a:t>
            </a:r>
            <a:r>
              <a:rPr spc="10" dirty="0"/>
              <a:t>etc.</a:t>
            </a:r>
          </a:p>
          <a:p>
            <a:pPr marL="495300">
              <a:lnSpc>
                <a:spcPct val="100000"/>
              </a:lnSpc>
              <a:spcBef>
                <a:spcPts val="660"/>
              </a:spcBef>
            </a:pPr>
            <a:r>
              <a:rPr spc="35" dirty="0"/>
              <a:t>;;how</a:t>
            </a:r>
            <a:r>
              <a:rPr spc="-240" dirty="0"/>
              <a:t> </a:t>
            </a:r>
            <a:r>
              <a:rPr spc="10" dirty="0"/>
              <a:t>many</a:t>
            </a:r>
            <a:r>
              <a:rPr spc="-140" dirty="0"/>
              <a:t> </a:t>
            </a:r>
            <a:r>
              <a:rPr spc="5" dirty="0"/>
              <a:t>memory</a:t>
            </a:r>
            <a:r>
              <a:rPr spc="-140" dirty="0"/>
              <a:t> </a:t>
            </a:r>
            <a:r>
              <a:rPr spc="25" dirty="0"/>
              <a:t>location</a:t>
            </a:r>
            <a:r>
              <a:rPr spc="-335" dirty="0"/>
              <a:t> </a:t>
            </a:r>
            <a:r>
              <a:rPr spc="30" dirty="0"/>
              <a:t>you</a:t>
            </a:r>
            <a:r>
              <a:rPr spc="-140" dirty="0"/>
              <a:t> </a:t>
            </a:r>
            <a:r>
              <a:rPr spc="-5" dirty="0"/>
              <a:t>want</a:t>
            </a:r>
            <a:r>
              <a:rPr spc="-35" dirty="0"/>
              <a:t> </a:t>
            </a:r>
            <a:r>
              <a:rPr spc="25" dirty="0"/>
              <a:t>to</a:t>
            </a:r>
            <a:r>
              <a:rPr spc="-140" dirty="0"/>
              <a:t> </a:t>
            </a:r>
            <a:r>
              <a:rPr spc="45" dirty="0"/>
              <a:t>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524" y="2025192"/>
            <a:ext cx="2374900" cy="287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  <a:tab pos="1472565" algn="l"/>
              </a:tabLst>
            </a:pP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  <a:r>
              <a:rPr sz="2700" spc="-55" dirty="0">
                <a:solidFill>
                  <a:srgbClr val="002060"/>
                </a:solidFill>
                <a:latin typeface="Times New Roman"/>
                <a:cs typeface="Times New Roman"/>
              </a:rPr>
              <a:t>O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R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IG	</a:t>
            </a:r>
            <a:r>
              <a:rPr sz="2700" spc="50" dirty="0">
                <a:solidFill>
                  <a:srgbClr val="002060"/>
                </a:solidFill>
                <a:latin typeface="Times New Roman"/>
                <a:cs typeface="Times New Roman"/>
              </a:rPr>
              <a:t>x3000</a:t>
            </a:r>
            <a:endParaRPr sz="27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66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spc="-20" dirty="0">
                <a:solidFill>
                  <a:srgbClr val="002060"/>
                </a:solidFill>
                <a:latin typeface="Times New Roman"/>
                <a:cs typeface="Times New Roman"/>
              </a:rPr>
              <a:t>.END</a:t>
            </a:r>
            <a:endParaRPr sz="27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56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spc="-10" dirty="0">
                <a:solidFill>
                  <a:srgbClr val="002060"/>
                </a:solidFill>
                <a:latin typeface="Times New Roman"/>
                <a:cs typeface="Times New Roman"/>
              </a:rPr>
              <a:t>.FILL</a:t>
            </a:r>
            <a:endParaRPr sz="27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66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spc="5" dirty="0">
                <a:solidFill>
                  <a:srgbClr val="002060"/>
                </a:solidFill>
                <a:latin typeface="Times New Roman"/>
                <a:cs typeface="Times New Roman"/>
              </a:rPr>
              <a:t>.BLKW#3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700" spc="-270" dirty="0">
                <a:solidFill>
                  <a:srgbClr val="002060"/>
                </a:solidFill>
                <a:latin typeface="Arial"/>
                <a:cs typeface="Arial"/>
              </a:rPr>
              <a:t>§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-270" dirty="0">
                <a:solidFill>
                  <a:srgbClr val="002060"/>
                </a:solidFill>
                <a:latin typeface="Arial"/>
                <a:cs typeface="Arial"/>
              </a:rPr>
              <a:t>§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824" y="3896898"/>
            <a:ext cx="6457950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  <a:tabLst>
                <a:tab pos="1104265" algn="l"/>
                <a:tab pos="2577465" algn="l"/>
                <a:tab pos="4037965" algn="l"/>
              </a:tabLst>
            </a:pPr>
            <a:r>
              <a:rPr sz="2700" spc="-20" dirty="0">
                <a:solidFill>
                  <a:srgbClr val="002060"/>
                </a:solidFill>
                <a:latin typeface="Times New Roman"/>
                <a:cs typeface="Times New Roman"/>
              </a:rPr>
              <a:t>.STRINGZ</a:t>
            </a:r>
            <a:r>
              <a:rPr sz="2700" spc="-1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10" dirty="0">
                <a:solidFill>
                  <a:srgbClr val="002060"/>
                </a:solidFill>
                <a:latin typeface="Times New Roman"/>
                <a:cs typeface="Times New Roman"/>
              </a:rPr>
              <a:t>“Hello,</a:t>
            </a:r>
            <a:r>
              <a:rPr sz="2700" spc="-2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2060"/>
                </a:solidFill>
                <a:latin typeface="Times New Roman"/>
                <a:cs typeface="Times New Roman"/>
              </a:rPr>
              <a:t>World!”	</a:t>
            </a:r>
            <a:r>
              <a:rPr sz="2700" spc="5" dirty="0">
                <a:solidFill>
                  <a:srgbClr val="002060"/>
                </a:solidFill>
                <a:latin typeface="Times New Roman"/>
                <a:cs typeface="Times New Roman"/>
              </a:rPr>
              <a:t>;;Null-terminated  </a:t>
            </a:r>
            <a:r>
              <a:rPr sz="2700" spc="-30" dirty="0">
                <a:solidFill>
                  <a:srgbClr val="002060"/>
                </a:solidFill>
                <a:latin typeface="Times New Roman"/>
                <a:cs typeface="Times New Roman"/>
              </a:rPr>
              <a:t>TRAP	</a:t>
            </a:r>
            <a:r>
              <a:rPr sz="2700" spc="30" dirty="0">
                <a:solidFill>
                  <a:srgbClr val="002060"/>
                </a:solidFill>
                <a:latin typeface="Times New Roman"/>
                <a:cs typeface="Times New Roman"/>
              </a:rPr>
              <a:t>x25	</a:t>
            </a:r>
            <a:r>
              <a:rPr sz="2700" spc="20" dirty="0">
                <a:solidFill>
                  <a:srgbClr val="002060"/>
                </a:solidFill>
                <a:latin typeface="Times New Roman"/>
                <a:cs typeface="Times New Roman"/>
              </a:rPr>
              <a:t>;;same 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as</a:t>
            </a:r>
            <a:r>
              <a:rPr sz="2700" spc="-31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-90" dirty="0">
                <a:solidFill>
                  <a:srgbClr val="002060"/>
                </a:solidFill>
                <a:latin typeface="Times New Roman"/>
                <a:cs typeface="Times New Roman"/>
              </a:rPr>
              <a:t>HALT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4" y="457200"/>
            <a:ext cx="8671351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T</a:t>
            </a:r>
            <a:r>
              <a:rPr spc="-10" dirty="0"/>
              <a:t>i</a:t>
            </a:r>
            <a:r>
              <a:rPr spc="45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371600"/>
            <a:ext cx="8956675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.</a:t>
            </a:r>
            <a:r>
              <a:rPr sz="2400" dirty="0" err="1"/>
              <a:t>asm</a:t>
            </a:r>
            <a:r>
              <a:rPr sz="2400" dirty="0"/>
              <a:t> (PASS 1) </a:t>
            </a:r>
            <a:r>
              <a:rPr lang="en-US" sz="2400" dirty="0"/>
              <a:t>: a</a:t>
            </a:r>
            <a:r>
              <a:rPr sz="2400" dirty="0"/>
              <a:t> symbol table </a:t>
            </a:r>
            <a:r>
              <a:rPr lang="en-US" sz="2400" dirty="0"/>
              <a:t>is created</a:t>
            </a:r>
            <a:r>
              <a:rPr sz="2400" dirty="0"/>
              <a:t> (PASS2)</a:t>
            </a:r>
            <a:r>
              <a:rPr lang="en-US" sz="2400" dirty="0"/>
              <a:t>:</a:t>
            </a:r>
            <a:r>
              <a:rPr sz="2400" dirty="0"/>
              <a:t> .obj (the excutable)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Use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Use semicolon to comment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BR = </a:t>
            </a:r>
            <a:r>
              <a:rPr sz="2400" dirty="0" err="1"/>
              <a:t>BRnzp</a:t>
            </a:r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Draw a flow chart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Try to remember what kind of numbers are in the registers that you are using. Write them down when calculation gets complicated.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Assign different registers to specific functionality when the task is complex (R1 for  row count, R2 for column count, </a:t>
            </a:r>
            <a:r>
              <a:rPr sz="2400" dirty="0" err="1"/>
              <a:t>etc</a:t>
            </a:r>
            <a:r>
              <a:rPr sz="2400" dirty="0"/>
              <a:t>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register table. It’s extremely useful.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R7 should not be changed. Ever!!!</a:t>
            </a:r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Don’t get frustrated,  breathe and start over.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2025192"/>
            <a:ext cx="2794635" cy="91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0365" algn="l"/>
              </a:tabLst>
            </a:pPr>
            <a:r>
              <a:rPr sz="2700" spc="-270" dirty="0">
                <a:solidFill>
                  <a:srgbClr val="002060"/>
                </a:solidFill>
                <a:latin typeface="Arial"/>
                <a:cs typeface="Arial"/>
              </a:rPr>
              <a:t>§	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How </a:t>
            </a: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700" spc="10" dirty="0">
                <a:solidFill>
                  <a:srgbClr val="002060"/>
                </a:solidFill>
                <a:latin typeface="Times New Roman"/>
                <a:cs typeface="Times New Roman"/>
              </a:rPr>
              <a:t>clear</a:t>
            </a:r>
            <a:r>
              <a:rPr sz="2700" spc="-3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80365" algn="l"/>
              </a:tabLst>
            </a:pPr>
            <a:r>
              <a:rPr sz="2700" spc="-270" dirty="0">
                <a:solidFill>
                  <a:srgbClr val="002060"/>
                </a:solidFill>
                <a:latin typeface="Arial"/>
                <a:cs typeface="Arial"/>
              </a:rPr>
              <a:t>§	</a:t>
            </a:r>
            <a:r>
              <a:rPr sz="2700" spc="-40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R0, R0,</a:t>
            </a:r>
            <a:r>
              <a:rPr sz="2700" spc="-2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3821" y="3980840"/>
            <a:ext cx="332168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-16 </a:t>
            </a:r>
            <a:r>
              <a:rPr sz="2700" spc="-15" dirty="0">
                <a:solidFill>
                  <a:srgbClr val="002060"/>
                </a:solidFill>
                <a:latin typeface="Times New Roman"/>
                <a:cs typeface="Times New Roman"/>
              </a:rPr>
              <a:t>&lt;= </a:t>
            </a:r>
            <a:r>
              <a:rPr sz="2700" spc="20" dirty="0">
                <a:solidFill>
                  <a:srgbClr val="002060"/>
                </a:solidFill>
                <a:latin typeface="Times New Roman"/>
                <a:cs typeface="Times New Roman"/>
              </a:rPr>
              <a:t>immediate</a:t>
            </a:r>
            <a:r>
              <a:rPr sz="2700" spc="-48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40" dirty="0">
                <a:solidFill>
                  <a:srgbClr val="002060"/>
                </a:solidFill>
                <a:latin typeface="Times New Roman"/>
                <a:cs typeface="Times New Roman"/>
              </a:rPr>
              <a:t>value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524" y="3498278"/>
            <a:ext cx="4654550" cy="132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How </a:t>
            </a: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to do </a:t>
            </a:r>
            <a:r>
              <a:rPr lang="en-US"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copy </a:t>
            </a:r>
            <a:r>
              <a:rPr sz="2700" spc="-4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R1</a:t>
            </a:r>
            <a:r>
              <a:rPr lang="en-US"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 to R0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?</a:t>
            </a:r>
            <a:endParaRPr sz="2700" dirty="0">
              <a:latin typeface="Times New Roman"/>
              <a:cs typeface="Times New Roman"/>
            </a:endParaRPr>
          </a:p>
          <a:p>
            <a:pPr marL="381000" marR="5080" indent="-368300">
              <a:lnSpc>
                <a:spcPct val="101800"/>
              </a:lnSpc>
              <a:spcBef>
                <a:spcPts val="500"/>
              </a:spcBef>
              <a:buFont typeface="Arial"/>
              <a:buChar char="§"/>
              <a:tabLst>
                <a:tab pos="380365" algn="l"/>
                <a:tab pos="381000" algn="l"/>
                <a:tab pos="2945765" algn="l"/>
              </a:tabLst>
            </a:pPr>
            <a:r>
              <a:rPr sz="2700" spc="-55" dirty="0">
                <a:solidFill>
                  <a:srgbClr val="002060"/>
                </a:solidFill>
                <a:latin typeface="Times New Roman"/>
                <a:cs typeface="Times New Roman"/>
              </a:rPr>
              <a:t>AD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D</a:t>
            </a:r>
            <a:r>
              <a:rPr sz="2700" spc="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R</a:t>
            </a:r>
            <a:r>
              <a:rPr sz="2700" spc="50" dirty="0">
                <a:solidFill>
                  <a:srgbClr val="002060"/>
                </a:solidFill>
                <a:latin typeface="Times New Roman"/>
                <a:cs typeface="Times New Roman"/>
              </a:rPr>
              <a:t>0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,</a:t>
            </a:r>
            <a:r>
              <a:rPr sz="2700" spc="-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R</a:t>
            </a:r>
            <a:r>
              <a:rPr sz="2700" spc="50" dirty="0">
                <a:solidFill>
                  <a:srgbClr val="002060"/>
                </a:solidFill>
                <a:latin typeface="Times New Roman"/>
                <a:cs typeface="Times New Roman"/>
              </a:rPr>
              <a:t>1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,</a:t>
            </a:r>
            <a:r>
              <a:rPr sz="2700" spc="-1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50" dirty="0">
                <a:solidFill>
                  <a:srgbClr val="002060"/>
                </a:solidFill>
                <a:latin typeface="Times New Roman"/>
                <a:cs typeface="Times New Roman"/>
              </a:rPr>
              <a:t>#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0	</a:t>
            </a:r>
            <a:r>
              <a:rPr sz="2700" spc="45" dirty="0">
                <a:solidFill>
                  <a:srgbClr val="002060"/>
                </a:solidFill>
                <a:latin typeface="Times New Roman"/>
                <a:cs typeface="Times New Roman"/>
              </a:rPr>
              <a:t>;;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re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m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m</a:t>
            </a:r>
            <a:r>
              <a:rPr sz="2700" spc="45" dirty="0">
                <a:solidFill>
                  <a:srgbClr val="002060"/>
                </a:solidFill>
                <a:latin typeface="Times New Roman"/>
                <a:cs typeface="Times New Roman"/>
              </a:rPr>
              <a:t>b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er: 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sz="2700" spc="-15" dirty="0">
                <a:solidFill>
                  <a:srgbClr val="002060"/>
                </a:solidFill>
                <a:latin typeface="Times New Roman"/>
                <a:cs typeface="Times New Roman"/>
              </a:rPr>
              <a:t>&lt;=</a:t>
            </a:r>
            <a:r>
              <a:rPr sz="2700" spc="-2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20" dirty="0">
                <a:solidFill>
                  <a:srgbClr val="002060"/>
                </a:solidFill>
                <a:latin typeface="Times New Roman"/>
                <a:cs typeface="Times New Roman"/>
              </a:rPr>
              <a:t>15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524" y="5377726"/>
            <a:ext cx="2730500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How </a:t>
            </a: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get</a:t>
            </a:r>
            <a:r>
              <a:rPr sz="2700" spc="-29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20" dirty="0">
                <a:solidFill>
                  <a:srgbClr val="002060"/>
                </a:solidFill>
                <a:latin typeface="Times New Roman"/>
                <a:cs typeface="Times New Roman"/>
              </a:rPr>
              <a:t>–R0?</a:t>
            </a:r>
            <a:endParaRPr sz="27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66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spc="-40" dirty="0">
                <a:solidFill>
                  <a:srgbClr val="002060"/>
                </a:solidFill>
                <a:latin typeface="Times New Roman"/>
                <a:cs typeface="Times New Roman"/>
              </a:rPr>
              <a:t>NOT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R0,</a:t>
            </a:r>
            <a:r>
              <a:rPr sz="2700" spc="-1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80365" algn="l"/>
              </a:tabLst>
            </a:pPr>
            <a:r>
              <a:rPr sz="2700" spc="-270" dirty="0">
                <a:solidFill>
                  <a:srgbClr val="002060"/>
                </a:solidFill>
                <a:latin typeface="Arial"/>
                <a:cs typeface="Arial"/>
              </a:rPr>
              <a:t>§	</a:t>
            </a:r>
            <a:r>
              <a:rPr sz="2700" spc="-40" dirty="0">
                <a:solidFill>
                  <a:srgbClr val="002060"/>
                </a:solidFill>
                <a:latin typeface="Times New Roman"/>
                <a:cs typeface="Times New Roman"/>
              </a:rPr>
              <a:t>ADD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R0, R0,</a:t>
            </a:r>
            <a:r>
              <a:rPr sz="2700" spc="-2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#1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4" y="885609"/>
            <a:ext cx="2549525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LC-3 Review:</a:t>
            </a:r>
            <a:r>
              <a:rPr spc="-165" dirty="0"/>
              <a:t> </a:t>
            </a:r>
            <a:r>
              <a:rPr spc="-1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1759978"/>
            <a:ext cx="8460740" cy="395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105" dirty="0">
                <a:solidFill>
                  <a:srgbClr val="002060"/>
                </a:solidFill>
                <a:latin typeface="Arial"/>
                <a:cs typeface="Arial"/>
              </a:rPr>
              <a:t>I/O</a:t>
            </a:r>
            <a:r>
              <a:rPr sz="2300" b="1" spc="-1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002060"/>
                </a:solidFill>
                <a:latin typeface="Arial"/>
                <a:cs typeface="Arial"/>
              </a:rPr>
              <a:t>Interactions</a:t>
            </a:r>
            <a:endParaRPr sz="2300" dirty="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40"/>
              </a:spcBef>
              <a:buChar char="•"/>
              <a:tabLst>
                <a:tab pos="342265" algn="l"/>
                <a:tab pos="342900" algn="l"/>
              </a:tabLst>
            </a:pP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Polling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vs</a:t>
            </a:r>
            <a:r>
              <a:rPr sz="23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Interrupts</a:t>
            </a:r>
            <a:endParaRPr sz="2300" dirty="0">
              <a:latin typeface="Arial"/>
              <a:cs typeface="Arial"/>
            </a:endParaRPr>
          </a:p>
          <a:p>
            <a:pPr marL="1130300" lvl="1" indent="-330200">
              <a:lnSpc>
                <a:spcPct val="100000"/>
              </a:lnSpc>
              <a:spcBef>
                <a:spcPts val="540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Polling</a:t>
            </a:r>
            <a:endParaRPr sz="2300" dirty="0">
              <a:latin typeface="Arial"/>
              <a:cs typeface="Arial"/>
            </a:endParaRPr>
          </a:p>
          <a:p>
            <a:pPr marL="1562100" marR="643255" lvl="2" indent="-330200">
              <a:lnSpc>
                <a:spcPct val="100899"/>
              </a:lnSpc>
              <a:spcBef>
                <a:spcPts val="420"/>
              </a:spcBef>
              <a:buChar char="•"/>
              <a:tabLst>
                <a:tab pos="1561465" algn="l"/>
                <a:tab pos="1562100" algn="l"/>
              </a:tabLst>
            </a:pPr>
            <a:r>
              <a:rPr sz="1900" spc="45" dirty="0">
                <a:solidFill>
                  <a:srgbClr val="002060"/>
                </a:solidFill>
                <a:latin typeface="Arial"/>
                <a:cs typeface="Arial"/>
              </a:rPr>
              <a:t>Loop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indefinitely </a:t>
            </a:r>
            <a:r>
              <a:rPr sz="1900" spc="25" dirty="0">
                <a:solidFill>
                  <a:srgbClr val="002060"/>
                </a:solidFill>
                <a:latin typeface="Arial"/>
                <a:cs typeface="Arial"/>
              </a:rPr>
              <a:t>until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data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1900" spc="-25" dirty="0">
                <a:solidFill>
                  <a:srgbClr val="002060"/>
                </a:solidFill>
                <a:latin typeface="Arial"/>
                <a:cs typeface="Arial"/>
              </a:rPr>
              <a:t>available </a:t>
            </a:r>
            <a:r>
              <a:rPr sz="1900" spc="20" dirty="0">
                <a:solidFill>
                  <a:srgbClr val="002060"/>
                </a:solidFill>
                <a:latin typeface="Arial"/>
                <a:cs typeface="Arial"/>
              </a:rPr>
              <a:t>by checking </a:t>
            </a:r>
            <a:r>
              <a:rPr sz="1900" spc="30" dirty="0">
                <a:solidFill>
                  <a:srgbClr val="002060"/>
                </a:solidFill>
                <a:latin typeface="Arial"/>
                <a:cs typeface="Arial"/>
              </a:rPr>
              <a:t>status  </a:t>
            </a:r>
            <a:r>
              <a:rPr sz="1900" spc="-5" dirty="0">
                <a:solidFill>
                  <a:srgbClr val="002060"/>
                </a:solidFill>
                <a:latin typeface="Arial"/>
                <a:cs typeface="Arial"/>
              </a:rPr>
              <a:t>register</a:t>
            </a:r>
            <a:r>
              <a:rPr lang="en-US" sz="1900" spc="-5" dirty="0">
                <a:solidFill>
                  <a:srgbClr val="002060"/>
                </a:solidFill>
                <a:latin typeface="Arial"/>
                <a:cs typeface="Arial"/>
              </a:rPr>
              <a:t>s (KBSR, DSR)</a:t>
            </a:r>
            <a:endParaRPr sz="1900" dirty="0">
              <a:latin typeface="Arial"/>
              <a:cs typeface="Arial"/>
            </a:endParaRPr>
          </a:p>
          <a:p>
            <a:pPr marL="1130300" lvl="1" indent="-330200">
              <a:lnSpc>
                <a:spcPct val="100000"/>
              </a:lnSpc>
              <a:spcBef>
                <a:spcPts val="620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Interrupts</a:t>
            </a:r>
            <a:endParaRPr sz="2300" dirty="0">
              <a:latin typeface="Arial"/>
              <a:cs typeface="Arial"/>
            </a:endParaRPr>
          </a:p>
          <a:p>
            <a:pPr marL="1562100" lvl="2" indent="-330200">
              <a:lnSpc>
                <a:spcPct val="100000"/>
              </a:lnSpc>
              <a:spcBef>
                <a:spcPts val="439"/>
              </a:spcBef>
              <a:buChar char="•"/>
              <a:tabLst>
                <a:tab pos="1561465" algn="l"/>
                <a:tab pos="1562100" algn="l"/>
              </a:tabLst>
            </a:pPr>
            <a:r>
              <a:rPr sz="1900" spc="-10" dirty="0">
                <a:solidFill>
                  <a:srgbClr val="002060"/>
                </a:solidFill>
                <a:latin typeface="Arial"/>
                <a:cs typeface="Arial"/>
              </a:rPr>
              <a:t>Allows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program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perform </a:t>
            </a:r>
            <a:r>
              <a:rPr sz="1900" spc="15" dirty="0">
                <a:solidFill>
                  <a:srgbClr val="002060"/>
                </a:solidFill>
                <a:latin typeface="Arial"/>
                <a:cs typeface="Arial"/>
              </a:rPr>
              <a:t>other work </a:t>
            </a:r>
            <a:r>
              <a:rPr sz="1900" spc="-5" dirty="0">
                <a:solidFill>
                  <a:srgbClr val="002060"/>
                </a:solidFill>
                <a:latin typeface="Arial"/>
                <a:cs typeface="Arial"/>
              </a:rPr>
              <a:t>while </a:t>
            </a:r>
            <a:r>
              <a:rPr sz="1900" spc="35" dirty="0">
                <a:solidFill>
                  <a:srgbClr val="002060"/>
                </a:solidFill>
                <a:latin typeface="Arial"/>
                <a:cs typeface="Arial"/>
              </a:rPr>
              <a:t>no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data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1900" spc="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02060"/>
                </a:solidFill>
                <a:latin typeface="Arial"/>
                <a:cs typeface="Arial"/>
              </a:rPr>
              <a:t>available</a:t>
            </a:r>
            <a:endParaRPr sz="1900" dirty="0">
              <a:latin typeface="Arial"/>
              <a:cs typeface="Arial"/>
            </a:endParaRPr>
          </a:p>
          <a:p>
            <a:pPr marL="1562100" marR="107950" lvl="2" indent="-330200">
              <a:lnSpc>
                <a:spcPct val="100899"/>
              </a:lnSpc>
              <a:spcBef>
                <a:spcPts val="500"/>
              </a:spcBef>
              <a:buChar char="•"/>
              <a:tabLst>
                <a:tab pos="1561465" algn="l"/>
                <a:tab pos="1562100" algn="l"/>
              </a:tabLst>
            </a:pPr>
            <a:r>
              <a:rPr sz="1900" spc="25" dirty="0">
                <a:solidFill>
                  <a:srgbClr val="002060"/>
                </a:solidFill>
                <a:latin typeface="Arial"/>
                <a:cs typeface="Arial"/>
              </a:rPr>
              <a:t>Upon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reception </a:t>
            </a:r>
            <a:r>
              <a:rPr sz="1900" spc="35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interrupt,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pause current </a:t>
            </a:r>
            <a:r>
              <a:rPr sz="1900" spc="20" dirty="0">
                <a:solidFill>
                  <a:srgbClr val="002060"/>
                </a:solidFill>
                <a:latin typeface="Arial"/>
                <a:cs typeface="Arial"/>
              </a:rPr>
              <a:t>code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execution </a:t>
            </a:r>
            <a:r>
              <a:rPr sz="1900" spc="15" dirty="0">
                <a:solidFill>
                  <a:srgbClr val="002060"/>
                </a:solidFill>
                <a:latin typeface="Arial"/>
                <a:cs typeface="Arial"/>
              </a:rPr>
              <a:t>and 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execute </a:t>
            </a:r>
            <a:r>
              <a:rPr sz="1900" spc="-5" dirty="0">
                <a:solidFill>
                  <a:srgbClr val="002060"/>
                </a:solidFill>
                <a:latin typeface="Arial"/>
                <a:cs typeface="Arial"/>
              </a:rPr>
              <a:t>special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interrupt handling</a:t>
            </a:r>
            <a:r>
              <a:rPr sz="1900" spc="29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002060"/>
                </a:solidFill>
                <a:latin typeface="Arial"/>
                <a:cs typeface="Arial"/>
              </a:rPr>
              <a:t>functions</a:t>
            </a:r>
            <a:endParaRPr sz="1900" dirty="0">
              <a:latin typeface="Arial"/>
              <a:cs typeface="Arial"/>
            </a:endParaRPr>
          </a:p>
          <a:p>
            <a:pPr marL="1562100" lvl="2" indent="-330200">
              <a:lnSpc>
                <a:spcPct val="100000"/>
              </a:lnSpc>
              <a:spcBef>
                <a:spcPts val="420"/>
              </a:spcBef>
              <a:buChar char="•"/>
              <a:tabLst>
                <a:tab pos="1561465" algn="l"/>
                <a:tab pos="1562100" algn="l"/>
              </a:tabLst>
            </a:pP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Return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interrupted </a:t>
            </a:r>
            <a:r>
              <a:rPr sz="1900" spc="20" dirty="0">
                <a:solidFill>
                  <a:srgbClr val="002060"/>
                </a:solidFill>
                <a:latin typeface="Arial"/>
                <a:cs typeface="Arial"/>
              </a:rPr>
              <a:t>code once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interrupt </a:t>
            </a:r>
            <a:r>
              <a:rPr sz="1900" spc="-10" dirty="0">
                <a:solidFill>
                  <a:srgbClr val="002060"/>
                </a:solidFill>
                <a:latin typeface="Arial"/>
                <a:cs typeface="Arial"/>
              </a:rPr>
              <a:t>has </a:t>
            </a:r>
            <a:r>
              <a:rPr sz="1900" spc="-25" dirty="0">
                <a:solidFill>
                  <a:srgbClr val="002060"/>
                </a:solidFill>
                <a:latin typeface="Arial"/>
                <a:cs typeface="Arial"/>
              </a:rPr>
              <a:t>been</a:t>
            </a:r>
            <a:r>
              <a:rPr sz="1900" spc="459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handled</a:t>
            </a:r>
            <a:endParaRPr sz="1900" dirty="0">
              <a:latin typeface="Arial"/>
              <a:cs typeface="Arial"/>
            </a:endParaRPr>
          </a:p>
          <a:p>
            <a:pPr marL="1562100" lvl="2" indent="-330200">
              <a:lnSpc>
                <a:spcPct val="100000"/>
              </a:lnSpc>
              <a:spcBef>
                <a:spcPts val="520"/>
              </a:spcBef>
              <a:buChar char="•"/>
              <a:tabLst>
                <a:tab pos="1561465" algn="l"/>
                <a:tab pos="1562100" algn="l"/>
              </a:tabLst>
            </a:pP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Will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be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covered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in </a:t>
            </a:r>
            <a:r>
              <a:rPr sz="1900" spc="15" dirty="0">
                <a:solidFill>
                  <a:srgbClr val="002060"/>
                </a:solidFill>
                <a:latin typeface="Arial"/>
                <a:cs typeface="Arial"/>
              </a:rPr>
              <a:t>depth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in 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ECE</a:t>
            </a:r>
            <a:r>
              <a:rPr sz="1900" spc="2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002060"/>
                </a:solidFill>
                <a:latin typeface="Arial"/>
                <a:cs typeface="Arial"/>
              </a:rPr>
              <a:t>391!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4" y="885609"/>
            <a:ext cx="2549525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LC-3 Review:</a:t>
            </a:r>
            <a:r>
              <a:rPr spc="-165" dirty="0"/>
              <a:t> </a:t>
            </a:r>
            <a:r>
              <a:rPr spc="-1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1759978"/>
            <a:ext cx="8439785" cy="392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25" dirty="0">
                <a:solidFill>
                  <a:srgbClr val="002060"/>
                </a:solidFill>
                <a:latin typeface="Arial"/>
                <a:cs typeface="Arial"/>
              </a:rPr>
              <a:t>Memory </a:t>
            </a:r>
            <a:r>
              <a:rPr sz="2300" b="1" spc="30" dirty="0">
                <a:solidFill>
                  <a:srgbClr val="002060"/>
                </a:solidFill>
                <a:latin typeface="Arial"/>
                <a:cs typeface="Arial"/>
              </a:rPr>
              <a:t>Mapped</a:t>
            </a:r>
            <a:r>
              <a:rPr sz="2300" b="1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b="1" spc="105" dirty="0">
                <a:solidFill>
                  <a:srgbClr val="002060"/>
                </a:solidFill>
                <a:latin typeface="Arial"/>
                <a:cs typeface="Arial"/>
              </a:rPr>
              <a:t>I/O</a:t>
            </a:r>
            <a:endParaRPr sz="23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40"/>
              </a:spcBef>
              <a:buChar char="•"/>
              <a:tabLst>
                <a:tab pos="342265" algn="l"/>
                <a:tab pos="342900" algn="l"/>
              </a:tabLst>
            </a:pP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Map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I/O </a:t>
            </a:r>
            <a:r>
              <a:rPr sz="2300" spc="5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specific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memory</a:t>
            </a:r>
            <a:r>
              <a:rPr sz="2300" spc="-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addresses</a:t>
            </a:r>
            <a:endParaRPr sz="2300">
              <a:latin typeface="Arial"/>
              <a:cs typeface="Arial"/>
            </a:endParaRPr>
          </a:p>
          <a:p>
            <a:pPr marL="1130300" lvl="1" indent="-330200">
              <a:lnSpc>
                <a:spcPct val="100000"/>
              </a:lnSpc>
              <a:spcBef>
                <a:spcPts val="540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-15" dirty="0">
                <a:solidFill>
                  <a:srgbClr val="002060"/>
                </a:solidFill>
                <a:latin typeface="Arial"/>
                <a:cs typeface="Arial"/>
              </a:rPr>
              <a:t>Removes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300" spc="-20" dirty="0">
                <a:solidFill>
                  <a:srgbClr val="002060"/>
                </a:solidFill>
                <a:latin typeface="Arial"/>
                <a:cs typeface="Arial"/>
              </a:rPr>
              <a:t>need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for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dedicated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I/O</a:t>
            </a:r>
            <a:r>
              <a:rPr sz="23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channels</a:t>
            </a:r>
            <a:endParaRPr sz="2300">
              <a:latin typeface="Arial"/>
              <a:cs typeface="Arial"/>
            </a:endParaRPr>
          </a:p>
          <a:p>
            <a:pPr marL="342900" marR="222885" indent="-330200">
              <a:lnSpc>
                <a:spcPct val="101400"/>
              </a:lnSpc>
              <a:spcBef>
                <a:spcPts val="500"/>
              </a:spcBef>
              <a:buChar char="•"/>
              <a:tabLst>
                <a:tab pos="342265" algn="l"/>
                <a:tab pos="342900" algn="l"/>
              </a:tabLst>
            </a:pP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Accessing the </a:t>
            </a:r>
            <a:r>
              <a:rPr sz="2300" spc="35" dirty="0">
                <a:solidFill>
                  <a:srgbClr val="002060"/>
                </a:solidFill>
                <a:latin typeface="Arial"/>
                <a:cs typeface="Arial"/>
              </a:rPr>
              <a:t>mapped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memory address </a:t>
            </a: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gives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access </a:t>
            </a:r>
            <a:r>
              <a:rPr sz="2300" spc="50" dirty="0">
                <a:solidFill>
                  <a:srgbClr val="002060"/>
                </a:solidFill>
                <a:latin typeface="Arial"/>
                <a:cs typeface="Arial"/>
              </a:rPr>
              <a:t>to</a:t>
            </a:r>
            <a:r>
              <a:rPr sz="2300" spc="-2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the  </a:t>
            </a:r>
            <a:r>
              <a:rPr sz="2300" spc="45" dirty="0">
                <a:solidFill>
                  <a:srgbClr val="002060"/>
                </a:solidFill>
                <a:latin typeface="Arial"/>
                <a:cs typeface="Arial"/>
              </a:rPr>
              <a:t>input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or </a:t>
            </a:r>
            <a:r>
              <a:rPr sz="2300" spc="50" dirty="0">
                <a:solidFill>
                  <a:srgbClr val="002060"/>
                </a:solidFill>
                <a:latin typeface="Arial"/>
                <a:cs typeface="Arial"/>
              </a:rPr>
              <a:t>output</a:t>
            </a:r>
            <a:r>
              <a:rPr sz="2300" spc="-2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device</a:t>
            </a:r>
            <a:endParaRPr sz="2300">
              <a:latin typeface="Arial"/>
              <a:cs typeface="Arial"/>
            </a:endParaRPr>
          </a:p>
          <a:p>
            <a:pPr marL="1130300" marR="146050" lvl="1" indent="-330200">
              <a:lnSpc>
                <a:spcPts val="2700"/>
              </a:lnSpc>
              <a:spcBef>
                <a:spcPts val="680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Reading </a:t>
            </a:r>
            <a:r>
              <a:rPr sz="2300" spc="35" dirty="0">
                <a:solidFill>
                  <a:srgbClr val="002060"/>
                </a:solidFill>
                <a:latin typeface="Arial"/>
                <a:cs typeface="Arial"/>
              </a:rPr>
              <a:t>from </a:t>
            </a:r>
            <a:r>
              <a:rPr sz="2300" spc="-40" dirty="0">
                <a:solidFill>
                  <a:srgbClr val="002060"/>
                </a:solidFill>
                <a:latin typeface="Arial"/>
                <a:cs typeface="Arial"/>
              </a:rPr>
              <a:t>xFE02 </a:t>
            </a:r>
            <a:r>
              <a:rPr sz="2300" spc="-75" dirty="0">
                <a:solidFill>
                  <a:srgbClr val="002060"/>
                </a:solidFill>
                <a:latin typeface="Arial"/>
                <a:cs typeface="Arial"/>
              </a:rPr>
              <a:t>(KBDR)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returns </a:t>
            </a:r>
            <a:r>
              <a:rPr sz="2300" spc="-45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char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what </a:t>
            </a:r>
            <a:r>
              <a:rPr sz="2300" spc="-15" dirty="0">
                <a:solidFill>
                  <a:srgbClr val="002060"/>
                </a:solidFill>
                <a:latin typeface="Arial"/>
                <a:cs typeface="Arial"/>
              </a:rPr>
              <a:t>key  was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pressed </a:t>
            </a:r>
            <a:r>
              <a:rPr sz="2300" spc="5" dirty="0">
                <a:solidFill>
                  <a:srgbClr val="002060"/>
                </a:solidFill>
                <a:latin typeface="Arial"/>
                <a:cs typeface="Arial"/>
              </a:rPr>
              <a:t>on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300" spc="-1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1130300" lvl="1" indent="-330200">
              <a:lnSpc>
                <a:spcPct val="100000"/>
              </a:lnSpc>
              <a:spcBef>
                <a:spcPts val="459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5" dirty="0">
                <a:solidFill>
                  <a:srgbClr val="002060"/>
                </a:solidFill>
                <a:latin typeface="Arial"/>
                <a:cs typeface="Arial"/>
              </a:rPr>
              <a:t>Writing </a:t>
            </a:r>
            <a:r>
              <a:rPr sz="2300" spc="45" dirty="0">
                <a:solidFill>
                  <a:srgbClr val="002060"/>
                </a:solidFill>
                <a:latin typeface="Arial"/>
                <a:cs typeface="Arial"/>
              </a:rPr>
              <a:t>‘a’ to </a:t>
            </a:r>
            <a:r>
              <a:rPr sz="2300" spc="-40" dirty="0">
                <a:solidFill>
                  <a:srgbClr val="002060"/>
                </a:solidFill>
                <a:latin typeface="Arial"/>
                <a:cs typeface="Arial"/>
              </a:rPr>
              <a:t>xFE06 </a:t>
            </a:r>
            <a:r>
              <a:rPr sz="2300" spc="-105" dirty="0">
                <a:solidFill>
                  <a:srgbClr val="002060"/>
                </a:solidFill>
                <a:latin typeface="Arial"/>
                <a:cs typeface="Arial"/>
              </a:rPr>
              <a:t>(DDR) </a:t>
            </a:r>
            <a:r>
              <a:rPr sz="2300" dirty="0">
                <a:solidFill>
                  <a:srgbClr val="002060"/>
                </a:solidFill>
                <a:latin typeface="Arial"/>
                <a:cs typeface="Arial"/>
              </a:rPr>
              <a:t>will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display </a:t>
            </a:r>
            <a:r>
              <a:rPr sz="2300" spc="45" dirty="0">
                <a:solidFill>
                  <a:srgbClr val="002060"/>
                </a:solidFill>
                <a:latin typeface="Arial"/>
                <a:cs typeface="Arial"/>
              </a:rPr>
              <a:t>‘a’ </a:t>
            </a:r>
            <a:r>
              <a:rPr sz="2300" spc="5" dirty="0">
                <a:solidFill>
                  <a:srgbClr val="002060"/>
                </a:solidFill>
                <a:latin typeface="Arial"/>
                <a:cs typeface="Arial"/>
              </a:rPr>
              <a:t>on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300" spc="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1130300" marR="5080" lvl="1" indent="-330200">
              <a:lnSpc>
                <a:spcPct val="101400"/>
              </a:lnSpc>
              <a:spcBef>
                <a:spcPts val="500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Check the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status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register </a:t>
            </a:r>
            <a:r>
              <a:rPr sz="2300" spc="-40" dirty="0">
                <a:solidFill>
                  <a:srgbClr val="002060"/>
                </a:solidFill>
                <a:latin typeface="Arial"/>
                <a:cs typeface="Arial"/>
              </a:rPr>
              <a:t>(KBSR, </a:t>
            </a:r>
            <a:r>
              <a:rPr sz="2300" spc="-85" dirty="0">
                <a:solidFill>
                  <a:srgbClr val="002060"/>
                </a:solidFill>
                <a:latin typeface="Arial"/>
                <a:cs typeface="Arial"/>
              </a:rPr>
              <a:t>DSR)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the respective  </a:t>
            </a:r>
            <a:r>
              <a:rPr sz="2300" spc="55" dirty="0">
                <a:solidFill>
                  <a:srgbClr val="002060"/>
                </a:solidFill>
                <a:latin typeface="Arial"/>
                <a:cs typeface="Arial"/>
              </a:rPr>
              <a:t>input/output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before </a:t>
            </a:r>
            <a:r>
              <a:rPr sz="2300" dirty="0">
                <a:solidFill>
                  <a:srgbClr val="002060"/>
                </a:solidFill>
                <a:latin typeface="Arial"/>
                <a:cs typeface="Arial"/>
              </a:rPr>
              <a:t>reading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or</a:t>
            </a:r>
            <a:r>
              <a:rPr sz="2300" spc="-3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writing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4" y="885609"/>
            <a:ext cx="4490085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LC-3 Review: </a:t>
            </a:r>
            <a:r>
              <a:rPr dirty="0"/>
              <a:t>Keyboard</a:t>
            </a:r>
            <a:r>
              <a:rPr spc="-305" dirty="0"/>
              <a:t> </a:t>
            </a:r>
            <a:r>
              <a:rPr spc="25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1759978"/>
            <a:ext cx="8582660" cy="112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dirty="0">
                <a:solidFill>
                  <a:srgbClr val="002060"/>
                </a:solidFill>
                <a:latin typeface="Arial"/>
                <a:cs typeface="Arial"/>
              </a:rPr>
              <a:t>Reading </a:t>
            </a:r>
            <a:r>
              <a:rPr sz="2300" b="1" spc="15" dirty="0">
                <a:solidFill>
                  <a:srgbClr val="002060"/>
                </a:solidFill>
                <a:latin typeface="Arial"/>
                <a:cs typeface="Arial"/>
              </a:rPr>
              <a:t>from </a:t>
            </a:r>
            <a:r>
              <a:rPr sz="2300" b="1" spc="2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300" b="1" spc="-1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002060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342900" marR="5080" indent="-330200">
              <a:lnSpc>
                <a:spcPts val="2700"/>
              </a:lnSpc>
              <a:spcBef>
                <a:spcPts val="680"/>
              </a:spcBef>
              <a:buChar char="•"/>
              <a:tabLst>
                <a:tab pos="342265" algn="l"/>
                <a:tab pos="342900" algn="l"/>
              </a:tabLst>
            </a:pP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Poll </a:t>
            </a:r>
            <a:r>
              <a:rPr sz="2300" spc="-25" dirty="0">
                <a:solidFill>
                  <a:srgbClr val="002060"/>
                </a:solidFill>
                <a:latin typeface="Arial"/>
                <a:cs typeface="Arial"/>
              </a:rPr>
              <a:t>KBSR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until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ready </a:t>
            </a:r>
            <a:r>
              <a:rPr sz="2300" spc="60" dirty="0">
                <a:solidFill>
                  <a:srgbClr val="002060"/>
                </a:solidFill>
                <a:latin typeface="Arial"/>
                <a:cs typeface="Arial"/>
              </a:rPr>
              <a:t>bit </a:t>
            </a: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set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then access </a:t>
            </a:r>
            <a:r>
              <a:rPr sz="2300" spc="45" dirty="0">
                <a:solidFill>
                  <a:srgbClr val="002060"/>
                </a:solidFill>
                <a:latin typeface="Arial"/>
                <a:cs typeface="Arial"/>
              </a:rPr>
              <a:t>input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data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stored</a:t>
            </a:r>
            <a:r>
              <a:rPr sz="2300"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in  lower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8 </a:t>
            </a:r>
            <a:r>
              <a:rPr sz="2300" spc="40" dirty="0">
                <a:solidFill>
                  <a:srgbClr val="002060"/>
                </a:solidFill>
                <a:latin typeface="Arial"/>
                <a:cs typeface="Arial"/>
              </a:rPr>
              <a:t>bits </a:t>
            </a:r>
            <a:r>
              <a:rPr sz="2300" spc="30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sz="2300" spc="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2060"/>
                </a:solidFill>
                <a:latin typeface="Arial"/>
                <a:cs typeface="Arial"/>
              </a:rPr>
              <a:t>KBDR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412" y="4044188"/>
            <a:ext cx="8826500" cy="1854200"/>
          </a:xfrm>
          <a:custGeom>
            <a:avLst/>
            <a:gdLst/>
            <a:ahLst/>
            <a:cxnLst/>
            <a:rect l="l" t="t" r="r" b="b"/>
            <a:pathLst>
              <a:path w="8826500" h="1854200">
                <a:moveTo>
                  <a:pt x="0" y="0"/>
                </a:moveTo>
                <a:lnTo>
                  <a:pt x="8826509" y="0"/>
                </a:lnTo>
                <a:lnTo>
                  <a:pt x="8826509" y="1854198"/>
                </a:lnTo>
                <a:lnTo>
                  <a:pt x="0" y="1854198"/>
                </a:lnTo>
                <a:lnTo>
                  <a:pt x="0" y="0"/>
                </a:lnTo>
                <a:close/>
              </a:path>
            </a:pathLst>
          </a:custGeom>
          <a:ln w="38097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412" y="4044188"/>
          <a:ext cx="8332652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7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240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spc="10" dirty="0">
                          <a:latin typeface="Calibri"/>
                          <a:cs typeface="Calibri"/>
                        </a:rPr>
                        <a:t>POLL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spc="10" dirty="0">
                          <a:latin typeface="Calibri"/>
                          <a:cs typeface="Calibri"/>
                        </a:rPr>
                        <a:t>LDI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461009" marR="240029">
                        <a:lnSpc>
                          <a:spcPct val="100899"/>
                        </a:lnSpc>
                      </a:pPr>
                      <a:r>
                        <a:rPr sz="1900" spc="-35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900" spc="5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p 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LDI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 marR="1043940">
                        <a:lnSpc>
                          <a:spcPct val="100899"/>
                        </a:lnSpc>
                        <a:spcBef>
                          <a:spcPts val="15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9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KBSR 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POLL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9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KBDR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34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Check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9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register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134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while ready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9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set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134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Get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input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KBSR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749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xFE00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346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KBSR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address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marL="76200">
                        <a:lnSpc>
                          <a:spcPts val="206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KBDR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7495" algn="r">
                        <a:lnSpc>
                          <a:spcPts val="2060"/>
                        </a:lnSpc>
                      </a:pPr>
                      <a:r>
                        <a:rPr sz="19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206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xFE02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3460">
                        <a:lnSpc>
                          <a:spcPts val="206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KBDR</a:t>
                      </a:r>
                      <a:r>
                        <a:rPr sz="19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address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4" y="885609"/>
            <a:ext cx="4413250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LC-3 Review: Display</a:t>
            </a:r>
            <a:r>
              <a:rPr spc="-245" dirty="0"/>
              <a:t> </a:t>
            </a:r>
            <a:r>
              <a:rPr spc="15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1759978"/>
            <a:ext cx="818832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-5" dirty="0">
                <a:solidFill>
                  <a:srgbClr val="002060"/>
                </a:solidFill>
                <a:latin typeface="Arial"/>
                <a:cs typeface="Arial"/>
              </a:rPr>
              <a:t>Writing </a:t>
            </a:r>
            <a:r>
              <a:rPr sz="2300" b="1" spc="1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300" b="1" spc="2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300" b="1" spc="-20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b="1" spc="-40" dirty="0">
                <a:solidFill>
                  <a:srgbClr val="002060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40"/>
              </a:spcBef>
              <a:buChar char="•"/>
              <a:tabLst>
                <a:tab pos="342265" algn="l"/>
                <a:tab pos="342900" algn="l"/>
              </a:tabLst>
            </a:pP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Poll </a:t>
            </a:r>
            <a:r>
              <a:rPr sz="2300" spc="-65" dirty="0">
                <a:solidFill>
                  <a:srgbClr val="002060"/>
                </a:solidFill>
                <a:latin typeface="Arial"/>
                <a:cs typeface="Arial"/>
              </a:rPr>
              <a:t>DSR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until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ready </a:t>
            </a:r>
            <a:r>
              <a:rPr sz="2300" spc="60" dirty="0">
                <a:solidFill>
                  <a:srgbClr val="002060"/>
                </a:solidFill>
                <a:latin typeface="Arial"/>
                <a:cs typeface="Arial"/>
              </a:rPr>
              <a:t>bit </a:t>
            </a: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set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then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write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display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data </a:t>
            </a:r>
            <a:r>
              <a:rPr sz="2300" spc="50" dirty="0">
                <a:solidFill>
                  <a:srgbClr val="002060"/>
                </a:solidFill>
                <a:latin typeface="Arial"/>
                <a:cs typeface="Arial"/>
              </a:rPr>
              <a:t>to</a:t>
            </a:r>
            <a:r>
              <a:rPr sz="23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-75" dirty="0">
                <a:solidFill>
                  <a:srgbClr val="002060"/>
                </a:solidFill>
                <a:latin typeface="Arial"/>
                <a:cs typeface="Arial"/>
              </a:rPr>
              <a:t>DDR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412" y="4044188"/>
            <a:ext cx="8826500" cy="1854200"/>
          </a:xfrm>
          <a:custGeom>
            <a:avLst/>
            <a:gdLst/>
            <a:ahLst/>
            <a:cxnLst/>
            <a:rect l="l" t="t" r="r" b="b"/>
            <a:pathLst>
              <a:path w="8826500" h="1854200">
                <a:moveTo>
                  <a:pt x="0" y="0"/>
                </a:moveTo>
                <a:lnTo>
                  <a:pt x="8826509" y="0"/>
                </a:lnTo>
                <a:lnTo>
                  <a:pt x="8826509" y="1854198"/>
                </a:lnTo>
                <a:lnTo>
                  <a:pt x="0" y="1854198"/>
                </a:lnTo>
                <a:lnTo>
                  <a:pt x="0" y="0"/>
                </a:lnTo>
                <a:close/>
              </a:path>
            </a:pathLst>
          </a:custGeom>
          <a:ln w="38097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412" y="4044188"/>
          <a:ext cx="8332652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8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240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spc="10" dirty="0">
                          <a:latin typeface="Calibri"/>
                          <a:cs typeface="Calibri"/>
                        </a:rPr>
                        <a:t>POLL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spc="10" dirty="0">
                          <a:latin typeface="Calibri"/>
                          <a:cs typeface="Calibri"/>
                        </a:rPr>
                        <a:t>LDI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482600" marR="240029">
                        <a:lnSpc>
                          <a:spcPct val="100899"/>
                        </a:lnSpc>
                      </a:pPr>
                      <a:r>
                        <a:rPr sz="1900" spc="-35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900" spc="5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p 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STI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 marR="1056640">
                        <a:lnSpc>
                          <a:spcPct val="100899"/>
                        </a:lnSpc>
                        <a:spcBef>
                          <a:spcPts val="15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R1, 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DSR 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POLL 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9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DDR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Check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9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register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642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while ready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9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set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642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9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spc="15" dirty="0">
                          <a:latin typeface="Calibri"/>
                          <a:cs typeface="Calibri"/>
                        </a:rPr>
                        <a:t>DSR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749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xFE04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DSR</a:t>
                      </a:r>
                      <a:r>
                        <a:rPr sz="19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address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marL="76200">
                        <a:lnSpc>
                          <a:spcPts val="2060"/>
                        </a:lnSpc>
                      </a:pPr>
                      <a:r>
                        <a:rPr sz="1900" spc="30" dirty="0">
                          <a:latin typeface="Calibri"/>
                          <a:cs typeface="Calibri"/>
                        </a:rPr>
                        <a:t>DDR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7495" algn="r">
                        <a:lnSpc>
                          <a:spcPts val="2060"/>
                        </a:lnSpc>
                      </a:pPr>
                      <a:r>
                        <a:rPr sz="19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206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xFE06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4260">
                        <a:lnSpc>
                          <a:spcPts val="206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DDR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address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T</a:t>
            </a:r>
            <a:r>
              <a:rPr spc="-40" dirty="0"/>
              <a:t>RA</a:t>
            </a:r>
            <a:r>
              <a:rPr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2037892"/>
            <a:ext cx="7546340" cy="100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TRAP</a:t>
            </a:r>
            <a:r>
              <a:rPr sz="1900" spc="-21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function</a:t>
            </a:r>
            <a:endParaRPr sz="19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42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Passes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control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operating</a:t>
            </a:r>
            <a:r>
              <a:rPr sz="1900" spc="2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system</a:t>
            </a:r>
            <a:endParaRPr sz="19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52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Programmers </a:t>
            </a:r>
            <a:r>
              <a:rPr sz="1900" spc="-30" dirty="0">
                <a:solidFill>
                  <a:srgbClr val="002060"/>
                </a:solidFill>
                <a:latin typeface="Times New Roman"/>
                <a:cs typeface="Times New Roman"/>
              </a:rPr>
              <a:t>can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use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complex operations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without </a:t>
            </a:r>
            <a:r>
              <a:rPr sz="1900" spc="-30" dirty="0">
                <a:solidFill>
                  <a:srgbClr val="002060"/>
                </a:solidFill>
                <a:latin typeface="Times New Roman"/>
                <a:cs typeface="Times New Roman"/>
              </a:rPr>
              <a:t>specialized </a:t>
            </a:r>
            <a:r>
              <a:rPr sz="1900" spc="2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knowledge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2361" y="773946"/>
            <a:ext cx="5295899" cy="104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761" y="3313987"/>
            <a:ext cx="7835900" cy="3314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TRAPS: </a:t>
            </a:r>
            <a:r>
              <a:rPr dirty="0"/>
              <a:t>How </a:t>
            </a:r>
            <a:r>
              <a:rPr spc="-10" dirty="0"/>
              <a:t>they</a:t>
            </a:r>
            <a:r>
              <a:rPr spc="-300" dirty="0"/>
              <a:t> </a:t>
            </a:r>
            <a:r>
              <a:rPr spc="1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2126792"/>
            <a:ext cx="8415020" cy="423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TRAP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function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1900" spc="-35" dirty="0">
                <a:solidFill>
                  <a:srgbClr val="002060"/>
                </a:solidFill>
                <a:latin typeface="Times New Roman"/>
                <a:cs typeface="Times New Roman"/>
              </a:rPr>
              <a:t>called </a:t>
            </a: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by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</a:t>
            </a:r>
            <a:r>
              <a:rPr sz="1900" spc="1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user</a:t>
            </a:r>
            <a:endParaRPr sz="1900">
              <a:latin typeface="Times New Roman"/>
              <a:cs typeface="Times New Roman"/>
            </a:endParaRPr>
          </a:p>
          <a:p>
            <a:pPr marL="342900" marR="5080" indent="-330200">
              <a:lnSpc>
                <a:spcPct val="149100"/>
              </a:lnSpc>
              <a:spcBef>
                <a:spcPts val="50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8-bit </a:t>
            </a:r>
            <a:r>
              <a:rPr sz="1900" spc="-30" dirty="0">
                <a:solidFill>
                  <a:srgbClr val="002060"/>
                </a:solidFill>
                <a:latin typeface="Times New Roman"/>
                <a:cs typeface="Times New Roman"/>
              </a:rPr>
              <a:t>trap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vector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used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as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index </a:t>
            </a: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service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routine’s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address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in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30" dirty="0">
                <a:solidFill>
                  <a:srgbClr val="002060"/>
                </a:solidFill>
                <a:latin typeface="Times New Roman"/>
                <a:cs typeface="Times New Roman"/>
              </a:rPr>
              <a:t>trap 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vector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table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2060"/>
              </a:buClr>
              <a:buFont typeface="Arial"/>
              <a:buChar char="§"/>
            </a:pPr>
            <a:endParaRPr sz="14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tabLst>
                <a:tab pos="862965" algn="l"/>
              </a:tabLst>
            </a:pP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–	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-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table is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stored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in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memory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at </a:t>
            </a:r>
            <a:r>
              <a:rPr sz="1900" spc="35" dirty="0">
                <a:solidFill>
                  <a:srgbClr val="002060"/>
                </a:solidFill>
                <a:latin typeface="Times New Roman"/>
                <a:cs typeface="Times New Roman"/>
              </a:rPr>
              <a:t>0x0000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–</a:t>
            </a:r>
            <a:r>
              <a:rPr sz="1900" spc="9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40" dirty="0">
                <a:solidFill>
                  <a:srgbClr val="002060"/>
                </a:solidFill>
                <a:latin typeface="Times New Roman"/>
                <a:cs typeface="Times New Roman"/>
              </a:rPr>
              <a:t>0x00FF</a:t>
            </a: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62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PC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loaded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with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address </a:t>
            </a: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service</a:t>
            </a:r>
            <a:r>
              <a:rPr sz="1900" spc="2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routine</a:t>
            </a: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62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After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executing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service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routine,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control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returns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user </a:t>
            </a:r>
            <a:r>
              <a:rPr sz="1900" spc="1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program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266700" marR="5704205" algn="ctr">
              <a:lnSpc>
                <a:spcPct val="100899"/>
              </a:lnSpc>
            </a:pPr>
            <a:r>
              <a:rPr sz="1900" spc="-10" dirty="0">
                <a:solidFill>
                  <a:srgbClr val="002060"/>
                </a:solidFill>
                <a:latin typeface="Calibri"/>
                <a:cs typeface="Calibri"/>
              </a:rPr>
              <a:t>MAR </a:t>
            </a:r>
            <a:r>
              <a:rPr sz="1900" spc="-25" dirty="0">
                <a:solidFill>
                  <a:srgbClr val="002060"/>
                </a:solidFill>
                <a:latin typeface="Calibri"/>
                <a:cs typeface="Calibri"/>
              </a:rPr>
              <a:t>&lt;- </a:t>
            </a:r>
            <a:r>
              <a:rPr sz="1900" spc="-5" dirty="0">
                <a:solidFill>
                  <a:srgbClr val="002060"/>
                </a:solidFill>
                <a:latin typeface="Calibri"/>
                <a:cs typeface="Calibri"/>
              </a:rPr>
              <a:t>ZEXT(trapvector)  </a:t>
            </a:r>
            <a:r>
              <a:rPr sz="1900" dirty="0">
                <a:solidFill>
                  <a:srgbClr val="002060"/>
                </a:solidFill>
                <a:latin typeface="Calibri"/>
                <a:cs typeface="Calibri"/>
              </a:rPr>
              <a:t>MDR </a:t>
            </a:r>
            <a:r>
              <a:rPr sz="1900" spc="-25" dirty="0">
                <a:solidFill>
                  <a:srgbClr val="002060"/>
                </a:solidFill>
                <a:latin typeface="Calibri"/>
                <a:cs typeface="Calibri"/>
              </a:rPr>
              <a:t>&lt;-</a:t>
            </a:r>
            <a:r>
              <a:rPr sz="1900" spc="6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2060"/>
                </a:solidFill>
                <a:latin typeface="Calibri"/>
                <a:cs typeface="Calibri"/>
              </a:rPr>
              <a:t>MEM[MAR]</a:t>
            </a:r>
            <a:endParaRPr sz="1900">
              <a:latin typeface="Calibri"/>
              <a:cs typeface="Calibri"/>
            </a:endParaRPr>
          </a:p>
          <a:p>
            <a:pPr marL="965200" marR="6395720" indent="-635" algn="ctr">
              <a:lnSpc>
                <a:spcPct val="100899"/>
              </a:lnSpc>
            </a:pPr>
            <a:r>
              <a:rPr sz="1900" spc="-20" dirty="0">
                <a:solidFill>
                  <a:srgbClr val="002060"/>
                </a:solidFill>
                <a:latin typeface="Calibri"/>
                <a:cs typeface="Calibri"/>
              </a:rPr>
              <a:t>R7 </a:t>
            </a:r>
            <a:r>
              <a:rPr sz="1900" spc="-25" dirty="0">
                <a:solidFill>
                  <a:srgbClr val="002060"/>
                </a:solidFill>
                <a:latin typeface="Calibri"/>
                <a:cs typeface="Calibri"/>
              </a:rPr>
              <a:t>&lt;- </a:t>
            </a:r>
            <a:r>
              <a:rPr sz="1900" spc="15" dirty="0">
                <a:solidFill>
                  <a:srgbClr val="002060"/>
                </a:solidFill>
                <a:latin typeface="Calibri"/>
                <a:cs typeface="Calibri"/>
              </a:rPr>
              <a:t>PC  </a:t>
            </a:r>
            <a:r>
              <a:rPr sz="1900" spc="5" dirty="0">
                <a:solidFill>
                  <a:srgbClr val="002060"/>
                </a:solidFill>
                <a:latin typeface="Calibri"/>
                <a:cs typeface="Calibri"/>
              </a:rPr>
              <a:t>PC </a:t>
            </a:r>
            <a:r>
              <a:rPr sz="1900" spc="-25" dirty="0">
                <a:solidFill>
                  <a:srgbClr val="002060"/>
                </a:solidFill>
                <a:latin typeface="Calibri"/>
                <a:cs typeface="Calibri"/>
              </a:rPr>
              <a:t>&lt;-</a:t>
            </a:r>
            <a:r>
              <a:rPr sz="1900" spc="-5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2060"/>
                </a:solidFill>
                <a:latin typeface="Calibri"/>
                <a:cs typeface="Calibri"/>
              </a:rPr>
              <a:t>MDR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874</Words>
  <Application>Microsoft Office PowerPoint</Application>
  <PresentationFormat>Custom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Calibri</vt:lpstr>
      <vt:lpstr>Times New Roman</vt:lpstr>
      <vt:lpstr>Office Theme</vt:lpstr>
      <vt:lpstr>HKN ECE 220: Fall 2017 Midterm 1</vt:lpstr>
      <vt:lpstr>Pseudo-Ops</vt:lpstr>
      <vt:lpstr>Examples</vt:lpstr>
      <vt:lpstr>LC-3 Review: I/O</vt:lpstr>
      <vt:lpstr>LC-3 Review: I/O</vt:lpstr>
      <vt:lpstr>LC-3 Review: Keyboard Input</vt:lpstr>
      <vt:lpstr>LC-3 Review: Display Output</vt:lpstr>
      <vt:lpstr>TRAPS</vt:lpstr>
      <vt:lpstr>TRAPS: How they work</vt:lpstr>
      <vt:lpstr>Subroutines</vt:lpstr>
      <vt:lpstr>Subroutines: Callee and Caller Save</vt:lpstr>
      <vt:lpstr>Stacks</vt:lpstr>
      <vt:lpstr>Stacks(continued)</vt:lpstr>
      <vt:lpstr>Practice Questions</vt:lpstr>
      <vt:lpstr>PowerPoint Presentation</vt:lpstr>
      <vt:lpstr>PowerPoint Presentation</vt:lpstr>
      <vt:lpstr>PowerPoint Presentation</vt:lpstr>
      <vt:lpstr>PowerPoint Presentation</vt:lpstr>
      <vt:lpstr>How many instructions, in terms of R1, are run in this program? 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Midterm1_Slides</dc:title>
  <dc:creator>Utsav</dc:creator>
  <cp:lastModifiedBy>Utsav Kawrani</cp:lastModifiedBy>
  <cp:revision>18</cp:revision>
  <dcterms:created xsi:type="dcterms:W3CDTF">2017-09-21T23:54:41Z</dcterms:created>
  <dcterms:modified xsi:type="dcterms:W3CDTF">2017-09-22T00:57:37Z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2017-09-21T00:00:00Z</vt:filetime>
  </property>
</Properties>
</file>