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5" r:id="rId6"/>
    <p:sldId id="266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94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1" autoAdjust="0"/>
    <p:restoredTop sz="94280" autoAdjust="0"/>
  </p:normalViewPr>
  <p:slideViewPr>
    <p:cSldViewPr snapToGrid="0">
      <p:cViewPr>
        <p:scale>
          <a:sx n="33" d="100"/>
          <a:sy n="33" d="100"/>
        </p:scale>
        <p:origin x="2148" y="9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2018-02-11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2018-02-11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2018-02-11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2018-02-11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2018-02-11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2018-02-11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2018-02-11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2018-02-11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2018-02-11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</a:t>
            </a:r>
            <a:br>
              <a:rPr lang="en-US" dirty="0"/>
            </a:br>
            <a:r>
              <a:rPr lang="en-US" dirty="0"/>
              <a:t>Exam 1 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Dhruv Patel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2C6F-A479-4C5C-858C-4668D73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Particles? Waves? What’s the difference‽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assign momentums to massless things like photons?</a:t>
                </a:r>
              </a:p>
              <a:p>
                <a:pPr lvl="1"/>
                <a:r>
                  <a:rPr lang="en-US" dirty="0"/>
                  <a:t>We use the </a:t>
                </a:r>
                <a:r>
                  <a:rPr lang="en-US" dirty="0" err="1"/>
                  <a:t>DeBroglie</a:t>
                </a:r>
                <a:r>
                  <a:rPr lang="en-US" dirty="0"/>
                  <a:t>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Energy:</a:t>
                </a:r>
              </a:p>
              <a:p>
                <a:pPr lvl="1"/>
                <a:r>
                  <a:rPr lang="en-US" dirty="0"/>
                  <a:t>Massive particles: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Well how do we assign wavelength to a massive particle?</a:t>
                </a:r>
              </a:p>
              <a:p>
                <a:pPr lvl="1"/>
                <a:r>
                  <a:rPr lang="en-US" dirty="0" err="1"/>
                  <a:t>DeBroglie</a:t>
                </a:r>
                <a:r>
                  <a:rPr lang="en-US" dirty="0"/>
                  <a:t> again!!!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9F1-8268-4BFC-B306-038D480D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Independent Schrödinger Equation (TISE) and the Infinite Potential 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Free Particle solution: if we have no potential 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our original harmonic wave solutions works and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 can verify that this will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Infinite Square Well: We need a function that is zero at x=0 and x=L</a:t>
                </a:r>
              </a:p>
              <a:p>
                <a:pPr lvl="1"/>
                <a:r>
                  <a:rPr lang="en-US" dirty="0"/>
                  <a:t>From our options above,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works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energy level of the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4AA401-C70B-4515-9BB9-B3DC29AC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426" y="3372187"/>
            <a:ext cx="2252456" cy="26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801-67A6-45F8-ADE7-BBA249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Potential Wells and 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Normalization: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probability, the sum of all probabilities must be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With changing potentials we force two boundary conditions to be met: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9B1573-1AB4-4A66-BE4F-C9227BF9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99" y="4010025"/>
            <a:ext cx="5227081" cy="20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BEC-84C4-4EC8-84C3-1FCF8F1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16-AED5-44D6-8E80-40F8B5D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5A5-477D-4807-8105-864AFA16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81AC0-A02D-4729-B5F8-C25AD281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233" y="1901952"/>
            <a:ext cx="5236490" cy="412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9C263-1146-45DB-A075-D8B0AD76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1901952"/>
            <a:ext cx="4768958" cy="2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CF4A-8379-4A08-8273-D5243A98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A93-DF19-4B33-A9D7-AEFF9AE8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52C6B-A5CB-40CD-92B0-1D90BC72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5" y="1700784"/>
            <a:ext cx="6453271" cy="48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357-E070-45FE-885E-666EA9CD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CAA8B3-8FBD-4422-92C8-23677D80E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24" y="1700784"/>
            <a:ext cx="5642776" cy="23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75DC0-B493-4982-A3FB-BA4E1DC6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4" y="4068382"/>
            <a:ext cx="5642776" cy="139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777B3-4AC4-4C15-AE7D-A4EC9A54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000" y="4063137"/>
            <a:ext cx="5432357" cy="14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DF83-BC49-4AC1-BDD2-024147AD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0E8B3-957C-400F-98D6-C96F3891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49" y="1700784"/>
            <a:ext cx="4898301" cy="424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19913-6A85-4906-A9CF-73C4BF12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02" y="1364840"/>
            <a:ext cx="496252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8F4A5-F838-421B-9E5D-5E737DCE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349" y="3339371"/>
            <a:ext cx="1002983" cy="9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A23C-7D36-4D78-B9A8-E0302871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AD125-AD47-4368-A628-9AF97503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608" y="2721201"/>
            <a:ext cx="5553075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5B78CA-0C18-4DB4-9FBB-92B6C5CD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4587488" cy="45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and Harmonics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equation for a traveling wave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Amplitude of the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the wavenumber, associated with the wave’s momentum and has units of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: the radial frequency, has units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𝑠𝑒𝑐𝑜𝑢𝑛𝑑</m:t>
                        </m:r>
                      </m:den>
                    </m:f>
                  </m:oMath>
                </a14:m>
                <a:r>
                  <a:rPr lang="en-US" dirty="0"/>
                  <a:t>, related to standard 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the relative phase of the wave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is for a wave traveling in the positive x directions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D7A0-E7F7-43F1-A86B-BD3DCAD2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EDA596-D886-4501-9AC6-D582A2A30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107" y="2516323"/>
            <a:ext cx="5038725" cy="1234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6D159D-06FB-4F21-8962-34D1B8FC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07" y="4286416"/>
            <a:ext cx="503872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9B9C-A0EB-4151-9974-CE3079673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8" y="1901952"/>
            <a:ext cx="6219869" cy="32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9E09-3BAD-4E56-A29D-573C7FAC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6BD458-6136-4F27-8ECF-E38E58998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43" y="2885873"/>
            <a:ext cx="5572125" cy="3295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9BE23E-3B87-413A-B89C-3EC718774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01952"/>
            <a:ext cx="5553075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05C0F-0BD4-4AA2-9986-AAF8CEDC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607052"/>
            <a:ext cx="5553075" cy="15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AD3C-6BEB-4D7E-A206-0F73AD3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EA7C1-D8CD-4747-B08D-19AD5888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54355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9698D-B0A0-4914-A4CB-5D819723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700784"/>
            <a:ext cx="4229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9267-43F0-46F2-BEF1-C0F715D5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54E1C-7E92-4D39-8055-42C0CBE7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515756" cy="41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CC623-584D-4BAB-B49A-EE9D6C39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02" y="2769171"/>
            <a:ext cx="718748" cy="19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C44-D94A-410F-BFB6-C898FF7B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35475-60C6-4D4E-9ADF-75D50580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47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7C03-6FC9-4C79-B452-63BA311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1E5CF-DAC4-48C4-A215-C669FE94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4888481" cy="41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C6E2C-8F8D-4E6F-962E-BBBEED4C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2" y="2162175"/>
            <a:ext cx="54768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8999-7B5D-4961-B5B6-974267F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EB6D5-6693-48D3-BE82-A08520A84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3681984"/>
            <a:ext cx="6482532" cy="180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F3E45-F3A9-4348-B002-7BD52321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5592424" cy="17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153D-DCD2-47D4-814E-63FB357C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2E20E-27F6-4F52-88D9-55387438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013075"/>
            <a:ext cx="558165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B439B-8B19-4227-BA1D-0E9EA3E1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1700783"/>
            <a:ext cx="5650230" cy="36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CA2F-FA0A-4AB6-B6A8-38B56323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4AEAA-2EA7-4031-9FAC-40F109CD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4535541" cy="41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ADA66-2F82-45E3-9B86-5899A47F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0784"/>
            <a:ext cx="5543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Waves and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Waves can constructively or destructively interfere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Intensity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): A measure of the power provided by a wave over a given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</p:spPr>
            <p:txBody>
              <a:bodyPr/>
              <a:lstStyle/>
              <a:p>
                <a:r>
                  <a:rPr lang="en-US" dirty="0"/>
                  <a:t>A mathematical tool to help visualize time dependent systems</a:t>
                </a:r>
              </a:p>
              <a:p>
                <a:pPr lvl="1"/>
                <a:r>
                  <a:rPr lang="en-US" dirty="0"/>
                  <a:t>Each phasor, like a vector, has a magnitude and a direction</a:t>
                </a:r>
              </a:p>
              <a:p>
                <a:pPr lvl="1"/>
                <a:r>
                  <a:rPr lang="en-US" dirty="0"/>
                  <a:t>In this course we will only deal with phasors that share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(YAY!!!)</a:t>
                </a:r>
              </a:p>
              <a:p>
                <a:r>
                  <a:rPr lang="en-US" dirty="0"/>
                  <a:t>When adding phasors, we must account for their </a:t>
                </a:r>
                <a:r>
                  <a:rPr lang="en-US" i="1" dirty="0"/>
                  <a:t>relative </a:t>
                </a:r>
                <a:r>
                  <a:rPr lang="en-US" dirty="0"/>
                  <a:t>phase to each other</a:t>
                </a:r>
              </a:p>
              <a:p>
                <a:pPr lvl="1"/>
                <a:r>
                  <a:rPr lang="en-US" dirty="0"/>
                  <a:t>Since all frequencies are the same, adding phasors is just like adding vectors (because it is)</a:t>
                </a:r>
              </a:p>
              <a:p>
                <a:pPr lvl="1"/>
                <a:r>
                  <a:rPr lang="en-US" dirty="0"/>
                  <a:t>It is the projection of these vectors onto the horizontal axis that we care about (in this class)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  <a:blipFill>
                <a:blip r:embed="rId7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997DF-1F7C-408B-8562-C441A8D83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4822" y="467360"/>
            <a:ext cx="3006058" cy="116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D04B-8C5A-40D7-AB67-C1AADE49C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305" y="4644771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Interference Minima: N slits there are (N-1) minima between maxima</a:t>
                </a:r>
              </a:p>
              <a:p>
                <a:r>
                  <a:rPr lang="en-US" b="0" dirty="0"/>
                  <a:t>Peak Thickness: Thickness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(the more slits, the skinnier the peaks are)</a:t>
                </a:r>
              </a:p>
              <a:p>
                <a:r>
                  <a:rPr lang="en-US" dirty="0"/>
                  <a:t>Maxima Location: Located every phase change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when interfering waves are integer wavelengths out of phase.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under small angel approximation: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 where d is the distance between slits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wavelength.</a:t>
                </a:r>
              </a:p>
              <a:p>
                <a:r>
                  <a:rPr lang="en-US" dirty="0"/>
                  <a:t>Minima Location: Located every phase change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45E-9DEB-4027-B3C2-F6B6DFE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We can have interference between a wave going though a single slit!</a:t>
                </a:r>
              </a:p>
              <a:p>
                <a:r>
                  <a:rPr lang="en-US" dirty="0"/>
                  <a:t>This patter will have minima when the waves from the top of the slit destructively interfere (are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US" dirty="0"/>
                  <a:t> out of phase)</a:t>
                </a:r>
              </a:p>
              <a:p>
                <a:pPr lvl="1"/>
                <a:r>
                  <a:rPr lang="en-US" dirty="0"/>
                  <a:t>This happens at angles described by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if angles are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essentially the same thing, only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one uses the slit spacing (d) and the other use the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slit width (a)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DA1EBF-7172-4330-B3CC-86D517331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5" b="10927"/>
          <a:stretch/>
        </p:blipFill>
        <p:spPr>
          <a:xfrm>
            <a:off x="6962610" y="2719866"/>
            <a:ext cx="3888270" cy="33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A815-E7BE-46D0-8AA8-9459A4A5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and Interference AT THE SAME TIME!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FDDA57-D9CB-485E-A241-AD881AA6B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Don’t panic! We still get to use all the equations from before, we just need to make sure we account for both mechanism.</a:t>
                </a:r>
              </a:p>
              <a:p>
                <a:pPr lvl="1"/>
                <a:r>
                  <a:rPr lang="en-US" dirty="0"/>
                  <a:t>Multiplying these two factors together we get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the gross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FDDA57-D9CB-485E-A241-AD881AA6B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48A9096-3910-4375-A9A7-7D5659CF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22" y="2494712"/>
            <a:ext cx="4910138" cy="1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0DE-E4FA-4D59-8EF4-EF012CD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Criteria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be able to differentiate two waves that are next to each other in a grating</a:t>
                </a:r>
              </a:p>
              <a:p>
                <a:pPr lvl="1"/>
                <a:r>
                  <a:rPr lang="en-US" dirty="0"/>
                  <a:t>Rayleigh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Light from two sources can be differentiated if they are a certain angle apart where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holes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for slits.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slit width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diameter of the 	beam</a:t>
                </a:r>
              </a:p>
              <a:p>
                <a:pPr lvl="1"/>
                <a:r>
                  <a:rPr lang="en-US" dirty="0"/>
                  <a:t>This can be translated to a spatial  size of beam limit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.122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Photons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Treating light as a particle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                      h is Plank’s constant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=1.0545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pronounced “h-bar”</a:t>
                </a:r>
              </a:p>
              <a:p>
                <a:r>
                  <a:rPr lang="en-US" dirty="0"/>
                  <a:t>When we work with quantum particles we describe them by their wavefunction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[Insert physical interpretation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here],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probability of finding the particle at a specific location</a:t>
                </a:r>
              </a:p>
              <a:p>
                <a:pPr lvl="1"/>
                <a:r>
                  <a:rPr lang="en-US" dirty="0"/>
                  <a:t>We can treat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just like we treated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just like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IT’S THE SAME AS BEFORE!!!</a:t>
                </a:r>
              </a:p>
              <a:p>
                <a:r>
                  <a:rPr lang="en-US" dirty="0"/>
                  <a:t>Distinguishable vs. Indistinguishable</a:t>
                </a:r>
              </a:p>
              <a:p>
                <a:pPr lvl="1"/>
                <a:r>
                  <a:rPr lang="en-US" dirty="0"/>
                  <a:t>If we know exactly what path the particle is taking,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we have no way of knowing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by far the more useful case in quantum mechanics and where all the craziness comes from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7346</TotalTime>
  <Words>921</Words>
  <Application>Microsoft Office PowerPoint</Application>
  <PresentationFormat>Widescreen</PresentationFormat>
  <Paragraphs>106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Banded Design Teal 16x9</vt:lpstr>
      <vt:lpstr>Physics 214 Exam 1 HKN Review Session</vt:lpstr>
      <vt:lpstr>Traveling Waves and Harmonics </vt:lpstr>
      <vt:lpstr>Adding Waves and Intensity</vt:lpstr>
      <vt:lpstr>Phasors</vt:lpstr>
      <vt:lpstr>Interference</vt:lpstr>
      <vt:lpstr>Diffraction</vt:lpstr>
      <vt:lpstr>Diffraction and Interference AT THE SAME TIME!</vt:lpstr>
      <vt:lpstr>Rayleigh Criteria </vt:lpstr>
      <vt:lpstr>Photons (γ): Treating light as a particle</vt:lpstr>
      <vt:lpstr>Particles? Waves? What’s the difference‽</vt:lpstr>
      <vt:lpstr>Time Independent Schrödinger Equation (TISE) and the Infinite Potential Well</vt:lpstr>
      <vt:lpstr>Finite Potential Wells and Boundary Conditions</vt:lpstr>
      <vt:lpstr>Exam Advice</vt:lpstr>
      <vt:lpstr>Past Exam Questions</vt:lpstr>
      <vt:lpstr>Spring 2017</vt:lpstr>
      <vt:lpstr>Spring 2017</vt:lpstr>
      <vt:lpstr>Spring 2017</vt:lpstr>
      <vt:lpstr>Spring 2016</vt:lpstr>
      <vt:lpstr>Fall 2016</vt:lpstr>
      <vt:lpstr>Fall 2016</vt:lpstr>
      <vt:lpstr>Fall 2016</vt:lpstr>
      <vt:lpstr>Fall 2015</vt:lpstr>
      <vt:lpstr>Fall 2015</vt:lpstr>
      <vt:lpstr>Fall 2014</vt:lpstr>
      <vt:lpstr>Fall 2014</vt:lpstr>
      <vt:lpstr>Fall 2014</vt:lpstr>
      <vt:lpstr>Fall 2014</vt:lpstr>
      <vt:lpstr>Fall 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Exam 1 HKN Review Session</dc:title>
  <dc:creator>Steven Kolaczkowski</dc:creator>
  <cp:lastModifiedBy>Steven Kolaczkowski</cp:lastModifiedBy>
  <cp:revision>53</cp:revision>
  <dcterms:created xsi:type="dcterms:W3CDTF">2018-02-03T22:53:08Z</dcterms:created>
  <dcterms:modified xsi:type="dcterms:W3CDTF">2018-02-11T19:34:45Z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