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62"/>
  </p:notesMasterIdLst>
  <p:sldIdLst>
    <p:sldId id="256" r:id="rId2"/>
    <p:sldId id="322" r:id="rId3"/>
    <p:sldId id="325" r:id="rId4"/>
    <p:sldId id="347" r:id="rId5"/>
    <p:sldId id="495" r:id="rId6"/>
    <p:sldId id="346" r:id="rId7"/>
    <p:sldId id="326" r:id="rId8"/>
    <p:sldId id="348" r:id="rId9"/>
    <p:sldId id="333" r:id="rId10"/>
    <p:sldId id="343" r:id="rId11"/>
    <p:sldId id="349" r:id="rId12"/>
    <p:sldId id="350" r:id="rId13"/>
    <p:sldId id="345" r:id="rId14"/>
    <p:sldId id="352" r:id="rId15"/>
    <p:sldId id="353" r:id="rId16"/>
    <p:sldId id="354" r:id="rId17"/>
    <p:sldId id="355" r:id="rId18"/>
    <p:sldId id="356" r:id="rId19"/>
    <p:sldId id="357" r:id="rId20"/>
    <p:sldId id="358" r:id="rId21"/>
    <p:sldId id="359" r:id="rId22"/>
    <p:sldId id="360" r:id="rId23"/>
    <p:sldId id="361" r:id="rId24"/>
    <p:sldId id="362" r:id="rId25"/>
    <p:sldId id="363" r:id="rId26"/>
    <p:sldId id="364" r:id="rId27"/>
    <p:sldId id="365" r:id="rId28"/>
    <p:sldId id="366" r:id="rId29"/>
    <p:sldId id="367" r:id="rId30"/>
    <p:sldId id="368" r:id="rId31"/>
    <p:sldId id="501" r:id="rId32"/>
    <p:sldId id="502" r:id="rId33"/>
    <p:sldId id="370" r:id="rId34"/>
    <p:sldId id="371" r:id="rId35"/>
    <p:sldId id="369" r:id="rId36"/>
    <p:sldId id="372" r:id="rId37"/>
    <p:sldId id="373" r:id="rId38"/>
    <p:sldId id="503" r:id="rId39"/>
    <p:sldId id="374" r:id="rId40"/>
    <p:sldId id="504" r:id="rId41"/>
    <p:sldId id="505" r:id="rId42"/>
    <p:sldId id="375" r:id="rId43"/>
    <p:sldId id="376" r:id="rId44"/>
    <p:sldId id="377" r:id="rId45"/>
    <p:sldId id="378" r:id="rId46"/>
    <p:sldId id="379" r:id="rId47"/>
    <p:sldId id="465" r:id="rId48"/>
    <p:sldId id="467" r:id="rId49"/>
    <p:sldId id="468" r:id="rId50"/>
    <p:sldId id="471" r:id="rId51"/>
    <p:sldId id="472" r:id="rId52"/>
    <p:sldId id="473" r:id="rId53"/>
    <p:sldId id="474" r:id="rId54"/>
    <p:sldId id="380" r:id="rId55"/>
    <p:sldId id="382" r:id="rId56"/>
    <p:sldId id="383" r:id="rId57"/>
    <p:sldId id="384" r:id="rId58"/>
    <p:sldId id="385" r:id="rId59"/>
    <p:sldId id="482" r:id="rId60"/>
    <p:sldId id="483" r:id="rId61"/>
    <p:sldId id="484" r:id="rId62"/>
    <p:sldId id="485" r:id="rId63"/>
    <p:sldId id="386" r:id="rId64"/>
    <p:sldId id="387" r:id="rId65"/>
    <p:sldId id="388" r:id="rId66"/>
    <p:sldId id="391" r:id="rId67"/>
    <p:sldId id="390" r:id="rId68"/>
    <p:sldId id="392" r:id="rId69"/>
    <p:sldId id="393" r:id="rId70"/>
    <p:sldId id="394" r:id="rId71"/>
    <p:sldId id="395" r:id="rId72"/>
    <p:sldId id="396" r:id="rId73"/>
    <p:sldId id="397" r:id="rId74"/>
    <p:sldId id="398" r:id="rId75"/>
    <p:sldId id="399" r:id="rId76"/>
    <p:sldId id="400" r:id="rId77"/>
    <p:sldId id="496" r:id="rId78"/>
    <p:sldId id="497" r:id="rId79"/>
    <p:sldId id="506" r:id="rId80"/>
    <p:sldId id="401" r:id="rId81"/>
    <p:sldId id="403" r:id="rId82"/>
    <p:sldId id="404" r:id="rId83"/>
    <p:sldId id="406" r:id="rId84"/>
    <p:sldId id="407" r:id="rId85"/>
    <p:sldId id="408" r:id="rId86"/>
    <p:sldId id="409" r:id="rId87"/>
    <p:sldId id="410" r:id="rId88"/>
    <p:sldId id="411" r:id="rId89"/>
    <p:sldId id="412" r:id="rId90"/>
    <p:sldId id="413" r:id="rId91"/>
    <p:sldId id="414" r:id="rId92"/>
    <p:sldId id="415" r:id="rId93"/>
    <p:sldId id="498" r:id="rId94"/>
    <p:sldId id="416" r:id="rId95"/>
    <p:sldId id="417" r:id="rId96"/>
    <p:sldId id="418" r:id="rId97"/>
    <p:sldId id="419" r:id="rId98"/>
    <p:sldId id="420" r:id="rId99"/>
    <p:sldId id="421" r:id="rId100"/>
    <p:sldId id="422" r:id="rId101"/>
    <p:sldId id="423" r:id="rId102"/>
    <p:sldId id="424" r:id="rId103"/>
    <p:sldId id="425" r:id="rId104"/>
    <p:sldId id="426" r:id="rId105"/>
    <p:sldId id="427" r:id="rId106"/>
    <p:sldId id="428" r:id="rId107"/>
    <p:sldId id="429" r:id="rId108"/>
    <p:sldId id="430" r:id="rId109"/>
    <p:sldId id="431" r:id="rId110"/>
    <p:sldId id="432" r:id="rId111"/>
    <p:sldId id="433" r:id="rId112"/>
    <p:sldId id="434" r:id="rId113"/>
    <p:sldId id="435" r:id="rId114"/>
    <p:sldId id="436" r:id="rId115"/>
    <p:sldId id="437" r:id="rId116"/>
    <p:sldId id="438" r:id="rId117"/>
    <p:sldId id="439" r:id="rId118"/>
    <p:sldId id="440" r:id="rId119"/>
    <p:sldId id="499" r:id="rId120"/>
    <p:sldId id="441" r:id="rId121"/>
    <p:sldId id="442" r:id="rId122"/>
    <p:sldId id="443" r:id="rId123"/>
    <p:sldId id="444" r:id="rId124"/>
    <p:sldId id="445" r:id="rId125"/>
    <p:sldId id="446" r:id="rId126"/>
    <p:sldId id="447" r:id="rId127"/>
    <p:sldId id="448" r:id="rId128"/>
    <p:sldId id="449" r:id="rId129"/>
    <p:sldId id="450" r:id="rId130"/>
    <p:sldId id="451" r:id="rId131"/>
    <p:sldId id="452" r:id="rId132"/>
    <p:sldId id="469" r:id="rId133"/>
    <p:sldId id="470" r:id="rId134"/>
    <p:sldId id="453" r:id="rId135"/>
    <p:sldId id="455" r:id="rId136"/>
    <p:sldId id="454" r:id="rId137"/>
    <p:sldId id="456" r:id="rId138"/>
    <p:sldId id="457" r:id="rId139"/>
    <p:sldId id="459" r:id="rId140"/>
    <p:sldId id="460" r:id="rId141"/>
    <p:sldId id="461" r:id="rId142"/>
    <p:sldId id="462" r:id="rId143"/>
    <p:sldId id="458" r:id="rId144"/>
    <p:sldId id="463" r:id="rId145"/>
    <p:sldId id="500" r:id="rId146"/>
    <p:sldId id="475" r:id="rId147"/>
    <p:sldId id="478" r:id="rId148"/>
    <p:sldId id="476" r:id="rId149"/>
    <p:sldId id="479" r:id="rId150"/>
    <p:sldId id="480" r:id="rId151"/>
    <p:sldId id="481" r:id="rId152"/>
    <p:sldId id="464" r:id="rId153"/>
    <p:sldId id="486" r:id="rId154"/>
    <p:sldId id="488" r:id="rId155"/>
    <p:sldId id="489" r:id="rId156"/>
    <p:sldId id="487" r:id="rId157"/>
    <p:sldId id="491" r:id="rId158"/>
    <p:sldId id="490" r:id="rId159"/>
    <p:sldId id="507" r:id="rId160"/>
    <p:sldId id="493" r:id="rId161"/>
  </p:sldIdLst>
  <p:sldSz cx="9144000" cy="6858000" type="screen4x3"/>
  <p:notesSz cx="6858000" cy="9144000"/>
  <p:defaultTextStyle>
    <a:defPPr>
      <a:defRPr lang="fr-FR"/>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09" autoAdjust="0"/>
    <p:restoredTop sz="94404" autoAdjust="0"/>
  </p:normalViewPr>
  <p:slideViewPr>
    <p:cSldViewPr>
      <p:cViewPr varScale="1">
        <p:scale>
          <a:sx n="60" d="100"/>
          <a:sy n="60" d="100"/>
        </p:scale>
        <p:origin x="1458" y="28"/>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presProps" Target="pres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theme" Target="theme/theme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20E15132-6255-4D21-BE71-2D58A82EA9BE}" type="datetimeFigureOut">
              <a:rPr lang="fr-FR"/>
              <a:pPr>
                <a:defRPr/>
              </a:pPr>
              <a:t>13/04/2023</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fr-FR" noProof="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9C53150A-3558-4E5A-B1F8-3BF0672072D9}" type="slidenum">
              <a:rPr lang="fr-FR" altLang="fr-FR"/>
              <a:pPr>
                <a:defRPr/>
              </a:pPr>
              <a:t>‹N°›</a:t>
            </a:fld>
            <a:endParaRPr lang="fr-FR" altLang="fr-FR"/>
          </a:p>
        </p:txBody>
      </p:sp>
    </p:spTree>
    <p:extLst>
      <p:ext uri="{BB962C8B-B14F-4D97-AF65-F5344CB8AC3E}">
        <p14:creationId xmlns:p14="http://schemas.microsoft.com/office/powerpoint/2010/main" val="282064691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altLang="fr-FR"/>
          </a:p>
        </p:txBody>
      </p:sp>
      <p:sp>
        <p:nvSpPr>
          <p:cNvPr id="4100"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4E81F78-FFCC-42A2-B851-37C113F4A946}" type="slidenum">
              <a:rPr lang="fr-FR" altLang="fr-FR" smtClean="0"/>
              <a:pPr>
                <a:spcBef>
                  <a:spcPct val="0"/>
                </a:spcBef>
              </a:pPr>
              <a:t>1</a:t>
            </a:fld>
            <a:endParaRPr lang="fr-FR" altLang="fr-FR"/>
          </a:p>
        </p:txBody>
      </p:sp>
    </p:spTree>
    <p:extLst>
      <p:ext uri="{BB962C8B-B14F-4D97-AF65-F5344CB8AC3E}">
        <p14:creationId xmlns:p14="http://schemas.microsoft.com/office/powerpoint/2010/main" val="12423215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22532"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2175808-1CF6-4511-9C03-FF10ADF72A31}" type="slidenum">
              <a:rPr lang="fr-FR" altLang="fr-FR" smtClean="0"/>
              <a:pPr>
                <a:spcBef>
                  <a:spcPct val="0"/>
                </a:spcBef>
              </a:pPr>
              <a:t>10</a:t>
            </a:fld>
            <a:endParaRPr lang="fr-FR" altLang="fr-FR"/>
          </a:p>
        </p:txBody>
      </p:sp>
    </p:spTree>
    <p:extLst>
      <p:ext uri="{BB962C8B-B14F-4D97-AF65-F5344CB8AC3E}">
        <p14:creationId xmlns:p14="http://schemas.microsoft.com/office/powerpoint/2010/main" val="654919644"/>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0467"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190468"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C6547FB-7CF0-48AC-A06B-A64E69D20320}" type="slidenum">
              <a:rPr lang="fr-FR" altLang="fr-FR" smtClean="0"/>
              <a:pPr>
                <a:spcBef>
                  <a:spcPct val="0"/>
                </a:spcBef>
              </a:pPr>
              <a:t>100</a:t>
            </a:fld>
            <a:endParaRPr lang="fr-FR" altLang="fr-FR"/>
          </a:p>
        </p:txBody>
      </p:sp>
    </p:spTree>
    <p:extLst>
      <p:ext uri="{BB962C8B-B14F-4D97-AF65-F5344CB8AC3E}">
        <p14:creationId xmlns:p14="http://schemas.microsoft.com/office/powerpoint/2010/main" val="442190476"/>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2515"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192516"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B5EA245-9A1F-443E-9144-FA27D857DFB5}" type="slidenum">
              <a:rPr lang="fr-FR" altLang="fr-FR" smtClean="0"/>
              <a:pPr>
                <a:spcBef>
                  <a:spcPct val="0"/>
                </a:spcBef>
              </a:pPr>
              <a:t>101</a:t>
            </a:fld>
            <a:endParaRPr lang="fr-FR" altLang="fr-FR"/>
          </a:p>
        </p:txBody>
      </p:sp>
    </p:spTree>
    <p:extLst>
      <p:ext uri="{BB962C8B-B14F-4D97-AF65-F5344CB8AC3E}">
        <p14:creationId xmlns:p14="http://schemas.microsoft.com/office/powerpoint/2010/main" val="2704587267"/>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63"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194564"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0453B40-A87A-4B27-B4C3-F90E802D829B}" type="slidenum">
              <a:rPr lang="fr-FR" altLang="fr-FR" smtClean="0"/>
              <a:pPr>
                <a:spcBef>
                  <a:spcPct val="0"/>
                </a:spcBef>
              </a:pPr>
              <a:t>102</a:t>
            </a:fld>
            <a:endParaRPr lang="fr-FR" altLang="fr-FR"/>
          </a:p>
        </p:txBody>
      </p:sp>
    </p:spTree>
    <p:extLst>
      <p:ext uri="{BB962C8B-B14F-4D97-AF65-F5344CB8AC3E}">
        <p14:creationId xmlns:p14="http://schemas.microsoft.com/office/powerpoint/2010/main" val="3420939813"/>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6611"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196612"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8A0E2EF-498D-419E-A13B-E2CB3B510934}" type="slidenum">
              <a:rPr lang="fr-FR" altLang="fr-FR" smtClean="0"/>
              <a:pPr>
                <a:spcBef>
                  <a:spcPct val="0"/>
                </a:spcBef>
              </a:pPr>
              <a:t>103</a:t>
            </a:fld>
            <a:endParaRPr lang="fr-FR" altLang="fr-FR"/>
          </a:p>
        </p:txBody>
      </p:sp>
    </p:spTree>
    <p:extLst>
      <p:ext uri="{BB962C8B-B14F-4D97-AF65-F5344CB8AC3E}">
        <p14:creationId xmlns:p14="http://schemas.microsoft.com/office/powerpoint/2010/main" val="1218612909"/>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8659"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198660"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CAEBD25-F97A-445E-8412-74BA86485C19}" type="slidenum">
              <a:rPr lang="fr-FR" altLang="fr-FR" smtClean="0"/>
              <a:pPr>
                <a:spcBef>
                  <a:spcPct val="0"/>
                </a:spcBef>
              </a:pPr>
              <a:t>104</a:t>
            </a:fld>
            <a:endParaRPr lang="fr-FR" altLang="fr-FR"/>
          </a:p>
        </p:txBody>
      </p:sp>
    </p:spTree>
    <p:extLst>
      <p:ext uri="{BB962C8B-B14F-4D97-AF65-F5344CB8AC3E}">
        <p14:creationId xmlns:p14="http://schemas.microsoft.com/office/powerpoint/2010/main" val="306225408"/>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0707"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200708"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1FB4C82-B5C2-425C-B388-30A01EF931ED}" type="slidenum">
              <a:rPr lang="fr-FR" altLang="fr-FR" smtClean="0"/>
              <a:pPr>
                <a:spcBef>
                  <a:spcPct val="0"/>
                </a:spcBef>
              </a:pPr>
              <a:t>105</a:t>
            </a:fld>
            <a:endParaRPr lang="fr-FR" altLang="fr-FR"/>
          </a:p>
        </p:txBody>
      </p:sp>
    </p:spTree>
    <p:extLst>
      <p:ext uri="{BB962C8B-B14F-4D97-AF65-F5344CB8AC3E}">
        <p14:creationId xmlns:p14="http://schemas.microsoft.com/office/powerpoint/2010/main" val="999846764"/>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2755"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202756"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01E52C2-2602-464F-9F7E-62594EDA8330}" type="slidenum">
              <a:rPr lang="fr-FR" altLang="fr-FR" smtClean="0"/>
              <a:pPr>
                <a:spcBef>
                  <a:spcPct val="0"/>
                </a:spcBef>
              </a:pPr>
              <a:t>106</a:t>
            </a:fld>
            <a:endParaRPr lang="fr-FR" altLang="fr-FR"/>
          </a:p>
        </p:txBody>
      </p:sp>
    </p:spTree>
    <p:extLst>
      <p:ext uri="{BB962C8B-B14F-4D97-AF65-F5344CB8AC3E}">
        <p14:creationId xmlns:p14="http://schemas.microsoft.com/office/powerpoint/2010/main" val="839106758"/>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03"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204804"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188FFA6-6711-4BC9-B876-885A3EE0DE1F}" type="slidenum">
              <a:rPr lang="fr-FR" altLang="fr-FR" smtClean="0"/>
              <a:pPr>
                <a:spcBef>
                  <a:spcPct val="0"/>
                </a:spcBef>
              </a:pPr>
              <a:t>107</a:t>
            </a:fld>
            <a:endParaRPr lang="fr-FR" altLang="fr-FR"/>
          </a:p>
        </p:txBody>
      </p:sp>
    </p:spTree>
    <p:extLst>
      <p:ext uri="{BB962C8B-B14F-4D97-AF65-F5344CB8AC3E}">
        <p14:creationId xmlns:p14="http://schemas.microsoft.com/office/powerpoint/2010/main" val="2751678627"/>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6851"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206852"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92B3389-2FCB-4657-9493-A7948EDED1E0}" type="slidenum">
              <a:rPr lang="fr-FR" altLang="fr-FR" smtClean="0"/>
              <a:pPr>
                <a:spcBef>
                  <a:spcPct val="0"/>
                </a:spcBef>
              </a:pPr>
              <a:t>108</a:t>
            </a:fld>
            <a:endParaRPr lang="fr-FR" altLang="fr-FR"/>
          </a:p>
        </p:txBody>
      </p:sp>
    </p:spTree>
    <p:extLst>
      <p:ext uri="{BB962C8B-B14F-4D97-AF65-F5344CB8AC3E}">
        <p14:creationId xmlns:p14="http://schemas.microsoft.com/office/powerpoint/2010/main" val="2315089621"/>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8899"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208900"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D788FB3-010A-43AF-897B-7467678587C4}" type="slidenum">
              <a:rPr lang="fr-FR" altLang="fr-FR" smtClean="0"/>
              <a:pPr>
                <a:spcBef>
                  <a:spcPct val="0"/>
                </a:spcBef>
              </a:pPr>
              <a:t>109</a:t>
            </a:fld>
            <a:endParaRPr lang="fr-FR" altLang="fr-FR"/>
          </a:p>
        </p:txBody>
      </p:sp>
    </p:spTree>
    <p:extLst>
      <p:ext uri="{BB962C8B-B14F-4D97-AF65-F5344CB8AC3E}">
        <p14:creationId xmlns:p14="http://schemas.microsoft.com/office/powerpoint/2010/main" val="14062223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24580"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6661022-BCF0-4B5E-A982-4F1C57D21F4C}" type="slidenum">
              <a:rPr lang="fr-FR" altLang="fr-FR" smtClean="0"/>
              <a:pPr>
                <a:spcBef>
                  <a:spcPct val="0"/>
                </a:spcBef>
              </a:pPr>
              <a:t>11</a:t>
            </a:fld>
            <a:endParaRPr lang="fr-FR" altLang="fr-FR"/>
          </a:p>
        </p:txBody>
      </p:sp>
    </p:spTree>
    <p:extLst>
      <p:ext uri="{BB962C8B-B14F-4D97-AF65-F5344CB8AC3E}">
        <p14:creationId xmlns:p14="http://schemas.microsoft.com/office/powerpoint/2010/main" val="798061957"/>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0947"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210948"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41746F8-89C7-4D38-BED6-F9F6F7F4B7F3}" type="slidenum">
              <a:rPr lang="fr-FR" altLang="fr-FR" smtClean="0"/>
              <a:pPr>
                <a:spcBef>
                  <a:spcPct val="0"/>
                </a:spcBef>
              </a:pPr>
              <a:t>110</a:t>
            </a:fld>
            <a:endParaRPr lang="fr-FR" altLang="fr-FR"/>
          </a:p>
        </p:txBody>
      </p:sp>
    </p:spTree>
    <p:extLst>
      <p:ext uri="{BB962C8B-B14F-4D97-AF65-F5344CB8AC3E}">
        <p14:creationId xmlns:p14="http://schemas.microsoft.com/office/powerpoint/2010/main" val="4068652326"/>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2995"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212996"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E1E7C0F-7A1A-4BD0-9B17-46A461E9517B}" type="slidenum">
              <a:rPr lang="fr-FR" altLang="fr-FR" smtClean="0"/>
              <a:pPr>
                <a:spcBef>
                  <a:spcPct val="0"/>
                </a:spcBef>
              </a:pPr>
              <a:t>111</a:t>
            </a:fld>
            <a:endParaRPr lang="fr-FR" altLang="fr-FR"/>
          </a:p>
        </p:txBody>
      </p:sp>
    </p:spTree>
    <p:extLst>
      <p:ext uri="{BB962C8B-B14F-4D97-AF65-F5344CB8AC3E}">
        <p14:creationId xmlns:p14="http://schemas.microsoft.com/office/powerpoint/2010/main" val="3217236084"/>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43"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215044"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429AF09-ED9B-4177-BFA0-64FD5DCF4DCC}" type="slidenum">
              <a:rPr lang="fr-FR" altLang="fr-FR" smtClean="0"/>
              <a:pPr>
                <a:spcBef>
                  <a:spcPct val="0"/>
                </a:spcBef>
              </a:pPr>
              <a:t>112</a:t>
            </a:fld>
            <a:endParaRPr lang="fr-FR" altLang="fr-FR"/>
          </a:p>
        </p:txBody>
      </p:sp>
    </p:spTree>
    <p:extLst>
      <p:ext uri="{BB962C8B-B14F-4D97-AF65-F5344CB8AC3E}">
        <p14:creationId xmlns:p14="http://schemas.microsoft.com/office/powerpoint/2010/main" val="2143949552"/>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7091"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217092"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7FD0D62-3F98-461A-A362-7882F68D3651}" type="slidenum">
              <a:rPr lang="fr-FR" altLang="fr-FR" smtClean="0"/>
              <a:pPr>
                <a:spcBef>
                  <a:spcPct val="0"/>
                </a:spcBef>
              </a:pPr>
              <a:t>113</a:t>
            </a:fld>
            <a:endParaRPr lang="fr-FR" altLang="fr-FR"/>
          </a:p>
        </p:txBody>
      </p:sp>
    </p:spTree>
    <p:extLst>
      <p:ext uri="{BB962C8B-B14F-4D97-AF65-F5344CB8AC3E}">
        <p14:creationId xmlns:p14="http://schemas.microsoft.com/office/powerpoint/2010/main" val="2764788860"/>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9139"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219140"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818BBD3-8905-44C6-866F-C077F07F3DED}" type="slidenum">
              <a:rPr lang="fr-FR" altLang="fr-FR" smtClean="0"/>
              <a:pPr>
                <a:spcBef>
                  <a:spcPct val="0"/>
                </a:spcBef>
              </a:pPr>
              <a:t>114</a:t>
            </a:fld>
            <a:endParaRPr lang="fr-FR" altLang="fr-FR"/>
          </a:p>
        </p:txBody>
      </p:sp>
    </p:spTree>
    <p:extLst>
      <p:ext uri="{BB962C8B-B14F-4D97-AF65-F5344CB8AC3E}">
        <p14:creationId xmlns:p14="http://schemas.microsoft.com/office/powerpoint/2010/main" val="1897747618"/>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1187"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221188"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E367F31-2594-4E41-A180-3133429FA606}" type="slidenum">
              <a:rPr lang="fr-FR" altLang="fr-FR" smtClean="0"/>
              <a:pPr>
                <a:spcBef>
                  <a:spcPct val="0"/>
                </a:spcBef>
              </a:pPr>
              <a:t>115</a:t>
            </a:fld>
            <a:endParaRPr lang="fr-FR" altLang="fr-FR"/>
          </a:p>
        </p:txBody>
      </p:sp>
    </p:spTree>
    <p:extLst>
      <p:ext uri="{BB962C8B-B14F-4D97-AF65-F5344CB8AC3E}">
        <p14:creationId xmlns:p14="http://schemas.microsoft.com/office/powerpoint/2010/main" val="1131877167"/>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3235"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223236"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A10E851-A314-48B7-BD12-1DFFA5565716}" type="slidenum">
              <a:rPr lang="fr-FR" altLang="fr-FR" smtClean="0"/>
              <a:pPr>
                <a:spcBef>
                  <a:spcPct val="0"/>
                </a:spcBef>
              </a:pPr>
              <a:t>116</a:t>
            </a:fld>
            <a:endParaRPr lang="fr-FR" altLang="fr-FR"/>
          </a:p>
        </p:txBody>
      </p:sp>
    </p:spTree>
    <p:extLst>
      <p:ext uri="{BB962C8B-B14F-4D97-AF65-F5344CB8AC3E}">
        <p14:creationId xmlns:p14="http://schemas.microsoft.com/office/powerpoint/2010/main" val="3863455914"/>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283"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225284"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6464F04-B4B3-43CD-952D-AF38D2BD7800}" type="slidenum">
              <a:rPr lang="fr-FR" altLang="fr-FR" smtClean="0"/>
              <a:pPr>
                <a:spcBef>
                  <a:spcPct val="0"/>
                </a:spcBef>
              </a:pPr>
              <a:t>117</a:t>
            </a:fld>
            <a:endParaRPr lang="fr-FR" altLang="fr-FR"/>
          </a:p>
        </p:txBody>
      </p:sp>
    </p:spTree>
    <p:extLst>
      <p:ext uri="{BB962C8B-B14F-4D97-AF65-F5344CB8AC3E}">
        <p14:creationId xmlns:p14="http://schemas.microsoft.com/office/powerpoint/2010/main" val="2737892286"/>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7331"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227332"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3ECFF2E-2A28-43CA-8935-A369B2526D96}" type="slidenum">
              <a:rPr lang="fr-FR" altLang="fr-FR" smtClean="0"/>
              <a:pPr>
                <a:spcBef>
                  <a:spcPct val="0"/>
                </a:spcBef>
              </a:pPr>
              <a:t>118</a:t>
            </a:fld>
            <a:endParaRPr lang="fr-FR" altLang="fr-FR"/>
          </a:p>
        </p:txBody>
      </p:sp>
    </p:spTree>
    <p:extLst>
      <p:ext uri="{BB962C8B-B14F-4D97-AF65-F5344CB8AC3E}">
        <p14:creationId xmlns:p14="http://schemas.microsoft.com/office/powerpoint/2010/main" val="1166680653"/>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7331"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227332"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3ECFF2E-2A28-43CA-8935-A369B2526D96}" type="slidenum">
              <a:rPr lang="fr-FR" altLang="fr-FR" smtClean="0"/>
              <a:pPr>
                <a:spcBef>
                  <a:spcPct val="0"/>
                </a:spcBef>
              </a:pPr>
              <a:t>119</a:t>
            </a:fld>
            <a:endParaRPr lang="fr-FR" altLang="fr-FR"/>
          </a:p>
        </p:txBody>
      </p:sp>
    </p:spTree>
    <p:extLst>
      <p:ext uri="{BB962C8B-B14F-4D97-AF65-F5344CB8AC3E}">
        <p14:creationId xmlns:p14="http://schemas.microsoft.com/office/powerpoint/2010/main" val="27572710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26628"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2A75ABC-1E4E-48A1-96C5-950AD466BD18}" type="slidenum">
              <a:rPr lang="fr-FR" altLang="fr-FR" smtClean="0"/>
              <a:pPr>
                <a:spcBef>
                  <a:spcPct val="0"/>
                </a:spcBef>
              </a:pPr>
              <a:t>12</a:t>
            </a:fld>
            <a:endParaRPr lang="fr-FR" altLang="fr-FR"/>
          </a:p>
        </p:txBody>
      </p:sp>
    </p:spTree>
    <p:extLst>
      <p:ext uri="{BB962C8B-B14F-4D97-AF65-F5344CB8AC3E}">
        <p14:creationId xmlns:p14="http://schemas.microsoft.com/office/powerpoint/2010/main" val="3560916872"/>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9379"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229380"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F3E4EDD-5B61-4E40-8833-BF5856F81B8C}" type="slidenum">
              <a:rPr lang="fr-FR" altLang="fr-FR" smtClean="0"/>
              <a:pPr>
                <a:spcBef>
                  <a:spcPct val="0"/>
                </a:spcBef>
              </a:pPr>
              <a:t>120</a:t>
            </a:fld>
            <a:endParaRPr lang="fr-FR" altLang="fr-FR"/>
          </a:p>
        </p:txBody>
      </p:sp>
    </p:spTree>
    <p:extLst>
      <p:ext uri="{BB962C8B-B14F-4D97-AF65-F5344CB8AC3E}">
        <p14:creationId xmlns:p14="http://schemas.microsoft.com/office/powerpoint/2010/main" val="152249701"/>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1427"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231428"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28AEBC3-DABD-4738-90EA-4401438F598D}" type="slidenum">
              <a:rPr lang="fr-FR" altLang="fr-FR" smtClean="0"/>
              <a:pPr>
                <a:spcBef>
                  <a:spcPct val="0"/>
                </a:spcBef>
              </a:pPr>
              <a:t>121</a:t>
            </a:fld>
            <a:endParaRPr lang="fr-FR" altLang="fr-FR"/>
          </a:p>
        </p:txBody>
      </p:sp>
    </p:spTree>
    <p:extLst>
      <p:ext uri="{BB962C8B-B14F-4D97-AF65-F5344CB8AC3E}">
        <p14:creationId xmlns:p14="http://schemas.microsoft.com/office/powerpoint/2010/main" val="698247253"/>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3475"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233476"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F5703B2-8871-422C-8F1B-8863329B9C9D}" type="slidenum">
              <a:rPr lang="fr-FR" altLang="fr-FR" smtClean="0"/>
              <a:pPr>
                <a:spcBef>
                  <a:spcPct val="0"/>
                </a:spcBef>
              </a:pPr>
              <a:t>122</a:t>
            </a:fld>
            <a:endParaRPr lang="fr-FR" altLang="fr-FR"/>
          </a:p>
        </p:txBody>
      </p:sp>
    </p:spTree>
    <p:extLst>
      <p:ext uri="{BB962C8B-B14F-4D97-AF65-F5344CB8AC3E}">
        <p14:creationId xmlns:p14="http://schemas.microsoft.com/office/powerpoint/2010/main" val="4250514417"/>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23"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235524"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6AEAC23-67E0-4C00-AFC4-23B2E815B325}" type="slidenum">
              <a:rPr lang="fr-FR" altLang="fr-FR" smtClean="0"/>
              <a:pPr>
                <a:spcBef>
                  <a:spcPct val="0"/>
                </a:spcBef>
              </a:pPr>
              <a:t>123</a:t>
            </a:fld>
            <a:endParaRPr lang="fr-FR" altLang="fr-FR"/>
          </a:p>
        </p:txBody>
      </p:sp>
    </p:spTree>
    <p:extLst>
      <p:ext uri="{BB962C8B-B14F-4D97-AF65-F5344CB8AC3E}">
        <p14:creationId xmlns:p14="http://schemas.microsoft.com/office/powerpoint/2010/main" val="3448856002"/>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7571"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237572"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7C3ABCA-1EF9-4483-93BD-363B4CFB02FA}" type="slidenum">
              <a:rPr lang="fr-FR" altLang="fr-FR" smtClean="0"/>
              <a:pPr>
                <a:spcBef>
                  <a:spcPct val="0"/>
                </a:spcBef>
              </a:pPr>
              <a:t>124</a:t>
            </a:fld>
            <a:endParaRPr lang="fr-FR" altLang="fr-FR"/>
          </a:p>
        </p:txBody>
      </p:sp>
    </p:spTree>
    <p:extLst>
      <p:ext uri="{BB962C8B-B14F-4D97-AF65-F5344CB8AC3E}">
        <p14:creationId xmlns:p14="http://schemas.microsoft.com/office/powerpoint/2010/main" val="1968988064"/>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9619"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239620"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8CFF249-7459-4B8E-A6B9-74E1523F1200}" type="slidenum">
              <a:rPr lang="fr-FR" altLang="fr-FR" smtClean="0"/>
              <a:pPr>
                <a:spcBef>
                  <a:spcPct val="0"/>
                </a:spcBef>
              </a:pPr>
              <a:t>125</a:t>
            </a:fld>
            <a:endParaRPr lang="fr-FR" altLang="fr-FR"/>
          </a:p>
        </p:txBody>
      </p:sp>
    </p:spTree>
    <p:extLst>
      <p:ext uri="{BB962C8B-B14F-4D97-AF65-F5344CB8AC3E}">
        <p14:creationId xmlns:p14="http://schemas.microsoft.com/office/powerpoint/2010/main" val="1952531457"/>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1667"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241668"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E20047F-C1E9-4DC9-AC8E-EDAFD9524F0F}" type="slidenum">
              <a:rPr lang="fr-FR" altLang="fr-FR" smtClean="0"/>
              <a:pPr>
                <a:spcBef>
                  <a:spcPct val="0"/>
                </a:spcBef>
              </a:pPr>
              <a:t>126</a:t>
            </a:fld>
            <a:endParaRPr lang="fr-FR" altLang="fr-FR"/>
          </a:p>
        </p:txBody>
      </p:sp>
    </p:spTree>
    <p:extLst>
      <p:ext uri="{BB962C8B-B14F-4D97-AF65-F5344CB8AC3E}">
        <p14:creationId xmlns:p14="http://schemas.microsoft.com/office/powerpoint/2010/main" val="2978007803"/>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3715"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243716"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FF0F01A-76C6-40DF-9E1C-6D77026F67C4}" type="slidenum">
              <a:rPr lang="fr-FR" altLang="fr-FR" smtClean="0"/>
              <a:pPr>
                <a:spcBef>
                  <a:spcPct val="0"/>
                </a:spcBef>
              </a:pPr>
              <a:t>127</a:t>
            </a:fld>
            <a:endParaRPr lang="fr-FR" altLang="fr-FR"/>
          </a:p>
        </p:txBody>
      </p:sp>
    </p:spTree>
    <p:extLst>
      <p:ext uri="{BB962C8B-B14F-4D97-AF65-F5344CB8AC3E}">
        <p14:creationId xmlns:p14="http://schemas.microsoft.com/office/powerpoint/2010/main" val="2879689897"/>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63"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245764"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88DA61C-30EE-46BD-B2B0-BB731F566830}" type="slidenum">
              <a:rPr lang="fr-FR" altLang="fr-FR" smtClean="0"/>
              <a:pPr>
                <a:spcBef>
                  <a:spcPct val="0"/>
                </a:spcBef>
              </a:pPr>
              <a:t>128</a:t>
            </a:fld>
            <a:endParaRPr lang="fr-FR" altLang="fr-FR"/>
          </a:p>
        </p:txBody>
      </p:sp>
    </p:spTree>
    <p:extLst>
      <p:ext uri="{BB962C8B-B14F-4D97-AF65-F5344CB8AC3E}">
        <p14:creationId xmlns:p14="http://schemas.microsoft.com/office/powerpoint/2010/main" val="299446494"/>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7811"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247812"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132EFDE-44E3-40C4-966D-D41F436354BE}" type="slidenum">
              <a:rPr lang="fr-FR" altLang="fr-FR" smtClean="0"/>
              <a:pPr>
                <a:spcBef>
                  <a:spcPct val="0"/>
                </a:spcBef>
              </a:pPr>
              <a:t>129</a:t>
            </a:fld>
            <a:endParaRPr lang="fr-FR" altLang="fr-FR"/>
          </a:p>
        </p:txBody>
      </p:sp>
    </p:spTree>
    <p:extLst>
      <p:ext uri="{BB962C8B-B14F-4D97-AF65-F5344CB8AC3E}">
        <p14:creationId xmlns:p14="http://schemas.microsoft.com/office/powerpoint/2010/main" val="32533257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28676"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855E2B0-F536-4B04-BF96-1463639CBB03}" type="slidenum">
              <a:rPr lang="fr-FR" altLang="fr-FR" smtClean="0"/>
              <a:pPr>
                <a:spcBef>
                  <a:spcPct val="0"/>
                </a:spcBef>
              </a:pPr>
              <a:t>13</a:t>
            </a:fld>
            <a:endParaRPr lang="fr-FR" altLang="fr-FR"/>
          </a:p>
        </p:txBody>
      </p:sp>
    </p:spTree>
    <p:extLst>
      <p:ext uri="{BB962C8B-B14F-4D97-AF65-F5344CB8AC3E}">
        <p14:creationId xmlns:p14="http://schemas.microsoft.com/office/powerpoint/2010/main" val="2807250360"/>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9859"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249860"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0CCFBBE-0A82-4C77-88BA-0C7ACB5AA928}" type="slidenum">
              <a:rPr lang="fr-FR" altLang="fr-FR" smtClean="0"/>
              <a:pPr>
                <a:spcBef>
                  <a:spcPct val="0"/>
                </a:spcBef>
              </a:pPr>
              <a:t>130</a:t>
            </a:fld>
            <a:endParaRPr lang="fr-FR" altLang="fr-FR"/>
          </a:p>
        </p:txBody>
      </p:sp>
    </p:spTree>
    <p:extLst>
      <p:ext uri="{BB962C8B-B14F-4D97-AF65-F5344CB8AC3E}">
        <p14:creationId xmlns:p14="http://schemas.microsoft.com/office/powerpoint/2010/main" val="2388195826"/>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1907"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251908"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3305C33-AAB2-464E-9929-E5F40A4FD1BF}" type="slidenum">
              <a:rPr lang="fr-FR" altLang="fr-FR" smtClean="0"/>
              <a:pPr>
                <a:spcBef>
                  <a:spcPct val="0"/>
                </a:spcBef>
              </a:pPr>
              <a:t>131</a:t>
            </a:fld>
            <a:endParaRPr lang="fr-FR" altLang="fr-FR"/>
          </a:p>
        </p:txBody>
      </p:sp>
    </p:spTree>
    <p:extLst>
      <p:ext uri="{BB962C8B-B14F-4D97-AF65-F5344CB8AC3E}">
        <p14:creationId xmlns:p14="http://schemas.microsoft.com/office/powerpoint/2010/main" val="2180818342"/>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3955"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253956"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3886662-49CB-4DC0-AAD3-FDD9F4A6BCC0}" type="slidenum">
              <a:rPr lang="fr-FR" altLang="fr-FR" smtClean="0"/>
              <a:pPr>
                <a:spcBef>
                  <a:spcPct val="0"/>
                </a:spcBef>
              </a:pPr>
              <a:t>132</a:t>
            </a:fld>
            <a:endParaRPr lang="fr-FR" altLang="fr-FR"/>
          </a:p>
        </p:txBody>
      </p:sp>
    </p:spTree>
    <p:extLst>
      <p:ext uri="{BB962C8B-B14F-4D97-AF65-F5344CB8AC3E}">
        <p14:creationId xmlns:p14="http://schemas.microsoft.com/office/powerpoint/2010/main" val="2712332041"/>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03"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256004"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1D7F123-4915-45D5-B628-856B051D70A8}" type="slidenum">
              <a:rPr lang="fr-FR" altLang="fr-FR" smtClean="0"/>
              <a:pPr>
                <a:spcBef>
                  <a:spcPct val="0"/>
                </a:spcBef>
              </a:pPr>
              <a:t>133</a:t>
            </a:fld>
            <a:endParaRPr lang="fr-FR" altLang="fr-FR"/>
          </a:p>
        </p:txBody>
      </p:sp>
    </p:spTree>
    <p:extLst>
      <p:ext uri="{BB962C8B-B14F-4D97-AF65-F5344CB8AC3E}">
        <p14:creationId xmlns:p14="http://schemas.microsoft.com/office/powerpoint/2010/main" val="2272131149"/>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8051"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258052"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F89996D-0351-438C-93FC-35EC0A0D039C}" type="slidenum">
              <a:rPr lang="fr-FR" altLang="fr-FR" smtClean="0"/>
              <a:pPr>
                <a:spcBef>
                  <a:spcPct val="0"/>
                </a:spcBef>
              </a:pPr>
              <a:t>134</a:t>
            </a:fld>
            <a:endParaRPr lang="fr-FR" altLang="fr-FR"/>
          </a:p>
        </p:txBody>
      </p:sp>
    </p:spTree>
    <p:extLst>
      <p:ext uri="{BB962C8B-B14F-4D97-AF65-F5344CB8AC3E}">
        <p14:creationId xmlns:p14="http://schemas.microsoft.com/office/powerpoint/2010/main" val="1251995999"/>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0099"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260100"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28F4B81-77B3-4E34-BA97-1DF25774C2D2}" type="slidenum">
              <a:rPr lang="fr-FR" altLang="fr-FR" smtClean="0"/>
              <a:pPr>
                <a:spcBef>
                  <a:spcPct val="0"/>
                </a:spcBef>
              </a:pPr>
              <a:t>135</a:t>
            </a:fld>
            <a:endParaRPr lang="fr-FR" altLang="fr-FR"/>
          </a:p>
        </p:txBody>
      </p:sp>
    </p:spTree>
    <p:extLst>
      <p:ext uri="{BB962C8B-B14F-4D97-AF65-F5344CB8AC3E}">
        <p14:creationId xmlns:p14="http://schemas.microsoft.com/office/powerpoint/2010/main" val="2858110181"/>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2147"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262148"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5E8F0DD-1BE3-49E8-B6C6-091FC538A8FE}" type="slidenum">
              <a:rPr lang="fr-FR" altLang="fr-FR" smtClean="0"/>
              <a:pPr>
                <a:spcBef>
                  <a:spcPct val="0"/>
                </a:spcBef>
              </a:pPr>
              <a:t>136</a:t>
            </a:fld>
            <a:endParaRPr lang="fr-FR" altLang="fr-FR"/>
          </a:p>
        </p:txBody>
      </p:sp>
    </p:spTree>
    <p:extLst>
      <p:ext uri="{BB962C8B-B14F-4D97-AF65-F5344CB8AC3E}">
        <p14:creationId xmlns:p14="http://schemas.microsoft.com/office/powerpoint/2010/main" val="1178064529"/>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4195"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264196"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EDA4F4A-CD4D-47DF-850C-D807D37DE22A}" type="slidenum">
              <a:rPr lang="fr-FR" altLang="fr-FR" smtClean="0"/>
              <a:pPr>
                <a:spcBef>
                  <a:spcPct val="0"/>
                </a:spcBef>
              </a:pPr>
              <a:t>137</a:t>
            </a:fld>
            <a:endParaRPr lang="fr-FR" altLang="fr-FR"/>
          </a:p>
        </p:txBody>
      </p:sp>
    </p:spTree>
    <p:extLst>
      <p:ext uri="{BB962C8B-B14F-4D97-AF65-F5344CB8AC3E}">
        <p14:creationId xmlns:p14="http://schemas.microsoft.com/office/powerpoint/2010/main" val="3127352746"/>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43"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266244"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D88E452-CA3A-4899-9B29-69880975A00E}" type="slidenum">
              <a:rPr lang="fr-FR" altLang="fr-FR" smtClean="0"/>
              <a:pPr>
                <a:spcBef>
                  <a:spcPct val="0"/>
                </a:spcBef>
              </a:pPr>
              <a:t>138</a:t>
            </a:fld>
            <a:endParaRPr lang="fr-FR" altLang="fr-FR"/>
          </a:p>
        </p:txBody>
      </p:sp>
    </p:spTree>
    <p:extLst>
      <p:ext uri="{BB962C8B-B14F-4D97-AF65-F5344CB8AC3E}">
        <p14:creationId xmlns:p14="http://schemas.microsoft.com/office/powerpoint/2010/main" val="3969515601"/>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8291"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268292"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C346C2D-80C4-43D9-AA2E-C3FDAB85BF11}" type="slidenum">
              <a:rPr lang="fr-FR" altLang="fr-FR" smtClean="0"/>
              <a:pPr>
                <a:spcBef>
                  <a:spcPct val="0"/>
                </a:spcBef>
              </a:pPr>
              <a:t>139</a:t>
            </a:fld>
            <a:endParaRPr lang="fr-FR" altLang="fr-FR"/>
          </a:p>
        </p:txBody>
      </p:sp>
    </p:spTree>
    <p:extLst>
      <p:ext uri="{BB962C8B-B14F-4D97-AF65-F5344CB8AC3E}">
        <p14:creationId xmlns:p14="http://schemas.microsoft.com/office/powerpoint/2010/main" val="13987381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30724"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9FEBB60-55A1-4F5A-8262-EAE547C2B641}" type="slidenum">
              <a:rPr lang="fr-FR" altLang="fr-FR" smtClean="0"/>
              <a:pPr>
                <a:spcBef>
                  <a:spcPct val="0"/>
                </a:spcBef>
              </a:pPr>
              <a:t>14</a:t>
            </a:fld>
            <a:endParaRPr lang="fr-FR" altLang="fr-FR"/>
          </a:p>
        </p:txBody>
      </p:sp>
    </p:spTree>
    <p:extLst>
      <p:ext uri="{BB962C8B-B14F-4D97-AF65-F5344CB8AC3E}">
        <p14:creationId xmlns:p14="http://schemas.microsoft.com/office/powerpoint/2010/main" val="341214373"/>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0339"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270340"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EB57E9E-6CFE-48CB-83B9-AB9990CE65B1}" type="slidenum">
              <a:rPr lang="fr-FR" altLang="fr-FR" smtClean="0"/>
              <a:pPr>
                <a:spcBef>
                  <a:spcPct val="0"/>
                </a:spcBef>
              </a:pPr>
              <a:t>140</a:t>
            </a:fld>
            <a:endParaRPr lang="fr-FR" altLang="fr-FR"/>
          </a:p>
        </p:txBody>
      </p:sp>
    </p:spTree>
    <p:extLst>
      <p:ext uri="{BB962C8B-B14F-4D97-AF65-F5344CB8AC3E}">
        <p14:creationId xmlns:p14="http://schemas.microsoft.com/office/powerpoint/2010/main" val="103420641"/>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2387"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272388"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B31D185-892A-4D77-947D-BF98942A796B}" type="slidenum">
              <a:rPr lang="fr-FR" altLang="fr-FR" smtClean="0"/>
              <a:pPr>
                <a:spcBef>
                  <a:spcPct val="0"/>
                </a:spcBef>
              </a:pPr>
              <a:t>141</a:t>
            </a:fld>
            <a:endParaRPr lang="fr-FR" altLang="fr-FR"/>
          </a:p>
        </p:txBody>
      </p:sp>
    </p:spTree>
    <p:extLst>
      <p:ext uri="{BB962C8B-B14F-4D97-AF65-F5344CB8AC3E}">
        <p14:creationId xmlns:p14="http://schemas.microsoft.com/office/powerpoint/2010/main" val="4066323373"/>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4435"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274436"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2FFB2FD-FED5-4EA6-A3B5-31A830FB348A}" type="slidenum">
              <a:rPr lang="fr-FR" altLang="fr-FR" smtClean="0"/>
              <a:pPr>
                <a:spcBef>
                  <a:spcPct val="0"/>
                </a:spcBef>
              </a:pPr>
              <a:t>142</a:t>
            </a:fld>
            <a:endParaRPr lang="fr-FR" altLang="fr-FR"/>
          </a:p>
        </p:txBody>
      </p:sp>
    </p:spTree>
    <p:extLst>
      <p:ext uri="{BB962C8B-B14F-4D97-AF65-F5344CB8AC3E}">
        <p14:creationId xmlns:p14="http://schemas.microsoft.com/office/powerpoint/2010/main" val="1908297032"/>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483"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276484"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991A9E4-1878-4F95-8784-555F58F69A3A}" type="slidenum">
              <a:rPr lang="fr-FR" altLang="fr-FR" smtClean="0"/>
              <a:pPr>
                <a:spcBef>
                  <a:spcPct val="0"/>
                </a:spcBef>
              </a:pPr>
              <a:t>143</a:t>
            </a:fld>
            <a:endParaRPr lang="fr-FR" altLang="fr-FR"/>
          </a:p>
        </p:txBody>
      </p:sp>
    </p:spTree>
    <p:extLst>
      <p:ext uri="{BB962C8B-B14F-4D97-AF65-F5344CB8AC3E}">
        <p14:creationId xmlns:p14="http://schemas.microsoft.com/office/powerpoint/2010/main" val="1443283581"/>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8531"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278532"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F454633-E9E6-4203-B5AD-9FD9E9DAD095}" type="slidenum">
              <a:rPr lang="fr-FR" altLang="fr-FR" smtClean="0"/>
              <a:pPr>
                <a:spcBef>
                  <a:spcPct val="0"/>
                </a:spcBef>
              </a:pPr>
              <a:t>144</a:t>
            </a:fld>
            <a:endParaRPr lang="fr-FR" altLang="fr-FR"/>
          </a:p>
        </p:txBody>
      </p:sp>
    </p:spTree>
    <p:extLst>
      <p:ext uri="{BB962C8B-B14F-4D97-AF65-F5344CB8AC3E}">
        <p14:creationId xmlns:p14="http://schemas.microsoft.com/office/powerpoint/2010/main" val="3254563441"/>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2387"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272388"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B31D185-892A-4D77-947D-BF98942A796B}" type="slidenum">
              <a:rPr lang="fr-FR" altLang="fr-FR" smtClean="0"/>
              <a:pPr>
                <a:spcBef>
                  <a:spcPct val="0"/>
                </a:spcBef>
              </a:pPr>
              <a:t>145</a:t>
            </a:fld>
            <a:endParaRPr lang="fr-FR" altLang="fr-FR"/>
          </a:p>
        </p:txBody>
      </p:sp>
    </p:spTree>
    <p:extLst>
      <p:ext uri="{BB962C8B-B14F-4D97-AF65-F5344CB8AC3E}">
        <p14:creationId xmlns:p14="http://schemas.microsoft.com/office/powerpoint/2010/main" val="1641065670"/>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0579"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280580"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BB36557-36EE-459F-B209-4F647677CF87}" type="slidenum">
              <a:rPr lang="fr-FR" altLang="fr-FR" smtClean="0"/>
              <a:pPr>
                <a:spcBef>
                  <a:spcPct val="0"/>
                </a:spcBef>
              </a:pPr>
              <a:t>146</a:t>
            </a:fld>
            <a:endParaRPr lang="fr-FR" altLang="fr-FR"/>
          </a:p>
        </p:txBody>
      </p:sp>
    </p:spTree>
    <p:extLst>
      <p:ext uri="{BB962C8B-B14F-4D97-AF65-F5344CB8AC3E}">
        <p14:creationId xmlns:p14="http://schemas.microsoft.com/office/powerpoint/2010/main" val="1034825606"/>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2627"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282628"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246344B-BC07-448E-8F1B-60CE92EF4E09}" type="slidenum">
              <a:rPr lang="fr-FR" altLang="fr-FR" smtClean="0"/>
              <a:pPr>
                <a:spcBef>
                  <a:spcPct val="0"/>
                </a:spcBef>
              </a:pPr>
              <a:t>147</a:t>
            </a:fld>
            <a:endParaRPr lang="fr-FR" altLang="fr-FR"/>
          </a:p>
        </p:txBody>
      </p:sp>
    </p:spTree>
    <p:extLst>
      <p:ext uri="{BB962C8B-B14F-4D97-AF65-F5344CB8AC3E}">
        <p14:creationId xmlns:p14="http://schemas.microsoft.com/office/powerpoint/2010/main" val="1789931936"/>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4675"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284676"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6835C30-0777-411B-92E8-7E49A07FE219}" type="slidenum">
              <a:rPr lang="fr-FR" altLang="fr-FR" smtClean="0"/>
              <a:pPr>
                <a:spcBef>
                  <a:spcPct val="0"/>
                </a:spcBef>
              </a:pPr>
              <a:t>148</a:t>
            </a:fld>
            <a:endParaRPr lang="fr-FR" altLang="fr-FR"/>
          </a:p>
        </p:txBody>
      </p:sp>
    </p:spTree>
    <p:extLst>
      <p:ext uri="{BB962C8B-B14F-4D97-AF65-F5344CB8AC3E}">
        <p14:creationId xmlns:p14="http://schemas.microsoft.com/office/powerpoint/2010/main" val="3142322504"/>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23"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286724"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F41E5BC-5E47-4C7E-BDC3-918E4EEBF442}" type="slidenum">
              <a:rPr lang="fr-FR" altLang="fr-FR" smtClean="0"/>
              <a:pPr>
                <a:spcBef>
                  <a:spcPct val="0"/>
                </a:spcBef>
              </a:pPr>
              <a:t>149</a:t>
            </a:fld>
            <a:endParaRPr lang="fr-FR" altLang="fr-FR"/>
          </a:p>
        </p:txBody>
      </p:sp>
    </p:spTree>
    <p:extLst>
      <p:ext uri="{BB962C8B-B14F-4D97-AF65-F5344CB8AC3E}">
        <p14:creationId xmlns:p14="http://schemas.microsoft.com/office/powerpoint/2010/main" val="28265324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32772"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965A591-46EF-473E-963F-63BDF0002929}" type="slidenum">
              <a:rPr lang="fr-FR" altLang="fr-FR" smtClean="0"/>
              <a:pPr>
                <a:spcBef>
                  <a:spcPct val="0"/>
                </a:spcBef>
              </a:pPr>
              <a:t>15</a:t>
            </a:fld>
            <a:endParaRPr lang="fr-FR" altLang="fr-FR"/>
          </a:p>
        </p:txBody>
      </p:sp>
    </p:spTree>
    <p:extLst>
      <p:ext uri="{BB962C8B-B14F-4D97-AF65-F5344CB8AC3E}">
        <p14:creationId xmlns:p14="http://schemas.microsoft.com/office/powerpoint/2010/main" val="3166900331"/>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8771"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288772"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4973434-F936-40C5-8DF8-CBA5E52C18F7}" type="slidenum">
              <a:rPr lang="fr-FR" altLang="fr-FR" smtClean="0"/>
              <a:pPr>
                <a:spcBef>
                  <a:spcPct val="0"/>
                </a:spcBef>
              </a:pPr>
              <a:t>150</a:t>
            </a:fld>
            <a:endParaRPr lang="fr-FR" altLang="fr-FR"/>
          </a:p>
        </p:txBody>
      </p:sp>
    </p:spTree>
    <p:extLst>
      <p:ext uri="{BB962C8B-B14F-4D97-AF65-F5344CB8AC3E}">
        <p14:creationId xmlns:p14="http://schemas.microsoft.com/office/powerpoint/2010/main" val="1068972820"/>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0819"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290820"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926F7F9-442C-415C-A7D4-7EBF0F9C4939}" type="slidenum">
              <a:rPr lang="fr-FR" altLang="fr-FR" smtClean="0"/>
              <a:pPr>
                <a:spcBef>
                  <a:spcPct val="0"/>
                </a:spcBef>
              </a:pPr>
              <a:t>151</a:t>
            </a:fld>
            <a:endParaRPr lang="fr-FR" altLang="fr-FR"/>
          </a:p>
        </p:txBody>
      </p:sp>
    </p:spTree>
    <p:extLst>
      <p:ext uri="{BB962C8B-B14F-4D97-AF65-F5344CB8AC3E}">
        <p14:creationId xmlns:p14="http://schemas.microsoft.com/office/powerpoint/2010/main" val="2556893576"/>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2867"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292868"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DE86ACA-D689-4576-8EBB-02F74067E8A5}" type="slidenum">
              <a:rPr lang="fr-FR" altLang="fr-FR" smtClean="0"/>
              <a:pPr>
                <a:spcBef>
                  <a:spcPct val="0"/>
                </a:spcBef>
              </a:pPr>
              <a:t>152</a:t>
            </a:fld>
            <a:endParaRPr lang="fr-FR" altLang="fr-FR"/>
          </a:p>
        </p:txBody>
      </p:sp>
    </p:spTree>
    <p:extLst>
      <p:ext uri="{BB962C8B-B14F-4D97-AF65-F5344CB8AC3E}">
        <p14:creationId xmlns:p14="http://schemas.microsoft.com/office/powerpoint/2010/main" val="2231469716"/>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4915"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294916"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37FA914-8919-4D9B-BB43-EC60A283137E}" type="slidenum">
              <a:rPr lang="fr-FR" altLang="fr-FR" smtClean="0"/>
              <a:pPr>
                <a:spcBef>
                  <a:spcPct val="0"/>
                </a:spcBef>
              </a:pPr>
              <a:t>153</a:t>
            </a:fld>
            <a:endParaRPr lang="fr-FR" altLang="fr-FR"/>
          </a:p>
        </p:txBody>
      </p:sp>
    </p:spTree>
    <p:extLst>
      <p:ext uri="{BB962C8B-B14F-4D97-AF65-F5344CB8AC3E}">
        <p14:creationId xmlns:p14="http://schemas.microsoft.com/office/powerpoint/2010/main" val="2874636152"/>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63"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296964"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D7C4C17-7EA4-44A9-A72D-D003D908BDB1}" type="slidenum">
              <a:rPr lang="fr-FR" altLang="fr-FR" smtClean="0"/>
              <a:pPr>
                <a:spcBef>
                  <a:spcPct val="0"/>
                </a:spcBef>
              </a:pPr>
              <a:t>154</a:t>
            </a:fld>
            <a:endParaRPr lang="fr-FR" altLang="fr-FR"/>
          </a:p>
        </p:txBody>
      </p:sp>
    </p:spTree>
    <p:extLst>
      <p:ext uri="{BB962C8B-B14F-4D97-AF65-F5344CB8AC3E}">
        <p14:creationId xmlns:p14="http://schemas.microsoft.com/office/powerpoint/2010/main" val="1287025027"/>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9011"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299012"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7F753C4-B072-48F5-AB11-91C1012A9CD0}" type="slidenum">
              <a:rPr lang="fr-FR" altLang="fr-FR" smtClean="0"/>
              <a:pPr>
                <a:spcBef>
                  <a:spcPct val="0"/>
                </a:spcBef>
              </a:pPr>
              <a:t>155</a:t>
            </a:fld>
            <a:endParaRPr lang="fr-FR" altLang="fr-FR"/>
          </a:p>
        </p:txBody>
      </p:sp>
    </p:spTree>
    <p:extLst>
      <p:ext uri="{BB962C8B-B14F-4D97-AF65-F5344CB8AC3E}">
        <p14:creationId xmlns:p14="http://schemas.microsoft.com/office/powerpoint/2010/main" val="1905626257"/>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1059"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301060"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C31A3EA-3E3F-4F7C-9781-8F5F0A27D34A}" type="slidenum">
              <a:rPr lang="fr-FR" altLang="fr-FR" smtClean="0"/>
              <a:pPr>
                <a:spcBef>
                  <a:spcPct val="0"/>
                </a:spcBef>
              </a:pPr>
              <a:t>156</a:t>
            </a:fld>
            <a:endParaRPr lang="fr-FR" altLang="fr-FR"/>
          </a:p>
        </p:txBody>
      </p:sp>
    </p:spTree>
    <p:extLst>
      <p:ext uri="{BB962C8B-B14F-4D97-AF65-F5344CB8AC3E}">
        <p14:creationId xmlns:p14="http://schemas.microsoft.com/office/powerpoint/2010/main" val="381287514"/>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3107"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303108"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1A09F7A-14D6-488D-8FA2-5BD471B0D8F7}" type="slidenum">
              <a:rPr lang="fr-FR" altLang="fr-FR" smtClean="0"/>
              <a:pPr>
                <a:spcBef>
                  <a:spcPct val="0"/>
                </a:spcBef>
              </a:pPr>
              <a:t>157</a:t>
            </a:fld>
            <a:endParaRPr lang="fr-FR" altLang="fr-FR"/>
          </a:p>
        </p:txBody>
      </p:sp>
    </p:spTree>
    <p:extLst>
      <p:ext uri="{BB962C8B-B14F-4D97-AF65-F5344CB8AC3E}">
        <p14:creationId xmlns:p14="http://schemas.microsoft.com/office/powerpoint/2010/main" val="4052682589"/>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5155"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305156"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D7F7DB0-EB17-4310-BB40-A6B63E6EAE0D}" type="slidenum">
              <a:rPr lang="fr-FR" altLang="fr-FR" smtClean="0"/>
              <a:pPr>
                <a:spcBef>
                  <a:spcPct val="0"/>
                </a:spcBef>
              </a:pPr>
              <a:t>158</a:t>
            </a:fld>
            <a:endParaRPr lang="fr-FR" altLang="fr-FR"/>
          </a:p>
        </p:txBody>
      </p:sp>
    </p:spTree>
    <p:extLst>
      <p:ext uri="{BB962C8B-B14F-4D97-AF65-F5344CB8AC3E}">
        <p14:creationId xmlns:p14="http://schemas.microsoft.com/office/powerpoint/2010/main" val="738199247"/>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03"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307204"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EF14D1F-CEB2-44E8-8DB7-25266D5859D7}" type="slidenum">
              <a:rPr lang="fr-FR" altLang="fr-FR" smtClean="0"/>
              <a:pPr>
                <a:spcBef>
                  <a:spcPct val="0"/>
                </a:spcBef>
              </a:pPr>
              <a:t>159</a:t>
            </a:fld>
            <a:endParaRPr lang="fr-FR" altLang="fr-FR"/>
          </a:p>
        </p:txBody>
      </p:sp>
    </p:spTree>
    <p:extLst>
      <p:ext uri="{BB962C8B-B14F-4D97-AF65-F5344CB8AC3E}">
        <p14:creationId xmlns:p14="http://schemas.microsoft.com/office/powerpoint/2010/main" val="18288227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34820"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88AA4A8-D2C5-4489-93D9-E0C520EFA740}" type="slidenum">
              <a:rPr lang="fr-FR" altLang="fr-FR" smtClean="0"/>
              <a:pPr>
                <a:spcBef>
                  <a:spcPct val="0"/>
                </a:spcBef>
              </a:pPr>
              <a:t>16</a:t>
            </a:fld>
            <a:endParaRPr lang="fr-FR" altLang="fr-FR"/>
          </a:p>
        </p:txBody>
      </p:sp>
    </p:spTree>
    <p:extLst>
      <p:ext uri="{BB962C8B-B14F-4D97-AF65-F5344CB8AC3E}">
        <p14:creationId xmlns:p14="http://schemas.microsoft.com/office/powerpoint/2010/main" val="1849770119"/>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03"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307204"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EF14D1F-CEB2-44E8-8DB7-25266D5859D7}" type="slidenum">
              <a:rPr lang="fr-FR" altLang="fr-FR" smtClean="0"/>
              <a:pPr>
                <a:spcBef>
                  <a:spcPct val="0"/>
                </a:spcBef>
              </a:pPr>
              <a:t>160</a:t>
            </a:fld>
            <a:endParaRPr lang="fr-FR" altLang="fr-FR"/>
          </a:p>
        </p:txBody>
      </p:sp>
    </p:spTree>
    <p:extLst>
      <p:ext uri="{BB962C8B-B14F-4D97-AF65-F5344CB8AC3E}">
        <p14:creationId xmlns:p14="http://schemas.microsoft.com/office/powerpoint/2010/main" val="12406458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36868"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7E949E5-FEC1-42D8-B104-490C86D31691}" type="slidenum">
              <a:rPr lang="fr-FR" altLang="fr-FR" smtClean="0"/>
              <a:pPr>
                <a:spcBef>
                  <a:spcPct val="0"/>
                </a:spcBef>
              </a:pPr>
              <a:t>17</a:t>
            </a:fld>
            <a:endParaRPr lang="fr-FR" altLang="fr-FR"/>
          </a:p>
        </p:txBody>
      </p:sp>
    </p:spTree>
    <p:extLst>
      <p:ext uri="{BB962C8B-B14F-4D97-AF65-F5344CB8AC3E}">
        <p14:creationId xmlns:p14="http://schemas.microsoft.com/office/powerpoint/2010/main" val="1148324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38916"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D84804E-DBE9-4DDB-9AD6-4458746A2406}" type="slidenum">
              <a:rPr lang="fr-FR" altLang="fr-FR" smtClean="0"/>
              <a:pPr>
                <a:spcBef>
                  <a:spcPct val="0"/>
                </a:spcBef>
              </a:pPr>
              <a:t>18</a:t>
            </a:fld>
            <a:endParaRPr lang="fr-FR" altLang="fr-FR"/>
          </a:p>
        </p:txBody>
      </p:sp>
    </p:spTree>
    <p:extLst>
      <p:ext uri="{BB962C8B-B14F-4D97-AF65-F5344CB8AC3E}">
        <p14:creationId xmlns:p14="http://schemas.microsoft.com/office/powerpoint/2010/main" val="7156825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40964"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65BFB1C-D6BA-45FB-8453-8558547AF6A6}" type="slidenum">
              <a:rPr lang="fr-FR" altLang="fr-FR" smtClean="0"/>
              <a:pPr>
                <a:spcBef>
                  <a:spcPct val="0"/>
                </a:spcBef>
              </a:pPr>
              <a:t>19</a:t>
            </a:fld>
            <a:endParaRPr lang="fr-FR" altLang="fr-FR"/>
          </a:p>
        </p:txBody>
      </p:sp>
    </p:spTree>
    <p:extLst>
      <p:ext uri="{BB962C8B-B14F-4D97-AF65-F5344CB8AC3E}">
        <p14:creationId xmlns:p14="http://schemas.microsoft.com/office/powerpoint/2010/main" val="8022047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6148"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E0F6D22-3E42-4248-AF9D-80D947795425}" type="slidenum">
              <a:rPr lang="fr-FR" altLang="fr-FR" smtClean="0"/>
              <a:pPr>
                <a:spcBef>
                  <a:spcPct val="0"/>
                </a:spcBef>
              </a:pPr>
              <a:t>2</a:t>
            </a:fld>
            <a:endParaRPr lang="fr-FR" altLang="fr-FR"/>
          </a:p>
        </p:txBody>
      </p:sp>
    </p:spTree>
    <p:extLst>
      <p:ext uri="{BB962C8B-B14F-4D97-AF65-F5344CB8AC3E}">
        <p14:creationId xmlns:p14="http://schemas.microsoft.com/office/powerpoint/2010/main" val="30885777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43012"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8DC48D1-DAB3-4292-981C-5DF6F1151932}" type="slidenum">
              <a:rPr lang="fr-FR" altLang="fr-FR" smtClean="0"/>
              <a:pPr>
                <a:spcBef>
                  <a:spcPct val="0"/>
                </a:spcBef>
              </a:pPr>
              <a:t>20</a:t>
            </a:fld>
            <a:endParaRPr lang="fr-FR" altLang="fr-FR"/>
          </a:p>
        </p:txBody>
      </p:sp>
    </p:spTree>
    <p:extLst>
      <p:ext uri="{BB962C8B-B14F-4D97-AF65-F5344CB8AC3E}">
        <p14:creationId xmlns:p14="http://schemas.microsoft.com/office/powerpoint/2010/main" val="35554146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45060"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D0F62E2-552C-482F-9FD2-31976A9EDE37}" type="slidenum">
              <a:rPr lang="fr-FR" altLang="fr-FR" smtClean="0"/>
              <a:pPr>
                <a:spcBef>
                  <a:spcPct val="0"/>
                </a:spcBef>
              </a:pPr>
              <a:t>21</a:t>
            </a:fld>
            <a:endParaRPr lang="fr-FR" altLang="fr-FR"/>
          </a:p>
        </p:txBody>
      </p:sp>
    </p:spTree>
    <p:extLst>
      <p:ext uri="{BB962C8B-B14F-4D97-AF65-F5344CB8AC3E}">
        <p14:creationId xmlns:p14="http://schemas.microsoft.com/office/powerpoint/2010/main" val="2144577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47108"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4784E81-FB7B-41D4-AFAB-D465212F0A34}" type="slidenum">
              <a:rPr lang="fr-FR" altLang="fr-FR" smtClean="0"/>
              <a:pPr>
                <a:spcBef>
                  <a:spcPct val="0"/>
                </a:spcBef>
              </a:pPr>
              <a:t>22</a:t>
            </a:fld>
            <a:endParaRPr lang="fr-FR" altLang="fr-FR"/>
          </a:p>
        </p:txBody>
      </p:sp>
    </p:spTree>
    <p:extLst>
      <p:ext uri="{BB962C8B-B14F-4D97-AF65-F5344CB8AC3E}">
        <p14:creationId xmlns:p14="http://schemas.microsoft.com/office/powerpoint/2010/main" val="33219570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49156"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D0750B4-E70F-4F5F-A4B8-D3776C90A1BA}" type="slidenum">
              <a:rPr lang="fr-FR" altLang="fr-FR" smtClean="0"/>
              <a:pPr>
                <a:spcBef>
                  <a:spcPct val="0"/>
                </a:spcBef>
              </a:pPr>
              <a:t>23</a:t>
            </a:fld>
            <a:endParaRPr lang="fr-FR" altLang="fr-FR"/>
          </a:p>
        </p:txBody>
      </p:sp>
    </p:spTree>
    <p:extLst>
      <p:ext uri="{BB962C8B-B14F-4D97-AF65-F5344CB8AC3E}">
        <p14:creationId xmlns:p14="http://schemas.microsoft.com/office/powerpoint/2010/main" val="18640675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51204"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03944A5-0C1B-4E52-8E98-DA3C793BFFE2}" type="slidenum">
              <a:rPr lang="fr-FR" altLang="fr-FR" smtClean="0"/>
              <a:pPr>
                <a:spcBef>
                  <a:spcPct val="0"/>
                </a:spcBef>
              </a:pPr>
              <a:t>24</a:t>
            </a:fld>
            <a:endParaRPr lang="fr-FR" altLang="fr-FR"/>
          </a:p>
        </p:txBody>
      </p:sp>
    </p:spTree>
    <p:extLst>
      <p:ext uri="{BB962C8B-B14F-4D97-AF65-F5344CB8AC3E}">
        <p14:creationId xmlns:p14="http://schemas.microsoft.com/office/powerpoint/2010/main" val="31526217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53252"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51EFA86-DEF2-42B8-ABAF-48B210E8F787}" type="slidenum">
              <a:rPr lang="fr-FR" altLang="fr-FR" smtClean="0"/>
              <a:pPr>
                <a:spcBef>
                  <a:spcPct val="0"/>
                </a:spcBef>
              </a:pPr>
              <a:t>25</a:t>
            </a:fld>
            <a:endParaRPr lang="fr-FR" altLang="fr-FR"/>
          </a:p>
        </p:txBody>
      </p:sp>
    </p:spTree>
    <p:extLst>
      <p:ext uri="{BB962C8B-B14F-4D97-AF65-F5344CB8AC3E}">
        <p14:creationId xmlns:p14="http://schemas.microsoft.com/office/powerpoint/2010/main" val="15009564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55300"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4A8EA9D-0365-4F00-9F54-5010FFB43897}" type="slidenum">
              <a:rPr lang="fr-FR" altLang="fr-FR" smtClean="0"/>
              <a:pPr>
                <a:spcBef>
                  <a:spcPct val="0"/>
                </a:spcBef>
              </a:pPr>
              <a:t>26</a:t>
            </a:fld>
            <a:endParaRPr lang="fr-FR" altLang="fr-FR"/>
          </a:p>
        </p:txBody>
      </p:sp>
    </p:spTree>
    <p:extLst>
      <p:ext uri="{BB962C8B-B14F-4D97-AF65-F5344CB8AC3E}">
        <p14:creationId xmlns:p14="http://schemas.microsoft.com/office/powerpoint/2010/main" val="21774357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57348"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EF430DE-8B79-4F17-8D62-054C934511C3}" type="slidenum">
              <a:rPr lang="fr-FR" altLang="fr-FR" smtClean="0"/>
              <a:pPr>
                <a:spcBef>
                  <a:spcPct val="0"/>
                </a:spcBef>
              </a:pPr>
              <a:t>27</a:t>
            </a:fld>
            <a:endParaRPr lang="fr-FR" altLang="fr-FR"/>
          </a:p>
        </p:txBody>
      </p:sp>
    </p:spTree>
    <p:extLst>
      <p:ext uri="{BB962C8B-B14F-4D97-AF65-F5344CB8AC3E}">
        <p14:creationId xmlns:p14="http://schemas.microsoft.com/office/powerpoint/2010/main" val="17979028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59396"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48FBA5F-05D7-4E0B-8EA3-83C43B69D466}" type="slidenum">
              <a:rPr lang="fr-FR" altLang="fr-FR" smtClean="0"/>
              <a:pPr>
                <a:spcBef>
                  <a:spcPct val="0"/>
                </a:spcBef>
              </a:pPr>
              <a:t>28</a:t>
            </a:fld>
            <a:endParaRPr lang="fr-FR" altLang="fr-FR"/>
          </a:p>
        </p:txBody>
      </p:sp>
    </p:spTree>
    <p:extLst>
      <p:ext uri="{BB962C8B-B14F-4D97-AF65-F5344CB8AC3E}">
        <p14:creationId xmlns:p14="http://schemas.microsoft.com/office/powerpoint/2010/main" val="36092775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61444"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2F56087-4C56-4704-B041-CA242D87BB60}" type="slidenum">
              <a:rPr lang="fr-FR" altLang="fr-FR" smtClean="0"/>
              <a:pPr>
                <a:spcBef>
                  <a:spcPct val="0"/>
                </a:spcBef>
              </a:pPr>
              <a:t>29</a:t>
            </a:fld>
            <a:endParaRPr lang="fr-FR" altLang="fr-FR"/>
          </a:p>
        </p:txBody>
      </p:sp>
    </p:spTree>
    <p:extLst>
      <p:ext uri="{BB962C8B-B14F-4D97-AF65-F5344CB8AC3E}">
        <p14:creationId xmlns:p14="http://schemas.microsoft.com/office/powerpoint/2010/main" val="31956317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8196"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520345B-58DC-4CA3-9145-BFF63CF07CF1}" type="slidenum">
              <a:rPr lang="fr-FR" altLang="fr-FR" smtClean="0"/>
              <a:pPr>
                <a:spcBef>
                  <a:spcPct val="0"/>
                </a:spcBef>
              </a:pPr>
              <a:t>3</a:t>
            </a:fld>
            <a:endParaRPr lang="fr-FR" altLang="fr-FR"/>
          </a:p>
        </p:txBody>
      </p:sp>
    </p:spTree>
    <p:extLst>
      <p:ext uri="{BB962C8B-B14F-4D97-AF65-F5344CB8AC3E}">
        <p14:creationId xmlns:p14="http://schemas.microsoft.com/office/powerpoint/2010/main" val="29125704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63492"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135D97B-E709-4D52-B973-8775B1B58095}" type="slidenum">
              <a:rPr lang="fr-FR" altLang="fr-FR" smtClean="0"/>
              <a:pPr>
                <a:spcBef>
                  <a:spcPct val="0"/>
                </a:spcBef>
              </a:pPr>
              <a:t>30</a:t>
            </a:fld>
            <a:endParaRPr lang="fr-FR" altLang="fr-FR"/>
          </a:p>
        </p:txBody>
      </p:sp>
    </p:spTree>
    <p:extLst>
      <p:ext uri="{BB962C8B-B14F-4D97-AF65-F5344CB8AC3E}">
        <p14:creationId xmlns:p14="http://schemas.microsoft.com/office/powerpoint/2010/main" val="28412052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63492"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135D97B-E709-4D52-B973-8775B1B58095}" type="slidenum">
              <a:rPr lang="fr-FR" altLang="fr-FR" smtClean="0"/>
              <a:pPr>
                <a:spcBef>
                  <a:spcPct val="0"/>
                </a:spcBef>
              </a:pPr>
              <a:t>31</a:t>
            </a:fld>
            <a:endParaRPr lang="fr-FR" altLang="fr-FR"/>
          </a:p>
        </p:txBody>
      </p:sp>
    </p:spTree>
    <p:extLst>
      <p:ext uri="{BB962C8B-B14F-4D97-AF65-F5344CB8AC3E}">
        <p14:creationId xmlns:p14="http://schemas.microsoft.com/office/powerpoint/2010/main" val="32188038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63492"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135D97B-E709-4D52-B973-8775B1B58095}" type="slidenum">
              <a:rPr lang="fr-FR" altLang="fr-FR" smtClean="0"/>
              <a:pPr>
                <a:spcBef>
                  <a:spcPct val="0"/>
                </a:spcBef>
              </a:pPr>
              <a:t>32</a:t>
            </a:fld>
            <a:endParaRPr lang="fr-FR" altLang="fr-FR"/>
          </a:p>
        </p:txBody>
      </p:sp>
    </p:spTree>
    <p:extLst>
      <p:ext uri="{BB962C8B-B14F-4D97-AF65-F5344CB8AC3E}">
        <p14:creationId xmlns:p14="http://schemas.microsoft.com/office/powerpoint/2010/main" val="19658846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65540"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B0210EC-BB3E-4116-A773-CA50AFB85637}" type="slidenum">
              <a:rPr lang="fr-FR" altLang="fr-FR" smtClean="0"/>
              <a:pPr>
                <a:spcBef>
                  <a:spcPct val="0"/>
                </a:spcBef>
              </a:pPr>
              <a:t>33</a:t>
            </a:fld>
            <a:endParaRPr lang="fr-FR" altLang="fr-FR"/>
          </a:p>
        </p:txBody>
      </p:sp>
    </p:spTree>
    <p:extLst>
      <p:ext uri="{BB962C8B-B14F-4D97-AF65-F5344CB8AC3E}">
        <p14:creationId xmlns:p14="http://schemas.microsoft.com/office/powerpoint/2010/main" val="3814794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67588"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DDEB975-F3C4-4B0B-A945-E03F5B109108}" type="slidenum">
              <a:rPr lang="fr-FR" altLang="fr-FR" smtClean="0"/>
              <a:pPr>
                <a:spcBef>
                  <a:spcPct val="0"/>
                </a:spcBef>
              </a:pPr>
              <a:t>34</a:t>
            </a:fld>
            <a:endParaRPr lang="fr-FR" altLang="fr-FR"/>
          </a:p>
        </p:txBody>
      </p:sp>
    </p:spTree>
    <p:extLst>
      <p:ext uri="{BB962C8B-B14F-4D97-AF65-F5344CB8AC3E}">
        <p14:creationId xmlns:p14="http://schemas.microsoft.com/office/powerpoint/2010/main" val="4879529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69636"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49FB6EB-E531-476E-A4B5-2B066769D33D}" type="slidenum">
              <a:rPr lang="fr-FR" altLang="fr-FR" smtClean="0"/>
              <a:pPr>
                <a:spcBef>
                  <a:spcPct val="0"/>
                </a:spcBef>
              </a:pPr>
              <a:t>35</a:t>
            </a:fld>
            <a:endParaRPr lang="fr-FR" altLang="fr-FR"/>
          </a:p>
        </p:txBody>
      </p:sp>
    </p:spTree>
    <p:extLst>
      <p:ext uri="{BB962C8B-B14F-4D97-AF65-F5344CB8AC3E}">
        <p14:creationId xmlns:p14="http://schemas.microsoft.com/office/powerpoint/2010/main" val="38132986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71684"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E19DEC8-C339-46D8-AEB9-7D71A0CB0F82}" type="slidenum">
              <a:rPr lang="fr-FR" altLang="fr-FR" smtClean="0"/>
              <a:pPr>
                <a:spcBef>
                  <a:spcPct val="0"/>
                </a:spcBef>
              </a:pPr>
              <a:t>36</a:t>
            </a:fld>
            <a:endParaRPr lang="fr-FR" altLang="fr-FR"/>
          </a:p>
        </p:txBody>
      </p:sp>
    </p:spTree>
    <p:extLst>
      <p:ext uri="{BB962C8B-B14F-4D97-AF65-F5344CB8AC3E}">
        <p14:creationId xmlns:p14="http://schemas.microsoft.com/office/powerpoint/2010/main" val="2372424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73732"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97DFFB1-A56E-44A8-AB5F-694931B5235C}" type="slidenum">
              <a:rPr lang="fr-FR" altLang="fr-FR" smtClean="0"/>
              <a:pPr>
                <a:spcBef>
                  <a:spcPct val="0"/>
                </a:spcBef>
              </a:pPr>
              <a:t>37</a:t>
            </a:fld>
            <a:endParaRPr lang="fr-FR" altLang="fr-FR"/>
          </a:p>
        </p:txBody>
      </p:sp>
    </p:spTree>
    <p:extLst>
      <p:ext uri="{BB962C8B-B14F-4D97-AF65-F5344CB8AC3E}">
        <p14:creationId xmlns:p14="http://schemas.microsoft.com/office/powerpoint/2010/main" val="19107362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75780"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4791632-D5A5-4815-A5F9-8A251C77041F}" type="slidenum">
              <a:rPr lang="fr-FR" altLang="fr-FR" smtClean="0"/>
              <a:pPr>
                <a:spcBef>
                  <a:spcPct val="0"/>
                </a:spcBef>
              </a:pPr>
              <a:t>38</a:t>
            </a:fld>
            <a:endParaRPr lang="fr-FR" altLang="fr-FR"/>
          </a:p>
        </p:txBody>
      </p:sp>
    </p:spTree>
    <p:extLst>
      <p:ext uri="{BB962C8B-B14F-4D97-AF65-F5344CB8AC3E}">
        <p14:creationId xmlns:p14="http://schemas.microsoft.com/office/powerpoint/2010/main" val="65897899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75780"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4791632-D5A5-4815-A5F9-8A251C77041F}" type="slidenum">
              <a:rPr lang="fr-FR" altLang="fr-FR" smtClean="0"/>
              <a:pPr>
                <a:spcBef>
                  <a:spcPct val="0"/>
                </a:spcBef>
              </a:pPr>
              <a:t>39</a:t>
            </a:fld>
            <a:endParaRPr lang="fr-FR" altLang="fr-FR"/>
          </a:p>
        </p:txBody>
      </p:sp>
    </p:spTree>
    <p:extLst>
      <p:ext uri="{BB962C8B-B14F-4D97-AF65-F5344CB8AC3E}">
        <p14:creationId xmlns:p14="http://schemas.microsoft.com/office/powerpoint/2010/main" val="23197285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10244"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19218C3-1C41-4CD9-AC7F-FE0BEFD1EDC8}" type="slidenum">
              <a:rPr lang="fr-FR" altLang="fr-FR" smtClean="0"/>
              <a:pPr>
                <a:spcBef>
                  <a:spcPct val="0"/>
                </a:spcBef>
              </a:pPr>
              <a:t>4</a:t>
            </a:fld>
            <a:endParaRPr lang="fr-FR" altLang="fr-FR"/>
          </a:p>
        </p:txBody>
      </p:sp>
    </p:spTree>
    <p:extLst>
      <p:ext uri="{BB962C8B-B14F-4D97-AF65-F5344CB8AC3E}">
        <p14:creationId xmlns:p14="http://schemas.microsoft.com/office/powerpoint/2010/main" val="20599129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77828"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3A64C69-0C58-4D0D-9913-10C9AA04F4AC}" type="slidenum">
              <a:rPr lang="fr-FR" altLang="fr-FR" smtClean="0"/>
              <a:pPr>
                <a:spcBef>
                  <a:spcPct val="0"/>
                </a:spcBef>
              </a:pPr>
              <a:t>40</a:t>
            </a:fld>
            <a:endParaRPr lang="fr-FR" altLang="fr-FR"/>
          </a:p>
        </p:txBody>
      </p:sp>
    </p:spTree>
    <p:extLst>
      <p:ext uri="{BB962C8B-B14F-4D97-AF65-F5344CB8AC3E}">
        <p14:creationId xmlns:p14="http://schemas.microsoft.com/office/powerpoint/2010/main" val="278178459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77828"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3A64C69-0C58-4D0D-9913-10C9AA04F4AC}" type="slidenum">
              <a:rPr lang="fr-FR" altLang="fr-FR" smtClean="0"/>
              <a:pPr>
                <a:spcBef>
                  <a:spcPct val="0"/>
                </a:spcBef>
              </a:pPr>
              <a:t>41</a:t>
            </a:fld>
            <a:endParaRPr lang="fr-FR" altLang="fr-FR"/>
          </a:p>
        </p:txBody>
      </p:sp>
    </p:spTree>
    <p:extLst>
      <p:ext uri="{BB962C8B-B14F-4D97-AF65-F5344CB8AC3E}">
        <p14:creationId xmlns:p14="http://schemas.microsoft.com/office/powerpoint/2010/main" val="6437331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77828"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3A64C69-0C58-4D0D-9913-10C9AA04F4AC}" type="slidenum">
              <a:rPr lang="fr-FR" altLang="fr-FR" smtClean="0"/>
              <a:pPr>
                <a:spcBef>
                  <a:spcPct val="0"/>
                </a:spcBef>
              </a:pPr>
              <a:t>42</a:t>
            </a:fld>
            <a:endParaRPr lang="fr-FR" altLang="fr-FR"/>
          </a:p>
        </p:txBody>
      </p:sp>
    </p:spTree>
    <p:extLst>
      <p:ext uri="{BB962C8B-B14F-4D97-AF65-F5344CB8AC3E}">
        <p14:creationId xmlns:p14="http://schemas.microsoft.com/office/powerpoint/2010/main" val="375778594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79876"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456E436-4EAC-4E4F-AF05-5AADFDFEAEF6}" type="slidenum">
              <a:rPr lang="fr-FR" altLang="fr-FR" smtClean="0"/>
              <a:pPr>
                <a:spcBef>
                  <a:spcPct val="0"/>
                </a:spcBef>
              </a:pPr>
              <a:t>43</a:t>
            </a:fld>
            <a:endParaRPr lang="fr-FR" altLang="fr-FR"/>
          </a:p>
        </p:txBody>
      </p:sp>
    </p:spTree>
    <p:extLst>
      <p:ext uri="{BB962C8B-B14F-4D97-AF65-F5344CB8AC3E}">
        <p14:creationId xmlns:p14="http://schemas.microsoft.com/office/powerpoint/2010/main" val="15655938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81924"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C2BD4DB-A518-4CF0-B879-FCE498188FD6}" type="slidenum">
              <a:rPr lang="fr-FR" altLang="fr-FR" smtClean="0"/>
              <a:pPr>
                <a:spcBef>
                  <a:spcPct val="0"/>
                </a:spcBef>
              </a:pPr>
              <a:t>44</a:t>
            </a:fld>
            <a:endParaRPr lang="fr-FR" altLang="fr-FR"/>
          </a:p>
        </p:txBody>
      </p:sp>
    </p:spTree>
    <p:extLst>
      <p:ext uri="{BB962C8B-B14F-4D97-AF65-F5344CB8AC3E}">
        <p14:creationId xmlns:p14="http://schemas.microsoft.com/office/powerpoint/2010/main" val="148628026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83972"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C4AA7CE-739D-4918-A5CA-7F62A3E4BC3D}" type="slidenum">
              <a:rPr lang="fr-FR" altLang="fr-FR" smtClean="0"/>
              <a:pPr>
                <a:spcBef>
                  <a:spcPct val="0"/>
                </a:spcBef>
              </a:pPr>
              <a:t>45</a:t>
            </a:fld>
            <a:endParaRPr lang="fr-FR" altLang="fr-FR"/>
          </a:p>
        </p:txBody>
      </p:sp>
    </p:spTree>
    <p:extLst>
      <p:ext uri="{BB962C8B-B14F-4D97-AF65-F5344CB8AC3E}">
        <p14:creationId xmlns:p14="http://schemas.microsoft.com/office/powerpoint/2010/main" val="213438306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86020"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F922D35-AE91-4490-AEB7-781AF0E6B296}" type="slidenum">
              <a:rPr lang="fr-FR" altLang="fr-FR" smtClean="0"/>
              <a:pPr>
                <a:spcBef>
                  <a:spcPct val="0"/>
                </a:spcBef>
              </a:pPr>
              <a:t>46</a:t>
            </a:fld>
            <a:endParaRPr lang="fr-FR" altLang="fr-FR"/>
          </a:p>
        </p:txBody>
      </p:sp>
    </p:spTree>
    <p:extLst>
      <p:ext uri="{BB962C8B-B14F-4D97-AF65-F5344CB8AC3E}">
        <p14:creationId xmlns:p14="http://schemas.microsoft.com/office/powerpoint/2010/main" val="303401191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88068"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91C1B75-584D-45CF-AC63-48B63470C483}" type="slidenum">
              <a:rPr lang="fr-FR" altLang="fr-FR" smtClean="0"/>
              <a:pPr>
                <a:spcBef>
                  <a:spcPct val="0"/>
                </a:spcBef>
              </a:pPr>
              <a:t>47</a:t>
            </a:fld>
            <a:endParaRPr lang="fr-FR" altLang="fr-FR"/>
          </a:p>
        </p:txBody>
      </p:sp>
    </p:spTree>
    <p:extLst>
      <p:ext uri="{BB962C8B-B14F-4D97-AF65-F5344CB8AC3E}">
        <p14:creationId xmlns:p14="http://schemas.microsoft.com/office/powerpoint/2010/main" val="134434396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90116"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FCDA198-D1AE-40F2-AAF4-AB135D14B52B}" type="slidenum">
              <a:rPr lang="fr-FR" altLang="fr-FR" smtClean="0"/>
              <a:pPr>
                <a:spcBef>
                  <a:spcPct val="0"/>
                </a:spcBef>
              </a:pPr>
              <a:t>48</a:t>
            </a:fld>
            <a:endParaRPr lang="fr-FR" altLang="fr-FR"/>
          </a:p>
        </p:txBody>
      </p:sp>
    </p:spTree>
    <p:extLst>
      <p:ext uri="{BB962C8B-B14F-4D97-AF65-F5344CB8AC3E}">
        <p14:creationId xmlns:p14="http://schemas.microsoft.com/office/powerpoint/2010/main" val="61283059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92164"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3F8546F-6598-4438-B8DF-3670D869C794}" type="slidenum">
              <a:rPr lang="fr-FR" altLang="fr-FR" smtClean="0"/>
              <a:pPr>
                <a:spcBef>
                  <a:spcPct val="0"/>
                </a:spcBef>
              </a:pPr>
              <a:t>49</a:t>
            </a:fld>
            <a:endParaRPr lang="fr-FR" altLang="fr-FR"/>
          </a:p>
        </p:txBody>
      </p:sp>
    </p:spTree>
    <p:extLst>
      <p:ext uri="{BB962C8B-B14F-4D97-AF65-F5344CB8AC3E}">
        <p14:creationId xmlns:p14="http://schemas.microsoft.com/office/powerpoint/2010/main" val="40134023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12292"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A7F4F06-E18B-4F19-BFC3-9A526FE6B7C6}" type="slidenum">
              <a:rPr lang="fr-FR" altLang="fr-FR" smtClean="0"/>
              <a:pPr>
                <a:spcBef>
                  <a:spcPct val="0"/>
                </a:spcBef>
              </a:pPr>
              <a:t>5</a:t>
            </a:fld>
            <a:endParaRPr lang="fr-FR" altLang="fr-FR"/>
          </a:p>
        </p:txBody>
      </p:sp>
    </p:spTree>
    <p:extLst>
      <p:ext uri="{BB962C8B-B14F-4D97-AF65-F5344CB8AC3E}">
        <p14:creationId xmlns:p14="http://schemas.microsoft.com/office/powerpoint/2010/main" val="229670289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1"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94212"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9A2859A-F824-47A3-9823-95FAC6CB1D2F}" type="slidenum">
              <a:rPr lang="fr-FR" altLang="fr-FR" smtClean="0"/>
              <a:pPr>
                <a:spcBef>
                  <a:spcPct val="0"/>
                </a:spcBef>
              </a:pPr>
              <a:t>50</a:t>
            </a:fld>
            <a:endParaRPr lang="fr-FR" altLang="fr-FR"/>
          </a:p>
        </p:txBody>
      </p:sp>
    </p:spTree>
    <p:extLst>
      <p:ext uri="{BB962C8B-B14F-4D97-AF65-F5344CB8AC3E}">
        <p14:creationId xmlns:p14="http://schemas.microsoft.com/office/powerpoint/2010/main" val="6063276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59"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96260"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4B041DD-7D0E-4D92-8B84-26DF7B38B01F}" type="slidenum">
              <a:rPr lang="fr-FR" altLang="fr-FR" smtClean="0"/>
              <a:pPr>
                <a:spcBef>
                  <a:spcPct val="0"/>
                </a:spcBef>
              </a:pPr>
              <a:t>51</a:t>
            </a:fld>
            <a:endParaRPr lang="fr-FR" altLang="fr-FR"/>
          </a:p>
        </p:txBody>
      </p:sp>
    </p:spTree>
    <p:extLst>
      <p:ext uri="{BB962C8B-B14F-4D97-AF65-F5344CB8AC3E}">
        <p14:creationId xmlns:p14="http://schemas.microsoft.com/office/powerpoint/2010/main" val="328124410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7"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98308"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A93BD57-65A6-4FC8-B388-CCF6C057CA86}" type="slidenum">
              <a:rPr lang="fr-FR" altLang="fr-FR" smtClean="0"/>
              <a:pPr>
                <a:spcBef>
                  <a:spcPct val="0"/>
                </a:spcBef>
              </a:pPr>
              <a:t>52</a:t>
            </a:fld>
            <a:endParaRPr lang="fr-FR" altLang="fr-FR"/>
          </a:p>
        </p:txBody>
      </p:sp>
    </p:spTree>
    <p:extLst>
      <p:ext uri="{BB962C8B-B14F-4D97-AF65-F5344CB8AC3E}">
        <p14:creationId xmlns:p14="http://schemas.microsoft.com/office/powerpoint/2010/main" val="203190944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355"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100356"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A23D114-4AFC-4634-93EE-68A49E997841}" type="slidenum">
              <a:rPr lang="fr-FR" altLang="fr-FR" smtClean="0"/>
              <a:pPr>
                <a:spcBef>
                  <a:spcPct val="0"/>
                </a:spcBef>
              </a:pPr>
              <a:t>53</a:t>
            </a:fld>
            <a:endParaRPr lang="fr-FR" altLang="fr-FR"/>
          </a:p>
        </p:txBody>
      </p:sp>
    </p:spTree>
    <p:extLst>
      <p:ext uri="{BB962C8B-B14F-4D97-AF65-F5344CB8AC3E}">
        <p14:creationId xmlns:p14="http://schemas.microsoft.com/office/powerpoint/2010/main" val="176636240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3"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102404"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8C779EC-D4A0-484E-8443-AA996AB329A6}" type="slidenum">
              <a:rPr lang="fr-FR" altLang="fr-FR" smtClean="0"/>
              <a:pPr>
                <a:spcBef>
                  <a:spcPct val="0"/>
                </a:spcBef>
              </a:pPr>
              <a:t>54</a:t>
            </a:fld>
            <a:endParaRPr lang="fr-FR" altLang="fr-FR"/>
          </a:p>
        </p:txBody>
      </p:sp>
    </p:spTree>
    <p:extLst>
      <p:ext uri="{BB962C8B-B14F-4D97-AF65-F5344CB8AC3E}">
        <p14:creationId xmlns:p14="http://schemas.microsoft.com/office/powerpoint/2010/main" val="65066224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1"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104452"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B4E411E-1BC7-45B4-A437-549C84759CF4}" type="slidenum">
              <a:rPr lang="fr-FR" altLang="fr-FR" smtClean="0"/>
              <a:pPr>
                <a:spcBef>
                  <a:spcPct val="0"/>
                </a:spcBef>
              </a:pPr>
              <a:t>55</a:t>
            </a:fld>
            <a:endParaRPr lang="fr-FR" altLang="fr-FR"/>
          </a:p>
        </p:txBody>
      </p:sp>
    </p:spTree>
    <p:extLst>
      <p:ext uri="{BB962C8B-B14F-4D97-AF65-F5344CB8AC3E}">
        <p14:creationId xmlns:p14="http://schemas.microsoft.com/office/powerpoint/2010/main" val="396140370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106500"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99F6520-0734-4A8A-9A9A-CF0874EB18B6}" type="slidenum">
              <a:rPr lang="fr-FR" altLang="fr-FR" smtClean="0"/>
              <a:pPr>
                <a:spcBef>
                  <a:spcPct val="0"/>
                </a:spcBef>
              </a:pPr>
              <a:t>56</a:t>
            </a:fld>
            <a:endParaRPr lang="fr-FR" altLang="fr-FR"/>
          </a:p>
        </p:txBody>
      </p:sp>
    </p:spTree>
    <p:extLst>
      <p:ext uri="{BB962C8B-B14F-4D97-AF65-F5344CB8AC3E}">
        <p14:creationId xmlns:p14="http://schemas.microsoft.com/office/powerpoint/2010/main" val="242241521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7"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108548"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911A3CB-D57F-4F95-83A2-286F6407F70C}" type="slidenum">
              <a:rPr lang="fr-FR" altLang="fr-FR" smtClean="0"/>
              <a:pPr>
                <a:spcBef>
                  <a:spcPct val="0"/>
                </a:spcBef>
              </a:pPr>
              <a:t>57</a:t>
            </a:fld>
            <a:endParaRPr lang="fr-FR" altLang="fr-FR"/>
          </a:p>
        </p:txBody>
      </p:sp>
    </p:spTree>
    <p:extLst>
      <p:ext uri="{BB962C8B-B14F-4D97-AF65-F5344CB8AC3E}">
        <p14:creationId xmlns:p14="http://schemas.microsoft.com/office/powerpoint/2010/main" val="138231768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110596"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32BCD05-C053-422B-8AF9-D62664EBA392}" type="slidenum">
              <a:rPr lang="fr-FR" altLang="fr-FR" smtClean="0"/>
              <a:pPr>
                <a:spcBef>
                  <a:spcPct val="0"/>
                </a:spcBef>
              </a:pPr>
              <a:t>58</a:t>
            </a:fld>
            <a:endParaRPr lang="fr-FR" altLang="fr-FR"/>
          </a:p>
        </p:txBody>
      </p:sp>
    </p:spTree>
    <p:extLst>
      <p:ext uri="{BB962C8B-B14F-4D97-AF65-F5344CB8AC3E}">
        <p14:creationId xmlns:p14="http://schemas.microsoft.com/office/powerpoint/2010/main" val="116554587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3"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112644"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F3BAF8E-D36D-4258-89D6-6D0606F86AD3}" type="slidenum">
              <a:rPr lang="fr-FR" altLang="fr-FR" smtClean="0"/>
              <a:pPr>
                <a:spcBef>
                  <a:spcPct val="0"/>
                </a:spcBef>
              </a:pPr>
              <a:t>59</a:t>
            </a:fld>
            <a:endParaRPr lang="fr-FR" altLang="fr-FR"/>
          </a:p>
        </p:txBody>
      </p:sp>
    </p:spTree>
    <p:extLst>
      <p:ext uri="{BB962C8B-B14F-4D97-AF65-F5344CB8AC3E}">
        <p14:creationId xmlns:p14="http://schemas.microsoft.com/office/powerpoint/2010/main" val="1948422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14340"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45ADA19-39AE-4A15-8F1A-559FE560E702}" type="slidenum">
              <a:rPr lang="fr-FR" altLang="fr-FR" smtClean="0"/>
              <a:pPr>
                <a:spcBef>
                  <a:spcPct val="0"/>
                </a:spcBef>
              </a:pPr>
              <a:t>6</a:t>
            </a:fld>
            <a:endParaRPr lang="fr-FR" altLang="fr-FR"/>
          </a:p>
        </p:txBody>
      </p:sp>
    </p:spTree>
    <p:extLst>
      <p:ext uri="{BB962C8B-B14F-4D97-AF65-F5344CB8AC3E}">
        <p14:creationId xmlns:p14="http://schemas.microsoft.com/office/powerpoint/2010/main" val="90368072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114692"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35BCD96-BB29-4396-A724-67A23FE3148C}" type="slidenum">
              <a:rPr lang="fr-FR" altLang="fr-FR" smtClean="0"/>
              <a:pPr>
                <a:spcBef>
                  <a:spcPct val="0"/>
                </a:spcBef>
              </a:pPr>
              <a:t>60</a:t>
            </a:fld>
            <a:endParaRPr lang="fr-FR" altLang="fr-FR"/>
          </a:p>
        </p:txBody>
      </p:sp>
    </p:spTree>
    <p:extLst>
      <p:ext uri="{BB962C8B-B14F-4D97-AF65-F5344CB8AC3E}">
        <p14:creationId xmlns:p14="http://schemas.microsoft.com/office/powerpoint/2010/main" val="117103169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6739"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116740"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C20CB75-AA1C-42B5-A3D2-B771CAAB3320}" type="slidenum">
              <a:rPr lang="fr-FR" altLang="fr-FR" smtClean="0"/>
              <a:pPr>
                <a:spcBef>
                  <a:spcPct val="0"/>
                </a:spcBef>
              </a:pPr>
              <a:t>61</a:t>
            </a:fld>
            <a:endParaRPr lang="fr-FR" altLang="fr-FR"/>
          </a:p>
        </p:txBody>
      </p:sp>
    </p:spTree>
    <p:extLst>
      <p:ext uri="{BB962C8B-B14F-4D97-AF65-F5344CB8AC3E}">
        <p14:creationId xmlns:p14="http://schemas.microsoft.com/office/powerpoint/2010/main" val="247102348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8787"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118788"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0C1D736-3004-4BFE-AE60-CBE8FBE14314}" type="slidenum">
              <a:rPr lang="fr-FR" altLang="fr-FR" smtClean="0"/>
              <a:pPr>
                <a:spcBef>
                  <a:spcPct val="0"/>
                </a:spcBef>
              </a:pPr>
              <a:t>62</a:t>
            </a:fld>
            <a:endParaRPr lang="fr-FR" altLang="fr-FR"/>
          </a:p>
        </p:txBody>
      </p:sp>
    </p:spTree>
    <p:extLst>
      <p:ext uri="{BB962C8B-B14F-4D97-AF65-F5344CB8AC3E}">
        <p14:creationId xmlns:p14="http://schemas.microsoft.com/office/powerpoint/2010/main" val="412815605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0835"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120836"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6196260-B46B-46AA-952B-D72A77D3724A}" type="slidenum">
              <a:rPr lang="fr-FR" altLang="fr-FR" smtClean="0"/>
              <a:pPr>
                <a:spcBef>
                  <a:spcPct val="0"/>
                </a:spcBef>
              </a:pPr>
              <a:t>63</a:t>
            </a:fld>
            <a:endParaRPr lang="fr-FR" altLang="fr-FR"/>
          </a:p>
        </p:txBody>
      </p:sp>
    </p:spTree>
    <p:extLst>
      <p:ext uri="{BB962C8B-B14F-4D97-AF65-F5344CB8AC3E}">
        <p14:creationId xmlns:p14="http://schemas.microsoft.com/office/powerpoint/2010/main" val="245637151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883"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122884"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261CDA9-20E6-4D87-901F-9CA48DA28AE4}" type="slidenum">
              <a:rPr lang="fr-FR" altLang="fr-FR" smtClean="0"/>
              <a:pPr>
                <a:spcBef>
                  <a:spcPct val="0"/>
                </a:spcBef>
              </a:pPr>
              <a:t>64</a:t>
            </a:fld>
            <a:endParaRPr lang="fr-FR" altLang="fr-FR"/>
          </a:p>
        </p:txBody>
      </p:sp>
    </p:spTree>
    <p:extLst>
      <p:ext uri="{BB962C8B-B14F-4D97-AF65-F5344CB8AC3E}">
        <p14:creationId xmlns:p14="http://schemas.microsoft.com/office/powerpoint/2010/main" val="391284621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1"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124932"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80976C2-108F-417D-B8EC-814B7994035A}" type="slidenum">
              <a:rPr lang="fr-FR" altLang="fr-FR" smtClean="0"/>
              <a:pPr>
                <a:spcBef>
                  <a:spcPct val="0"/>
                </a:spcBef>
              </a:pPr>
              <a:t>65</a:t>
            </a:fld>
            <a:endParaRPr lang="fr-FR" altLang="fr-FR"/>
          </a:p>
        </p:txBody>
      </p:sp>
    </p:spTree>
    <p:extLst>
      <p:ext uri="{BB962C8B-B14F-4D97-AF65-F5344CB8AC3E}">
        <p14:creationId xmlns:p14="http://schemas.microsoft.com/office/powerpoint/2010/main" val="185218122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6979"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126980"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7795BE7-F2A2-4FE7-AF82-2AD8E5A2ECA0}" type="slidenum">
              <a:rPr lang="fr-FR" altLang="fr-FR" smtClean="0"/>
              <a:pPr>
                <a:spcBef>
                  <a:spcPct val="0"/>
                </a:spcBef>
              </a:pPr>
              <a:t>66</a:t>
            </a:fld>
            <a:endParaRPr lang="fr-FR" altLang="fr-FR"/>
          </a:p>
        </p:txBody>
      </p:sp>
    </p:spTree>
    <p:extLst>
      <p:ext uri="{BB962C8B-B14F-4D97-AF65-F5344CB8AC3E}">
        <p14:creationId xmlns:p14="http://schemas.microsoft.com/office/powerpoint/2010/main" val="408292626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9027"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129028"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9EACCCE-585D-4CEB-A658-35146345B337}" type="slidenum">
              <a:rPr lang="fr-FR" altLang="fr-FR" smtClean="0"/>
              <a:pPr>
                <a:spcBef>
                  <a:spcPct val="0"/>
                </a:spcBef>
              </a:pPr>
              <a:t>67</a:t>
            </a:fld>
            <a:endParaRPr lang="fr-FR" altLang="fr-FR"/>
          </a:p>
        </p:txBody>
      </p:sp>
    </p:spTree>
    <p:extLst>
      <p:ext uri="{BB962C8B-B14F-4D97-AF65-F5344CB8AC3E}">
        <p14:creationId xmlns:p14="http://schemas.microsoft.com/office/powerpoint/2010/main" val="93464456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1075"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131076"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89BC04A-7031-409A-9AF0-5B1D270F2F4A}" type="slidenum">
              <a:rPr lang="fr-FR" altLang="fr-FR" smtClean="0"/>
              <a:pPr>
                <a:spcBef>
                  <a:spcPct val="0"/>
                </a:spcBef>
              </a:pPr>
              <a:t>68</a:t>
            </a:fld>
            <a:endParaRPr lang="fr-FR" altLang="fr-FR"/>
          </a:p>
        </p:txBody>
      </p:sp>
    </p:spTree>
    <p:extLst>
      <p:ext uri="{BB962C8B-B14F-4D97-AF65-F5344CB8AC3E}">
        <p14:creationId xmlns:p14="http://schemas.microsoft.com/office/powerpoint/2010/main" val="427699452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23"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133124"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5FEAB7F-2523-43D1-832A-E5CCA54229ED}" type="slidenum">
              <a:rPr lang="fr-FR" altLang="fr-FR" smtClean="0"/>
              <a:pPr>
                <a:spcBef>
                  <a:spcPct val="0"/>
                </a:spcBef>
              </a:pPr>
              <a:t>69</a:t>
            </a:fld>
            <a:endParaRPr lang="fr-FR" altLang="fr-FR"/>
          </a:p>
        </p:txBody>
      </p:sp>
    </p:spTree>
    <p:extLst>
      <p:ext uri="{BB962C8B-B14F-4D97-AF65-F5344CB8AC3E}">
        <p14:creationId xmlns:p14="http://schemas.microsoft.com/office/powerpoint/2010/main" val="39528195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16388"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FF88915-047E-4728-B8D9-4A1E787A7D55}" type="slidenum">
              <a:rPr lang="fr-FR" altLang="fr-FR" smtClean="0"/>
              <a:pPr>
                <a:spcBef>
                  <a:spcPct val="0"/>
                </a:spcBef>
              </a:pPr>
              <a:t>7</a:t>
            </a:fld>
            <a:endParaRPr lang="fr-FR" altLang="fr-FR"/>
          </a:p>
        </p:txBody>
      </p:sp>
    </p:spTree>
    <p:extLst>
      <p:ext uri="{BB962C8B-B14F-4D97-AF65-F5344CB8AC3E}">
        <p14:creationId xmlns:p14="http://schemas.microsoft.com/office/powerpoint/2010/main" val="193613988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5171"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135172"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23ABD9C-EFC0-447E-971A-9841C50CED5E}" type="slidenum">
              <a:rPr lang="fr-FR" altLang="fr-FR" smtClean="0"/>
              <a:pPr>
                <a:spcBef>
                  <a:spcPct val="0"/>
                </a:spcBef>
              </a:pPr>
              <a:t>70</a:t>
            </a:fld>
            <a:endParaRPr lang="fr-FR" altLang="fr-FR"/>
          </a:p>
        </p:txBody>
      </p:sp>
    </p:spTree>
    <p:extLst>
      <p:ext uri="{BB962C8B-B14F-4D97-AF65-F5344CB8AC3E}">
        <p14:creationId xmlns:p14="http://schemas.microsoft.com/office/powerpoint/2010/main" val="297813010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7219"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137220"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19AEADB-D93D-45BC-993F-9EC095798DEA}" type="slidenum">
              <a:rPr lang="fr-FR" altLang="fr-FR" smtClean="0"/>
              <a:pPr>
                <a:spcBef>
                  <a:spcPct val="0"/>
                </a:spcBef>
              </a:pPr>
              <a:t>71</a:t>
            </a:fld>
            <a:endParaRPr lang="fr-FR" altLang="fr-FR"/>
          </a:p>
        </p:txBody>
      </p:sp>
    </p:spTree>
    <p:extLst>
      <p:ext uri="{BB962C8B-B14F-4D97-AF65-F5344CB8AC3E}">
        <p14:creationId xmlns:p14="http://schemas.microsoft.com/office/powerpoint/2010/main" val="175574509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9267"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139268"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E397005-E2EE-4CBE-9D29-BF89EC6A64F2}" type="slidenum">
              <a:rPr lang="fr-FR" altLang="fr-FR" smtClean="0"/>
              <a:pPr>
                <a:spcBef>
                  <a:spcPct val="0"/>
                </a:spcBef>
              </a:pPr>
              <a:t>72</a:t>
            </a:fld>
            <a:endParaRPr lang="fr-FR" altLang="fr-FR"/>
          </a:p>
        </p:txBody>
      </p:sp>
    </p:spTree>
    <p:extLst>
      <p:ext uri="{BB962C8B-B14F-4D97-AF65-F5344CB8AC3E}">
        <p14:creationId xmlns:p14="http://schemas.microsoft.com/office/powerpoint/2010/main" val="354174143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1315"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141316"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074149E-6223-4587-A2E2-9607AE5AB667}" type="slidenum">
              <a:rPr lang="fr-FR" altLang="fr-FR" smtClean="0"/>
              <a:pPr>
                <a:spcBef>
                  <a:spcPct val="0"/>
                </a:spcBef>
              </a:pPr>
              <a:t>73</a:t>
            </a:fld>
            <a:endParaRPr lang="fr-FR" altLang="fr-FR"/>
          </a:p>
        </p:txBody>
      </p:sp>
    </p:spTree>
    <p:extLst>
      <p:ext uri="{BB962C8B-B14F-4D97-AF65-F5344CB8AC3E}">
        <p14:creationId xmlns:p14="http://schemas.microsoft.com/office/powerpoint/2010/main" val="351749807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63"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143364"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F2EE78A-B168-434E-ACFA-E83F9BC08DB7}" type="slidenum">
              <a:rPr lang="fr-FR" altLang="fr-FR" smtClean="0"/>
              <a:pPr>
                <a:spcBef>
                  <a:spcPct val="0"/>
                </a:spcBef>
              </a:pPr>
              <a:t>74</a:t>
            </a:fld>
            <a:endParaRPr lang="fr-FR" altLang="fr-FR"/>
          </a:p>
        </p:txBody>
      </p:sp>
    </p:spTree>
    <p:extLst>
      <p:ext uri="{BB962C8B-B14F-4D97-AF65-F5344CB8AC3E}">
        <p14:creationId xmlns:p14="http://schemas.microsoft.com/office/powerpoint/2010/main" val="210579355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5411"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145412"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3740C51-D0BB-4659-9734-AB3AEFF2EDFB}" type="slidenum">
              <a:rPr lang="fr-FR" altLang="fr-FR" smtClean="0"/>
              <a:pPr>
                <a:spcBef>
                  <a:spcPct val="0"/>
                </a:spcBef>
              </a:pPr>
              <a:t>75</a:t>
            </a:fld>
            <a:endParaRPr lang="fr-FR" altLang="fr-FR"/>
          </a:p>
        </p:txBody>
      </p:sp>
    </p:spTree>
    <p:extLst>
      <p:ext uri="{BB962C8B-B14F-4D97-AF65-F5344CB8AC3E}">
        <p14:creationId xmlns:p14="http://schemas.microsoft.com/office/powerpoint/2010/main" val="228404664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7459"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147460"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B2EDC09-6957-4220-85DC-33A33D61B74F}" type="slidenum">
              <a:rPr lang="fr-FR" altLang="fr-FR" smtClean="0"/>
              <a:pPr>
                <a:spcBef>
                  <a:spcPct val="0"/>
                </a:spcBef>
              </a:pPr>
              <a:t>76</a:t>
            </a:fld>
            <a:endParaRPr lang="fr-FR" altLang="fr-FR"/>
          </a:p>
        </p:txBody>
      </p:sp>
    </p:spTree>
    <p:extLst>
      <p:ext uri="{BB962C8B-B14F-4D97-AF65-F5344CB8AC3E}">
        <p14:creationId xmlns:p14="http://schemas.microsoft.com/office/powerpoint/2010/main" val="64092375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9507"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149508"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290327F-6D75-4D62-A3E8-CA4893D221DD}" type="slidenum">
              <a:rPr lang="fr-FR" altLang="fr-FR" smtClean="0"/>
              <a:pPr>
                <a:spcBef>
                  <a:spcPct val="0"/>
                </a:spcBef>
              </a:pPr>
              <a:t>77</a:t>
            </a:fld>
            <a:endParaRPr lang="fr-FR" altLang="fr-FR"/>
          </a:p>
        </p:txBody>
      </p:sp>
    </p:spTree>
    <p:extLst>
      <p:ext uri="{BB962C8B-B14F-4D97-AF65-F5344CB8AC3E}">
        <p14:creationId xmlns:p14="http://schemas.microsoft.com/office/powerpoint/2010/main" val="360333026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9507"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149508"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290327F-6D75-4D62-A3E8-CA4893D221DD}" type="slidenum">
              <a:rPr lang="fr-FR" altLang="fr-FR" smtClean="0"/>
              <a:pPr>
                <a:spcBef>
                  <a:spcPct val="0"/>
                </a:spcBef>
              </a:pPr>
              <a:t>78</a:t>
            </a:fld>
            <a:endParaRPr lang="fr-FR" altLang="fr-FR"/>
          </a:p>
        </p:txBody>
      </p:sp>
    </p:spTree>
    <p:extLst>
      <p:ext uri="{BB962C8B-B14F-4D97-AF65-F5344CB8AC3E}">
        <p14:creationId xmlns:p14="http://schemas.microsoft.com/office/powerpoint/2010/main" val="372255620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9507"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149508"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290327F-6D75-4D62-A3E8-CA4893D221DD}" type="slidenum">
              <a:rPr lang="fr-FR" altLang="fr-FR" smtClean="0"/>
              <a:pPr>
                <a:spcBef>
                  <a:spcPct val="0"/>
                </a:spcBef>
              </a:pPr>
              <a:t>79</a:t>
            </a:fld>
            <a:endParaRPr lang="fr-FR" altLang="fr-FR"/>
          </a:p>
        </p:txBody>
      </p:sp>
    </p:spTree>
    <p:extLst>
      <p:ext uri="{BB962C8B-B14F-4D97-AF65-F5344CB8AC3E}">
        <p14:creationId xmlns:p14="http://schemas.microsoft.com/office/powerpoint/2010/main" val="42125797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18436"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0908DE1-FD36-453B-80F3-F8C0879E3B5D}" type="slidenum">
              <a:rPr lang="fr-FR" altLang="fr-FR" smtClean="0"/>
              <a:pPr>
                <a:spcBef>
                  <a:spcPct val="0"/>
                </a:spcBef>
              </a:pPr>
              <a:t>8</a:t>
            </a:fld>
            <a:endParaRPr lang="fr-FR" altLang="fr-FR"/>
          </a:p>
        </p:txBody>
      </p:sp>
    </p:spTree>
    <p:extLst>
      <p:ext uri="{BB962C8B-B14F-4D97-AF65-F5344CB8AC3E}">
        <p14:creationId xmlns:p14="http://schemas.microsoft.com/office/powerpoint/2010/main" val="262631425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1555"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151556"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74CBA05-2F2C-477C-9ADD-883C72A36608}" type="slidenum">
              <a:rPr lang="fr-FR" altLang="fr-FR" smtClean="0"/>
              <a:pPr>
                <a:spcBef>
                  <a:spcPct val="0"/>
                </a:spcBef>
              </a:pPr>
              <a:t>80</a:t>
            </a:fld>
            <a:endParaRPr lang="fr-FR" altLang="fr-FR"/>
          </a:p>
        </p:txBody>
      </p:sp>
    </p:spTree>
    <p:extLst>
      <p:ext uri="{BB962C8B-B14F-4D97-AF65-F5344CB8AC3E}">
        <p14:creationId xmlns:p14="http://schemas.microsoft.com/office/powerpoint/2010/main" val="179340964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03"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153604"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9478655-8FD1-4FA3-9CC8-AC7712190C38}" type="slidenum">
              <a:rPr lang="fr-FR" altLang="fr-FR" smtClean="0"/>
              <a:pPr>
                <a:spcBef>
                  <a:spcPct val="0"/>
                </a:spcBef>
              </a:pPr>
              <a:t>81</a:t>
            </a:fld>
            <a:endParaRPr lang="fr-FR" altLang="fr-FR"/>
          </a:p>
        </p:txBody>
      </p:sp>
    </p:spTree>
    <p:extLst>
      <p:ext uri="{BB962C8B-B14F-4D97-AF65-F5344CB8AC3E}">
        <p14:creationId xmlns:p14="http://schemas.microsoft.com/office/powerpoint/2010/main" val="177153614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5651"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155652"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4C1DFAC-38BB-4CB2-9D59-EB9B71860DB7}" type="slidenum">
              <a:rPr lang="fr-FR" altLang="fr-FR" smtClean="0"/>
              <a:pPr>
                <a:spcBef>
                  <a:spcPct val="0"/>
                </a:spcBef>
              </a:pPr>
              <a:t>82</a:t>
            </a:fld>
            <a:endParaRPr lang="fr-FR" altLang="fr-FR"/>
          </a:p>
        </p:txBody>
      </p:sp>
    </p:spTree>
    <p:extLst>
      <p:ext uri="{BB962C8B-B14F-4D97-AF65-F5344CB8AC3E}">
        <p14:creationId xmlns:p14="http://schemas.microsoft.com/office/powerpoint/2010/main" val="51966749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7699"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157700"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5E07673-48A4-4B3E-AC7F-496F88AF167E}" type="slidenum">
              <a:rPr lang="fr-FR" altLang="fr-FR" smtClean="0"/>
              <a:pPr>
                <a:spcBef>
                  <a:spcPct val="0"/>
                </a:spcBef>
              </a:pPr>
              <a:t>83</a:t>
            </a:fld>
            <a:endParaRPr lang="fr-FR" altLang="fr-FR"/>
          </a:p>
        </p:txBody>
      </p:sp>
    </p:spTree>
    <p:extLst>
      <p:ext uri="{BB962C8B-B14F-4D97-AF65-F5344CB8AC3E}">
        <p14:creationId xmlns:p14="http://schemas.microsoft.com/office/powerpoint/2010/main" val="160174137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9747"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159748"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A932F5D-128C-46B8-975F-52D126E8BEEF}" type="slidenum">
              <a:rPr lang="fr-FR" altLang="fr-FR" smtClean="0"/>
              <a:pPr>
                <a:spcBef>
                  <a:spcPct val="0"/>
                </a:spcBef>
              </a:pPr>
              <a:t>84</a:t>
            </a:fld>
            <a:endParaRPr lang="fr-FR" altLang="fr-FR"/>
          </a:p>
        </p:txBody>
      </p:sp>
    </p:spTree>
    <p:extLst>
      <p:ext uri="{BB962C8B-B14F-4D97-AF65-F5344CB8AC3E}">
        <p14:creationId xmlns:p14="http://schemas.microsoft.com/office/powerpoint/2010/main" val="4226311016"/>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1795"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161796"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1F56DF8-433A-4E9B-82AB-260A1D70C396}" type="slidenum">
              <a:rPr lang="fr-FR" altLang="fr-FR" smtClean="0"/>
              <a:pPr>
                <a:spcBef>
                  <a:spcPct val="0"/>
                </a:spcBef>
              </a:pPr>
              <a:t>85</a:t>
            </a:fld>
            <a:endParaRPr lang="fr-FR" altLang="fr-FR"/>
          </a:p>
        </p:txBody>
      </p:sp>
    </p:spTree>
    <p:extLst>
      <p:ext uri="{BB962C8B-B14F-4D97-AF65-F5344CB8AC3E}">
        <p14:creationId xmlns:p14="http://schemas.microsoft.com/office/powerpoint/2010/main" val="1515806531"/>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43"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163844"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99EC513-2893-45BD-AAE8-2DFC05F21018}" type="slidenum">
              <a:rPr lang="fr-FR" altLang="fr-FR" smtClean="0"/>
              <a:pPr>
                <a:spcBef>
                  <a:spcPct val="0"/>
                </a:spcBef>
              </a:pPr>
              <a:t>86</a:t>
            </a:fld>
            <a:endParaRPr lang="fr-FR" altLang="fr-FR"/>
          </a:p>
        </p:txBody>
      </p:sp>
    </p:spTree>
    <p:extLst>
      <p:ext uri="{BB962C8B-B14F-4D97-AF65-F5344CB8AC3E}">
        <p14:creationId xmlns:p14="http://schemas.microsoft.com/office/powerpoint/2010/main" val="1191294774"/>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5891"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165892"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BADE878-0A34-46F6-8D65-CE71E8C11AE5}" type="slidenum">
              <a:rPr lang="fr-FR" altLang="fr-FR" smtClean="0"/>
              <a:pPr>
                <a:spcBef>
                  <a:spcPct val="0"/>
                </a:spcBef>
              </a:pPr>
              <a:t>87</a:t>
            </a:fld>
            <a:endParaRPr lang="fr-FR" altLang="fr-FR"/>
          </a:p>
        </p:txBody>
      </p:sp>
    </p:spTree>
    <p:extLst>
      <p:ext uri="{BB962C8B-B14F-4D97-AF65-F5344CB8AC3E}">
        <p14:creationId xmlns:p14="http://schemas.microsoft.com/office/powerpoint/2010/main" val="3265281396"/>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7939"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167940"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B6F4AFE-9922-49C5-8B11-8AE389E6A777}" type="slidenum">
              <a:rPr lang="fr-FR" altLang="fr-FR" smtClean="0"/>
              <a:pPr>
                <a:spcBef>
                  <a:spcPct val="0"/>
                </a:spcBef>
              </a:pPr>
              <a:t>88</a:t>
            </a:fld>
            <a:endParaRPr lang="fr-FR" altLang="fr-FR"/>
          </a:p>
        </p:txBody>
      </p:sp>
    </p:spTree>
    <p:extLst>
      <p:ext uri="{BB962C8B-B14F-4D97-AF65-F5344CB8AC3E}">
        <p14:creationId xmlns:p14="http://schemas.microsoft.com/office/powerpoint/2010/main" val="2241759672"/>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9987"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169988"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F72CEE4-F7CC-41BC-9A07-73B0AEF704EF}" type="slidenum">
              <a:rPr lang="fr-FR" altLang="fr-FR" smtClean="0"/>
              <a:pPr>
                <a:spcBef>
                  <a:spcPct val="0"/>
                </a:spcBef>
              </a:pPr>
              <a:t>89</a:t>
            </a:fld>
            <a:endParaRPr lang="fr-FR" altLang="fr-FR"/>
          </a:p>
        </p:txBody>
      </p:sp>
    </p:spTree>
    <p:extLst>
      <p:ext uri="{BB962C8B-B14F-4D97-AF65-F5344CB8AC3E}">
        <p14:creationId xmlns:p14="http://schemas.microsoft.com/office/powerpoint/2010/main" val="9573868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20484"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0E9A97F-A93D-451C-90CB-6C21EC67B051}" type="slidenum">
              <a:rPr lang="fr-FR" altLang="fr-FR" smtClean="0"/>
              <a:pPr>
                <a:spcBef>
                  <a:spcPct val="0"/>
                </a:spcBef>
              </a:pPr>
              <a:t>9</a:t>
            </a:fld>
            <a:endParaRPr lang="fr-FR" altLang="fr-FR"/>
          </a:p>
        </p:txBody>
      </p:sp>
    </p:spTree>
    <p:extLst>
      <p:ext uri="{BB962C8B-B14F-4D97-AF65-F5344CB8AC3E}">
        <p14:creationId xmlns:p14="http://schemas.microsoft.com/office/powerpoint/2010/main" val="2680100026"/>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2035"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172036"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2695326-A9CD-476F-A5FE-A96412514ECA}" type="slidenum">
              <a:rPr lang="fr-FR" altLang="fr-FR" smtClean="0"/>
              <a:pPr>
                <a:spcBef>
                  <a:spcPct val="0"/>
                </a:spcBef>
              </a:pPr>
              <a:t>90</a:t>
            </a:fld>
            <a:endParaRPr lang="fr-FR" altLang="fr-FR"/>
          </a:p>
        </p:txBody>
      </p:sp>
    </p:spTree>
    <p:extLst>
      <p:ext uri="{BB962C8B-B14F-4D97-AF65-F5344CB8AC3E}">
        <p14:creationId xmlns:p14="http://schemas.microsoft.com/office/powerpoint/2010/main" val="1557986293"/>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083"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174084"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A07CC9A-975A-4A1F-BCD2-15A676A5B77D}" type="slidenum">
              <a:rPr lang="fr-FR" altLang="fr-FR" smtClean="0"/>
              <a:pPr>
                <a:spcBef>
                  <a:spcPct val="0"/>
                </a:spcBef>
              </a:pPr>
              <a:t>91</a:t>
            </a:fld>
            <a:endParaRPr lang="fr-FR" altLang="fr-FR"/>
          </a:p>
        </p:txBody>
      </p:sp>
    </p:spTree>
    <p:extLst>
      <p:ext uri="{BB962C8B-B14F-4D97-AF65-F5344CB8AC3E}">
        <p14:creationId xmlns:p14="http://schemas.microsoft.com/office/powerpoint/2010/main" val="3563569041"/>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6131"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176132"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0B08984-5A66-446F-8E97-A03D06570C4B}" type="slidenum">
              <a:rPr lang="fr-FR" altLang="fr-FR" smtClean="0"/>
              <a:pPr>
                <a:spcBef>
                  <a:spcPct val="0"/>
                </a:spcBef>
              </a:pPr>
              <a:t>92</a:t>
            </a:fld>
            <a:endParaRPr lang="fr-FR" altLang="fr-FR"/>
          </a:p>
        </p:txBody>
      </p:sp>
    </p:spTree>
    <p:extLst>
      <p:ext uri="{BB962C8B-B14F-4D97-AF65-F5344CB8AC3E}">
        <p14:creationId xmlns:p14="http://schemas.microsoft.com/office/powerpoint/2010/main" val="2692258702"/>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8179"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178180"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9D0AC0D-54C7-4A84-B365-07FB57B9A8AF}" type="slidenum">
              <a:rPr lang="fr-FR" altLang="fr-FR" smtClean="0"/>
              <a:pPr>
                <a:spcBef>
                  <a:spcPct val="0"/>
                </a:spcBef>
              </a:pPr>
              <a:t>93</a:t>
            </a:fld>
            <a:endParaRPr lang="fr-FR" altLang="fr-FR"/>
          </a:p>
        </p:txBody>
      </p:sp>
    </p:spTree>
    <p:extLst>
      <p:ext uri="{BB962C8B-B14F-4D97-AF65-F5344CB8AC3E}">
        <p14:creationId xmlns:p14="http://schemas.microsoft.com/office/powerpoint/2010/main" val="2617022934"/>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8179"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178180"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9D0AC0D-54C7-4A84-B365-07FB57B9A8AF}" type="slidenum">
              <a:rPr lang="fr-FR" altLang="fr-FR" smtClean="0"/>
              <a:pPr>
                <a:spcBef>
                  <a:spcPct val="0"/>
                </a:spcBef>
              </a:pPr>
              <a:t>94</a:t>
            </a:fld>
            <a:endParaRPr lang="fr-FR" altLang="fr-FR"/>
          </a:p>
        </p:txBody>
      </p:sp>
    </p:spTree>
    <p:extLst>
      <p:ext uri="{BB962C8B-B14F-4D97-AF65-F5344CB8AC3E}">
        <p14:creationId xmlns:p14="http://schemas.microsoft.com/office/powerpoint/2010/main" val="2913094652"/>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0227"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180228"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BECA7A6-93F3-453F-8F9E-B9CF4AD00DE5}" type="slidenum">
              <a:rPr lang="fr-FR" altLang="fr-FR" smtClean="0"/>
              <a:pPr>
                <a:spcBef>
                  <a:spcPct val="0"/>
                </a:spcBef>
              </a:pPr>
              <a:t>95</a:t>
            </a:fld>
            <a:endParaRPr lang="fr-FR" altLang="fr-FR"/>
          </a:p>
        </p:txBody>
      </p:sp>
    </p:spTree>
    <p:extLst>
      <p:ext uri="{BB962C8B-B14F-4D97-AF65-F5344CB8AC3E}">
        <p14:creationId xmlns:p14="http://schemas.microsoft.com/office/powerpoint/2010/main" val="497898244"/>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2275"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182276"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5D5FAE3-0DBB-4BBE-B932-0AEF8380B7E9}" type="slidenum">
              <a:rPr lang="fr-FR" altLang="fr-FR" smtClean="0"/>
              <a:pPr>
                <a:spcBef>
                  <a:spcPct val="0"/>
                </a:spcBef>
              </a:pPr>
              <a:t>96</a:t>
            </a:fld>
            <a:endParaRPr lang="fr-FR" altLang="fr-FR"/>
          </a:p>
        </p:txBody>
      </p:sp>
    </p:spTree>
    <p:extLst>
      <p:ext uri="{BB962C8B-B14F-4D97-AF65-F5344CB8AC3E}">
        <p14:creationId xmlns:p14="http://schemas.microsoft.com/office/powerpoint/2010/main" val="1835606274"/>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23"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184324"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5A98978-5D05-43D8-A611-C338EB427AA9}" type="slidenum">
              <a:rPr lang="fr-FR" altLang="fr-FR" smtClean="0"/>
              <a:pPr>
                <a:spcBef>
                  <a:spcPct val="0"/>
                </a:spcBef>
              </a:pPr>
              <a:t>97</a:t>
            </a:fld>
            <a:endParaRPr lang="fr-FR" altLang="fr-FR"/>
          </a:p>
        </p:txBody>
      </p:sp>
    </p:spTree>
    <p:extLst>
      <p:ext uri="{BB962C8B-B14F-4D97-AF65-F5344CB8AC3E}">
        <p14:creationId xmlns:p14="http://schemas.microsoft.com/office/powerpoint/2010/main" val="859780246"/>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6371"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186372"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EE66F25-C6DA-48C7-9F9F-F04B47028F80}" type="slidenum">
              <a:rPr lang="fr-FR" altLang="fr-FR" smtClean="0"/>
              <a:pPr>
                <a:spcBef>
                  <a:spcPct val="0"/>
                </a:spcBef>
              </a:pPr>
              <a:t>98</a:t>
            </a:fld>
            <a:endParaRPr lang="fr-FR" altLang="fr-FR"/>
          </a:p>
        </p:txBody>
      </p:sp>
    </p:spTree>
    <p:extLst>
      <p:ext uri="{BB962C8B-B14F-4D97-AF65-F5344CB8AC3E}">
        <p14:creationId xmlns:p14="http://schemas.microsoft.com/office/powerpoint/2010/main" val="2806678035"/>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8419"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a:p>
        </p:txBody>
      </p:sp>
      <p:sp>
        <p:nvSpPr>
          <p:cNvPr id="188420"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BD64648-47FF-4E32-BFCC-118879BECF0B}" type="slidenum">
              <a:rPr lang="fr-FR" altLang="fr-FR" smtClean="0"/>
              <a:pPr>
                <a:spcBef>
                  <a:spcPct val="0"/>
                </a:spcBef>
              </a:pPr>
              <a:t>99</a:t>
            </a:fld>
            <a:endParaRPr lang="fr-FR" altLang="fr-FR"/>
          </a:p>
        </p:txBody>
      </p:sp>
    </p:spTree>
    <p:extLst>
      <p:ext uri="{BB962C8B-B14F-4D97-AF65-F5344CB8AC3E}">
        <p14:creationId xmlns:p14="http://schemas.microsoft.com/office/powerpoint/2010/main" val="3032614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143000" y="1122363"/>
            <a:ext cx="6858000" cy="2387600"/>
          </a:xfrm>
        </p:spPr>
        <p:txBody>
          <a:bodyPr anchor="b"/>
          <a:lstStyle>
            <a:lvl1pPr algn="ctr">
              <a:defRPr sz="4500"/>
            </a:lvl1pPr>
          </a:lstStyle>
          <a:p>
            <a:r>
              <a:rPr lang="fr-FR"/>
              <a:t>Modifiez le style du titre</a:t>
            </a:r>
          </a:p>
        </p:txBody>
      </p:sp>
      <p:sp>
        <p:nvSpPr>
          <p:cNvPr id="3" name="Sous-titr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fr-FR"/>
              <a:t>Modifiez le style des sous-titres du masque</a:t>
            </a:r>
          </a:p>
        </p:txBody>
      </p:sp>
      <p:sp>
        <p:nvSpPr>
          <p:cNvPr id="4" name="Espace réservé de la date 3"/>
          <p:cNvSpPr>
            <a:spLocks noGrp="1"/>
          </p:cNvSpPr>
          <p:nvPr>
            <p:ph type="dt" sz="half" idx="10"/>
          </p:nvPr>
        </p:nvSpPr>
        <p:spPr/>
        <p:txBody>
          <a:bodyPr/>
          <a:lstStyle/>
          <a:p>
            <a:pPr>
              <a:defRPr/>
            </a:pPr>
            <a:fld id="{5456FE85-3D29-40DD-B73B-1162E10D8D93}" type="datetime1">
              <a:rPr lang="fr-FR" smtClean="0"/>
              <a:t>13/04/2023</a:t>
            </a:fld>
            <a:endParaRPr lang="fr-FR"/>
          </a:p>
        </p:txBody>
      </p:sp>
      <p:sp>
        <p:nvSpPr>
          <p:cNvPr id="5" name="Espace réservé du pied de page 4"/>
          <p:cNvSpPr>
            <a:spLocks noGrp="1"/>
          </p:cNvSpPr>
          <p:nvPr>
            <p:ph type="ftr" sz="quarter" idx="11"/>
          </p:nvPr>
        </p:nvSpPr>
        <p:spPr/>
        <p:txBody>
          <a:bodyPr/>
          <a:lstStyle/>
          <a:p>
            <a:pPr>
              <a:defRPr/>
            </a:pPr>
            <a:r>
              <a:rPr lang="fr-FR"/>
              <a:t>Formation JavaScript - formations@alexis-ravel.com</a:t>
            </a:r>
          </a:p>
        </p:txBody>
      </p:sp>
      <p:sp>
        <p:nvSpPr>
          <p:cNvPr id="6" name="Espace réservé du numéro de diapositive 5"/>
          <p:cNvSpPr>
            <a:spLocks noGrp="1"/>
          </p:cNvSpPr>
          <p:nvPr>
            <p:ph type="sldNum" sz="quarter" idx="12"/>
          </p:nvPr>
        </p:nvSpPr>
        <p:spPr/>
        <p:txBody>
          <a:bodyPr/>
          <a:lstStyle/>
          <a:p>
            <a:pPr>
              <a:defRPr/>
            </a:pPr>
            <a:fld id="{B3EE3505-D7F8-41B3-8845-08DFD138FAB2}" type="slidenum">
              <a:rPr lang="fr-FR" altLang="fr-FR" smtClean="0"/>
              <a:pPr>
                <a:defRPr/>
              </a:pPr>
              <a:t>‹N°›</a:t>
            </a:fld>
            <a:endParaRPr lang="fr-FR" altLang="fr-FR"/>
          </a:p>
        </p:txBody>
      </p:sp>
    </p:spTree>
    <p:extLst>
      <p:ext uri="{BB962C8B-B14F-4D97-AF65-F5344CB8AC3E}">
        <p14:creationId xmlns:p14="http://schemas.microsoft.com/office/powerpoint/2010/main" val="3255770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pPr>
              <a:defRPr/>
            </a:pPr>
            <a:fld id="{223B8358-976F-4AC8-B9BF-78180E2C6706}" type="datetime1">
              <a:rPr lang="fr-FR" smtClean="0"/>
              <a:t>13/04/2023</a:t>
            </a:fld>
            <a:endParaRPr lang="fr-FR"/>
          </a:p>
        </p:txBody>
      </p:sp>
      <p:sp>
        <p:nvSpPr>
          <p:cNvPr id="5" name="Espace réservé du pied de page 4"/>
          <p:cNvSpPr>
            <a:spLocks noGrp="1"/>
          </p:cNvSpPr>
          <p:nvPr>
            <p:ph type="ftr" sz="quarter" idx="11"/>
          </p:nvPr>
        </p:nvSpPr>
        <p:spPr/>
        <p:txBody>
          <a:bodyPr/>
          <a:lstStyle/>
          <a:p>
            <a:pPr>
              <a:defRPr/>
            </a:pPr>
            <a:r>
              <a:rPr lang="fr-FR"/>
              <a:t>Formation JavaScript - formations@alexis-ravel.com</a:t>
            </a:r>
          </a:p>
        </p:txBody>
      </p:sp>
      <p:sp>
        <p:nvSpPr>
          <p:cNvPr id="6" name="Espace réservé du numéro de diapositive 5"/>
          <p:cNvSpPr>
            <a:spLocks noGrp="1"/>
          </p:cNvSpPr>
          <p:nvPr>
            <p:ph type="sldNum" sz="quarter" idx="12"/>
          </p:nvPr>
        </p:nvSpPr>
        <p:spPr/>
        <p:txBody>
          <a:bodyPr/>
          <a:lstStyle/>
          <a:p>
            <a:pPr>
              <a:defRPr/>
            </a:pPr>
            <a:fld id="{692AB4E6-6FB0-4BE9-ADCC-29A04DCC08FD}" type="slidenum">
              <a:rPr lang="fr-FR" altLang="fr-FR" smtClean="0"/>
              <a:pPr>
                <a:defRPr/>
              </a:pPr>
              <a:t>‹N°›</a:t>
            </a:fld>
            <a:endParaRPr lang="fr-FR" altLang="fr-FR"/>
          </a:p>
        </p:txBody>
      </p:sp>
    </p:spTree>
    <p:extLst>
      <p:ext uri="{BB962C8B-B14F-4D97-AF65-F5344CB8AC3E}">
        <p14:creationId xmlns:p14="http://schemas.microsoft.com/office/powerpoint/2010/main" val="2704463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543675" y="365125"/>
            <a:ext cx="1971675"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628650" y="365125"/>
            <a:ext cx="5800725" cy="5811838"/>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pPr>
              <a:defRPr/>
            </a:pPr>
            <a:fld id="{D6E69EDF-4D85-4F27-ACE0-78476469EA27}" type="datetime1">
              <a:rPr lang="fr-FR" smtClean="0"/>
              <a:t>13/04/2023</a:t>
            </a:fld>
            <a:endParaRPr lang="fr-FR"/>
          </a:p>
        </p:txBody>
      </p:sp>
      <p:sp>
        <p:nvSpPr>
          <p:cNvPr id="5" name="Espace réservé du pied de page 4"/>
          <p:cNvSpPr>
            <a:spLocks noGrp="1"/>
          </p:cNvSpPr>
          <p:nvPr>
            <p:ph type="ftr" sz="quarter" idx="11"/>
          </p:nvPr>
        </p:nvSpPr>
        <p:spPr/>
        <p:txBody>
          <a:bodyPr/>
          <a:lstStyle/>
          <a:p>
            <a:pPr>
              <a:defRPr/>
            </a:pPr>
            <a:r>
              <a:rPr lang="fr-FR"/>
              <a:t>Formation JavaScript - formations@alexis-ravel.com</a:t>
            </a:r>
          </a:p>
        </p:txBody>
      </p:sp>
      <p:sp>
        <p:nvSpPr>
          <p:cNvPr id="6" name="Espace réservé du numéro de diapositive 5"/>
          <p:cNvSpPr>
            <a:spLocks noGrp="1"/>
          </p:cNvSpPr>
          <p:nvPr>
            <p:ph type="sldNum" sz="quarter" idx="12"/>
          </p:nvPr>
        </p:nvSpPr>
        <p:spPr/>
        <p:txBody>
          <a:bodyPr/>
          <a:lstStyle/>
          <a:p>
            <a:pPr>
              <a:defRPr/>
            </a:pPr>
            <a:fld id="{27A7EA76-24B4-45A4-AAC9-ECC637D94483}" type="slidenum">
              <a:rPr lang="fr-FR" altLang="fr-FR" smtClean="0"/>
              <a:pPr>
                <a:defRPr/>
              </a:pPr>
              <a:t>‹N°›</a:t>
            </a:fld>
            <a:endParaRPr lang="fr-FR" altLang="fr-FR"/>
          </a:p>
        </p:txBody>
      </p:sp>
    </p:spTree>
    <p:extLst>
      <p:ext uri="{BB962C8B-B14F-4D97-AF65-F5344CB8AC3E}">
        <p14:creationId xmlns:p14="http://schemas.microsoft.com/office/powerpoint/2010/main" val="3485114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pPr>
              <a:defRPr/>
            </a:pPr>
            <a:fld id="{BE226C15-A8F7-49FA-816E-4940965107D2}" type="datetime1">
              <a:rPr lang="fr-FR" smtClean="0"/>
              <a:t>13/04/2023</a:t>
            </a:fld>
            <a:endParaRPr lang="fr-FR"/>
          </a:p>
        </p:txBody>
      </p:sp>
      <p:sp>
        <p:nvSpPr>
          <p:cNvPr id="5" name="Espace réservé du pied de page 4"/>
          <p:cNvSpPr>
            <a:spLocks noGrp="1"/>
          </p:cNvSpPr>
          <p:nvPr>
            <p:ph type="ftr" sz="quarter" idx="11"/>
          </p:nvPr>
        </p:nvSpPr>
        <p:spPr/>
        <p:txBody>
          <a:bodyPr/>
          <a:lstStyle/>
          <a:p>
            <a:pPr>
              <a:defRPr/>
            </a:pPr>
            <a:r>
              <a:rPr lang="fr-FR"/>
              <a:t>Formation JavaScript - formations@alexis-ravel.com</a:t>
            </a:r>
          </a:p>
        </p:txBody>
      </p:sp>
      <p:sp>
        <p:nvSpPr>
          <p:cNvPr id="6" name="Espace réservé du numéro de diapositive 5"/>
          <p:cNvSpPr>
            <a:spLocks noGrp="1"/>
          </p:cNvSpPr>
          <p:nvPr>
            <p:ph type="sldNum" sz="quarter" idx="12"/>
          </p:nvPr>
        </p:nvSpPr>
        <p:spPr/>
        <p:txBody>
          <a:bodyPr/>
          <a:lstStyle/>
          <a:p>
            <a:pPr>
              <a:defRPr/>
            </a:pPr>
            <a:fld id="{249B32E5-8E3B-49A8-AE93-817DC223EA2D}" type="slidenum">
              <a:rPr lang="fr-FR" altLang="fr-FR" smtClean="0"/>
              <a:pPr>
                <a:defRPr/>
              </a:pPr>
              <a:t>‹N°›</a:t>
            </a:fld>
            <a:endParaRPr lang="fr-FR" altLang="fr-FR"/>
          </a:p>
        </p:txBody>
      </p:sp>
    </p:spTree>
    <p:extLst>
      <p:ext uri="{BB962C8B-B14F-4D97-AF65-F5344CB8AC3E}">
        <p14:creationId xmlns:p14="http://schemas.microsoft.com/office/powerpoint/2010/main" val="1141815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623888" y="1709739"/>
            <a:ext cx="7886700" cy="2852737"/>
          </a:xfrm>
        </p:spPr>
        <p:txBody>
          <a:bodyPr anchor="b"/>
          <a:lstStyle>
            <a:lvl1pPr>
              <a:defRPr sz="4500"/>
            </a:lvl1pPr>
          </a:lstStyle>
          <a:p>
            <a:r>
              <a:rPr lang="fr-FR"/>
              <a:t>Modifiez le style du titre</a:t>
            </a:r>
          </a:p>
        </p:txBody>
      </p:sp>
      <p:sp>
        <p:nvSpPr>
          <p:cNvPr id="3" name="Espace réservé du texte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fr-FR"/>
              <a:t>Modifiez les styles du texte du masque</a:t>
            </a:r>
          </a:p>
        </p:txBody>
      </p:sp>
      <p:sp>
        <p:nvSpPr>
          <p:cNvPr id="4" name="Espace réservé de la date 3"/>
          <p:cNvSpPr>
            <a:spLocks noGrp="1"/>
          </p:cNvSpPr>
          <p:nvPr>
            <p:ph type="dt" sz="half" idx="10"/>
          </p:nvPr>
        </p:nvSpPr>
        <p:spPr/>
        <p:txBody>
          <a:bodyPr/>
          <a:lstStyle/>
          <a:p>
            <a:pPr>
              <a:defRPr/>
            </a:pPr>
            <a:fld id="{802D29FB-F858-467F-9409-012FF78D3B08}" type="datetime1">
              <a:rPr lang="fr-FR" smtClean="0"/>
              <a:t>13/04/2023</a:t>
            </a:fld>
            <a:endParaRPr lang="fr-FR"/>
          </a:p>
        </p:txBody>
      </p:sp>
      <p:sp>
        <p:nvSpPr>
          <p:cNvPr id="5" name="Espace réservé du pied de page 4"/>
          <p:cNvSpPr>
            <a:spLocks noGrp="1"/>
          </p:cNvSpPr>
          <p:nvPr>
            <p:ph type="ftr" sz="quarter" idx="11"/>
          </p:nvPr>
        </p:nvSpPr>
        <p:spPr/>
        <p:txBody>
          <a:bodyPr/>
          <a:lstStyle/>
          <a:p>
            <a:pPr>
              <a:defRPr/>
            </a:pPr>
            <a:r>
              <a:rPr lang="fr-FR"/>
              <a:t>Formation JavaScript - formations@alexis-ravel.com</a:t>
            </a:r>
          </a:p>
        </p:txBody>
      </p:sp>
      <p:sp>
        <p:nvSpPr>
          <p:cNvPr id="6" name="Espace réservé du numéro de diapositive 5"/>
          <p:cNvSpPr>
            <a:spLocks noGrp="1"/>
          </p:cNvSpPr>
          <p:nvPr>
            <p:ph type="sldNum" sz="quarter" idx="12"/>
          </p:nvPr>
        </p:nvSpPr>
        <p:spPr/>
        <p:txBody>
          <a:bodyPr/>
          <a:lstStyle/>
          <a:p>
            <a:pPr>
              <a:defRPr/>
            </a:pPr>
            <a:fld id="{EBEB5A99-D5DB-4F3A-9B0C-ECBEE9BAC187}" type="slidenum">
              <a:rPr lang="fr-FR" altLang="fr-FR" smtClean="0"/>
              <a:pPr>
                <a:defRPr/>
              </a:pPr>
              <a:t>‹N°›</a:t>
            </a:fld>
            <a:endParaRPr lang="fr-FR" altLang="fr-FR"/>
          </a:p>
        </p:txBody>
      </p:sp>
    </p:spTree>
    <p:extLst>
      <p:ext uri="{BB962C8B-B14F-4D97-AF65-F5344CB8AC3E}">
        <p14:creationId xmlns:p14="http://schemas.microsoft.com/office/powerpoint/2010/main" val="521069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628650" y="1825625"/>
            <a:ext cx="38862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29150" y="1825625"/>
            <a:ext cx="38862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pPr>
              <a:defRPr/>
            </a:pPr>
            <a:fld id="{1BBB4C96-AA44-401A-AE6A-D1136D69A874}" type="datetime1">
              <a:rPr lang="fr-FR" smtClean="0"/>
              <a:t>13/04/2023</a:t>
            </a:fld>
            <a:endParaRPr lang="fr-FR"/>
          </a:p>
        </p:txBody>
      </p:sp>
      <p:sp>
        <p:nvSpPr>
          <p:cNvPr id="6" name="Espace réservé du pied de page 5"/>
          <p:cNvSpPr>
            <a:spLocks noGrp="1"/>
          </p:cNvSpPr>
          <p:nvPr>
            <p:ph type="ftr" sz="quarter" idx="11"/>
          </p:nvPr>
        </p:nvSpPr>
        <p:spPr/>
        <p:txBody>
          <a:bodyPr/>
          <a:lstStyle/>
          <a:p>
            <a:pPr>
              <a:defRPr/>
            </a:pPr>
            <a:r>
              <a:rPr lang="fr-FR"/>
              <a:t>Formation JavaScript - formations@alexis-ravel.com</a:t>
            </a:r>
          </a:p>
        </p:txBody>
      </p:sp>
      <p:sp>
        <p:nvSpPr>
          <p:cNvPr id="7" name="Espace réservé du numéro de diapositive 6"/>
          <p:cNvSpPr>
            <a:spLocks noGrp="1"/>
          </p:cNvSpPr>
          <p:nvPr>
            <p:ph type="sldNum" sz="quarter" idx="12"/>
          </p:nvPr>
        </p:nvSpPr>
        <p:spPr/>
        <p:txBody>
          <a:bodyPr/>
          <a:lstStyle/>
          <a:p>
            <a:pPr>
              <a:defRPr/>
            </a:pPr>
            <a:fld id="{9B303B93-E9E4-4F8C-9A66-51391E8D1363}" type="slidenum">
              <a:rPr lang="fr-FR" altLang="fr-FR" smtClean="0"/>
              <a:pPr>
                <a:defRPr/>
              </a:pPr>
              <a:t>‹N°›</a:t>
            </a:fld>
            <a:endParaRPr lang="fr-FR" altLang="fr-FR"/>
          </a:p>
        </p:txBody>
      </p:sp>
    </p:spTree>
    <p:extLst>
      <p:ext uri="{BB962C8B-B14F-4D97-AF65-F5344CB8AC3E}">
        <p14:creationId xmlns:p14="http://schemas.microsoft.com/office/powerpoint/2010/main" val="2277764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629841" y="365126"/>
            <a:ext cx="7886700" cy="1325563"/>
          </a:xfrm>
        </p:spPr>
        <p:txBody>
          <a:bodyPr/>
          <a:lstStyle/>
          <a:p>
            <a:r>
              <a:rPr lang="fr-FR"/>
              <a:t>Modifiez le style du titre</a:t>
            </a:r>
          </a:p>
        </p:txBody>
      </p:sp>
      <p:sp>
        <p:nvSpPr>
          <p:cNvPr id="3" name="Espace réservé du texte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Modifiez les styles du texte du masque</a:t>
            </a:r>
          </a:p>
        </p:txBody>
      </p:sp>
      <p:sp>
        <p:nvSpPr>
          <p:cNvPr id="4" name="Espace réservé du contenu 3"/>
          <p:cNvSpPr>
            <a:spLocks noGrp="1"/>
          </p:cNvSpPr>
          <p:nvPr>
            <p:ph sz="half" idx="2"/>
          </p:nvPr>
        </p:nvSpPr>
        <p:spPr>
          <a:xfrm>
            <a:off x="629842" y="2505075"/>
            <a:ext cx="3868340"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Modifiez les styles du texte du masque</a:t>
            </a:r>
          </a:p>
        </p:txBody>
      </p:sp>
      <p:sp>
        <p:nvSpPr>
          <p:cNvPr id="6" name="Espace réservé du contenu 5"/>
          <p:cNvSpPr>
            <a:spLocks noGrp="1"/>
          </p:cNvSpPr>
          <p:nvPr>
            <p:ph sz="quarter" idx="4"/>
          </p:nvPr>
        </p:nvSpPr>
        <p:spPr>
          <a:xfrm>
            <a:off x="4629150" y="2505075"/>
            <a:ext cx="3887391"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pPr>
              <a:defRPr/>
            </a:pPr>
            <a:fld id="{B412E73C-9B44-40A5-9E79-F7AB04FC9F48}" type="datetime1">
              <a:rPr lang="fr-FR" smtClean="0"/>
              <a:t>13/04/2023</a:t>
            </a:fld>
            <a:endParaRPr lang="fr-FR"/>
          </a:p>
        </p:txBody>
      </p:sp>
      <p:sp>
        <p:nvSpPr>
          <p:cNvPr id="8" name="Espace réservé du pied de page 7"/>
          <p:cNvSpPr>
            <a:spLocks noGrp="1"/>
          </p:cNvSpPr>
          <p:nvPr>
            <p:ph type="ftr" sz="quarter" idx="11"/>
          </p:nvPr>
        </p:nvSpPr>
        <p:spPr/>
        <p:txBody>
          <a:bodyPr/>
          <a:lstStyle/>
          <a:p>
            <a:pPr>
              <a:defRPr/>
            </a:pPr>
            <a:r>
              <a:rPr lang="fr-FR"/>
              <a:t>Formation JavaScript - formations@alexis-ravel.com</a:t>
            </a:r>
          </a:p>
        </p:txBody>
      </p:sp>
      <p:sp>
        <p:nvSpPr>
          <p:cNvPr id="9" name="Espace réservé du numéro de diapositive 8"/>
          <p:cNvSpPr>
            <a:spLocks noGrp="1"/>
          </p:cNvSpPr>
          <p:nvPr>
            <p:ph type="sldNum" sz="quarter" idx="12"/>
          </p:nvPr>
        </p:nvSpPr>
        <p:spPr/>
        <p:txBody>
          <a:bodyPr/>
          <a:lstStyle/>
          <a:p>
            <a:pPr>
              <a:defRPr/>
            </a:pPr>
            <a:fld id="{618E0590-57E9-4363-85E3-AFE0D0CBC379}" type="slidenum">
              <a:rPr lang="fr-FR" altLang="fr-FR" smtClean="0"/>
              <a:pPr>
                <a:defRPr/>
              </a:pPr>
              <a:t>‹N°›</a:t>
            </a:fld>
            <a:endParaRPr lang="fr-FR" altLang="fr-FR"/>
          </a:p>
        </p:txBody>
      </p:sp>
    </p:spTree>
    <p:extLst>
      <p:ext uri="{BB962C8B-B14F-4D97-AF65-F5344CB8AC3E}">
        <p14:creationId xmlns:p14="http://schemas.microsoft.com/office/powerpoint/2010/main" val="3014783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pPr>
              <a:defRPr/>
            </a:pPr>
            <a:fld id="{11106221-9608-45B0-B672-3BC615106B28}" type="datetime1">
              <a:rPr lang="fr-FR" smtClean="0"/>
              <a:t>13/04/2023</a:t>
            </a:fld>
            <a:endParaRPr lang="fr-FR"/>
          </a:p>
        </p:txBody>
      </p:sp>
      <p:sp>
        <p:nvSpPr>
          <p:cNvPr id="4" name="Espace réservé du pied de page 3"/>
          <p:cNvSpPr>
            <a:spLocks noGrp="1"/>
          </p:cNvSpPr>
          <p:nvPr>
            <p:ph type="ftr" sz="quarter" idx="11"/>
          </p:nvPr>
        </p:nvSpPr>
        <p:spPr/>
        <p:txBody>
          <a:bodyPr/>
          <a:lstStyle/>
          <a:p>
            <a:pPr>
              <a:defRPr/>
            </a:pPr>
            <a:r>
              <a:rPr lang="fr-FR"/>
              <a:t>Formation JavaScript - formations@alexis-ravel.com</a:t>
            </a:r>
          </a:p>
        </p:txBody>
      </p:sp>
      <p:sp>
        <p:nvSpPr>
          <p:cNvPr id="5" name="Espace réservé du numéro de diapositive 4"/>
          <p:cNvSpPr>
            <a:spLocks noGrp="1"/>
          </p:cNvSpPr>
          <p:nvPr>
            <p:ph type="sldNum" sz="quarter" idx="12"/>
          </p:nvPr>
        </p:nvSpPr>
        <p:spPr/>
        <p:txBody>
          <a:bodyPr/>
          <a:lstStyle/>
          <a:p>
            <a:pPr>
              <a:defRPr/>
            </a:pPr>
            <a:fld id="{701354BC-5AFD-43F4-B352-87CC0E0FB9C8}" type="slidenum">
              <a:rPr lang="fr-FR" altLang="fr-FR" smtClean="0"/>
              <a:pPr>
                <a:defRPr/>
              </a:pPr>
              <a:t>‹N°›</a:t>
            </a:fld>
            <a:endParaRPr lang="fr-FR" altLang="fr-FR"/>
          </a:p>
        </p:txBody>
      </p:sp>
    </p:spTree>
    <p:extLst>
      <p:ext uri="{BB962C8B-B14F-4D97-AF65-F5344CB8AC3E}">
        <p14:creationId xmlns:p14="http://schemas.microsoft.com/office/powerpoint/2010/main" val="2130459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pPr>
              <a:defRPr/>
            </a:pPr>
            <a:fld id="{46D76656-DCF2-4D68-9AF0-BFBD2109643C}" type="datetime1">
              <a:rPr lang="fr-FR" smtClean="0"/>
              <a:t>13/04/2023</a:t>
            </a:fld>
            <a:endParaRPr lang="fr-FR"/>
          </a:p>
        </p:txBody>
      </p:sp>
      <p:sp>
        <p:nvSpPr>
          <p:cNvPr id="3" name="Espace réservé du pied de page 2"/>
          <p:cNvSpPr>
            <a:spLocks noGrp="1"/>
          </p:cNvSpPr>
          <p:nvPr>
            <p:ph type="ftr" sz="quarter" idx="11"/>
          </p:nvPr>
        </p:nvSpPr>
        <p:spPr/>
        <p:txBody>
          <a:bodyPr/>
          <a:lstStyle/>
          <a:p>
            <a:pPr>
              <a:defRPr/>
            </a:pPr>
            <a:r>
              <a:rPr lang="fr-FR"/>
              <a:t>Formation JavaScript - formations@alexis-ravel.com</a:t>
            </a:r>
          </a:p>
        </p:txBody>
      </p:sp>
      <p:sp>
        <p:nvSpPr>
          <p:cNvPr id="4" name="Espace réservé du numéro de diapositive 3"/>
          <p:cNvSpPr>
            <a:spLocks noGrp="1"/>
          </p:cNvSpPr>
          <p:nvPr>
            <p:ph type="sldNum" sz="quarter" idx="12"/>
          </p:nvPr>
        </p:nvSpPr>
        <p:spPr/>
        <p:txBody>
          <a:bodyPr/>
          <a:lstStyle/>
          <a:p>
            <a:pPr>
              <a:defRPr/>
            </a:pPr>
            <a:fld id="{E451061C-38B8-46C0-91A8-CB54E4C41D0F}" type="slidenum">
              <a:rPr lang="fr-FR" altLang="fr-FR" smtClean="0"/>
              <a:pPr>
                <a:defRPr/>
              </a:pPr>
              <a:t>‹N°›</a:t>
            </a:fld>
            <a:endParaRPr lang="fr-FR" altLang="fr-FR"/>
          </a:p>
        </p:txBody>
      </p:sp>
    </p:spTree>
    <p:extLst>
      <p:ext uri="{BB962C8B-B14F-4D97-AF65-F5344CB8AC3E}">
        <p14:creationId xmlns:p14="http://schemas.microsoft.com/office/powerpoint/2010/main" val="3137404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29841" y="457200"/>
            <a:ext cx="2949178" cy="1600200"/>
          </a:xfrm>
        </p:spPr>
        <p:txBody>
          <a:bodyPr anchor="b"/>
          <a:lstStyle>
            <a:lvl1pPr>
              <a:defRPr sz="2400"/>
            </a:lvl1pPr>
          </a:lstStyle>
          <a:p>
            <a:r>
              <a:rPr lang="fr-FR"/>
              <a:t>Modifiez le style du titre</a:t>
            </a:r>
          </a:p>
        </p:txBody>
      </p:sp>
      <p:sp>
        <p:nvSpPr>
          <p:cNvPr id="3" name="Espace réservé du contenu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pPr>
              <a:defRPr/>
            </a:pPr>
            <a:fld id="{8F96FC65-EA59-46F2-BA48-14EAD4573FDF}" type="datetime1">
              <a:rPr lang="fr-FR" smtClean="0"/>
              <a:t>13/04/2023</a:t>
            </a:fld>
            <a:endParaRPr lang="fr-FR"/>
          </a:p>
        </p:txBody>
      </p:sp>
      <p:sp>
        <p:nvSpPr>
          <p:cNvPr id="6" name="Espace réservé du pied de page 5"/>
          <p:cNvSpPr>
            <a:spLocks noGrp="1"/>
          </p:cNvSpPr>
          <p:nvPr>
            <p:ph type="ftr" sz="quarter" idx="11"/>
          </p:nvPr>
        </p:nvSpPr>
        <p:spPr/>
        <p:txBody>
          <a:bodyPr/>
          <a:lstStyle/>
          <a:p>
            <a:pPr>
              <a:defRPr/>
            </a:pPr>
            <a:r>
              <a:rPr lang="fr-FR"/>
              <a:t>Formation JavaScript - formations@alexis-ravel.com</a:t>
            </a:r>
          </a:p>
        </p:txBody>
      </p:sp>
      <p:sp>
        <p:nvSpPr>
          <p:cNvPr id="7" name="Espace réservé du numéro de diapositive 6"/>
          <p:cNvSpPr>
            <a:spLocks noGrp="1"/>
          </p:cNvSpPr>
          <p:nvPr>
            <p:ph type="sldNum" sz="quarter" idx="12"/>
          </p:nvPr>
        </p:nvSpPr>
        <p:spPr/>
        <p:txBody>
          <a:bodyPr/>
          <a:lstStyle/>
          <a:p>
            <a:pPr>
              <a:defRPr/>
            </a:pPr>
            <a:fld id="{55F14E0E-4DB7-458C-92F8-22BBD68CC4A4}" type="slidenum">
              <a:rPr lang="fr-FR" altLang="fr-FR" smtClean="0"/>
              <a:pPr>
                <a:defRPr/>
              </a:pPr>
              <a:t>‹N°›</a:t>
            </a:fld>
            <a:endParaRPr lang="fr-FR" altLang="fr-FR"/>
          </a:p>
        </p:txBody>
      </p:sp>
    </p:spTree>
    <p:extLst>
      <p:ext uri="{BB962C8B-B14F-4D97-AF65-F5344CB8AC3E}">
        <p14:creationId xmlns:p14="http://schemas.microsoft.com/office/powerpoint/2010/main" val="1999047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29841" y="457200"/>
            <a:ext cx="2949178" cy="1600200"/>
          </a:xfrm>
        </p:spPr>
        <p:txBody>
          <a:bodyPr anchor="b"/>
          <a:lstStyle>
            <a:lvl1pPr>
              <a:defRPr sz="2400"/>
            </a:lvl1pPr>
          </a:lstStyle>
          <a:p>
            <a:r>
              <a:rPr lang="fr-FR"/>
              <a:t>Modifiez le style du titre</a:t>
            </a:r>
          </a:p>
        </p:txBody>
      </p:sp>
      <p:sp>
        <p:nvSpPr>
          <p:cNvPr id="3" name="Espace réservé pour une image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fr-FR"/>
          </a:p>
        </p:txBody>
      </p:sp>
      <p:sp>
        <p:nvSpPr>
          <p:cNvPr id="4" name="Espace réservé du texte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pPr>
              <a:defRPr/>
            </a:pPr>
            <a:fld id="{7134FCEF-D3A7-4832-BCA7-3FB9C99555B1}" type="datetime1">
              <a:rPr lang="fr-FR" smtClean="0"/>
              <a:t>13/04/2023</a:t>
            </a:fld>
            <a:endParaRPr lang="fr-FR"/>
          </a:p>
        </p:txBody>
      </p:sp>
      <p:sp>
        <p:nvSpPr>
          <p:cNvPr id="6" name="Espace réservé du pied de page 5"/>
          <p:cNvSpPr>
            <a:spLocks noGrp="1"/>
          </p:cNvSpPr>
          <p:nvPr>
            <p:ph type="ftr" sz="quarter" idx="11"/>
          </p:nvPr>
        </p:nvSpPr>
        <p:spPr/>
        <p:txBody>
          <a:bodyPr/>
          <a:lstStyle/>
          <a:p>
            <a:pPr>
              <a:defRPr/>
            </a:pPr>
            <a:r>
              <a:rPr lang="fr-FR"/>
              <a:t>Formation JavaScript - formations@alexis-ravel.com</a:t>
            </a:r>
          </a:p>
        </p:txBody>
      </p:sp>
      <p:sp>
        <p:nvSpPr>
          <p:cNvPr id="7" name="Espace réservé du numéro de diapositive 6"/>
          <p:cNvSpPr>
            <a:spLocks noGrp="1"/>
          </p:cNvSpPr>
          <p:nvPr>
            <p:ph type="sldNum" sz="quarter" idx="12"/>
          </p:nvPr>
        </p:nvSpPr>
        <p:spPr/>
        <p:txBody>
          <a:bodyPr/>
          <a:lstStyle/>
          <a:p>
            <a:pPr>
              <a:defRPr/>
            </a:pPr>
            <a:fld id="{6746D47C-0F6F-4679-9944-EA4E15A40FFC}" type="slidenum">
              <a:rPr lang="fr-FR" altLang="fr-FR" smtClean="0"/>
              <a:pPr>
                <a:defRPr/>
              </a:pPr>
              <a:t>‹N°›</a:t>
            </a:fld>
            <a:endParaRPr lang="fr-FR" altLang="fr-FR"/>
          </a:p>
        </p:txBody>
      </p:sp>
    </p:spTree>
    <p:extLst>
      <p:ext uri="{BB962C8B-B14F-4D97-AF65-F5344CB8AC3E}">
        <p14:creationId xmlns:p14="http://schemas.microsoft.com/office/powerpoint/2010/main" val="1142289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2700000" scaled="0"/>
          <a:tileRect/>
        </a:grad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9B16F828-D8A6-4B7C-B001-3993A256236A}" type="datetime1">
              <a:rPr lang="fr-FR" smtClean="0"/>
              <a:t>13/04/2023</a:t>
            </a:fld>
            <a:endParaRPr lang="fr-FR"/>
          </a:p>
        </p:txBody>
      </p:sp>
      <p:sp>
        <p:nvSpPr>
          <p:cNvPr id="5" name="Espace réservé du pied de page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r>
              <a:rPr lang="fr-FR"/>
              <a:t>Formation JavaScript - formations@alexis-ravel.com</a:t>
            </a:r>
          </a:p>
        </p:txBody>
      </p:sp>
      <p:sp>
        <p:nvSpPr>
          <p:cNvPr id="6" name="Espace réservé du numéro de diapositive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5AF2CBCD-2313-4445-82AE-4A4C6C7F0494}" type="slidenum">
              <a:rPr lang="fr-FR" altLang="fr-FR" smtClean="0"/>
              <a:pPr>
                <a:defRPr/>
              </a:pPr>
              <a:t>‹N°›</a:t>
            </a:fld>
            <a:endParaRPr lang="fr-FR" altLang="fr-FR"/>
          </a:p>
        </p:txBody>
      </p:sp>
    </p:spTree>
    <p:extLst>
      <p:ext uri="{BB962C8B-B14F-4D97-AF65-F5344CB8AC3E}">
        <p14:creationId xmlns:p14="http://schemas.microsoft.com/office/powerpoint/2010/main" val="13660771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fr-F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jpe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0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0.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0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1.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0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2.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0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3.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0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4.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hyperlink" Target="http://www.w3schools.com/jsref/event_onload.asp" TargetMode="External"/></Relationships>
</file>

<file path=ppt/slides/_rels/slide10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5.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84.png"/></Relationships>
</file>

<file path=ppt/slides/_rels/slide10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6.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0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7.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85.png"/></Relationships>
</file>

<file path=ppt/slides/_rels/slide10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8.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0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9.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86.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5.png"/></Relationships>
</file>

<file path=ppt/slides/_rels/slide1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0.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87.png"/></Relationships>
</file>

<file path=ppt/slides/_rels/slide1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1.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88.png"/></Relationships>
</file>

<file path=ppt/slides/_rels/slide1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2.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3.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4.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89.png"/></Relationships>
</file>

<file path=ppt/slides/_rels/slide1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5.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6.xm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91.png"/><Relationship Id="rId4" Type="http://schemas.openxmlformats.org/officeDocument/2006/relationships/image" Target="../media/image90.png"/></Relationships>
</file>

<file path=ppt/slides/_rels/slide1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7.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1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94.png"/><Relationship Id="rId2" Type="http://schemas.openxmlformats.org/officeDocument/2006/relationships/notesSlide" Target="../notesSlides/notesSlide118.xm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93.png"/><Relationship Id="rId4" Type="http://schemas.openxmlformats.org/officeDocument/2006/relationships/image" Target="../media/image92.png"/></Relationships>
</file>

<file path=ppt/slides/_rels/slide1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9.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2.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13.png"/><Relationship Id="rId7"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0.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1.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2.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23.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4.jpeg"/><Relationship Id="rId2" Type="http://schemas.openxmlformats.org/officeDocument/2006/relationships/notesSlide" Target="../notesSlides/notesSlide123.xml"/><Relationship Id="rId1" Type="http://schemas.openxmlformats.org/officeDocument/2006/relationships/slideLayout" Target="../slideLayouts/slideLayout2.xml"/><Relationship Id="rId6" Type="http://schemas.openxmlformats.org/officeDocument/2006/relationships/image" Target="../media/image97.png"/><Relationship Id="rId5" Type="http://schemas.openxmlformats.org/officeDocument/2006/relationships/image" Target="../media/image96.png"/><Relationship Id="rId4" Type="http://schemas.openxmlformats.org/officeDocument/2006/relationships/image" Target="../media/image95.png"/></Relationships>
</file>

<file path=ppt/slides/_rels/slide1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4.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5.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98.png"/></Relationships>
</file>

<file path=ppt/slides/_rels/slide1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6.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69.png"/></Relationships>
</file>

<file path=ppt/slides/_rels/slide1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7.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8.xm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00.png"/><Relationship Id="rId4" Type="http://schemas.openxmlformats.org/officeDocument/2006/relationships/image" Target="../media/image99.png"/></Relationships>
</file>

<file path=ppt/slides/_rels/slide1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9.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01.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0.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02.png"/></Relationships>
</file>

<file path=ppt/slides/_rels/slide1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1.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2.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3.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4.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5.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03.png"/></Relationships>
</file>

<file path=ppt/slides/_rels/slide1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6.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7.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8.xm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05.png"/><Relationship Id="rId4" Type="http://schemas.openxmlformats.org/officeDocument/2006/relationships/image" Target="../media/image104.png"/></Relationships>
</file>

<file path=ppt/slides/_rels/slide1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9.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06.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0.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07.png"/></Relationships>
</file>

<file path=ppt/slides/_rels/slide1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1.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2.xm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09.png"/><Relationship Id="rId4" Type="http://schemas.openxmlformats.org/officeDocument/2006/relationships/image" Target="../media/image108.png"/></Relationships>
</file>

<file path=ppt/slides/_rels/slide1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3.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10.png"/></Relationships>
</file>

<file path=ppt/slides/_rels/slide14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4.xm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12.png"/><Relationship Id="rId4" Type="http://schemas.openxmlformats.org/officeDocument/2006/relationships/image" Target="../media/image111.png"/></Relationships>
</file>

<file path=ppt/slides/_rels/slide14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5.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4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6.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13.png"/></Relationships>
</file>

<file path=ppt/slides/_rels/slide14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7.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4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8.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4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9.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14.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5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0.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15.png"/></Relationships>
</file>

<file path=ppt/slides/_rels/slide15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1.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52.xml.rels><?xml version="1.0" encoding="UTF-8" standalone="yes"?>
<Relationships xmlns="http://schemas.openxmlformats.org/package/2006/relationships"><Relationship Id="rId3" Type="http://schemas.openxmlformats.org/officeDocument/2006/relationships/hyperlink" Target="https://developers.google.com/maps/documentation/javascript/tutorial" TargetMode="External"/><Relationship Id="rId2" Type="http://schemas.openxmlformats.org/officeDocument/2006/relationships/notesSlide" Target="../notesSlides/notesSlide152.xm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16.jpeg"/><Relationship Id="rId4" Type="http://schemas.openxmlformats.org/officeDocument/2006/relationships/image" Target="../media/image13.png"/></Relationships>
</file>

<file path=ppt/slides/_rels/slide15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3.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5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4.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17.png"/></Relationships>
</file>

<file path=ppt/slides/_rels/slide15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5.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17.png"/></Relationships>
</file>

<file path=ppt/slides/_rels/slide15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6.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18.png"/></Relationships>
</file>

<file path=ppt/slides/_rels/slide15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7.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5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8.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19.png"/></Relationships>
</file>

<file path=ppt/slides/_rels/slide159.xml.rels><?xml version="1.0" encoding="UTF-8" standalone="yes"?>
<Relationships xmlns="http://schemas.openxmlformats.org/package/2006/relationships"><Relationship Id="rId3" Type="http://schemas.openxmlformats.org/officeDocument/2006/relationships/hyperlink" Target="https://mindsers.blog/fr/post/fetch-fin-jquery-ajax/" TargetMode="External"/><Relationship Id="rId2" Type="http://schemas.openxmlformats.org/officeDocument/2006/relationships/notesSlide" Target="../notesSlides/notesSlide159.xml"/><Relationship Id="rId1" Type="http://schemas.openxmlformats.org/officeDocument/2006/relationships/slideLayout" Target="../slideLayouts/slideLayout2.xml"/><Relationship Id="rId6" Type="http://schemas.openxmlformats.org/officeDocument/2006/relationships/image" Target="../media/image120.png"/><Relationship Id="rId5" Type="http://schemas.openxmlformats.org/officeDocument/2006/relationships/image" Target="../media/image14.jpe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6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0.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2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25.png"/></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26.png"/></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27.png"/></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28.png"/></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29.png"/></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30.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8.png"/><Relationship Id="rId4" Type="http://schemas.openxmlformats.org/officeDocument/2006/relationships/image" Target="../media/image10.png"/></Relationships>
</file>

<file path=ppt/slides/_rels/slide4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2.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31.png"/></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4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developer.mozilla.org/fr/docs/Web/JavaScript/Reference/Statements/let" TargetMode="External"/><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png"/></Relationships>
</file>

<file path=ppt/slides/_rels/slide4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4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7.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33.png"/></Relationships>
</file>

<file path=ppt/slides/_rels/slide4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4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12.png"/></Relationships>
</file>

<file path=ppt/slides/_rels/slide5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1.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36.png"/></Relationships>
</file>

<file path=ppt/slides/_rels/slide5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2.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38.png"/></Relationships>
</file>

<file path=ppt/slides/_rels/slide5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3.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40.png"/></Relationships>
</file>

<file path=ppt/slides/_rels/slide5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5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5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6.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44.png"/></Relationships>
</file>

<file path=ppt/slides/_rels/slide5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5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9.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46.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0.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48.png"/></Relationships>
</file>

<file path=ppt/slides/_rels/slide6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61.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62.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notesSlide" Target="../notesSlides/notesSlide62.xml"/><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10" Type="http://schemas.openxmlformats.org/officeDocument/2006/relationships/image" Target="../media/image14.jpeg"/><Relationship Id="rId4" Type="http://schemas.openxmlformats.org/officeDocument/2006/relationships/image" Target="../media/image51.png"/><Relationship Id="rId9" Type="http://schemas.openxmlformats.org/officeDocument/2006/relationships/hyperlink" Target="http://www.w3schools.com/jsref/jsref_splice.asp" TargetMode="External"/></Relationships>
</file>

<file path=ppt/slides/_rels/slide6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6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64.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6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65.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58.png"/></Relationships>
</file>

<file path=ppt/slides/_rels/slide6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7.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6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8.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59.png"/></Relationships>
</file>

<file path=ppt/slides/_rels/slide6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9.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60.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0.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61.png"/></Relationships>
</file>

<file path=ppt/slides/_rels/slide7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1.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62.png"/></Relationships>
</file>

<file path=ppt/slides/_rels/slide7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2.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7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3.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63.png"/></Relationships>
</file>

<file path=ppt/slides/_rels/slide7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4.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64.png"/></Relationships>
</file>

<file path=ppt/slides/_rels/slide7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5.xm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66.png"/><Relationship Id="rId4" Type="http://schemas.openxmlformats.org/officeDocument/2006/relationships/image" Target="../media/image65.png"/></Relationships>
</file>

<file path=ppt/slides/_rels/slide7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6.xm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68.png"/><Relationship Id="rId4" Type="http://schemas.openxmlformats.org/officeDocument/2006/relationships/image" Target="../media/image67.png"/></Relationships>
</file>

<file path=ppt/slides/_rels/slide7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7.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69.png"/></Relationships>
</file>

<file path=ppt/slides/_rels/slide7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8.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79.xml.rels><?xml version="1.0" encoding="UTF-8" standalone="yes"?>
<Relationships xmlns="http://schemas.openxmlformats.org/package/2006/relationships"><Relationship Id="rId3" Type="http://schemas.openxmlformats.org/officeDocument/2006/relationships/hyperlink" Target="http://www.chartjs.org/" TargetMode="External"/><Relationship Id="rId2" Type="http://schemas.openxmlformats.org/officeDocument/2006/relationships/notesSlide" Target="../notesSlides/notesSlide79.xm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png"/><Relationship Id="rId4" Type="http://schemas.openxmlformats.org/officeDocument/2006/relationships/hyperlink" Target="https://ecomfe.github.io/echarts-doc/public/en/tutorial.html#Get%20Started%20with%20ECharts%20in%205%20minutes"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0.xm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71.png"/><Relationship Id="rId4" Type="http://schemas.openxmlformats.org/officeDocument/2006/relationships/image" Target="../media/image70.png"/></Relationships>
</file>

<file path=ppt/slides/_rels/slide8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1.xml"/><Relationship Id="rId1" Type="http://schemas.openxmlformats.org/officeDocument/2006/relationships/slideLayout" Target="../slideLayouts/slideLayout2.xml"/><Relationship Id="rId6" Type="http://schemas.openxmlformats.org/officeDocument/2006/relationships/image" Target="../media/image73.png"/><Relationship Id="rId5" Type="http://schemas.openxmlformats.org/officeDocument/2006/relationships/image" Target="../media/image14.jpeg"/><Relationship Id="rId4" Type="http://schemas.openxmlformats.org/officeDocument/2006/relationships/image" Target="../media/image72.png"/></Relationships>
</file>

<file path=ppt/slides/_rels/slide8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2.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74.png"/></Relationships>
</file>

<file path=ppt/slides/_rels/slide8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3.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8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4.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8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5.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75.png"/></Relationships>
</file>

<file path=ppt/slides/_rels/slide8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6.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76.png"/></Relationships>
</file>

<file path=ppt/slides/_rels/slide8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7.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77.png"/></Relationships>
</file>

<file path=ppt/slides/_rels/slide8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8.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8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9.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0.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78.png"/></Relationships>
</file>

<file path=ppt/slides/_rels/slide9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1.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79.png"/></Relationships>
</file>

<file path=ppt/slides/_rels/slide9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2.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80.png"/></Relationships>
</file>

<file path=ppt/slides/_rels/slide9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3.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9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4.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81.png"/></Relationships>
</file>

<file path=ppt/slides/_rels/slide9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5.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9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6.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82.png"/></Relationships>
</file>

<file path=ppt/slides/_rels/slide9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7.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83.png"/></Relationships>
</file>

<file path=ppt/slides/_rels/slide9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8.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9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9.xml"/><Relationship Id="rId1" Type="http://schemas.openxmlformats.org/officeDocument/2006/relationships/slideLayout" Target="../slideLayouts/slideLayout2.xml"/><Relationship Id="rId4"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2700000" scaled="0"/>
          <a:tileRect/>
        </a:gradFill>
        <a:effectLst/>
      </p:bgPr>
    </p:bg>
    <p:spTree>
      <p:nvGrpSpPr>
        <p:cNvPr id="1" name=""/>
        <p:cNvGrpSpPr/>
        <p:nvPr/>
      </p:nvGrpSpPr>
      <p:grpSpPr>
        <a:xfrm>
          <a:off x="0" y="0"/>
          <a:ext cx="0" cy="0"/>
          <a:chOff x="0" y="0"/>
          <a:chExt cx="0" cy="0"/>
        </a:xfrm>
      </p:grpSpPr>
      <p:sp>
        <p:nvSpPr>
          <p:cNvPr id="21" name="Rectangle 20"/>
          <p:cNvSpPr/>
          <p:nvPr/>
        </p:nvSpPr>
        <p:spPr>
          <a:xfrm>
            <a:off x="3203575" y="2565400"/>
            <a:ext cx="1800225" cy="3816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a:p>
        </p:txBody>
      </p:sp>
      <p:sp>
        <p:nvSpPr>
          <p:cNvPr id="9" name="Titre 1"/>
          <p:cNvSpPr txBox="1">
            <a:spLocks/>
          </p:cNvSpPr>
          <p:nvPr/>
        </p:nvSpPr>
        <p:spPr bwMode="auto">
          <a:xfrm>
            <a:off x="827088" y="0"/>
            <a:ext cx="7772400" cy="1439863"/>
          </a:xfrm>
          <a:prstGeom prst="rect">
            <a:avLst/>
          </a:prstGeom>
          <a:noFill/>
          <a:ln w="9525">
            <a:noFill/>
            <a:miter lim="800000"/>
            <a:headEnd/>
            <a:tailEnd/>
          </a:ln>
        </p:spPr>
        <p:txBody>
          <a:bodyPr anchor="ctr"/>
          <a:lstStyle/>
          <a:p>
            <a:pPr algn="ctr" eaLnBrk="1" hangingPunct="1">
              <a:defRPr/>
            </a:pPr>
            <a:r>
              <a:rPr lang="fr-FR" sz="4400" dirty="0">
                <a:latin typeface="Eras Bold ITC" pitchFamily="34" charset="0"/>
                <a:ea typeface="+mj-ea"/>
                <a:cs typeface="+mj-cs"/>
              </a:rPr>
              <a:t>Formation web</a:t>
            </a:r>
            <a:br>
              <a:rPr lang="fr-FR" sz="4400" dirty="0">
                <a:latin typeface="Eras Bold ITC" pitchFamily="34" charset="0"/>
                <a:ea typeface="+mj-ea"/>
                <a:cs typeface="+mj-cs"/>
              </a:rPr>
            </a:br>
            <a:r>
              <a:rPr lang="fr-FR" sz="2000" dirty="0">
                <a:latin typeface="Eras Bold ITC" pitchFamily="34" charset="0"/>
                <a:ea typeface="+mj-ea"/>
                <a:cs typeface="+mj-cs"/>
              </a:rPr>
              <a:t>Cours de JavaScript</a:t>
            </a:r>
            <a:endParaRPr lang="fr-FR" sz="4400" dirty="0">
              <a:latin typeface="Eras Bold ITC" pitchFamily="34" charset="0"/>
              <a:ea typeface="+mj-ea"/>
              <a:cs typeface="+mj-cs"/>
            </a:endParaRPr>
          </a:p>
        </p:txBody>
      </p:sp>
      <p:sp>
        <p:nvSpPr>
          <p:cNvPr id="3076" name="ZoneTexte 3"/>
          <p:cNvSpPr txBox="1">
            <a:spLocks noChangeArrowheads="1"/>
          </p:cNvSpPr>
          <p:nvPr/>
        </p:nvSpPr>
        <p:spPr bwMode="auto">
          <a:xfrm>
            <a:off x="3223557" y="1908572"/>
            <a:ext cx="33845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fr-FR" altLang="fr-FR" sz="1800" dirty="0">
                <a:latin typeface="Arial Rounded MT Bold" pitchFamily="34" charset="0"/>
              </a:rPr>
              <a:t> POO, AJAX, API </a:t>
            </a:r>
            <a:r>
              <a:rPr lang="fr-FR" altLang="fr-FR" sz="1800" dirty="0" err="1">
                <a:latin typeface="Arial Rounded MT Bold" pitchFamily="34" charset="0"/>
              </a:rPr>
              <a:t>GoogleMap</a:t>
            </a:r>
            <a:endParaRPr lang="fr-FR" altLang="fr-FR" sz="1800" b="1" i="1" dirty="0">
              <a:latin typeface="Arial Rounded MT Bold" pitchFamily="34" charset="0"/>
            </a:endParaRPr>
          </a:p>
        </p:txBody>
      </p:sp>
      <p:sp>
        <p:nvSpPr>
          <p:cNvPr id="3077" name="ZoneTexte 4"/>
          <p:cNvSpPr txBox="1">
            <a:spLocks noChangeArrowheads="1"/>
          </p:cNvSpPr>
          <p:nvPr/>
        </p:nvSpPr>
        <p:spPr bwMode="auto">
          <a:xfrm>
            <a:off x="3276600" y="1341438"/>
            <a:ext cx="53292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fr-FR" altLang="fr-FR" sz="1800" dirty="0">
                <a:latin typeface="Arial Rounded MT Bold" pitchFamily="34" charset="0"/>
              </a:rPr>
              <a:t>Client-</a:t>
            </a:r>
            <a:r>
              <a:rPr lang="fr-FR" altLang="fr-FR" sz="1800" dirty="0" err="1">
                <a:latin typeface="Arial Rounded MT Bold" pitchFamily="34" charset="0"/>
              </a:rPr>
              <a:t>side</a:t>
            </a:r>
            <a:r>
              <a:rPr lang="fr-FR" altLang="fr-FR" sz="1800" dirty="0">
                <a:latin typeface="Arial Rounded MT Bold" pitchFamily="34" charset="0"/>
              </a:rPr>
              <a:t>, V8, DOM, node.js</a:t>
            </a:r>
          </a:p>
        </p:txBody>
      </p:sp>
      <p:sp>
        <p:nvSpPr>
          <p:cNvPr id="3078" name="AutoShape 5" descr="data:image/jpeg;base64,/9j/4AAQSkZJRgABAQAAAQABAAD/2wCEAAkGBhQSEBQUEhQWFBUWFBQUFhUVGBUUFRYXFBQVFBUUFBQYHCYeGBkjGRcUHy8gIycpLCwsFR4xNTAqNSYrLCkBCQoKDgwOGg8PGiwlHyQvLCwsLiw0KS0pLCwpKSwpLCksLCwsLCwsLCwpLCwsLC0sLCwsKSwsLCwvLCwsLCwsLP/AABEIAMIBAwMBIgACEQEDEQH/xAAcAAACAwEBAQEAAAAAAAAAAAAEBQIDBgABBwj/xABHEAACAQIDAwkDCgQDCAMBAAABAgMAEQQSIQUxQQYTIjJRYXGBkVKhsRQjQmJygpLB0fAHFTOiU7LhFiRDVHOTwtJj4vEX/8QAGwEAAwEBAQEBAAAAAAAAAAAAAwQFAgEGAAf/xAA1EQACAgEDAQUGBQQCAwAAAAABAgADEQQSITEFEyJBURQyYZGh8CNxgbHRQsHh8TNSBkNi/9oADAMBAAIRAxEAPwD5tHHfUURCaFiBU6U0w0ayjsavUoMdZ8uCIRBFevXwpGor2KJkNiKb4VQ4sd9NCvj4TYZqzmK4HrdchuUARuZlPzb6C+4E/lWSxmzSuoqqCW1LanT71l3SalLkNb+c+mbVw7YOdWXqE3U8LeyaZbfwgnwwnj106VL+TW1Vx+GOFmPzii6Md5tuPiKlyW2gYJXws+isSuu6+4HwNecdSp56iHO8eL+tOv8A9L6zA49LMaWyVt+VfJ4xyMBu3qe0ViplqpprAZWZlurDrApaGc0TPQUjVQzIOoGJFmqDNUXbWoFqwWkpp6Xqp2rSbE5IGROdnYQw+03G28KBqx8PUUwfauzYOikDTkfSdsoP3V/Wgtb5CD7s+cw5Neg1r25QbPk0kwhT60bm48mvVuA5Dw4t1OEnzJcGRHGWRF4mwuG8jfuofeDzmTX6RVyd5Pq6NiMQckCcfpO3BEHE/CpbY5Us6mKFeZh9hLjN3uRqx8fQVbyp2kZZOajRkghukaWtu0LN9YnU0gGGYnqmi1ru5MDY2zwiWYQHMCt730I31r4doCRQmJGYkWEm9x2XP0x3HyIpZsjZlhmYeFHps0ue6qooXblomjlicdIv2hskxtrYqRdWG4jgRWfxklzWxxONQg4dzZT1WP0G7fDt9eArG4/DsjsrCxBINJu56GEYDqIE5rlSpBKMw+EvQa6i5nGcKJVFBRAhtRqYWwobEPwHr+lX9NpdsCrGw8QWVuAqCRXq5Ib0QsdqsogUShXXgShYbVCQ1dI1CvXLDxCGVFq6vK6lN0zGogqS4cqbijPk5BsRV0S2qR7N5iSa9UVPMZ7IxCSgJJv4Gj8RsJo9d44EUniwlzdND2dvhWs5O7cAHNzC67td4oZV6vEv6iW6LFtHh+UBgcEZX8j+tLNp7KKHMu6txtPkyMvOQ9JDrpqRSEnL0X1Hb2VxLUtGV+U69DJ+JVM9s3aDROrobMpuDX0nFlcfh1xMWksYtKo36cfz8K+dbW2fkOZd1F8leUrYWYONVOjrwZf1qZrtLuG5ess6bUG9QV99enx9RPpWHf5XhgG1liHmy/r+Y76wHKnYhjcOo6L/AOb9619BiiUMmIw5BjfpLbdr1kPZx8PKisds9Z1IUAhhmUMNFfsI8eHjUSpyjTtOqFD8e6fL09RPj8XJxmGaRliQ/SbS/wBkAFm8hUHi2fH1mklP1QqD33Puqvb8shkcSE5gSpB7tLVmpjVkEsucz7VqVOTNKdtbPG7CufGT9FFOdnjZ5hOIkwzRqpsvT1dt+UC3ZqTwHiKw+x9mmeZU3C92J3ADVie4AE+VNtoyPjJlhgBEUYyoN2g3s3eTcnvPcKCwycCSywHJj3aW3tn4ywkbER2FlVQpRRwAUW0qkfw7gmXNh8VodwkRh7wDTDYHI2KKzPaR++5UeAtrW/wGygRa3Dhp5DsFcYbByYk+rGcKMz5tg/4XW1dud7oyp/191PI9mLhIcsSc28li+/NkU9EG+6518hWyxGxQALi2vu3n3UtxKyFzc6XuVNmAHYAwI3aVlLA2MTrOANx4ihYc4vIFzn6dhc90h4/a9b0vxwyaZNb24aHhWgny8V81Nvcbj4UJLCriwcXHVzjKfs5tV8Df/ShXZt8uJIsXec5yYjZbgaAaeIqjMwvrp3UwxeFZespHfw8mGhpdiuq1t9jb0NUkYMJOberY5ESbR2Rn1U60DtHZ7PGCf6kfRP1kFgD5aDwI7K02z9iyNCrKhCWBLuRGmoGYl3sL+dLtpQYeOQPLi75dDFh1Ml7gggucqi+o3mhW903Tr8OY/plvLYPT1MzWFwF6bxYMKLmiYeVmDhIUYaSQWBzzOCSOByxqtMH5ZIVBTDw2Oo0LfE0zSSOEQ/SG9m3N+I2JmcbL5D40Ba9aPEcslJs+Ggb7pX/KRUUxGDn0KNAx4qS6eanpehPhVRLXrGXrI/LB/wAx+utOimIhXjGmOP2G8RB0ZTqrrqrDtB/ZHEChVivoBTS2q43KYyeBBGWqjETTZdn9tethPKlrrQIImKBhRXtMuZHZXUh34mMxzFikkFjof3uNRkwlt2vxrG4TbRXfqKfYLbYItfyNBo1ldnQ8yXZWf/YP1EYJJY0zw+LVuto3tfr20lkxYPf8f9aqGL7D+++mGZW6waCyo7kM+i7C5QPAbHVTw4EdoNNtrbMjxCGSDfxWvmuC23bRtV/e7sp3hNtGPpRtccf/ALD86mWabx95WcH6GX9PrRYMNw30MFxcuS6tu+FIcSuRrjdWm2rikxC3Gj/GshiJSpKtWXfPXr5xhDtfes3PILlbzLczKbwyH8DcGHd219LZzGokGqE9LuN9HHcdxr88YPF5XHjX1rk7yyCythp9UNwpPYfomoWro/qWULkF47xBz5j1/wAwH+KOwwcuKjHRfovbgw3HzGnlXybFrY198kgGZ8FMbxTqTC/w17Rp6Dtr47tPYbJiTCwsyvlPje3purekYsuyfM2acMenQ+oPT5dIRsTBZMPqbNMbE8RGDrYfWYAeCHtrRbOw0cWiWA1UC4JvuzMe2lJlBNhbKAAv2VFh7hfxNOdn4W1nawG/UcBx86pJVtHxnm9TbuPJ4juNBZW1FyLX7OHwrZ7MkAArF4a5cEnMtt/cb7qbPj8gXxNJ6issMRetssBNRiHDOBwUe/f+noaT45QDeuGNtcbzuPiN/vvS7Gxu7C2a3YA1zStNe05MPexPhEFxRpZMCeqCx4AAknuAG+m8+FI66t9lQSfNrWHvpDt3aEiqUjVowesVVgbdjPvPw7qqVv5LERpyWG6UM7RNnnn5kjfFH85Iw4ZkBsp4HMezSuTlZEC2SAIRb5xspcXPXAK5B4ZfOkWIhICLbU9Mm3taBSfWvOU8caLEkT51KBid+VuKgee/iCKKK1zhuc+nT7/OOFgwAQYnm2NtHEdWXOToVmOQkeyATkPkwPdWX2hCVHSVkbdZtCVFrafn3CipsCQLkPbU3sLWABvctu1FDrtBVGW0jL7DMhT8DRkDyptMgYXmbFag5iqTVfD4HW3r8TQwkKm4Nq1Gxtp4NJ1eSF8vVMfOK6Nm0NwUDKNb6E6igMdHhi7MFmyXNjG8TAC+gy82pXhoaItrBsbTNlRF8Exc676bYfD+tAJDhCdJp07Lwo3vWb8q2vJbZcM62inSSQdYMrxnyDCx9aeXtAKPHn5GbRcdJLYallMcv9Nu36J3Bx3jj2i/dV/8jKMVAtY2v7q0+H5NFNWGa3Zu9altVlUAnTT4aflU1taDZ4Oh/eM7SRzMrLggvjSzFADfV22eUSC4XU1k8ZtQud9L26sDqZzuoxfGrffXUgMtdSntXwn3dRaGqxJSONVla8tUkMVg8AxjDtRhv1ooY8NrfX30lDVK9NJq3HGYLuF6iORjiKKw+1yu40gEhqSy0UaxpzuBNSNqZtQcp93+lQnxYcdLf21n0lq9cQeNdbU7+sZrJHBhrCxp3j8Wc0b+1Ghv3qMh96k+dZ6PEdu6m18+H742uPstYe4j+6giwg8yhVaUORPomxNvrisI0Mr5ZYhzsEh4FRcresvt7azTYl5XtmygadpXL8CaE2CpClju4UHJi1KjTpF3dmvwNgoA4W6XrVLT6Zax3nr9BJmr1gvuKJ7o6/mfv5xpgCC6ZtxI39278q1WIw7GO5ZY0JtnckC285ALljpwFZpcmHALKHmsCEYXSO4uDIPpP2JuHHXSvcftJpHBdi9lXU9uUE+HhwozEt7vT1/iINUN4ZvlNfsvGwhcqZ5MoAu3zak67gLk+opthcf0rhUAUFtFF9BoLm51Nh51jdhq179VCN5+lb2V3n4d9aNMVliJXTMwW9+kQozNrwGqbqUsrBGOpmC5SzjAHX4xi2MYdd28Lm/6D96UNPjzYgGw+Pid5oVYDYFyEU6jNvP2UGp8d3fVb4lB1Vzd7n/xGnqTXy1LngZ/aAex8cnA+spmxQzBeJBPpSbaqEFnzEaCwUkHTrH4Vdi9rSKQx0vJYBQq9AaW0F9fGgtobbYuQoD5dDmAa+o3d16bAIHInyKQw2GRxu0GSJOkS1h1rtcG17XPC49Kz0+MZz02voNSAbWsOPd2U9h2XNjGYADoI7WuPo6mw63ZvrPRbPlkcpGjMRv0tlHaxNgo7yRW1dCTjyjlVbKOesY7V5RCTBRYYJYI7MG4t9q3iT3e+snKadzYeCIfOSGVvYgPQB7GnYWP3A3jQEu22X+iqQD/AOMdPzma7+hFbqAUYQfGHx6mCfyyW2YoVHtPaMeRci/lQ5w4U351Afq52PkQtvfUJpiSSSSTxJJPmTQ9MgHzmT8ISWGYX114jKO+5BOlafZk0UOJkbCXKKUeMt1irLco/fe49KyLN0bcb38rW/fhU8NjGjYMptw8R2UFsBsmCtVmTw8GfVsb/EdVQFL5iAey1DTcuYpoYxi48wcuM6dFltl17Dv4+tY7aODDpnXx8jrb1v61DFp8zAv1WPq7D4AVC1YZLMeXlKWl1AtrzjnzjjbvI483z+Fk5+HjbR0vwdeHju76zCYQk7q0PJjbT4WQMp6J0ZTqpB3gjcRWg5S7JiyriYB82+9fYYdZPzHcaAuM8xg5MxC7LNdTb5atdR9wn20zFFa8NSytXWqccRYKZHLXWqYWpBa5CASsGpipZa9CV9mbCCeoaIjNUKKsrvWdNQMvyUbsvE5XA4N0WHcf3fypfHIaabEQNKD2a+lE04Z7FT1MXvZqELHoJpMRaKFh2LbzOnxpRsqQJmlIByWCA6gyNfJccQoDNb6oHGjdthmisovlGdu5VIUE/edaUs4WKNWPtyFRvOY5Bc8NE99ettA4QSL2ePCbD5mM4EaRGa5Zs2Zr3sBrdnc6X47+NFYOZFYAWdrjUjoLrvCnrW7W07qWYXGlhlA0AY5VBsd2/W+4ak661puTmxegZJBYEjUam28Ig4k9m4caBZgDmHLFcxnh8NJJKChuoU5r6WHtMx0AFh6U5mxixBEQBnVblzqAX6V0Q8bFdT2Cl/OmQrEpWNCwAUNmJJNszlb5m9w4AV5OyM7MZNCTayE6bhvI4WpUruYb+nXA/viJ79qkp16ZM8knLEliSTvJNyfOol660XF5PwL/AO9SVYP8Vx4xj/xejhgOmfkYrsLHkj5xZtadlQsttN54gEjcaU8nsQFxMbtqocDKBcuTpkA43vr3U7k2K+JzxwYiFzqWVg0bKoPEkW0tvvRGJ2YcFH/u6kyFdcURmW4AJWE6qinUXPSN+FDstSzwL1P6SpRUaEzZ9OZTt/GxwYmSWQlS4IXDRmz5COrKw0iXUmw6RvfSszidsSToEKRpDchUUtGgI1OY5rubcWudKC2pCWYMobM5YMp9sHWx4irIdrpFGiMCWF8wFjl1Nz/pR6dKqe9O26pto7ocwGGOKVggEiMeIKyL4lTlYD7xqEvJ52LCB0xBW91jJEmn/wATWZvu5qhNjUTEB4rldCRu36MB3UJtZObmYKSAbMN40ax+PwpkoQPCZpbSWAI6j/cCdCCQdCL3B0Nxwt21ZgcBJM4SJC7WJNuAGpZidFUcSbCtRs5efg5zaWkAuseI3YosNyRf447c1wo+kN1C8qS8SKkAVcFJrG8ZJ5/LxnkNiZBxQ2C8BxKrXknYBz9Pv4RnZ5xc8GHg6x+UyeyhKwKewyDpS/dyj6xrsFtPnZkjaOERu6oVWKNSA5C3WS2e4ve5Y7tb0mo7Y0RMuYC5jVpAO0qOgPNitCccc8mc3Yj7ZOsCg9hB8iR+VT2hh+kAB1VVfdc++9ds2EKkWluiR5mzNfv0rVcn+TiYoOzEgqdR46/vwpbW170BJxiB7NtVL2B6GYswGtbySJkgnw7agoXW/BowXFvFc486cy8lYo+F6v2FhlTEKAB2e4ipW0DoZ6MspHE+azbOYMRbca6tXjAudv3wrq+2TW4ekwKsh3ipiCM0vDVMS1sXeoEnhRDvkKdtROz17aHSerBNXxdD5Qyj4yRwA7aj8jr3nq9E1DIU9IZQJ4MJXfJKtV6nQWX0hQVHWUDC042FBYsfKgF86bbK6p8ad7JQtqhnyzJPbViDSMF88Svb+LZVABIVwVbsNirC/mKSvJcL3Lb+5z+dO9uw5ovBgR47vheh8Bhkkw0ahOmkkjMS1s4YIFXTcoKtfj2Hs9VcMPwOsh6CxRp8k9IZyUJR87aK6tGF0zSA6NlP0VFtW8hc7tHPjC513AWAGiqBuCjgKQ7KgKyyFyGaygECwC2NlC/RAsNO6mQes10AMWbrEtdqd5Cr0/eM9nyWZm9lGPmRlX3kV4HqiGS0bH2mVfS7H35fdVXPUJ1y5MArYQCGFq9weGMjGxCqBmZz1UXtP5DiapwcZkawIAAuzHqqo3sx7P8A8r3HbRXLkToxKb66FyP+JJ323DgPO/y7j4F6/tNbRwzfL1leN2nHHeKJskSkOVt85Mxuc0h4C+5dw799Ldn8qn51VjzITfUN3E6i1j51m0xRZnYm5P8ArQi4gqQVJBHHdauIigkY4/eVzSXGWPOOPQT6BNJHKF54ZHDBudiUC5G8vENDcaXWx8az22OTLBy+cZXOZSAWBHGx/I2tfW1LZOUb82ADZwwu2hDDv7KLwPKaWQ8ysXOc50Sik3YnQFBY5X32P5aUUhU93p6fx94i9deoB56+szjNetdjYI4FjmxyBp8nzeEBte+okxPFE7E3m/AV7PzWyuplnxhvlcgGLDW0IAuQ0448F799ZLaYfnC0jF2ezlySS2YXvc76X3taOOF/f/EqFVVgT70ntbbMuJkzytc2sABZUUbkRRoqjsFF8n9uCLNFODJhpbCWPiDwliP0ZF3g8dx0NJq8NDcKV2zQJzmM+UOw2ws2TMHRlEkUg6skbdVx8COBBFU4SYxlQCVLMCxG8LuA97H0rW8iBFjo1weJJ+Yfn4WG/mrg4iHwy9MDuasdtMDn5crXXO+U9ozGx9KUFvO09RPnUEfnNlhJciSR5QczB1PsKGbTzzMPKnfJvGMjMIyLsBodN3Ydx30gg6qk7yq39L/maZ4LCWAldubj1ux3tbhGPpE+mmtcuIUGT9Jk3rxH8hkc9JrUfsTZWVy+a5Csf7Tb3kVjMVtnO7MGsCSQL99N8JjzHhHctq7BF8BZm/8AAeZqX3xPE9gazjiOJOTMZJOb4V7WO/mp9uva737TXdN6z5yMWPZ99TGMHs++rRs4dtWLs9aCNO0QFVsqXHD2B76muP8AqL76vXArV8eEX2RW/ZWmhTb6wePFHsQeRo3Dtfivkl6tiUDcF9L0dDjmG5gvgAK+9kPrNey3n+qXYHZTPuzn7MV60OE5IsRdhIB3pGv+akibUbjM/wCIj4VdHi4ydSWJ7ST8awaMecGezrG963E0B5PwJ13HgWgPuF6U4/DIG+b6tt5sAT3WAv5UY20YodMqZ+Ia2VO49rd3Cl+O2mszAh85G+wIA7heqPZSFNQD+ck9qaBatOW3lp7gZwkqMQGCurEEaMAdVN+BpLsWcMZntlBkva+i7zYHs1pjeh4dhquHxkhcKmSNgu9jd8rADgLNv/SvUW7ayLD+U83p/wARGpzjOISkgz95A8CBc6du+rs1CRzLIoZCCOB7LXHrVsZIABJOm87zROQciLsB08xGDnoIPtN6nL8FFRjjzEKLkk2AqjEHXwCj0Av771aWyLYddhr9VT9HxI391hxNKnfjjzhPDnnoIVicQoXm0N1vd2H02G4/ZGth4njpmeU+LyqqA9bU+A3A+fwpnnpByjks6aXup9L6cPGvgjVrGdKVsuGYuwr7/wB9tD3qTT6WA/flVuztmyTvlQcCWZjlRFG93Y6Ko7fLebULdjLHiegAnYDBSTyLHEpZ23Aad5JJ0AA1JOgFPH2zHgRzeEYSTHSbFDdb6UWGvqF4F97cNN4WP2skUTQYW+RtJZyMrzkb1HFIQdy7zvbsCEmgnx8t09P5/ib4AwI2xGBYyNHGM4fpoF1Izbio3niDb8hRe1o/kzfJ8RHqp32FxGwvpxBv8K8wmAkkjhliiZ2iOXQGxy6ozNuAHiKcbRws2OxBlxUuHQDLfpLLIAB1bQBj5NurD2lbMDpFdoavL+UQ4/YKrGWQkka6kdX03/pSIivp2XCpvM0x7FCwp4XOZreQpJHyiy4kx4XCYaEhiTIyHES23lg0xYA68AN9Duc/0r/b/P0gtNYcHe0A5JbKxiYiHEQYeRwjhr2yoVBGYM7WUAqSNTxpttfkJFHiZBJiVVBIxVIlM0nNtZ47nSNTkYb24CquVeOnxMXzkrtlu1ixy2Cm4CDTs4UZDLzmDw0h3mNYie04dpYzf7hgpN1YOMn5Rjvw1ZKwgY+NB8zELj/iTWlfyW2RfQnvoLFYssSZWLZuizMSx7jr2HWqoGOXXfr8TXk8dxag3EYMHpAzXKPjF6YVud5u2ubLYcdeFNuUeLAZIVN1iXLpuLXu5/ET5AU2wGGVYflBHTQc2NONui33V96pSNsGCSTxqTsAE9oqlj+UWZ66mX8vFdWdghth9ZlxNXvyig1uasWAmqIdj0kfvGMKGJrvlJqCYar48L3UUbjNqLG6SsTmpqzUZFgaLiwI8a13f/YxyvR2PFscbGnfJ3AHnlJ365b+1lOT+7LVkOGo/C4cgi2+gvaidJVq7JyMsYs/lfSN7k340ZHs4opa1avD4RJbFui/bwbx7D30TJsU5SGFlsbtvFuJvx0odWrsW1WHTMDr6KH0r0YwxB+xMYi8TuH7sO+uz7+/hwt2VLEN0rDQLcAfme81VevcIdwzPxh12Nt9IG84gjYFbgElbadY3Av6+lSwe1EkZVLAEkDpdHTtF9D6iqduyAQm/EgDx3/kaz+HQm7KCQFJvY23gbx3kUpcxRuJY0lKX1lmHOZu+aK3d1IFyVB3Em5AvxHHvt30Kz3N+JN7njSzYfKB83NhrWXokEi9t9+2+/yp18tJ66Rtb6uUnzQivl3YyBn7+/OJ3VittrHEHDi5v+dJ9v4Y2Eg3C6nwJBB9bitHG8JJzJItz9B1YfhZQffXp2RDKjLzxUbzzkbAAX06SM2t9w41l248QI/T+MzWmOywFSD+vlMVgcIZWIBVQozO7AhUX2mN/IDeTYDWnmx9rw8/HGQRhA687frzncC4G7XULuW1zc60bPyQLgRxYrDCJWvlLlHc7uckLhQWsSANyg2HEkPFfw8xIN4ebkUAWtPCTc6H6Xh60i21l8RxPQLYCdqxLtjFxtiJDGgKZjkBJAC3utgLed+N6HTajr1Aid6ot/xkFvfTf/8AnW0OGFkP2crfA1438PNo/wDJzfhrneVgYyIbBi2LaJdrTyO6Ea3Zm1Gotrp2adtP9mYhXToLlUEgDwtrQB/h/j+OFkX7WVf8xFaXCclpYo1VjElhqXmhXXedM199aS9BxkSdraiR5wOlq4e2KL8GQAd7cQPJb1oTs6NeviI/CMPKfWyr76rd4FIKxtIRuaU5VBItfm019XrFloPSJVoVzmCjCF1Y6BQOk56qjvPE9w1PCiJURcKgQZUWeYLfQkOsLXbvLZtOAsOFAbaxzmPMTon0QAqhTowVRoND7qqxMxEEUfBZgzb9bRC3vA9RSVj8gmNVL4SBLob63FukbeHbTbZGz+c4cfh+/dSmCS5YeyobxJYKFA48T907q+j7Cnw0cCI4ZWyjMRY3J36UnZbt5lfsypu93gZxFUcYLc2Oplyeuub8Vj7qXSbLsSOytsMBhn6kq/e6Jr3F7EBOYa941/f+tLd8COVnp0vUH+Zhf5fXVrTskV1D75PSMd8s+FRr2CiY4Cd59KKiwnbRUcQ4Cq4THWLU6LPWDxYXuopIasVKuSOhvcF6S3Roh6SCRUTHFXqrV0dT7LyZXroVJZDDenGBwZNrD9aH2bgyzfuwrW4R48Ot+s1EqpB8TxDWakr4V5Msw+yFiTNLv4L+tD43aLJopsTqw3juW3hVaY8yyFm1CgsezTUD1sPOk+JxdySe0mgaq8AYSTKqGsf8Tn76QXa88RfM8Nr72ibIb9uUgqfQUEMDC3UnCn2ZkZP70zL62rsbPm0pdXpOx9QbqtpYhh+36/2ngf8Aybs06K/vNngb6HzElt3kriHhJjj54Ag3hZZdB2ZCTx7KzWA2jNg+eQxkc7G0TrIrDotY9U21uBrvrRqbajQ9o0PqK7Z3KiaFMRFNiJSRHfD85aaPNmXosJMwsRcbtDTupWwDLYYfL+ZN7PtrIKDj6/xMXh8SUbMvR399Ptn8oA5CuMp9r6JP5VIcrg/9fA4SXtKxmB/MxEa+IppsXZ+z8cJMuHlgaNM5CYgNcXAOQSpqeNr30oY1LV9R9/fwjd+lrtHiMnGl+NgN5/e891SlmuABoo3Dv7T2mmL4XCnRcRKluEsN/UxufhUDsZT1MTh27izxn+9APfTZ1CZyc/IyD7Ow93B/URbegdtxFoGsL2sT4A3NP/8AZ2c9VVf/AKckT+4NeqJtkTL1oZAO9Gt62rLX1sMAiarrsrYNjpPnqORuJHhRQx2l2zHosvWNi3AnXheh2gIcr1SDYBujqD30z5Q7AfCyCOTRmXnVHYjLcX7yBu7qmF1zielOSIRydwWhlbU6hb+8/l5GnVL9hSXgXuLD33/Ojwb7qLuAEjXFmsJM9ryurylrHnyrIYiEOrKdxBHrXRpaBQyAWci9wdFSPUnxqdKeUG0TlWJDrdixHYbAL52NIWvHakJ4jXBFXcONbDTs7d3mKbri27fXWkWypAqBTqbamnMeENrscg+tvPgu80NqdwnuuzKV09WG6mGx4q4JGhHDgdQNOzfTTD7SbmCQSCrdvBh+qj1rPyYxQMqjxO4n9BTDZMgMUw+qD6On6mg9xiPWhSuceYho5TS+2a6kGeuofs8J3FfpM+sdXKlcFqxapWMY7TWBJKlXAVTnqSm9JMpPWUkYDgS4UTh46HQVcslqDjniFYnEcw4wILDSqpceTxpWZ68EtfOWIxFRSuczRbHlzLKOJQ28irH3BvSkeJxBuRXmF2mYnDKdxpo8OHxOquIX4q18hP1TvHgfWsCncBFcjT2FmHhPmPIxCWqtmp3JyOn+hkcdquh+Bqn/AGLxf+EfUfrTemZqHDrFu0jo9dQ1FjDB+h9YpoDbkGaFjbVekPz93wrUryLxQHSRR9p0X4mqJuTpAKyTYdLgggyq510OkeY16tdZVanXn0n47d2fdo78DkA8EdDPmSsb6HXtpnsjEEzICM2u/VTa2tyN/neip9j4OIkSYtnI0KwQOdR9aVkHnY072K+FSO8UEjXJ1mkGttOrEq6b9M1KK+48A/f5ynqG2Vk5l/NqdzW7n0/u3etqsGzZd+Rre0RZfxno++pnarDqLHH9hBf8bXb31V8vkvcux8SWB8Qbg0wXf/chha/OenCgdZ08F6Z9V6PvqMuLKI3NGTNlNjnZNbdiG4/FUxiEPXj+9Gch/DqvoBUhhkbqSrf2ZPmz+LVP7hQHcH3oZAQfDMiOV+L/AOYkI7GYuPR7386JflNiMS6B+akbLlvJDAx0vxKXtb4VVieR2M5xguFmYEsVZI2dCt9CJFBUjvvTXYfImZGzz83DbqiSWJTqCCSgYt7uNTSUz5S6zMFzPMZjgnNwrFCc9w1leM20ubRutvpelM+ej/wreDuB77/GptsbDiQSPiMzBctoo3fS9975BerDPh16scj/APUcIPwxi/8AdXS4HTMQIJxnH0gpaPscfeX81qyDBF/6ayN4JmA8WBsKuTaTXtFFEh4ZY87fikzH0tUMTjGP9SRpD7JYmNffY+A07+FKvaYRUEH2lgubjvJKkWborc53J+rHFmN/GwpHHHhYiCzPMwGii0aDibk5mY9+ldtfHBm0NyBYHgL78vZ+7UlcVPsuIMr6SkDxER+eVBGkSLEPqjpfjN299UfzUk3JJNIy1eiSsrqWEsLcVmkTadaXYmJ/3adzusijxaRT8Eavn2DVpGCrcknhWt5RYkYXDphgenfPLbg5FhH9xd/1nbsptdRkcwh1ORiUfLO+urOfLa6td+sP7XHvOV6HodTVqmnGwJYrcmXoKuDULzteGalypaOrcqwwzVEzUGZqiZq53cw2qhvPV4Z6C56vDNXe7EGdVCzLUTLQvPV4Zq0KxBtqYYMc43MR5mpHa0v+I3qaXNNVZmrRAAij2qfKHPjnO9mPmasixHbSvnauSXWhG9qvEpiuoqq1SFLACJbiuTT4iUGEZmbeoIBNt5W5te3wrRYXk6wUK0uHSwt05ogfwoSaW7OxRBBBrZwczilAnTp/4qdF/vG1m+8POsL26itizw/Geb1XYD7PwzuA6AxONk4df6mMQ90UcknvOUV5/uK/8zL/ANqEfBjTHFcgpN8MiyDsb5tvzU+opTNyaxK74HPeozj1S9UU1dVwytmflPOvRZUcGvH1ln82gX+nhI/GV5ZT6AqPdXn+00w/p83F/wBKKNT+Kxb30IdkzD/gy/8Abf8ASprsPEHdBL4lGUepFq6xr/3zODvIHisXiHl5w4rEAiwAEjAd/Hj4UYm0xa0kUUnfl5tvxRZde8g1x2Sw/qPFH3M4LfgjzN7qjlgXi8p7gIk/EczH0FLM6eUMBYeCZdGmGkIA56JjuAC4gX7gMjfGjpeSmQjNPELjMFY81I3daSyqfE+RpU20WsQgES8RGCCR9ZySx8zbuqnam3nlCBrXQEXta9ze57Tu9Kn26pE6tH6dHZZ0WNZdhYqxCQNk4mO0ub7Uik38NB3Vm9qYXEC6mGRR3qReh02lKhujsvgbUfDy7xse6dz4m/xpE6xX45ErV9n93yeZmpMK43q3oap5h/Zb0NbEfxOxY63Nt9pEPxFRf+KeJ9iH/tR/+tYXZ/2hiD6TKQ7Imc2WJifA08wX8OMSwzTAQJ7UpEY8s2p8ganiP4o45hYSZB9QBfhas9jtvTym8kjMe0k/HfRMoPjAma2XamF2ctsMedn/AMYiwQ9sSHXN9dt3ACsRisa0jFmN70Oxry9fM5MxmWc5XVVeurmTObzNQsle89QXO13O1fl/2jEMM1QaehDLVbTVktMNqYYZ6iZ6CM1RM1YLwB1Jh3P13P0Bzte87X2+Z9oMOM9RM1B87UTLXxecN5hZmqBlobnajzlCayY76FrLrVqS60Aj1cj0ja/ENXZHmBkrYbGm3VhtnvWu2PJurzPaAyJZoOVn0bYuItatQuCjk0dFbxAPxrD7Klrb4KS6g15zSaltPqAQZ57tKrDZi/anJKAg2Ur9klfgRWM2nyUhBvYnxLH4mvqGI1FY7a8diRVXtLXamrUfh2HBimhprc4cZmHxGxo13LSzEQAbhWlxY30jxaVmvW32e85M9OmkpUZVBFEooGdONMJhQUoptDmaZRF8goV6NmWhJKdQxKwQWQUO4ol6HkppYi4g7VWasaq2pgRR5A1EmpE1E1uLmdXV5XVqZzHF68NeV1XJUMiaga6urBgmkDUK9rqEYEzhXorq6vp9OqJrq6uGfGRrq8rqC0+EmlXJXV1KPGaoy2dWu2Rwrq6oGv6GX9N7s22yuFbXZnUFe11eOP8AyiSe04zPVrKbd61dXVV7T6p+Um6D/kmWxvGkmLryurGnnrh7sU4igZq9rqrVwTQOWgnrq6nkiVkGkoZ66uptYhZKHqpq6upgRN5A1CurqIIsZ1dXV1dmZ//Z"/>
          <p:cNvSpPr>
            <a:spLocks noChangeAspect="1" noChangeArrowheads="1"/>
          </p:cNvSpPr>
          <p:nvPr/>
        </p:nvSpPr>
        <p:spPr bwMode="auto">
          <a:xfrm>
            <a:off x="144463"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fr-FR" altLang="fr-FR" sz="1800">
              <a:latin typeface="Arial" panose="020B0604020202020204" pitchFamily="34" charset="0"/>
            </a:endParaRPr>
          </a:p>
        </p:txBody>
      </p:sp>
      <p:pic>
        <p:nvPicPr>
          <p:cNvPr id="3081"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1538" y="2781300"/>
            <a:ext cx="1304925"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2"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6913" y="4221163"/>
            <a:ext cx="169545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3" name="Picture 17"/>
          <p:cNvPicPr>
            <a:picLocks noChangeAspect="1" noChangeArrowheads="1"/>
          </p:cNvPicPr>
          <p:nvPr/>
        </p:nvPicPr>
        <p:blipFill>
          <a:blip r:embed="rId5">
            <a:extLst>
              <a:ext uri="{28A0092B-C50C-407E-A947-70E740481C1C}">
                <a14:useLocalDpi xmlns:a14="http://schemas.microsoft.com/office/drawing/2010/main" val="0"/>
              </a:ext>
            </a:extLst>
          </a:blip>
          <a:srcRect r="10710"/>
          <a:stretch>
            <a:fillRect/>
          </a:stretch>
        </p:blipFill>
        <p:spPr bwMode="auto">
          <a:xfrm>
            <a:off x="3563938" y="5146675"/>
            <a:ext cx="1079500"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4" name="Picture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11763" y="2420938"/>
            <a:ext cx="3463925" cy="410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5" name="Picture 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5288" y="2420938"/>
            <a:ext cx="25908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Image 1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699203" y="1200217"/>
            <a:ext cx="576653" cy="552750"/>
          </a:xfrm>
          <a:prstGeom prst="rect">
            <a:avLst/>
          </a:prstGeom>
        </p:spPr>
      </p:pic>
      <p:pic>
        <p:nvPicPr>
          <p:cNvPr id="22" name="Image 2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699792" y="1813130"/>
            <a:ext cx="577527" cy="48748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Espace réservé du contenu 2"/>
          <p:cNvSpPr>
            <a:spLocks noGrp="1"/>
          </p:cNvSpPr>
          <p:nvPr>
            <p:ph idx="1"/>
          </p:nvPr>
        </p:nvSpPr>
        <p:spPr>
          <a:xfrm>
            <a:off x="395288" y="1268413"/>
            <a:ext cx="8229600" cy="5184775"/>
          </a:xfrm>
        </p:spPr>
        <p:txBody>
          <a:bodyPr>
            <a:normAutofit lnSpcReduction="10000"/>
          </a:bodyPr>
          <a:lstStyle/>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800" u="sng" dirty="0">
                <a:latin typeface="Arial Rounded MT Bold" pitchFamily="34" charset="0"/>
              </a:rPr>
              <a:t>Premier script</a:t>
            </a: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000" i="1" dirty="0">
                <a:latin typeface="Arial Rounded MT Bold" pitchFamily="34" charset="0"/>
              </a:rPr>
              <a:t>Où placer le code </a:t>
            </a:r>
            <a:r>
              <a:rPr lang="fr-FR" altLang="fr-FR" sz="2000" i="1" dirty="0" err="1">
                <a:latin typeface="Arial Rounded MT Bold" pitchFamily="34" charset="0"/>
              </a:rPr>
              <a:t>Javascript</a:t>
            </a:r>
            <a:r>
              <a:rPr lang="fr-FR" altLang="fr-FR" sz="2000" i="1" dirty="0">
                <a:latin typeface="Arial Rounded MT Bold" pitchFamily="34" charset="0"/>
              </a:rPr>
              <a:t> ?</a:t>
            </a:r>
          </a:p>
          <a:p>
            <a:pPr eaLnBrk="1" hangingPunct="1">
              <a:buSzPct val="150000"/>
              <a:buFont typeface="Arial" panose="020B0604020202020204" pitchFamily="34" charset="0"/>
              <a:buNone/>
            </a:pPr>
            <a:endParaRPr lang="fr-FR" altLang="fr-FR" sz="2400" i="1" dirty="0">
              <a:latin typeface="Arial Rounded MT Bold" pitchFamily="34" charset="0"/>
            </a:endParaRPr>
          </a:p>
          <a:p>
            <a:pPr eaLnBrk="1" hangingPunct="1">
              <a:buSzPct val="150000"/>
              <a:buFont typeface="Wingdings" panose="05000000000000000000" pitchFamily="2" charset="2"/>
              <a:buChar char="§"/>
            </a:pPr>
            <a:r>
              <a:rPr lang="fr-FR" altLang="fr-FR" sz="2000" dirty="0">
                <a:latin typeface="Arial Rounded MT Bold" pitchFamily="34" charset="0"/>
              </a:rPr>
              <a:t>Le code javascript est téléchargé par le navigateur lors de l’affichage de la page. Il peut se trouver au milieu de code HTML, entre des balises &lt;script&gt;, ou s’il est conséquent dans un fichier externe (qui sera appelé par une </a:t>
            </a:r>
            <a:r>
              <a:rPr lang="fr-FR" altLang="fr-FR" sz="2000" b="1" dirty="0">
                <a:latin typeface="Arial Rounded MT Bold" pitchFamily="34" charset="0"/>
              </a:rPr>
              <a:t>balise &lt;script&gt;</a:t>
            </a:r>
            <a:r>
              <a:rPr lang="fr-FR" altLang="fr-FR" sz="2000" dirty="0">
                <a:latin typeface="Arial Rounded MT Bold" pitchFamily="34" charset="0"/>
              </a:rPr>
              <a:t>).</a:t>
            </a:r>
            <a:r>
              <a:rPr lang="fr-FR" altLang="fr-FR" sz="2000" b="1" dirty="0">
                <a:latin typeface="Arial Rounded MT Bold" pitchFamily="34" charset="0"/>
              </a:rPr>
              <a:t> </a:t>
            </a:r>
            <a:r>
              <a:rPr lang="fr-FR" altLang="fr-FR" sz="2000" dirty="0">
                <a:latin typeface="Arial Rounded MT Bold" pitchFamily="34" charset="0"/>
              </a:rPr>
              <a:t>A noter que cette solution est intéressante en terme de performances, car le fichier JS sera mis en cache.</a:t>
            </a:r>
          </a:p>
          <a:p>
            <a:pPr eaLnBrk="1" hangingPunct="1">
              <a:buSzPct val="150000"/>
              <a:buFont typeface="Wingdings" panose="05000000000000000000" pitchFamily="2" charset="2"/>
              <a:buChar char="§"/>
            </a:pPr>
            <a:r>
              <a:rPr lang="fr-FR" altLang="fr-FR" sz="2000" dirty="0">
                <a:latin typeface="Arial Rounded MT Bold" pitchFamily="34" charset="0"/>
              </a:rPr>
              <a:t>Classiquement, on met les codes javascript soit à la fin de la balise &lt;</a:t>
            </a:r>
            <a:r>
              <a:rPr lang="fr-FR" altLang="fr-FR" sz="2000" dirty="0" err="1">
                <a:latin typeface="Arial Rounded MT Bold" pitchFamily="34" charset="0"/>
              </a:rPr>
              <a:t>head</a:t>
            </a:r>
            <a:r>
              <a:rPr lang="fr-FR" altLang="fr-FR" sz="2000" dirty="0">
                <a:latin typeface="Arial Rounded MT Bold" pitchFamily="34" charset="0"/>
              </a:rPr>
              <a:t>&gt;, soit </a:t>
            </a:r>
            <a:r>
              <a:rPr lang="fr-FR" altLang="fr-FR" sz="2000" b="1" dirty="0">
                <a:latin typeface="Arial Rounded MT Bold" pitchFamily="34" charset="0"/>
              </a:rPr>
              <a:t>à la fin de la balise &lt;body&gt; </a:t>
            </a:r>
            <a:r>
              <a:rPr lang="fr-FR" altLang="fr-FR" sz="2000" dirty="0">
                <a:latin typeface="Arial Rounded MT Bold" pitchFamily="34" charset="0"/>
              </a:rPr>
              <a:t>(conseillé pour des raisons de performances : il est plus important d’afficher la page avant de charger le code JS et JS a en général besoin que le code HTML soit présent).</a:t>
            </a:r>
          </a:p>
          <a:p>
            <a:pPr marL="0" indent="0" eaLnBrk="1" hangingPunct="1">
              <a:buSzPct val="150000"/>
              <a:buNone/>
            </a:pPr>
            <a:endParaRPr lang="fr-FR" altLang="fr-FR" sz="2000" dirty="0">
              <a:latin typeface="Arial Rounded MT Bold" pitchFamily="34" charset="0"/>
            </a:endParaRPr>
          </a:p>
          <a:p>
            <a:pPr lvl="1" eaLnBrk="1" hangingPunct="1">
              <a:buSzPct val="150000"/>
              <a:buFont typeface="Arial" panose="020B0604020202020204" pitchFamily="34" charset="0"/>
              <a:buBlip>
                <a:blip r:embed="rId3"/>
              </a:buBlip>
            </a:pPr>
            <a:endParaRPr lang="fr-FR" altLang="fr-FR" sz="1600" dirty="0"/>
          </a:p>
          <a:p>
            <a:pPr lvl="1" eaLnBrk="1" hangingPunct="1">
              <a:buSzPct val="150000"/>
              <a:buFont typeface="Arial" panose="020B0604020202020204" pitchFamily="34" charset="0"/>
              <a:buBlip>
                <a:blip r:embed="rId3"/>
              </a:buBlip>
            </a:pPr>
            <a:endParaRPr lang="fr-FR" altLang="fr-FR" sz="1600" dirty="0">
              <a:latin typeface="Arial Rounded MT Bold" pitchFamily="34" charset="0"/>
            </a:endParaRPr>
          </a:p>
        </p:txBody>
      </p:sp>
      <p:sp>
        <p:nvSpPr>
          <p:cNvPr id="21507"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C62EA5D-7378-4907-9B58-ADE9B7A302AA}" type="slidenum">
              <a:rPr lang="fr-FR" altLang="fr-FR" sz="1200" smtClean="0">
                <a:solidFill>
                  <a:srgbClr val="898989"/>
                </a:solidFill>
              </a:rPr>
              <a:pPr>
                <a:spcBef>
                  <a:spcPct val="0"/>
                </a:spcBef>
                <a:buFontTx/>
                <a:buNone/>
              </a:pPr>
              <a:t>10</a:t>
            </a:fld>
            <a:endParaRPr lang="fr-FR" altLang="fr-FR" sz="1200">
              <a:solidFill>
                <a:srgbClr val="898989"/>
              </a:solidFill>
            </a:endParaRPr>
          </a:p>
        </p:txBody>
      </p:sp>
      <p:sp>
        <p:nvSpPr>
          <p:cNvPr id="10"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pic>
        <p:nvPicPr>
          <p:cNvPr id="8" name="Imag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3608" y="266393"/>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2" name="Espace réservé du pied de page 1"/>
          <p:cNvSpPr>
            <a:spLocks noGrp="1"/>
          </p:cNvSpPr>
          <p:nvPr>
            <p:ph type="ftr" sz="quarter" idx="11"/>
          </p:nvPr>
        </p:nvSpPr>
        <p:spPr/>
        <p:txBody>
          <a:bodyPr/>
          <a:lstStyle/>
          <a:p>
            <a:pPr>
              <a:defRPr/>
            </a:pPr>
            <a:r>
              <a:rPr lang="fr-FR"/>
              <a:t>Formation JavaScript - formations@alexis-ravel.com</a:t>
            </a:r>
          </a:p>
        </p:txBody>
      </p:sp>
    </p:spTree>
  </p:cSld>
  <p:clrMapOvr>
    <a:masterClrMapping/>
  </p:clrMapOvr>
  <p:transition>
    <p:pull dir="rd"/>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Espace réservé du contenu 2"/>
          <p:cNvSpPr>
            <a:spLocks noGrp="1"/>
          </p:cNvSpPr>
          <p:nvPr>
            <p:ph idx="1"/>
          </p:nvPr>
        </p:nvSpPr>
        <p:spPr>
          <a:xfrm>
            <a:off x="395288" y="1268413"/>
            <a:ext cx="8497887" cy="5184775"/>
          </a:xfrm>
        </p:spPr>
        <p:txBody>
          <a:bodyPr/>
          <a:lstStyle/>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800" u="sng" dirty="0">
                <a:latin typeface="Arial Rounded MT Bold" pitchFamily="34" charset="0"/>
              </a:rPr>
              <a:t>Le DOM : manipulation du code HTML</a:t>
            </a: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000" i="1" dirty="0">
                <a:latin typeface="Arial Rounded MT Bold" pitchFamily="34" charset="0"/>
              </a:rPr>
              <a:t>Retour sur les événements</a:t>
            </a:r>
            <a:endParaRPr lang="fr-FR" altLang="fr-FR" sz="1800" dirty="0">
              <a:latin typeface="Arial Rounded MT Bold" pitchFamily="34" charset="0"/>
            </a:endParaRP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Wingdings" panose="05000000000000000000" pitchFamily="2" charset="2"/>
              <a:buChar char="§"/>
            </a:pPr>
            <a:r>
              <a:rPr lang="fr-FR" altLang="fr-FR" sz="2000" dirty="0">
                <a:latin typeface="Arial Rounded MT Bold" pitchFamily="34" charset="0"/>
              </a:rPr>
              <a:t>Quelques événements incontournables :</a:t>
            </a: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p:txBody>
      </p:sp>
      <p:sp>
        <p:nvSpPr>
          <p:cNvPr id="189443"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A336A97-AFFB-47CB-9BB1-48E313B19EAD}" type="slidenum">
              <a:rPr lang="fr-FR" altLang="fr-FR" sz="1200" smtClean="0">
                <a:solidFill>
                  <a:srgbClr val="898989"/>
                </a:solidFill>
              </a:rPr>
              <a:pPr>
                <a:spcBef>
                  <a:spcPct val="0"/>
                </a:spcBef>
                <a:buFontTx/>
                <a:buNone/>
              </a:pPr>
              <a:t>100</a:t>
            </a:fld>
            <a:endParaRPr lang="fr-FR" altLang="fr-FR" sz="1200">
              <a:solidFill>
                <a:srgbClr val="898989"/>
              </a:solidFill>
            </a:endParaRPr>
          </a:p>
        </p:txBody>
      </p:sp>
      <p:sp>
        <p:nvSpPr>
          <p:cNvPr id="12"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graphicFrame>
        <p:nvGraphicFramePr>
          <p:cNvPr id="8" name="Tableau 7"/>
          <p:cNvGraphicFramePr>
            <a:graphicFrameLocks noGrp="1"/>
          </p:cNvGraphicFramePr>
          <p:nvPr/>
        </p:nvGraphicFramePr>
        <p:xfrm>
          <a:off x="684213" y="3798888"/>
          <a:ext cx="7921625" cy="2726021"/>
        </p:xfrm>
        <a:graphic>
          <a:graphicData uri="http://schemas.openxmlformats.org/drawingml/2006/table">
            <a:tbl>
              <a:tblPr/>
              <a:tblGrid>
                <a:gridCol w="1296266">
                  <a:extLst>
                    <a:ext uri="{9D8B030D-6E8A-4147-A177-3AD203B41FA5}">
                      <a16:colId xmlns:a16="http://schemas.microsoft.com/office/drawing/2014/main" val="20000"/>
                    </a:ext>
                  </a:extLst>
                </a:gridCol>
                <a:gridCol w="3888798">
                  <a:extLst>
                    <a:ext uri="{9D8B030D-6E8A-4147-A177-3AD203B41FA5}">
                      <a16:colId xmlns:a16="http://schemas.microsoft.com/office/drawing/2014/main" val="20001"/>
                    </a:ext>
                  </a:extLst>
                </a:gridCol>
                <a:gridCol w="2736561">
                  <a:extLst>
                    <a:ext uri="{9D8B030D-6E8A-4147-A177-3AD203B41FA5}">
                      <a16:colId xmlns:a16="http://schemas.microsoft.com/office/drawing/2014/main" val="20002"/>
                    </a:ext>
                  </a:extLst>
                </a:gridCol>
              </a:tblGrid>
              <a:tr h="287621">
                <a:tc>
                  <a:txBody>
                    <a:bodyPr/>
                    <a:lstStyle/>
                    <a:p>
                      <a:pPr>
                        <a:spcAft>
                          <a:spcPts val="0"/>
                        </a:spcAft>
                      </a:pPr>
                      <a:r>
                        <a:rPr lang="fr-FR" sz="1800" b="1">
                          <a:latin typeface="Arial"/>
                          <a:ea typeface="Calibri"/>
                          <a:cs typeface="Times New Roman"/>
                        </a:rPr>
                        <a:t>Nom</a:t>
                      </a:r>
                      <a:endParaRPr lang="fr-FR" sz="1800">
                        <a:latin typeface="Arial"/>
                        <a:ea typeface="Calibri"/>
                        <a:cs typeface="Times New Roman"/>
                      </a:endParaRPr>
                    </a:p>
                  </a:txBody>
                  <a:tcPr marL="68586" marR="685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r-FR" sz="1800" b="1">
                          <a:latin typeface="Arial"/>
                          <a:ea typeface="Calibri"/>
                          <a:cs typeface="Times New Roman"/>
                        </a:rPr>
                        <a:t>Condition de déclenchement</a:t>
                      </a:r>
                      <a:endParaRPr lang="fr-FR" sz="1800">
                        <a:latin typeface="Arial"/>
                        <a:ea typeface="Calibri"/>
                        <a:cs typeface="Times New Roman"/>
                      </a:endParaRPr>
                    </a:p>
                  </a:txBody>
                  <a:tcPr marL="68586" marR="685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r-FR" sz="1800" b="1">
                          <a:latin typeface="Arial"/>
                          <a:ea typeface="Calibri"/>
                          <a:cs typeface="Times New Roman"/>
                        </a:rPr>
                        <a:t>Applications</a:t>
                      </a:r>
                      <a:endParaRPr lang="fr-FR" sz="1800">
                        <a:latin typeface="Arial"/>
                        <a:ea typeface="Calibri"/>
                        <a:cs typeface="Times New Roman"/>
                      </a:endParaRPr>
                    </a:p>
                  </a:txBody>
                  <a:tcPr marL="68586" marR="685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87623">
                <a:tc>
                  <a:txBody>
                    <a:bodyPr/>
                    <a:lstStyle/>
                    <a:p>
                      <a:pPr>
                        <a:spcAft>
                          <a:spcPts val="0"/>
                        </a:spcAft>
                      </a:pPr>
                      <a:r>
                        <a:rPr lang="fr-FR" sz="1600" b="1">
                          <a:latin typeface="Arial"/>
                          <a:ea typeface="Calibri"/>
                          <a:cs typeface="Times New Roman"/>
                        </a:rPr>
                        <a:t>click</a:t>
                      </a:r>
                    </a:p>
                  </a:txBody>
                  <a:tcPr marL="68586" marR="685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r-FR" sz="1600">
                          <a:latin typeface="Arial"/>
                          <a:ea typeface="Calibri"/>
                          <a:cs typeface="Times New Roman"/>
                        </a:rPr>
                        <a:t>Cliquer (appuyer puis relâcher le bouton de la souris) sur l’élément</a:t>
                      </a:r>
                    </a:p>
                  </a:txBody>
                  <a:tcPr marL="68586" marR="685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r-FR" sz="1600">
                          <a:latin typeface="Arial"/>
                          <a:ea typeface="Calibri"/>
                          <a:cs typeface="Times New Roman"/>
                        </a:rPr>
                        <a:t>Bouton de retour en haut de page, animations…</a:t>
                      </a:r>
                    </a:p>
                  </a:txBody>
                  <a:tcPr marL="68586" marR="685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87623">
                <a:tc>
                  <a:txBody>
                    <a:bodyPr/>
                    <a:lstStyle/>
                    <a:p>
                      <a:pPr>
                        <a:spcAft>
                          <a:spcPts val="0"/>
                        </a:spcAft>
                      </a:pPr>
                      <a:r>
                        <a:rPr lang="fr-FR" sz="1600" b="1">
                          <a:latin typeface="Arial"/>
                          <a:ea typeface="Calibri"/>
                          <a:cs typeface="Times New Roman"/>
                        </a:rPr>
                        <a:t>mouseover</a:t>
                      </a:r>
                    </a:p>
                  </a:txBody>
                  <a:tcPr marL="68586" marR="685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r-FR" sz="1600">
                          <a:latin typeface="Arial"/>
                          <a:ea typeface="Calibri"/>
                          <a:cs typeface="Times New Roman"/>
                        </a:rPr>
                        <a:t>Faire entrer le curseur sur l’élément</a:t>
                      </a:r>
                    </a:p>
                  </a:txBody>
                  <a:tcPr marL="68586" marR="685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r-FR" sz="1600">
                          <a:latin typeface="Arial"/>
                          <a:ea typeface="Calibri"/>
                          <a:cs typeface="Times New Roman"/>
                        </a:rPr>
                        <a:t>Menu déroulant, animations…</a:t>
                      </a:r>
                    </a:p>
                  </a:txBody>
                  <a:tcPr marL="68586" marR="685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87623">
                <a:tc>
                  <a:txBody>
                    <a:bodyPr/>
                    <a:lstStyle/>
                    <a:p>
                      <a:pPr>
                        <a:spcAft>
                          <a:spcPts val="0"/>
                        </a:spcAft>
                      </a:pPr>
                      <a:r>
                        <a:rPr lang="fr-FR" sz="1600" b="1">
                          <a:latin typeface="Arial"/>
                          <a:ea typeface="Calibri"/>
                          <a:cs typeface="Times New Roman"/>
                        </a:rPr>
                        <a:t>mouseout</a:t>
                      </a:r>
                    </a:p>
                  </a:txBody>
                  <a:tcPr marL="68586" marR="685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r-FR" sz="1600">
                          <a:latin typeface="Arial"/>
                          <a:ea typeface="Calibri"/>
                          <a:cs typeface="Times New Roman"/>
                        </a:rPr>
                        <a:t>Faire sortir le curseur sur l’élément</a:t>
                      </a:r>
                    </a:p>
                  </a:txBody>
                  <a:tcPr marL="68586" marR="685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r-FR" sz="1600">
                          <a:latin typeface="Arial"/>
                          <a:ea typeface="Calibri"/>
                          <a:cs typeface="Times New Roman"/>
                        </a:rPr>
                        <a:t>Menu déroulant, animations…</a:t>
                      </a:r>
                    </a:p>
                  </a:txBody>
                  <a:tcPr marL="68586" marR="685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975246">
                <a:tc>
                  <a:txBody>
                    <a:bodyPr/>
                    <a:lstStyle/>
                    <a:p>
                      <a:pPr>
                        <a:spcAft>
                          <a:spcPts val="0"/>
                        </a:spcAft>
                      </a:pPr>
                      <a:r>
                        <a:rPr lang="fr-FR" sz="1600" b="1">
                          <a:latin typeface="Arial"/>
                          <a:ea typeface="Calibri"/>
                          <a:cs typeface="Times New Roman"/>
                        </a:rPr>
                        <a:t>change</a:t>
                      </a:r>
                    </a:p>
                  </a:txBody>
                  <a:tcPr marL="68586" marR="685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r-FR" sz="1600">
                          <a:latin typeface="Arial"/>
                          <a:ea typeface="Calibri"/>
                          <a:cs typeface="Times New Roman"/>
                        </a:rPr>
                        <a:t>Changer la valeur d’un élément de formulaire (input, select…)</a:t>
                      </a:r>
                    </a:p>
                  </a:txBody>
                  <a:tcPr marL="68586" marR="685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r-FR" sz="1600">
                          <a:latin typeface="Arial"/>
                          <a:ea typeface="Calibri"/>
                          <a:cs typeface="Times New Roman"/>
                        </a:rPr>
                        <a:t>Envoi automatique d’un formulaire, vérification automatique des valeurs entrées.</a:t>
                      </a:r>
                    </a:p>
                  </a:txBody>
                  <a:tcPr marL="68586" marR="685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2" name="Espace réservé du pied de page 1"/>
          <p:cNvSpPr>
            <a:spLocks noGrp="1"/>
          </p:cNvSpPr>
          <p:nvPr>
            <p:ph type="ftr" sz="quarter" idx="11"/>
          </p:nvPr>
        </p:nvSpPr>
        <p:spPr/>
        <p:txBody>
          <a:bodyPr/>
          <a:lstStyle/>
          <a:p>
            <a:pPr>
              <a:defRPr/>
            </a:pPr>
            <a:r>
              <a:rPr lang="fr-FR"/>
              <a:t>Formation JavaScript - formations@alexis-ravel.com</a:t>
            </a:r>
          </a:p>
        </p:txBody>
      </p:sp>
      <p:pic>
        <p:nvPicPr>
          <p:cNvPr id="9" name="Imag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3608" y="266393"/>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pull dir="rd"/>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Espace réservé du contenu 2"/>
          <p:cNvSpPr>
            <a:spLocks noGrp="1"/>
          </p:cNvSpPr>
          <p:nvPr>
            <p:ph idx="1"/>
          </p:nvPr>
        </p:nvSpPr>
        <p:spPr>
          <a:xfrm>
            <a:off x="395288" y="1268413"/>
            <a:ext cx="8497887" cy="5184775"/>
          </a:xfrm>
        </p:spPr>
        <p:txBody>
          <a:bodyPr/>
          <a:lstStyle/>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800" u="sng" dirty="0">
                <a:latin typeface="Arial Rounded MT Bold" pitchFamily="34" charset="0"/>
              </a:rPr>
              <a:t>Le DOM : manipulation du code HTML</a:t>
            </a: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000" i="1" dirty="0">
                <a:latin typeface="Arial Rounded MT Bold" pitchFamily="34" charset="0"/>
              </a:rPr>
              <a:t>Retour sur les événements</a:t>
            </a: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Wingdings" panose="05000000000000000000" pitchFamily="2" charset="2"/>
              <a:buChar char="§"/>
            </a:pPr>
            <a:r>
              <a:rPr lang="fr-FR" altLang="fr-FR" sz="2000" dirty="0">
                <a:latin typeface="Arial Rounded MT Bold" pitchFamily="34" charset="0"/>
              </a:rPr>
              <a:t>Des événements liés à la souris (autres que </a:t>
            </a:r>
            <a:r>
              <a:rPr lang="fr-FR" altLang="fr-FR" sz="2000" dirty="0">
                <a:latin typeface="Arial" panose="020B0604020202020204" pitchFamily="34" charset="0"/>
                <a:cs typeface="Arial" panose="020B0604020202020204" pitchFamily="34" charset="0"/>
              </a:rPr>
              <a:t>click</a:t>
            </a:r>
            <a:r>
              <a:rPr lang="fr-FR" altLang="fr-FR" sz="2000" dirty="0">
                <a:latin typeface="Arial Rounded MT Bold" pitchFamily="34" charset="0"/>
              </a:rPr>
              <a:t>, </a:t>
            </a:r>
            <a:r>
              <a:rPr lang="fr-FR" altLang="fr-FR" sz="2000" dirty="0" err="1">
                <a:latin typeface="Arial" panose="020B0604020202020204" pitchFamily="34" charset="0"/>
                <a:cs typeface="Arial" panose="020B0604020202020204" pitchFamily="34" charset="0"/>
              </a:rPr>
              <a:t>mouseover</a:t>
            </a:r>
            <a:r>
              <a:rPr lang="fr-FR" altLang="fr-FR" sz="2000" dirty="0">
                <a:latin typeface="Arial Rounded MT Bold" pitchFamily="34" charset="0"/>
              </a:rPr>
              <a:t> et </a:t>
            </a:r>
            <a:r>
              <a:rPr lang="fr-FR" altLang="fr-FR" sz="2000" dirty="0" err="1">
                <a:latin typeface="Arial" panose="020B0604020202020204" pitchFamily="34" charset="0"/>
                <a:cs typeface="Arial" panose="020B0604020202020204" pitchFamily="34" charset="0"/>
              </a:rPr>
              <a:t>mouseout</a:t>
            </a:r>
            <a:r>
              <a:rPr lang="fr-FR" altLang="fr-FR" sz="2000" dirty="0">
                <a:latin typeface="Arial Rounded MT Bold" pitchFamily="34" charset="0"/>
              </a:rPr>
              <a:t>) :</a:t>
            </a: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p:txBody>
      </p:sp>
      <p:sp>
        <p:nvSpPr>
          <p:cNvPr id="9" name="Espace réservé du pied de page 8"/>
          <p:cNvSpPr>
            <a:spLocks noGrp="1"/>
          </p:cNvSpPr>
          <p:nvPr>
            <p:ph type="ftr" sz="quarter" idx="11"/>
          </p:nvPr>
        </p:nvSpPr>
        <p:spPr/>
        <p:txBody>
          <a:bodyPr/>
          <a:lstStyle/>
          <a:p>
            <a:pPr>
              <a:defRPr/>
            </a:pPr>
            <a:r>
              <a:rPr lang="fr-FR"/>
              <a:t>Formation JavaScript - formations@alexis-ravel.com</a:t>
            </a:r>
          </a:p>
        </p:txBody>
      </p:sp>
      <p:sp>
        <p:nvSpPr>
          <p:cNvPr id="191491"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A8ED72B-F0B5-40AA-928C-E41A7CF116AB}" type="slidenum">
              <a:rPr lang="fr-FR" altLang="fr-FR" sz="1200" smtClean="0">
                <a:solidFill>
                  <a:srgbClr val="898989"/>
                </a:solidFill>
              </a:rPr>
              <a:pPr>
                <a:spcBef>
                  <a:spcPct val="0"/>
                </a:spcBef>
                <a:buFontTx/>
                <a:buNone/>
              </a:pPr>
              <a:t>101</a:t>
            </a:fld>
            <a:endParaRPr lang="fr-FR" altLang="fr-FR" sz="1200">
              <a:solidFill>
                <a:srgbClr val="898989"/>
              </a:solidFill>
            </a:endParaRPr>
          </a:p>
        </p:txBody>
      </p:sp>
      <p:sp>
        <p:nvSpPr>
          <p:cNvPr id="12"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graphicFrame>
        <p:nvGraphicFramePr>
          <p:cNvPr id="8" name="Tableau 7"/>
          <p:cNvGraphicFramePr>
            <a:graphicFrameLocks noGrp="1"/>
          </p:cNvGraphicFramePr>
          <p:nvPr/>
        </p:nvGraphicFramePr>
        <p:xfrm>
          <a:off x="755650" y="4005263"/>
          <a:ext cx="7345363" cy="1728787"/>
        </p:xfrm>
        <a:graphic>
          <a:graphicData uri="http://schemas.openxmlformats.org/drawingml/2006/table">
            <a:tbl>
              <a:tblPr/>
              <a:tblGrid>
                <a:gridCol w="1546989">
                  <a:extLst>
                    <a:ext uri="{9D8B030D-6E8A-4147-A177-3AD203B41FA5}">
                      <a16:colId xmlns:a16="http://schemas.microsoft.com/office/drawing/2014/main" val="20000"/>
                    </a:ext>
                  </a:extLst>
                </a:gridCol>
                <a:gridCol w="5798374">
                  <a:extLst>
                    <a:ext uri="{9D8B030D-6E8A-4147-A177-3AD203B41FA5}">
                      <a16:colId xmlns:a16="http://schemas.microsoft.com/office/drawing/2014/main" val="20001"/>
                    </a:ext>
                  </a:extLst>
                </a:gridCol>
              </a:tblGrid>
              <a:tr h="288131">
                <a:tc>
                  <a:txBody>
                    <a:bodyPr/>
                    <a:lstStyle/>
                    <a:p>
                      <a:pPr>
                        <a:spcAft>
                          <a:spcPts val="0"/>
                        </a:spcAft>
                      </a:pPr>
                      <a:r>
                        <a:rPr lang="fr-FR" sz="1800" b="1">
                          <a:latin typeface="Arial"/>
                          <a:ea typeface="Calibri"/>
                          <a:cs typeface="Times New Roman"/>
                        </a:rPr>
                        <a:t>Nom</a:t>
                      </a:r>
                      <a:endParaRPr lang="fr-FR" sz="1800">
                        <a:latin typeface="Arial"/>
                        <a:ea typeface="Calibri"/>
                        <a:cs typeface="Times New Roman"/>
                      </a:endParaRPr>
                    </a:p>
                  </a:txBody>
                  <a:tcPr marL="68585" marR="6858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r-FR" sz="1800" b="1">
                          <a:latin typeface="Arial"/>
                          <a:ea typeface="Calibri"/>
                          <a:cs typeface="Times New Roman"/>
                        </a:rPr>
                        <a:t>Condition de déclenchement</a:t>
                      </a:r>
                      <a:endParaRPr lang="fr-FR" sz="1800">
                        <a:latin typeface="Arial"/>
                        <a:ea typeface="Calibri"/>
                        <a:cs typeface="Times New Roman"/>
                      </a:endParaRPr>
                    </a:p>
                  </a:txBody>
                  <a:tcPr marL="68585" marR="6858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60164">
                <a:tc>
                  <a:txBody>
                    <a:bodyPr/>
                    <a:lstStyle/>
                    <a:p>
                      <a:pPr>
                        <a:spcAft>
                          <a:spcPts val="0"/>
                        </a:spcAft>
                      </a:pPr>
                      <a:r>
                        <a:rPr lang="fr-FR" sz="1600" b="1">
                          <a:latin typeface="Arial"/>
                          <a:ea typeface="Calibri"/>
                          <a:cs typeface="Times New Roman"/>
                        </a:rPr>
                        <a:t>dblclick</a:t>
                      </a:r>
                    </a:p>
                  </a:txBody>
                  <a:tcPr marL="68585" marR="6858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r-FR" sz="1600">
                          <a:latin typeface="Arial"/>
                          <a:ea typeface="Calibri"/>
                          <a:cs typeface="Times New Roman"/>
                        </a:rPr>
                        <a:t>Double-cliquer sur l’élément</a:t>
                      </a:r>
                    </a:p>
                  </a:txBody>
                  <a:tcPr marL="68585" marR="6858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60164">
                <a:tc>
                  <a:txBody>
                    <a:bodyPr/>
                    <a:lstStyle/>
                    <a:p>
                      <a:pPr>
                        <a:spcAft>
                          <a:spcPts val="0"/>
                        </a:spcAft>
                      </a:pPr>
                      <a:r>
                        <a:rPr lang="fr-FR" sz="1600" b="1">
                          <a:latin typeface="Arial"/>
                          <a:ea typeface="Calibri"/>
                          <a:cs typeface="Times New Roman"/>
                        </a:rPr>
                        <a:t>mousedown</a:t>
                      </a:r>
                    </a:p>
                  </a:txBody>
                  <a:tcPr marL="68585" marR="6858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r-FR" sz="1600">
                          <a:latin typeface="Arial"/>
                          <a:ea typeface="Calibri"/>
                          <a:cs typeface="Times New Roman"/>
                        </a:rPr>
                        <a:t>Appuyer (sans relâcher) sur le bouton gauche de la souris</a:t>
                      </a:r>
                    </a:p>
                  </a:txBody>
                  <a:tcPr marL="68585" marR="6858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60164">
                <a:tc>
                  <a:txBody>
                    <a:bodyPr/>
                    <a:lstStyle/>
                    <a:p>
                      <a:pPr>
                        <a:spcAft>
                          <a:spcPts val="0"/>
                        </a:spcAft>
                      </a:pPr>
                      <a:r>
                        <a:rPr lang="fr-FR" sz="1600" b="1">
                          <a:latin typeface="Arial"/>
                          <a:ea typeface="Calibri"/>
                          <a:cs typeface="Times New Roman"/>
                        </a:rPr>
                        <a:t>mouseup</a:t>
                      </a:r>
                    </a:p>
                  </a:txBody>
                  <a:tcPr marL="68585" marR="6858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r-FR" sz="1600">
                          <a:latin typeface="Arial"/>
                          <a:ea typeface="Calibri"/>
                          <a:cs typeface="Times New Roman"/>
                        </a:rPr>
                        <a:t>Relâcher le bouton gauche de la souris</a:t>
                      </a:r>
                    </a:p>
                  </a:txBody>
                  <a:tcPr marL="68585" marR="6858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60164">
                <a:tc>
                  <a:txBody>
                    <a:bodyPr/>
                    <a:lstStyle/>
                    <a:p>
                      <a:pPr>
                        <a:spcAft>
                          <a:spcPts val="0"/>
                        </a:spcAft>
                      </a:pPr>
                      <a:r>
                        <a:rPr lang="fr-FR" sz="1600" b="1">
                          <a:latin typeface="Arial"/>
                          <a:ea typeface="Calibri"/>
                          <a:cs typeface="Times New Roman"/>
                        </a:rPr>
                        <a:t>mousemove</a:t>
                      </a:r>
                    </a:p>
                  </a:txBody>
                  <a:tcPr marL="68585" marR="6858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r-FR" sz="1600">
                          <a:latin typeface="Arial"/>
                          <a:ea typeface="Calibri"/>
                          <a:cs typeface="Times New Roman"/>
                        </a:rPr>
                        <a:t>Faire déplacer le curseur sur l’élément</a:t>
                      </a:r>
                    </a:p>
                  </a:txBody>
                  <a:tcPr marL="68585" marR="6858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pic>
        <p:nvPicPr>
          <p:cNvPr id="10" name="Imag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3608" y="266393"/>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pull dir="rd"/>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Espace réservé du contenu 2"/>
          <p:cNvSpPr>
            <a:spLocks noGrp="1"/>
          </p:cNvSpPr>
          <p:nvPr>
            <p:ph idx="1"/>
          </p:nvPr>
        </p:nvSpPr>
        <p:spPr>
          <a:xfrm>
            <a:off x="395288" y="1268413"/>
            <a:ext cx="8497887" cy="5184775"/>
          </a:xfrm>
        </p:spPr>
        <p:txBody>
          <a:bodyPr/>
          <a:lstStyle/>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800" u="sng" dirty="0">
                <a:latin typeface="Arial Rounded MT Bold" pitchFamily="34" charset="0"/>
              </a:rPr>
              <a:t>Le DOM : manipulation du code HTML</a:t>
            </a: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000" i="1" dirty="0">
                <a:latin typeface="Arial Rounded MT Bold" pitchFamily="34" charset="0"/>
              </a:rPr>
              <a:t>Retour sur les événements</a:t>
            </a: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Wingdings" panose="05000000000000000000" pitchFamily="2" charset="2"/>
              <a:buChar char="§"/>
            </a:pPr>
            <a:r>
              <a:rPr lang="fr-FR" altLang="fr-FR" sz="2000" dirty="0">
                <a:latin typeface="Arial Rounded MT Bold" pitchFamily="34" charset="0"/>
              </a:rPr>
              <a:t>Des événements liés au clavier :</a:t>
            </a: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p:txBody>
      </p:sp>
      <p:sp>
        <p:nvSpPr>
          <p:cNvPr id="9" name="Espace réservé du pied de page 8"/>
          <p:cNvSpPr>
            <a:spLocks noGrp="1"/>
          </p:cNvSpPr>
          <p:nvPr>
            <p:ph type="ftr" sz="quarter" idx="11"/>
          </p:nvPr>
        </p:nvSpPr>
        <p:spPr/>
        <p:txBody>
          <a:bodyPr/>
          <a:lstStyle/>
          <a:p>
            <a:pPr>
              <a:defRPr/>
            </a:pPr>
            <a:r>
              <a:rPr lang="fr-FR"/>
              <a:t>Formation JavaScript - formations@alexis-ravel.com</a:t>
            </a:r>
          </a:p>
        </p:txBody>
      </p:sp>
      <p:sp>
        <p:nvSpPr>
          <p:cNvPr id="193539"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1E772A9-B32F-4868-89DB-8313122C5293}" type="slidenum">
              <a:rPr lang="fr-FR" altLang="fr-FR" sz="1200" smtClean="0">
                <a:solidFill>
                  <a:srgbClr val="898989"/>
                </a:solidFill>
              </a:rPr>
              <a:pPr>
                <a:spcBef>
                  <a:spcPct val="0"/>
                </a:spcBef>
                <a:buFontTx/>
                <a:buNone/>
              </a:pPr>
              <a:t>102</a:t>
            </a:fld>
            <a:endParaRPr lang="fr-FR" altLang="fr-FR" sz="1200">
              <a:solidFill>
                <a:srgbClr val="898989"/>
              </a:solidFill>
            </a:endParaRPr>
          </a:p>
        </p:txBody>
      </p:sp>
      <p:sp>
        <p:nvSpPr>
          <p:cNvPr id="12"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graphicFrame>
        <p:nvGraphicFramePr>
          <p:cNvPr id="10" name="Tableau 9"/>
          <p:cNvGraphicFramePr>
            <a:graphicFrameLocks noGrp="1"/>
          </p:cNvGraphicFramePr>
          <p:nvPr/>
        </p:nvGraphicFramePr>
        <p:xfrm>
          <a:off x="755650" y="3789363"/>
          <a:ext cx="7056438" cy="1519237"/>
        </p:xfrm>
        <a:graphic>
          <a:graphicData uri="http://schemas.openxmlformats.org/drawingml/2006/table">
            <a:tbl>
              <a:tblPr/>
              <a:tblGrid>
                <a:gridCol w="1596812">
                  <a:extLst>
                    <a:ext uri="{9D8B030D-6E8A-4147-A177-3AD203B41FA5}">
                      <a16:colId xmlns:a16="http://schemas.microsoft.com/office/drawing/2014/main" val="20000"/>
                    </a:ext>
                  </a:extLst>
                </a:gridCol>
                <a:gridCol w="5459626">
                  <a:extLst>
                    <a:ext uri="{9D8B030D-6E8A-4147-A177-3AD203B41FA5}">
                      <a16:colId xmlns:a16="http://schemas.microsoft.com/office/drawing/2014/main" val="20001"/>
                    </a:ext>
                  </a:extLst>
                </a:gridCol>
              </a:tblGrid>
              <a:tr h="274414">
                <a:tc>
                  <a:txBody>
                    <a:bodyPr/>
                    <a:lstStyle/>
                    <a:p>
                      <a:pPr>
                        <a:spcAft>
                          <a:spcPts val="0"/>
                        </a:spcAft>
                      </a:pPr>
                      <a:r>
                        <a:rPr lang="fr-FR" sz="1800" b="1">
                          <a:latin typeface="Arial"/>
                          <a:ea typeface="Calibri"/>
                          <a:cs typeface="Times New Roman"/>
                        </a:rPr>
                        <a:t>Nom</a:t>
                      </a:r>
                      <a:endParaRPr lang="fr-FR" sz="1800">
                        <a:latin typeface="Arial"/>
                        <a:ea typeface="Calibri"/>
                        <a:cs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r-FR" sz="1800" b="1">
                          <a:latin typeface="Arial"/>
                          <a:ea typeface="Calibri"/>
                          <a:cs typeface="Times New Roman"/>
                        </a:rPr>
                        <a:t>Condition de déclenchement</a:t>
                      </a:r>
                      <a:endParaRPr lang="fr-FR" sz="1800">
                        <a:latin typeface="Arial"/>
                        <a:ea typeface="Calibri"/>
                        <a:cs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73881">
                <a:tc>
                  <a:txBody>
                    <a:bodyPr/>
                    <a:lstStyle/>
                    <a:p>
                      <a:pPr>
                        <a:spcAft>
                          <a:spcPts val="0"/>
                        </a:spcAft>
                      </a:pPr>
                      <a:r>
                        <a:rPr lang="fr-FR" sz="1600" b="1">
                          <a:latin typeface="Arial"/>
                          <a:ea typeface="Calibri"/>
                          <a:cs typeface="Times New Roman"/>
                        </a:rPr>
                        <a:t>keydown</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r-FR" sz="1600">
                          <a:latin typeface="Arial"/>
                          <a:ea typeface="Calibri"/>
                          <a:cs typeface="Times New Roman"/>
                        </a:rPr>
                        <a:t>Appuyer (sans relâcher) sur une touche du clavier</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60164">
                <a:tc>
                  <a:txBody>
                    <a:bodyPr/>
                    <a:lstStyle/>
                    <a:p>
                      <a:pPr>
                        <a:spcAft>
                          <a:spcPts val="0"/>
                        </a:spcAft>
                      </a:pPr>
                      <a:r>
                        <a:rPr lang="fr-FR" sz="1600" b="1">
                          <a:latin typeface="Arial"/>
                          <a:ea typeface="Calibri"/>
                          <a:cs typeface="Times New Roman"/>
                        </a:rPr>
                        <a:t>keyup</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r-FR" sz="1600">
                          <a:latin typeface="Arial"/>
                          <a:ea typeface="Calibri"/>
                          <a:cs typeface="Times New Roman"/>
                        </a:rPr>
                        <a:t>Relâcher une touche de clavier</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10778">
                <a:tc>
                  <a:txBody>
                    <a:bodyPr/>
                    <a:lstStyle/>
                    <a:p>
                      <a:pPr>
                        <a:spcAft>
                          <a:spcPts val="0"/>
                        </a:spcAft>
                      </a:pPr>
                      <a:r>
                        <a:rPr lang="fr-FR" sz="1600" b="1">
                          <a:latin typeface="Arial"/>
                          <a:ea typeface="Calibri"/>
                          <a:cs typeface="Times New Roman"/>
                        </a:rPr>
                        <a:t>keypress</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r-FR" sz="1600">
                          <a:latin typeface="Arial"/>
                          <a:ea typeface="Calibri"/>
                          <a:cs typeface="Times New Roman"/>
                        </a:rPr>
                        <a:t>Frapper (appuyer puis relâcher) sur une touche du clavier</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pic>
        <p:nvPicPr>
          <p:cNvPr id="11" name="Imag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3608" y="266393"/>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pull dir="rd"/>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Espace réservé du contenu 2"/>
          <p:cNvSpPr>
            <a:spLocks noGrp="1"/>
          </p:cNvSpPr>
          <p:nvPr>
            <p:ph idx="1"/>
          </p:nvPr>
        </p:nvSpPr>
        <p:spPr>
          <a:xfrm>
            <a:off x="395288" y="1268413"/>
            <a:ext cx="8497887" cy="5184775"/>
          </a:xfrm>
        </p:spPr>
        <p:txBody>
          <a:bodyPr/>
          <a:lstStyle/>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800" u="sng" dirty="0">
                <a:latin typeface="Arial Rounded MT Bold" pitchFamily="34" charset="0"/>
              </a:rPr>
              <a:t>Le DOM : manipulation du code HTML</a:t>
            </a: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000" i="1" dirty="0">
                <a:latin typeface="Arial Rounded MT Bold" pitchFamily="34" charset="0"/>
              </a:rPr>
              <a:t>Retour sur les événements</a:t>
            </a: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Wingdings" panose="05000000000000000000" pitchFamily="2" charset="2"/>
              <a:buChar char="§"/>
            </a:pPr>
            <a:r>
              <a:rPr lang="fr-FR" altLang="fr-FR" sz="2000" dirty="0">
                <a:latin typeface="Arial Rounded MT Bold" pitchFamily="34" charset="0"/>
              </a:rPr>
              <a:t>Des événements liés aux formulaires (autres que </a:t>
            </a:r>
            <a:r>
              <a:rPr lang="fr-FR" altLang="fr-FR" sz="2000" dirty="0">
                <a:latin typeface="Arial" panose="020B0604020202020204" pitchFamily="34" charset="0"/>
                <a:cs typeface="Arial" panose="020B0604020202020204" pitchFamily="34" charset="0"/>
              </a:rPr>
              <a:t>change</a:t>
            </a:r>
            <a:r>
              <a:rPr lang="fr-FR" altLang="fr-FR" sz="2000" dirty="0">
                <a:latin typeface="Arial Rounded MT Bold" pitchFamily="34" charset="0"/>
              </a:rPr>
              <a:t>) :</a:t>
            </a: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p:txBody>
      </p:sp>
      <p:sp>
        <p:nvSpPr>
          <p:cNvPr id="9" name="Espace réservé du pied de page 8"/>
          <p:cNvSpPr>
            <a:spLocks noGrp="1"/>
          </p:cNvSpPr>
          <p:nvPr>
            <p:ph type="ftr" sz="quarter" idx="11"/>
          </p:nvPr>
        </p:nvSpPr>
        <p:spPr/>
        <p:txBody>
          <a:bodyPr/>
          <a:lstStyle/>
          <a:p>
            <a:pPr>
              <a:defRPr/>
            </a:pPr>
            <a:r>
              <a:rPr lang="fr-FR"/>
              <a:t>Formation JavaScript - formations@alexis-ravel.com</a:t>
            </a:r>
          </a:p>
        </p:txBody>
      </p:sp>
      <p:sp>
        <p:nvSpPr>
          <p:cNvPr id="195587"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30D5965-3C5B-46B2-9B28-24C2E7610D90}" type="slidenum">
              <a:rPr lang="fr-FR" altLang="fr-FR" sz="1200" smtClean="0">
                <a:solidFill>
                  <a:srgbClr val="898989"/>
                </a:solidFill>
              </a:rPr>
              <a:pPr>
                <a:spcBef>
                  <a:spcPct val="0"/>
                </a:spcBef>
                <a:buFontTx/>
                <a:buNone/>
              </a:pPr>
              <a:t>103</a:t>
            </a:fld>
            <a:endParaRPr lang="fr-FR" altLang="fr-FR" sz="1200">
              <a:solidFill>
                <a:srgbClr val="898989"/>
              </a:solidFill>
            </a:endParaRPr>
          </a:p>
        </p:txBody>
      </p:sp>
      <p:sp>
        <p:nvSpPr>
          <p:cNvPr id="12"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graphicFrame>
        <p:nvGraphicFramePr>
          <p:cNvPr id="11" name="Tableau 10"/>
          <p:cNvGraphicFramePr>
            <a:graphicFrameLocks noGrp="1"/>
          </p:cNvGraphicFramePr>
          <p:nvPr/>
        </p:nvGraphicFramePr>
        <p:xfrm>
          <a:off x="755650" y="3789363"/>
          <a:ext cx="6840538" cy="2038351"/>
        </p:xfrm>
        <a:graphic>
          <a:graphicData uri="http://schemas.openxmlformats.org/drawingml/2006/table">
            <a:tbl>
              <a:tblPr/>
              <a:tblGrid>
                <a:gridCol w="1506153">
                  <a:extLst>
                    <a:ext uri="{9D8B030D-6E8A-4147-A177-3AD203B41FA5}">
                      <a16:colId xmlns:a16="http://schemas.microsoft.com/office/drawing/2014/main" val="20000"/>
                    </a:ext>
                  </a:extLst>
                </a:gridCol>
                <a:gridCol w="5334385">
                  <a:extLst>
                    <a:ext uri="{9D8B030D-6E8A-4147-A177-3AD203B41FA5}">
                      <a16:colId xmlns:a16="http://schemas.microsoft.com/office/drawing/2014/main" val="20001"/>
                    </a:ext>
                  </a:extLst>
                </a:gridCol>
              </a:tblGrid>
              <a:tr h="274320">
                <a:tc>
                  <a:txBody>
                    <a:bodyPr/>
                    <a:lstStyle/>
                    <a:p>
                      <a:pPr>
                        <a:spcAft>
                          <a:spcPts val="0"/>
                        </a:spcAft>
                      </a:pPr>
                      <a:r>
                        <a:rPr lang="fr-FR" sz="1800" b="1">
                          <a:latin typeface="Arial"/>
                          <a:ea typeface="Calibri"/>
                          <a:cs typeface="Times New Roman"/>
                        </a:rPr>
                        <a:t>Nom</a:t>
                      </a:r>
                      <a:endParaRPr lang="fr-FR" sz="1800">
                        <a:latin typeface="Arial"/>
                        <a:ea typeface="Calibri"/>
                        <a:cs typeface="Times New Roman"/>
                      </a:endParaRPr>
                    </a:p>
                  </a:txBody>
                  <a:tcPr marL="68578" marR="685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r-FR" sz="1800" b="1">
                          <a:latin typeface="Arial"/>
                          <a:ea typeface="Calibri"/>
                          <a:cs typeface="Times New Roman"/>
                        </a:rPr>
                        <a:t>Condition de déclenchement</a:t>
                      </a:r>
                      <a:endParaRPr lang="fr-FR" sz="1800">
                        <a:latin typeface="Arial"/>
                        <a:ea typeface="Calibri"/>
                        <a:cs typeface="Times New Roman"/>
                      </a:endParaRPr>
                    </a:p>
                  </a:txBody>
                  <a:tcPr marL="68578" marR="685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04009">
                <a:tc>
                  <a:txBody>
                    <a:bodyPr/>
                    <a:lstStyle/>
                    <a:p>
                      <a:pPr>
                        <a:spcAft>
                          <a:spcPts val="0"/>
                        </a:spcAft>
                      </a:pPr>
                      <a:r>
                        <a:rPr lang="fr-FR" sz="1600" b="1">
                          <a:latin typeface="Arial"/>
                          <a:ea typeface="Calibri"/>
                          <a:cs typeface="Times New Roman"/>
                        </a:rPr>
                        <a:t>focus</a:t>
                      </a:r>
                    </a:p>
                  </a:txBody>
                  <a:tcPr marL="68578" marR="685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r-FR" sz="1600">
                          <a:latin typeface="Arial"/>
                          <a:ea typeface="Calibri"/>
                          <a:cs typeface="Times New Roman"/>
                        </a:rPr>
                        <a:t>Cibler un élément (via la touche Tabulation, ou un simple clic pour les éléments de formulaire)</a:t>
                      </a:r>
                    </a:p>
                  </a:txBody>
                  <a:tcPr marL="68578" marR="685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52004">
                <a:tc>
                  <a:txBody>
                    <a:bodyPr/>
                    <a:lstStyle/>
                    <a:p>
                      <a:pPr>
                        <a:spcAft>
                          <a:spcPts val="0"/>
                        </a:spcAft>
                      </a:pPr>
                      <a:r>
                        <a:rPr lang="fr-FR" sz="1600" b="1">
                          <a:latin typeface="Arial"/>
                          <a:ea typeface="Calibri"/>
                          <a:cs typeface="Times New Roman"/>
                        </a:rPr>
                        <a:t>blur</a:t>
                      </a:r>
                    </a:p>
                  </a:txBody>
                  <a:tcPr marL="68578" marR="685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r-FR" sz="1600">
                          <a:latin typeface="Arial"/>
                          <a:ea typeface="Calibri"/>
                          <a:cs typeface="Times New Roman"/>
                        </a:rPr>
                        <a:t>Annuler le ciblage d’un élément</a:t>
                      </a:r>
                    </a:p>
                  </a:txBody>
                  <a:tcPr marL="68578" marR="685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04009">
                <a:tc>
                  <a:txBody>
                    <a:bodyPr/>
                    <a:lstStyle/>
                    <a:p>
                      <a:pPr>
                        <a:spcAft>
                          <a:spcPts val="0"/>
                        </a:spcAft>
                      </a:pPr>
                      <a:r>
                        <a:rPr lang="fr-FR" sz="1600" b="1">
                          <a:latin typeface="Arial"/>
                          <a:ea typeface="Calibri"/>
                          <a:cs typeface="Times New Roman"/>
                        </a:rPr>
                        <a:t>select</a:t>
                      </a:r>
                    </a:p>
                  </a:txBody>
                  <a:tcPr marL="68578" marR="685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r-FR" sz="1600">
                          <a:latin typeface="Arial"/>
                          <a:ea typeface="Calibri"/>
                          <a:cs typeface="Times New Roman"/>
                        </a:rPr>
                        <a:t>Sélectionner un texte ou une partie de texte dans un champ de texte (input ou textarea)</a:t>
                      </a:r>
                    </a:p>
                  </a:txBody>
                  <a:tcPr marL="68578" marR="685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504009">
                <a:tc>
                  <a:txBody>
                    <a:bodyPr/>
                    <a:lstStyle/>
                    <a:p>
                      <a:pPr>
                        <a:spcAft>
                          <a:spcPts val="0"/>
                        </a:spcAft>
                      </a:pPr>
                      <a:r>
                        <a:rPr lang="fr-FR" sz="1600" b="1">
                          <a:latin typeface="Arial"/>
                          <a:ea typeface="Calibri"/>
                          <a:cs typeface="Times New Roman"/>
                        </a:rPr>
                        <a:t>reset/submit</a:t>
                      </a:r>
                    </a:p>
                  </a:txBody>
                  <a:tcPr marL="68578" marR="685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r-FR" sz="1600">
                          <a:latin typeface="Arial"/>
                          <a:ea typeface="Calibri"/>
                          <a:cs typeface="Arial"/>
                        </a:rPr>
                        <a:t>Se produit lorsque l'utilisateur clique sur le bouton reset/submit d'un formulaire </a:t>
                      </a:r>
                      <a:endParaRPr lang="fr-FR" sz="1600">
                        <a:latin typeface="Arial"/>
                        <a:ea typeface="Calibri"/>
                        <a:cs typeface="Times New Roman"/>
                      </a:endParaRPr>
                    </a:p>
                  </a:txBody>
                  <a:tcPr marL="68578" marR="685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pic>
        <p:nvPicPr>
          <p:cNvPr id="10" name="Imag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3608" y="266393"/>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pull dir="rd"/>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Espace réservé du contenu 2"/>
          <p:cNvSpPr>
            <a:spLocks noGrp="1"/>
          </p:cNvSpPr>
          <p:nvPr>
            <p:ph idx="1"/>
          </p:nvPr>
        </p:nvSpPr>
        <p:spPr>
          <a:xfrm>
            <a:off x="395288" y="1268413"/>
            <a:ext cx="8497887" cy="5184775"/>
          </a:xfrm>
        </p:spPr>
        <p:txBody>
          <a:bodyPr/>
          <a:lstStyle/>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800" u="sng" dirty="0">
                <a:latin typeface="Arial Rounded MT Bold" pitchFamily="34" charset="0"/>
              </a:rPr>
              <a:t>Le DOM : manipulation du code HTML</a:t>
            </a: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000" i="1" dirty="0">
                <a:latin typeface="Arial Rounded MT Bold" pitchFamily="34" charset="0"/>
              </a:rPr>
              <a:t>Retour sur les événements</a:t>
            </a: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Wingdings" panose="05000000000000000000" pitchFamily="2" charset="2"/>
              <a:buChar char="§"/>
            </a:pPr>
            <a:r>
              <a:rPr lang="fr-FR" altLang="fr-FR" sz="2000" dirty="0">
                <a:latin typeface="Arial Rounded MT Bold" pitchFamily="34" charset="0"/>
              </a:rPr>
              <a:t>Il y a encore d’autres événements comme </a:t>
            </a:r>
            <a:r>
              <a:rPr lang="fr-FR" altLang="fr-FR" sz="2000" dirty="0" err="1">
                <a:latin typeface="Arial" panose="020B0604020202020204" pitchFamily="34" charset="0"/>
                <a:cs typeface="Arial" panose="020B0604020202020204" pitchFamily="34" charset="0"/>
              </a:rPr>
              <a:t>load</a:t>
            </a:r>
            <a:r>
              <a:rPr lang="fr-FR" altLang="fr-FR" sz="2000" dirty="0">
                <a:latin typeface="Arial Rounded MT Bold" pitchFamily="34" charset="0"/>
              </a:rPr>
              <a:t> (se produit lorsque le navigateur de l'utilisateur charge la page en cours : </a:t>
            </a:r>
            <a:r>
              <a:rPr lang="fr-FR" altLang="fr-FR" sz="2000" u="sng" dirty="0">
                <a:latin typeface="Arial Rounded MT Bold" pitchFamily="34" charset="0"/>
                <a:hlinkClick r:id="rId4"/>
              </a:rPr>
              <a:t>http://www.w3schools.com/jsref/event_onload.asp</a:t>
            </a:r>
            <a:r>
              <a:rPr lang="fr-FR" altLang="fr-FR" sz="2000" dirty="0">
                <a:latin typeface="Arial Rounded MT Bold" pitchFamily="34" charset="0"/>
              </a:rPr>
              <a:t>), </a:t>
            </a:r>
            <a:r>
              <a:rPr lang="fr-FR" altLang="fr-FR" sz="2000" dirty="0" err="1">
                <a:latin typeface="Arial" panose="020B0604020202020204" pitchFamily="34" charset="0"/>
                <a:cs typeface="Arial" panose="020B0604020202020204" pitchFamily="34" charset="0"/>
              </a:rPr>
              <a:t>unload</a:t>
            </a:r>
            <a:r>
              <a:rPr lang="fr-FR" altLang="fr-FR" sz="2000" dirty="0">
                <a:latin typeface="Arial Rounded MT Bold" pitchFamily="34" charset="0"/>
              </a:rPr>
              <a:t> (se produit lorsque le navigateur de l'utilisateur quitte la page en cours), </a:t>
            </a:r>
            <a:r>
              <a:rPr lang="fr-FR" altLang="fr-FR" sz="2000" dirty="0" err="1">
                <a:latin typeface="Arial" panose="020B0604020202020204" pitchFamily="34" charset="0"/>
                <a:cs typeface="Arial" panose="020B0604020202020204" pitchFamily="34" charset="0"/>
              </a:rPr>
              <a:t>error</a:t>
            </a:r>
            <a:r>
              <a:rPr lang="fr-FR" altLang="fr-FR" sz="2000" dirty="0">
                <a:latin typeface="Arial Rounded MT Bold" pitchFamily="34" charset="0"/>
              </a:rPr>
              <a:t> (se déclenche lorsqu'une erreur apparaît durant le chargement de la page)…</a:t>
            </a: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Wingdings" panose="05000000000000000000" pitchFamily="2" charset="2"/>
              <a:buChar char="§"/>
            </a:pPr>
            <a:r>
              <a:rPr lang="fr-FR" altLang="fr-FR" sz="2000" dirty="0" err="1">
                <a:latin typeface="Arial Rounded MT Bold" pitchFamily="34" charset="0"/>
              </a:rPr>
              <a:t>Rq</a:t>
            </a:r>
            <a:r>
              <a:rPr lang="fr-FR" altLang="fr-FR" sz="2000" dirty="0">
                <a:latin typeface="Arial Rounded MT Bold" pitchFamily="34" charset="0"/>
              </a:rPr>
              <a:t> : l’événement </a:t>
            </a:r>
            <a:r>
              <a:rPr lang="fr-FR" altLang="fr-FR" sz="2000" dirty="0" err="1">
                <a:latin typeface="Arial" panose="020B0604020202020204" pitchFamily="34" charset="0"/>
                <a:cs typeface="Arial" panose="020B0604020202020204" pitchFamily="34" charset="0"/>
              </a:rPr>
              <a:t>load</a:t>
            </a:r>
            <a:r>
              <a:rPr lang="fr-FR" altLang="fr-FR" sz="2000" dirty="0">
                <a:latin typeface="Arial Rounded MT Bold" pitchFamily="34" charset="0"/>
              </a:rPr>
              <a:t> peut aussi s’utiliser sur un objet de type </a:t>
            </a:r>
            <a:r>
              <a:rPr lang="fr-FR" altLang="fr-FR" sz="2000" dirty="0">
                <a:latin typeface="Arial" panose="020B0604020202020204" pitchFamily="34" charset="0"/>
                <a:cs typeface="Arial" panose="020B0604020202020204" pitchFamily="34" charset="0"/>
              </a:rPr>
              <a:t>Image</a:t>
            </a:r>
            <a:r>
              <a:rPr lang="fr-FR" altLang="fr-FR" sz="2000" dirty="0">
                <a:latin typeface="Arial Rounded MT Bold" pitchFamily="34" charset="0"/>
              </a:rPr>
              <a:t>, afin de savoir quand l’image a été chargée.</a:t>
            </a: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p:txBody>
      </p:sp>
      <p:sp>
        <p:nvSpPr>
          <p:cNvPr id="9" name="Espace réservé du pied de page 8"/>
          <p:cNvSpPr>
            <a:spLocks noGrp="1"/>
          </p:cNvSpPr>
          <p:nvPr>
            <p:ph type="ftr" sz="quarter" idx="11"/>
          </p:nvPr>
        </p:nvSpPr>
        <p:spPr/>
        <p:txBody>
          <a:bodyPr/>
          <a:lstStyle/>
          <a:p>
            <a:pPr>
              <a:defRPr/>
            </a:pPr>
            <a:r>
              <a:rPr lang="fr-FR"/>
              <a:t>Formation JavaScript - formations@alexis-ravel.com</a:t>
            </a:r>
          </a:p>
        </p:txBody>
      </p:sp>
      <p:sp>
        <p:nvSpPr>
          <p:cNvPr id="197635"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B621C60-54B4-49BC-900B-2ECD210251EA}" type="slidenum">
              <a:rPr lang="fr-FR" altLang="fr-FR" sz="1200" smtClean="0">
                <a:solidFill>
                  <a:srgbClr val="898989"/>
                </a:solidFill>
              </a:rPr>
              <a:pPr>
                <a:spcBef>
                  <a:spcPct val="0"/>
                </a:spcBef>
                <a:buFontTx/>
                <a:buNone/>
              </a:pPr>
              <a:t>104</a:t>
            </a:fld>
            <a:endParaRPr lang="fr-FR" altLang="fr-FR" sz="1200">
              <a:solidFill>
                <a:srgbClr val="898989"/>
              </a:solidFill>
            </a:endParaRPr>
          </a:p>
        </p:txBody>
      </p:sp>
      <p:sp>
        <p:nvSpPr>
          <p:cNvPr id="12"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pic>
        <p:nvPicPr>
          <p:cNvPr id="8" name="Imag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43608" y="266393"/>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pull dir="rd"/>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Espace réservé du contenu 2"/>
          <p:cNvSpPr>
            <a:spLocks noGrp="1"/>
          </p:cNvSpPr>
          <p:nvPr>
            <p:ph idx="1"/>
          </p:nvPr>
        </p:nvSpPr>
        <p:spPr>
          <a:xfrm>
            <a:off x="395288" y="1268413"/>
            <a:ext cx="8497887" cy="5184775"/>
          </a:xfrm>
        </p:spPr>
        <p:txBody>
          <a:bodyPr/>
          <a:lstStyle/>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800" u="sng" dirty="0">
                <a:latin typeface="Arial Rounded MT Bold" pitchFamily="34" charset="0"/>
              </a:rPr>
              <a:t>Le DOM : manipulation du code HTML</a:t>
            </a: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000" i="1" dirty="0">
                <a:latin typeface="Arial Rounded MT Bold" pitchFamily="34" charset="0"/>
              </a:rPr>
              <a:t>Les événements sans DOM</a:t>
            </a: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Wingdings" panose="05000000000000000000" pitchFamily="2" charset="2"/>
              <a:buChar char="§"/>
            </a:pPr>
            <a:r>
              <a:rPr lang="fr-FR" altLang="fr-FR" sz="2000" dirty="0">
                <a:latin typeface="Arial Rounded MT Bold" pitchFamily="34" charset="0"/>
              </a:rPr>
              <a:t>Rappel pour écrire un événement dans une balise, et comment récupérer l’objet qui a déclenché l’événement :</a:t>
            </a: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p:txBody>
      </p:sp>
      <p:sp>
        <p:nvSpPr>
          <p:cNvPr id="9" name="Espace réservé du pied de page 8"/>
          <p:cNvSpPr>
            <a:spLocks noGrp="1"/>
          </p:cNvSpPr>
          <p:nvPr>
            <p:ph type="ftr" sz="quarter" idx="11"/>
          </p:nvPr>
        </p:nvSpPr>
        <p:spPr/>
        <p:txBody>
          <a:bodyPr/>
          <a:lstStyle/>
          <a:p>
            <a:pPr>
              <a:defRPr/>
            </a:pPr>
            <a:r>
              <a:rPr lang="fr-FR"/>
              <a:t>Formation JavaScript - formations@alexis-ravel.com</a:t>
            </a:r>
          </a:p>
        </p:txBody>
      </p:sp>
      <p:sp>
        <p:nvSpPr>
          <p:cNvPr id="199683"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F834BFF-51C8-48B5-B211-C799671BEFEA}" type="slidenum">
              <a:rPr lang="fr-FR" altLang="fr-FR" sz="1200" smtClean="0">
                <a:solidFill>
                  <a:srgbClr val="898989"/>
                </a:solidFill>
              </a:rPr>
              <a:pPr>
                <a:spcBef>
                  <a:spcPct val="0"/>
                </a:spcBef>
                <a:buFontTx/>
                <a:buNone/>
              </a:pPr>
              <a:t>105</a:t>
            </a:fld>
            <a:endParaRPr lang="fr-FR" altLang="fr-FR" sz="1200">
              <a:solidFill>
                <a:srgbClr val="898989"/>
              </a:solidFill>
            </a:endParaRPr>
          </a:p>
        </p:txBody>
      </p:sp>
      <p:sp>
        <p:nvSpPr>
          <p:cNvPr id="12"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pic>
        <p:nvPicPr>
          <p:cNvPr id="199688" name="Imag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4005263"/>
            <a:ext cx="5759450"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9690" name="ZoneTexte 10"/>
          <p:cNvSpPr txBox="1">
            <a:spLocks noChangeArrowheads="1"/>
          </p:cNvSpPr>
          <p:nvPr/>
        </p:nvSpPr>
        <p:spPr bwMode="auto">
          <a:xfrm>
            <a:off x="2411413" y="5732463"/>
            <a:ext cx="63373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342900" indent="-342900" eaLnBrk="1" hangingPunct="1">
              <a:spcBef>
                <a:spcPct val="0"/>
              </a:spcBef>
              <a:buFont typeface="Wingdings" panose="05000000000000000000" pitchFamily="2" charset="2"/>
              <a:buChar char="q"/>
            </a:pPr>
            <a:r>
              <a:rPr lang="fr-FR" altLang="fr-FR" sz="2000" dirty="0">
                <a:latin typeface="Arial Rounded MT Bold" pitchFamily="34" charset="0"/>
              </a:rPr>
              <a:t>On notera l’utilisation du mot-clé </a:t>
            </a:r>
            <a:r>
              <a:rPr lang="fr-FR" altLang="fr-FR" sz="2000" dirty="0" err="1">
                <a:latin typeface="Arial" panose="020B0604020202020204" pitchFamily="34" charset="0"/>
              </a:rPr>
              <a:t>this</a:t>
            </a:r>
            <a:r>
              <a:rPr lang="fr-FR" altLang="fr-FR" sz="2000" dirty="0">
                <a:latin typeface="Arial Rounded MT Bold" pitchFamily="34" charset="0"/>
              </a:rPr>
              <a:t>, qui permet de récupérer l’objet qui a déclenché l’événement.</a:t>
            </a:r>
          </a:p>
          <a:p>
            <a:pPr eaLnBrk="1" hangingPunct="1">
              <a:spcBef>
                <a:spcPct val="0"/>
              </a:spcBef>
              <a:buFontTx/>
              <a:buNone/>
            </a:pPr>
            <a:endParaRPr lang="fr-FR" altLang="fr-FR" sz="2000" dirty="0">
              <a:latin typeface="Arial" panose="020B0604020202020204" pitchFamily="34" charset="0"/>
            </a:endParaRPr>
          </a:p>
        </p:txBody>
      </p:sp>
      <p:pic>
        <p:nvPicPr>
          <p:cNvPr id="11" name="Imag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43608" y="266393"/>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pull dir="rd"/>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Espace réservé du contenu 2"/>
          <p:cNvSpPr>
            <a:spLocks noGrp="1"/>
          </p:cNvSpPr>
          <p:nvPr>
            <p:ph idx="1"/>
          </p:nvPr>
        </p:nvSpPr>
        <p:spPr>
          <a:xfrm>
            <a:off x="395288" y="1268413"/>
            <a:ext cx="8497887" cy="5184775"/>
          </a:xfrm>
        </p:spPr>
        <p:txBody>
          <a:bodyPr/>
          <a:lstStyle/>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800" u="sng" dirty="0">
                <a:latin typeface="Arial Rounded MT Bold" pitchFamily="34" charset="0"/>
              </a:rPr>
              <a:t>Le DOM : manipulation du code HTML</a:t>
            </a: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000" i="1" dirty="0">
                <a:latin typeface="Arial Rounded MT Bold" pitchFamily="34" charset="0"/>
              </a:rPr>
              <a:t>Les événements sans DOM</a:t>
            </a: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Wingdings" panose="05000000000000000000" pitchFamily="2" charset="2"/>
              <a:buChar char="§"/>
            </a:pPr>
            <a:r>
              <a:rPr lang="fr-FR" altLang="fr-FR" sz="2000" dirty="0">
                <a:latin typeface="Arial Rounded MT Bold" pitchFamily="34" charset="0"/>
              </a:rPr>
              <a:t>Cette manière de déclarer les événements est peu propre (on écrit le code JS directement dans les balises) et limitée : on ne peut pas accéder à l’objet </a:t>
            </a:r>
            <a:r>
              <a:rPr lang="fr-FR" altLang="fr-FR" sz="2000" i="1" dirty="0">
                <a:latin typeface="Arial Rounded MT Bold" pitchFamily="34" charset="0"/>
              </a:rPr>
              <a:t>Event</a:t>
            </a:r>
            <a:r>
              <a:rPr lang="fr-FR" altLang="fr-FR" sz="2000" dirty="0">
                <a:latin typeface="Arial Rounded MT Bold" pitchFamily="34" charset="0"/>
              </a:rPr>
              <a:t>, qui permet de récupérer des informations sur l’événement (quelle touche a été pressée par exemple). On préfèrera utiliser le DOM.</a:t>
            </a: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p:txBody>
      </p:sp>
      <p:sp>
        <p:nvSpPr>
          <p:cNvPr id="9" name="Espace réservé du pied de page 8"/>
          <p:cNvSpPr>
            <a:spLocks noGrp="1"/>
          </p:cNvSpPr>
          <p:nvPr>
            <p:ph type="ftr" sz="quarter" idx="11"/>
          </p:nvPr>
        </p:nvSpPr>
        <p:spPr/>
        <p:txBody>
          <a:bodyPr/>
          <a:lstStyle/>
          <a:p>
            <a:pPr>
              <a:defRPr/>
            </a:pPr>
            <a:r>
              <a:rPr lang="fr-FR"/>
              <a:t>Formation JavaScript - formations@alexis-ravel.com</a:t>
            </a:r>
          </a:p>
        </p:txBody>
      </p:sp>
      <p:sp>
        <p:nvSpPr>
          <p:cNvPr id="201731"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B6F4B6E-4316-4945-8059-F7FE9F9A2208}" type="slidenum">
              <a:rPr lang="fr-FR" altLang="fr-FR" sz="1200" smtClean="0">
                <a:solidFill>
                  <a:srgbClr val="898989"/>
                </a:solidFill>
              </a:rPr>
              <a:pPr>
                <a:spcBef>
                  <a:spcPct val="0"/>
                </a:spcBef>
                <a:buFontTx/>
                <a:buNone/>
              </a:pPr>
              <a:t>106</a:t>
            </a:fld>
            <a:endParaRPr lang="fr-FR" altLang="fr-FR" sz="1200">
              <a:solidFill>
                <a:srgbClr val="898989"/>
              </a:solidFill>
            </a:endParaRPr>
          </a:p>
        </p:txBody>
      </p:sp>
      <p:sp>
        <p:nvSpPr>
          <p:cNvPr id="12"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pic>
        <p:nvPicPr>
          <p:cNvPr id="8" name="Imag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3608" y="266393"/>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pull dir="rd"/>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Espace réservé du contenu 2"/>
          <p:cNvSpPr>
            <a:spLocks noGrp="1"/>
          </p:cNvSpPr>
          <p:nvPr>
            <p:ph idx="1"/>
          </p:nvPr>
        </p:nvSpPr>
        <p:spPr>
          <a:xfrm>
            <a:off x="395288" y="1268413"/>
            <a:ext cx="8497887" cy="5184775"/>
          </a:xfrm>
        </p:spPr>
        <p:txBody>
          <a:bodyPr/>
          <a:lstStyle/>
          <a:p>
            <a:pPr eaLnBrk="1" hangingPunct="1">
              <a:buSzPct val="150000"/>
              <a:buFont typeface="Arial" panose="020B0604020202020204" pitchFamily="34" charset="0"/>
              <a:buNone/>
            </a:pPr>
            <a:endParaRPr lang="fr-FR" altLang="fr-FR" sz="2000">
              <a:latin typeface="Arial Rounded MT Bold" pitchFamily="34" charset="0"/>
            </a:endParaRPr>
          </a:p>
          <a:p>
            <a:pPr eaLnBrk="1" hangingPunct="1">
              <a:buSzPct val="150000"/>
              <a:buFont typeface="Arial" panose="020B0604020202020204" pitchFamily="34" charset="0"/>
              <a:buNone/>
            </a:pPr>
            <a:r>
              <a:rPr lang="fr-FR" altLang="fr-FR" sz="2800" u="sng">
                <a:latin typeface="Arial Rounded MT Bold" pitchFamily="34" charset="0"/>
              </a:rPr>
              <a:t>Le DOM : manipulation du code HTML</a:t>
            </a:r>
          </a:p>
          <a:p>
            <a:pPr eaLnBrk="1" hangingPunct="1">
              <a:buSzPct val="150000"/>
              <a:buFont typeface="Arial" panose="020B0604020202020204" pitchFamily="34" charset="0"/>
              <a:buNone/>
            </a:pPr>
            <a:endParaRPr lang="fr-FR" altLang="fr-FR" sz="2000">
              <a:latin typeface="Arial Rounded MT Bold" pitchFamily="34" charset="0"/>
            </a:endParaRPr>
          </a:p>
          <a:p>
            <a:pPr eaLnBrk="1" hangingPunct="1">
              <a:buSzPct val="150000"/>
              <a:buFont typeface="Arial" panose="020B0604020202020204" pitchFamily="34" charset="0"/>
              <a:buNone/>
            </a:pPr>
            <a:r>
              <a:rPr lang="fr-FR" altLang="fr-FR" sz="2000" i="1">
                <a:latin typeface="Arial Rounded MT Bold" pitchFamily="34" charset="0"/>
              </a:rPr>
              <a:t>	Manière basique (et ancienne) de créer/supprimer des événements(DOM version 0) :</a:t>
            </a:r>
            <a:endParaRPr lang="fr-FR" altLang="fr-FR" sz="2000">
              <a:latin typeface="Arial Rounded MT Bold" pitchFamily="34" charset="0"/>
            </a:endParaRPr>
          </a:p>
          <a:p>
            <a:pPr eaLnBrk="1" hangingPunct="1">
              <a:buSzPct val="150000"/>
              <a:buFont typeface="Arial" panose="020B0604020202020204" pitchFamily="34" charset="0"/>
              <a:buNone/>
            </a:pPr>
            <a:endParaRPr lang="fr-FR" altLang="fr-FR" sz="1800">
              <a:latin typeface="Arial Rounded MT Bold" pitchFamily="34" charset="0"/>
            </a:endParaRPr>
          </a:p>
          <a:p>
            <a:pPr eaLnBrk="1" hangingPunct="1">
              <a:buSzPct val="150000"/>
              <a:buFont typeface="Arial" panose="020B0604020202020204" pitchFamily="34" charset="0"/>
              <a:buBlip>
                <a:blip r:embed="rId3"/>
              </a:buBlip>
            </a:pPr>
            <a:endParaRPr lang="fr-FR" altLang="fr-FR" sz="1800">
              <a:latin typeface="Arial Rounded MT Bold" pitchFamily="34" charset="0"/>
            </a:endParaRPr>
          </a:p>
          <a:p>
            <a:pPr eaLnBrk="1" hangingPunct="1">
              <a:buSzPct val="150000"/>
              <a:buFont typeface="Arial" panose="020B0604020202020204" pitchFamily="34" charset="0"/>
              <a:buBlip>
                <a:blip r:embed="rId3"/>
              </a:buBlip>
            </a:pPr>
            <a:endParaRPr lang="fr-FR" altLang="fr-FR" sz="2000"/>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1800">
              <a:latin typeface="Arial Rounded MT Bold" pitchFamily="34" charset="0"/>
            </a:endParaRPr>
          </a:p>
          <a:p>
            <a:pPr eaLnBrk="1" hangingPunct="1">
              <a:buSzPct val="150000"/>
              <a:buFont typeface="Arial" panose="020B0604020202020204" pitchFamily="34" charset="0"/>
              <a:buBlip>
                <a:blip r:embed="rId3"/>
              </a:buBlip>
            </a:pPr>
            <a:endParaRPr lang="fr-FR" altLang="fr-FR" sz="1800">
              <a:latin typeface="Arial Rounded MT Bold" pitchFamily="34" charset="0"/>
            </a:endParaRPr>
          </a:p>
          <a:p>
            <a:pPr eaLnBrk="1" hangingPunct="1">
              <a:buSzPct val="150000"/>
              <a:buFont typeface="Arial" panose="020B0604020202020204" pitchFamily="34" charset="0"/>
              <a:buBlip>
                <a:blip r:embed="rId3"/>
              </a:buBlip>
            </a:pPr>
            <a:endParaRPr lang="fr-FR" altLang="fr-FR" sz="1800">
              <a:latin typeface="Arial Rounded MT Bold" pitchFamily="34" charset="0"/>
            </a:endParaRPr>
          </a:p>
          <a:p>
            <a:pPr eaLnBrk="1" hangingPunct="1">
              <a:buSzPct val="150000"/>
              <a:buFont typeface="Arial" panose="020B0604020202020204" pitchFamily="34" charset="0"/>
              <a:buBlip>
                <a:blip r:embed="rId3"/>
              </a:buBlip>
            </a:pPr>
            <a:endParaRPr lang="fr-FR" altLang="fr-FR" sz="1800">
              <a:latin typeface="Arial Rounded MT Bold" pitchFamily="34" charset="0"/>
            </a:endParaRPr>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1800">
              <a:latin typeface="Arial Rounded MT Bold" pitchFamily="34" charset="0"/>
            </a:endParaRPr>
          </a:p>
          <a:p>
            <a:pPr eaLnBrk="1" hangingPunct="1">
              <a:buSzPct val="150000"/>
              <a:buFont typeface="Arial" panose="020B0604020202020204" pitchFamily="34" charset="0"/>
              <a:buBlip>
                <a:blip r:embed="rId3"/>
              </a:buBlip>
            </a:pPr>
            <a:endParaRPr lang="fr-FR" altLang="fr-FR" sz="1800">
              <a:latin typeface="Arial Rounded MT Bold" pitchFamily="34" charset="0"/>
            </a:endParaRPr>
          </a:p>
        </p:txBody>
      </p:sp>
      <p:sp>
        <p:nvSpPr>
          <p:cNvPr id="9" name="Espace réservé du pied de page 8"/>
          <p:cNvSpPr>
            <a:spLocks noGrp="1"/>
          </p:cNvSpPr>
          <p:nvPr>
            <p:ph type="ftr" sz="quarter" idx="11"/>
          </p:nvPr>
        </p:nvSpPr>
        <p:spPr/>
        <p:txBody>
          <a:bodyPr/>
          <a:lstStyle/>
          <a:p>
            <a:pPr>
              <a:defRPr/>
            </a:pPr>
            <a:r>
              <a:rPr lang="fr-FR"/>
              <a:t>Formation JavaScript - formations@alexis-ravel.com</a:t>
            </a:r>
          </a:p>
        </p:txBody>
      </p:sp>
      <p:sp>
        <p:nvSpPr>
          <p:cNvPr id="203779"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8FF1732-EA81-4A7C-A271-3D8E47A1DD66}" type="slidenum">
              <a:rPr lang="fr-FR" altLang="fr-FR" sz="1200" smtClean="0">
                <a:solidFill>
                  <a:srgbClr val="898989"/>
                </a:solidFill>
              </a:rPr>
              <a:pPr>
                <a:spcBef>
                  <a:spcPct val="0"/>
                </a:spcBef>
                <a:buFontTx/>
                <a:buNone/>
              </a:pPr>
              <a:t>107</a:t>
            </a:fld>
            <a:endParaRPr lang="fr-FR" altLang="fr-FR" sz="1200">
              <a:solidFill>
                <a:srgbClr val="898989"/>
              </a:solidFill>
            </a:endParaRPr>
          </a:p>
        </p:txBody>
      </p:sp>
      <p:sp>
        <p:nvSpPr>
          <p:cNvPr id="12"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pic>
        <p:nvPicPr>
          <p:cNvPr id="203784" name="Imag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3500438"/>
            <a:ext cx="6048375"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Imag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43608" y="266393"/>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pull dir="rd"/>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Espace réservé du contenu 2"/>
          <p:cNvSpPr>
            <a:spLocks noGrp="1"/>
          </p:cNvSpPr>
          <p:nvPr>
            <p:ph idx="1"/>
          </p:nvPr>
        </p:nvSpPr>
        <p:spPr>
          <a:xfrm>
            <a:off x="395288" y="1268413"/>
            <a:ext cx="8497887" cy="5184775"/>
          </a:xfrm>
        </p:spPr>
        <p:txBody>
          <a:bodyPr/>
          <a:lstStyle/>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800" u="sng" dirty="0">
                <a:latin typeface="Arial Rounded MT Bold" pitchFamily="34" charset="0"/>
              </a:rPr>
              <a:t>Le DOM : manipulation du code HTML</a:t>
            </a: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000" i="1" dirty="0">
                <a:latin typeface="Arial Rounded MT Bold" pitchFamily="34" charset="0"/>
              </a:rPr>
              <a:t>Gestion des événements en DOM-2 (utile pour les cas complexes)</a:t>
            </a:r>
            <a:endParaRPr lang="fr-FR" altLang="fr-FR" sz="2000" dirty="0">
              <a:latin typeface="Arial Rounded MT Bold" pitchFamily="34" charset="0"/>
            </a:endParaRPr>
          </a:p>
          <a:p>
            <a:pPr eaLnBrk="1" hangingPunct="1">
              <a:buSzPct val="150000"/>
              <a:buFont typeface="Arial" panose="020B0604020202020204" pitchFamily="34" charset="0"/>
              <a:buNone/>
            </a:pPr>
            <a:endParaRPr lang="fr-FR" altLang="fr-FR" sz="1800" dirty="0">
              <a:latin typeface="Arial Rounded MT Bold" pitchFamily="34" charset="0"/>
            </a:endParaRPr>
          </a:p>
          <a:p>
            <a:pPr eaLnBrk="1" hangingPunct="1">
              <a:buSzPct val="150000"/>
              <a:buFont typeface="Wingdings" panose="05000000000000000000" pitchFamily="2" charset="2"/>
              <a:buChar char="§"/>
            </a:pPr>
            <a:r>
              <a:rPr lang="fr-FR" altLang="fr-FR" sz="2000" dirty="0">
                <a:latin typeface="Arial Rounded MT Bold" pitchFamily="34" charset="0"/>
              </a:rPr>
              <a:t>Le DOM-2 est plus récent et permet de créer plusieurs fois le même événement sur le même élément (utile en cas de partage de code, de travail à plusieurs…). </a:t>
            </a: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Wingdings" panose="05000000000000000000" pitchFamily="2" charset="2"/>
              <a:buChar char="§"/>
            </a:pPr>
            <a:r>
              <a:rPr lang="fr-FR" altLang="fr-FR" sz="2000" dirty="0">
                <a:latin typeface="Arial Rounded MT Bold" pitchFamily="34" charset="0"/>
              </a:rPr>
              <a:t>Toutefois, le code est plus lourd et ne sera pas forcément compatible avec tous les navigateurs.</a:t>
            </a: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p:txBody>
      </p:sp>
      <p:sp>
        <p:nvSpPr>
          <p:cNvPr id="9" name="Espace réservé du pied de page 8"/>
          <p:cNvSpPr>
            <a:spLocks noGrp="1"/>
          </p:cNvSpPr>
          <p:nvPr>
            <p:ph type="ftr" sz="quarter" idx="11"/>
          </p:nvPr>
        </p:nvSpPr>
        <p:spPr/>
        <p:txBody>
          <a:bodyPr/>
          <a:lstStyle/>
          <a:p>
            <a:pPr>
              <a:defRPr/>
            </a:pPr>
            <a:r>
              <a:rPr lang="fr-FR"/>
              <a:t>Formation JavaScript - formations@alexis-ravel.com</a:t>
            </a:r>
          </a:p>
        </p:txBody>
      </p:sp>
      <p:sp>
        <p:nvSpPr>
          <p:cNvPr id="205827"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74476D6-F456-44EB-80F1-3A3A56BEC02A}" type="slidenum">
              <a:rPr lang="fr-FR" altLang="fr-FR" sz="1200" smtClean="0">
                <a:solidFill>
                  <a:srgbClr val="898989"/>
                </a:solidFill>
              </a:rPr>
              <a:pPr>
                <a:spcBef>
                  <a:spcPct val="0"/>
                </a:spcBef>
                <a:buFontTx/>
                <a:buNone/>
              </a:pPr>
              <a:t>108</a:t>
            </a:fld>
            <a:endParaRPr lang="fr-FR" altLang="fr-FR" sz="1200">
              <a:solidFill>
                <a:srgbClr val="898989"/>
              </a:solidFill>
            </a:endParaRPr>
          </a:p>
        </p:txBody>
      </p:sp>
      <p:sp>
        <p:nvSpPr>
          <p:cNvPr id="12"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pic>
        <p:nvPicPr>
          <p:cNvPr id="8" name="Imag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3608" y="266393"/>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pull dir="rd"/>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Espace réservé du contenu 2"/>
          <p:cNvSpPr>
            <a:spLocks noGrp="1"/>
          </p:cNvSpPr>
          <p:nvPr>
            <p:ph idx="1"/>
          </p:nvPr>
        </p:nvSpPr>
        <p:spPr>
          <a:xfrm>
            <a:off x="395288" y="1268413"/>
            <a:ext cx="8497887" cy="5184775"/>
          </a:xfrm>
        </p:spPr>
        <p:txBody>
          <a:bodyPr/>
          <a:lstStyle/>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800" u="sng" dirty="0">
                <a:latin typeface="Arial Rounded MT Bold" pitchFamily="34" charset="0"/>
              </a:rPr>
              <a:t>Le DOM : manipulation du code HTML</a:t>
            </a: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000" i="1" dirty="0">
                <a:latin typeface="Arial Rounded MT Bold" pitchFamily="34" charset="0"/>
              </a:rPr>
              <a:t>Gestion des événements en DOM-2 (utile pour les cas complexes)</a:t>
            </a:r>
            <a:endParaRPr lang="fr-FR" altLang="fr-FR" sz="2000" dirty="0">
              <a:latin typeface="Arial Rounded MT Bold" pitchFamily="34" charset="0"/>
            </a:endParaRPr>
          </a:p>
          <a:p>
            <a:pPr eaLnBrk="1" hangingPunct="1">
              <a:buSzPct val="150000"/>
              <a:buFont typeface="Arial" panose="020B0604020202020204" pitchFamily="34" charset="0"/>
              <a:buNone/>
            </a:pPr>
            <a:endParaRPr lang="fr-FR" altLang="fr-FR" sz="1800" dirty="0">
              <a:latin typeface="Arial Rounded MT Bold" pitchFamily="34" charset="0"/>
            </a:endParaRPr>
          </a:p>
          <a:p>
            <a:pPr eaLnBrk="1" hangingPunct="1">
              <a:buSzPct val="150000"/>
              <a:buFont typeface="Wingdings" panose="05000000000000000000" pitchFamily="2" charset="2"/>
              <a:buChar char="§"/>
            </a:pPr>
            <a:r>
              <a:rPr lang="fr-FR" altLang="fr-FR" sz="2000" dirty="0">
                <a:latin typeface="Arial Rounded MT Bold" pitchFamily="34" charset="0"/>
              </a:rPr>
              <a:t>Exemple équivalent au précédent :</a:t>
            </a: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p:txBody>
      </p:sp>
      <p:sp>
        <p:nvSpPr>
          <p:cNvPr id="9" name="Espace réservé du pied de page 8"/>
          <p:cNvSpPr>
            <a:spLocks noGrp="1"/>
          </p:cNvSpPr>
          <p:nvPr>
            <p:ph type="ftr" sz="quarter" idx="11"/>
          </p:nvPr>
        </p:nvSpPr>
        <p:spPr/>
        <p:txBody>
          <a:bodyPr/>
          <a:lstStyle/>
          <a:p>
            <a:pPr>
              <a:defRPr/>
            </a:pPr>
            <a:r>
              <a:rPr lang="fr-FR"/>
              <a:t>Formation JavaScript - formations@alexis-ravel.com</a:t>
            </a:r>
          </a:p>
        </p:txBody>
      </p:sp>
      <p:sp>
        <p:nvSpPr>
          <p:cNvPr id="207875"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14977B4-8092-4CD9-897C-22F343D93C8D}" type="slidenum">
              <a:rPr lang="fr-FR" altLang="fr-FR" sz="1200" smtClean="0">
                <a:solidFill>
                  <a:srgbClr val="898989"/>
                </a:solidFill>
              </a:rPr>
              <a:pPr>
                <a:spcBef>
                  <a:spcPct val="0"/>
                </a:spcBef>
                <a:buFontTx/>
                <a:buNone/>
              </a:pPr>
              <a:t>109</a:t>
            </a:fld>
            <a:endParaRPr lang="fr-FR" altLang="fr-FR" sz="1200">
              <a:solidFill>
                <a:srgbClr val="898989"/>
              </a:solidFill>
            </a:endParaRPr>
          </a:p>
        </p:txBody>
      </p:sp>
      <p:sp>
        <p:nvSpPr>
          <p:cNvPr id="12"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pic>
        <p:nvPicPr>
          <p:cNvPr id="207880" name="Imag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3860800"/>
            <a:ext cx="4967287" cy="208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Imag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43608" y="266393"/>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pull dir="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Espace réservé du contenu 2"/>
          <p:cNvSpPr>
            <a:spLocks noGrp="1"/>
          </p:cNvSpPr>
          <p:nvPr>
            <p:ph idx="1"/>
          </p:nvPr>
        </p:nvSpPr>
        <p:spPr>
          <a:xfrm>
            <a:off x="395288" y="1268413"/>
            <a:ext cx="8229600" cy="5184775"/>
          </a:xfrm>
        </p:spPr>
        <p:txBody>
          <a:bodyPr/>
          <a:lstStyle/>
          <a:p>
            <a:pPr eaLnBrk="1" hangingPunct="1">
              <a:buSzPct val="150000"/>
              <a:buFont typeface="Arial" panose="020B0604020202020204" pitchFamily="34" charset="0"/>
              <a:buNone/>
            </a:pPr>
            <a:endParaRPr lang="fr-FR" altLang="fr-FR" sz="2000">
              <a:latin typeface="Arial Rounded MT Bold" pitchFamily="34" charset="0"/>
            </a:endParaRPr>
          </a:p>
          <a:p>
            <a:pPr eaLnBrk="1" hangingPunct="1">
              <a:buSzPct val="150000"/>
              <a:buFont typeface="Arial" panose="020B0604020202020204" pitchFamily="34" charset="0"/>
              <a:buNone/>
            </a:pPr>
            <a:r>
              <a:rPr lang="fr-FR" altLang="fr-FR" sz="2800" u="sng">
                <a:latin typeface="Arial Rounded MT Bold" pitchFamily="34" charset="0"/>
              </a:rPr>
              <a:t>Premier script</a:t>
            </a:r>
          </a:p>
          <a:p>
            <a:pPr eaLnBrk="1" hangingPunct="1">
              <a:buSzPct val="150000"/>
              <a:buFont typeface="Arial" panose="020B0604020202020204" pitchFamily="34" charset="0"/>
              <a:buNone/>
            </a:pPr>
            <a:endParaRPr lang="fr-FR" altLang="fr-FR" sz="1800">
              <a:latin typeface="Arial Rounded MT Bold" pitchFamily="34" charset="0"/>
            </a:endParaRPr>
          </a:p>
          <a:p>
            <a:pPr eaLnBrk="1" hangingPunct="1">
              <a:buSzPct val="150000"/>
              <a:buFont typeface="Arial" panose="020B0604020202020204" pitchFamily="34" charset="0"/>
              <a:buNone/>
            </a:pPr>
            <a:r>
              <a:rPr lang="fr-FR" altLang="fr-FR" sz="1800">
                <a:latin typeface="Arial Rounded MT Bold" pitchFamily="34" charset="0"/>
              </a:rPr>
              <a:t>Exemple de script </a:t>
            </a:r>
          </a:p>
          <a:p>
            <a:pPr eaLnBrk="1" hangingPunct="1">
              <a:buSzPct val="150000"/>
              <a:buFont typeface="Arial" panose="020B0604020202020204" pitchFamily="34" charset="0"/>
              <a:buNone/>
            </a:pPr>
            <a:r>
              <a:rPr lang="fr-FR" altLang="fr-FR" sz="1800">
                <a:latin typeface="Arial Rounded MT Bold" pitchFamily="34" charset="0"/>
              </a:rPr>
              <a:t>simple affichant </a:t>
            </a:r>
          </a:p>
          <a:p>
            <a:pPr eaLnBrk="1" hangingPunct="1">
              <a:buSzPct val="150000"/>
              <a:buFont typeface="Arial" panose="020B0604020202020204" pitchFamily="34" charset="0"/>
              <a:buNone/>
            </a:pPr>
            <a:r>
              <a:rPr lang="fr-FR" altLang="fr-FR" sz="1800">
                <a:latin typeface="Arial Rounded MT Bold" pitchFamily="34" charset="0"/>
              </a:rPr>
              <a:t>une boîte de </a:t>
            </a:r>
          </a:p>
          <a:p>
            <a:pPr eaLnBrk="1" hangingPunct="1">
              <a:buSzPct val="150000"/>
              <a:buFont typeface="Arial" panose="020B0604020202020204" pitchFamily="34" charset="0"/>
              <a:buNone/>
            </a:pPr>
            <a:r>
              <a:rPr lang="fr-FR" altLang="fr-FR" sz="1800">
                <a:latin typeface="Arial Rounded MT Bold" pitchFamily="34" charset="0"/>
              </a:rPr>
              <a:t>dialogue :</a:t>
            </a:r>
          </a:p>
          <a:p>
            <a:pPr eaLnBrk="1" hangingPunct="1">
              <a:buSzPct val="150000"/>
              <a:buFont typeface="Arial" panose="020B0604020202020204" pitchFamily="34" charset="0"/>
              <a:buNone/>
            </a:pPr>
            <a:endParaRPr lang="fr-FR" altLang="fr-FR" sz="2000">
              <a:latin typeface="Arial Rounded MT Bold" pitchFamily="34" charset="0"/>
            </a:endParaRPr>
          </a:p>
          <a:p>
            <a:pPr eaLnBrk="1" hangingPunct="1">
              <a:buSzPct val="150000"/>
              <a:buFont typeface="Arial" panose="020B0604020202020204" pitchFamily="34" charset="0"/>
              <a:buNone/>
            </a:pPr>
            <a:endParaRPr lang="fr-FR" altLang="fr-FR" sz="2000"/>
          </a:p>
          <a:p>
            <a:pPr eaLnBrk="1" hangingPunct="1">
              <a:buSzPct val="150000"/>
              <a:buFont typeface="Arial" panose="020B0604020202020204" pitchFamily="34" charset="0"/>
              <a:buNone/>
            </a:pPr>
            <a:endParaRPr lang="fr-FR" altLang="fr-FR" sz="2000">
              <a:latin typeface="Arial Rounded MT Bold" pitchFamily="34" charset="0"/>
            </a:endParaRPr>
          </a:p>
          <a:p>
            <a:pPr lvl="1" eaLnBrk="1" hangingPunct="1">
              <a:buSzPct val="150000"/>
              <a:buFont typeface="Arial" panose="020B0604020202020204" pitchFamily="34" charset="0"/>
              <a:buBlip>
                <a:blip r:embed="rId3"/>
              </a:buBlip>
            </a:pPr>
            <a:endParaRPr lang="fr-FR" altLang="fr-FR" sz="1600"/>
          </a:p>
          <a:p>
            <a:pPr lvl="1" eaLnBrk="1" hangingPunct="1">
              <a:buSzPct val="150000"/>
              <a:buFont typeface="Arial" panose="020B0604020202020204" pitchFamily="34" charset="0"/>
              <a:buBlip>
                <a:blip r:embed="rId3"/>
              </a:buBlip>
            </a:pPr>
            <a:endParaRPr lang="fr-FR" altLang="fr-FR" sz="1600">
              <a:latin typeface="Arial Rounded MT Bold" pitchFamily="34" charset="0"/>
            </a:endParaRPr>
          </a:p>
        </p:txBody>
      </p:sp>
      <p:sp>
        <p:nvSpPr>
          <p:cNvPr id="23555"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A6C0020-230F-4FDB-884C-C1AA6930F70F}" type="slidenum">
              <a:rPr lang="fr-FR" altLang="fr-FR" sz="1200" smtClean="0">
                <a:solidFill>
                  <a:srgbClr val="898989"/>
                </a:solidFill>
              </a:rPr>
              <a:pPr>
                <a:spcBef>
                  <a:spcPct val="0"/>
                </a:spcBef>
                <a:buFontTx/>
                <a:buNone/>
              </a:pPr>
              <a:t>11</a:t>
            </a:fld>
            <a:endParaRPr lang="fr-FR" altLang="fr-FR" sz="1200">
              <a:solidFill>
                <a:srgbClr val="898989"/>
              </a:solidFill>
            </a:endParaRPr>
          </a:p>
        </p:txBody>
      </p:sp>
      <p:sp>
        <p:nvSpPr>
          <p:cNvPr id="10"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pic>
        <p:nvPicPr>
          <p:cNvPr id="23559" name="Imag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313" y="2276475"/>
            <a:ext cx="6481762"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Imag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43608" y="266393"/>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2" name="Espace réservé du pied de page 1"/>
          <p:cNvSpPr>
            <a:spLocks noGrp="1"/>
          </p:cNvSpPr>
          <p:nvPr>
            <p:ph type="ftr" sz="quarter" idx="11"/>
          </p:nvPr>
        </p:nvSpPr>
        <p:spPr/>
        <p:txBody>
          <a:bodyPr/>
          <a:lstStyle/>
          <a:p>
            <a:pPr>
              <a:defRPr/>
            </a:pPr>
            <a:r>
              <a:rPr lang="fr-FR"/>
              <a:t>Formation JavaScript - formations@alexis-ravel.com</a:t>
            </a:r>
          </a:p>
        </p:txBody>
      </p:sp>
    </p:spTree>
  </p:cSld>
  <p:clrMapOvr>
    <a:masterClrMapping/>
  </p:clrMapOvr>
  <p:transition>
    <p:pull dir="rd"/>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Espace réservé du contenu 2"/>
          <p:cNvSpPr>
            <a:spLocks noGrp="1"/>
          </p:cNvSpPr>
          <p:nvPr>
            <p:ph idx="1"/>
          </p:nvPr>
        </p:nvSpPr>
        <p:spPr>
          <a:xfrm>
            <a:off x="395288" y="1268413"/>
            <a:ext cx="8497887" cy="5184775"/>
          </a:xfrm>
        </p:spPr>
        <p:txBody>
          <a:bodyPr/>
          <a:lstStyle/>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800" u="sng" dirty="0">
                <a:latin typeface="Arial Rounded MT Bold" pitchFamily="34" charset="0"/>
              </a:rPr>
              <a:t>Le DOM : manipulation du code HTML</a:t>
            </a: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000" i="1" dirty="0">
                <a:latin typeface="Arial Rounded MT Bold" pitchFamily="34" charset="0"/>
              </a:rPr>
              <a:t>Gestion des événements en DOM-2 (utile pour les cas complexes)</a:t>
            </a:r>
            <a:endParaRPr lang="fr-FR" altLang="fr-FR" sz="2000" dirty="0">
              <a:latin typeface="Arial Rounded MT Bold" pitchFamily="34" charset="0"/>
            </a:endParaRPr>
          </a:p>
          <a:p>
            <a:pPr eaLnBrk="1" hangingPunct="1">
              <a:buSzPct val="150000"/>
              <a:buFont typeface="Arial" panose="020B0604020202020204" pitchFamily="34" charset="0"/>
              <a:buNone/>
            </a:pPr>
            <a:endParaRPr lang="fr-FR" altLang="fr-FR" sz="1800" dirty="0">
              <a:latin typeface="Arial Rounded MT Bold" pitchFamily="34" charset="0"/>
            </a:endParaRPr>
          </a:p>
          <a:p>
            <a:pPr>
              <a:buSzPct val="150000"/>
              <a:buFont typeface="Wingdings" panose="05000000000000000000" pitchFamily="2" charset="2"/>
              <a:buChar char="§"/>
            </a:pPr>
            <a:r>
              <a:rPr lang="fr-FR" altLang="fr-FR" sz="2000" dirty="0">
                <a:latin typeface="Arial Rounded MT Bold" pitchFamily="34" charset="0"/>
              </a:rPr>
              <a:t>On peut rajouter un événement click sur p2 (ici on va stocker au passage une référence vers la fonction anonyme, pour pouvoir la manipuler ensuite), les deux événements seront bien actifs (mais l’ordre de déclenchement parfois aléatoire) :</a:t>
            </a: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p:txBody>
      </p:sp>
      <p:sp>
        <p:nvSpPr>
          <p:cNvPr id="9" name="Espace réservé du pied de page 8"/>
          <p:cNvSpPr>
            <a:spLocks noGrp="1"/>
          </p:cNvSpPr>
          <p:nvPr>
            <p:ph type="ftr" sz="quarter" idx="11"/>
          </p:nvPr>
        </p:nvSpPr>
        <p:spPr/>
        <p:txBody>
          <a:bodyPr/>
          <a:lstStyle/>
          <a:p>
            <a:pPr>
              <a:defRPr/>
            </a:pPr>
            <a:r>
              <a:rPr lang="fr-FR"/>
              <a:t>Formation JavaScript - formations@alexis-ravel.com</a:t>
            </a:r>
          </a:p>
        </p:txBody>
      </p:sp>
      <p:sp>
        <p:nvSpPr>
          <p:cNvPr id="209923"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60E2C58-C311-402C-9036-555CD31E06A7}" type="slidenum">
              <a:rPr lang="fr-FR" altLang="fr-FR" sz="1200" smtClean="0">
                <a:solidFill>
                  <a:srgbClr val="898989"/>
                </a:solidFill>
              </a:rPr>
              <a:pPr>
                <a:spcBef>
                  <a:spcPct val="0"/>
                </a:spcBef>
                <a:buFontTx/>
                <a:buNone/>
              </a:pPr>
              <a:t>110</a:t>
            </a:fld>
            <a:endParaRPr lang="fr-FR" altLang="fr-FR" sz="1200">
              <a:solidFill>
                <a:srgbClr val="898989"/>
              </a:solidFill>
            </a:endParaRPr>
          </a:p>
        </p:txBody>
      </p:sp>
      <p:sp>
        <p:nvSpPr>
          <p:cNvPr id="12"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pic>
        <p:nvPicPr>
          <p:cNvPr id="209928" name="Imag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4652963"/>
            <a:ext cx="5400675" cy="151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Imag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43608" y="266393"/>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pull dir="rd"/>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Espace réservé du contenu 2"/>
          <p:cNvSpPr>
            <a:spLocks noGrp="1"/>
          </p:cNvSpPr>
          <p:nvPr>
            <p:ph idx="1"/>
          </p:nvPr>
        </p:nvSpPr>
        <p:spPr>
          <a:xfrm>
            <a:off x="395288" y="1268413"/>
            <a:ext cx="8497887" cy="5184775"/>
          </a:xfrm>
        </p:spPr>
        <p:txBody>
          <a:bodyPr/>
          <a:lstStyle/>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800" u="sng" dirty="0">
                <a:latin typeface="Arial Rounded MT Bold" pitchFamily="34" charset="0"/>
              </a:rPr>
              <a:t>Le DOM : manipulation du code HTML</a:t>
            </a: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000" i="1" dirty="0">
                <a:latin typeface="Arial Rounded MT Bold" pitchFamily="34" charset="0"/>
              </a:rPr>
              <a:t>Gestion des événements en DOM-2 (utile pour les cas complexes)</a:t>
            </a:r>
            <a:endParaRPr lang="fr-FR" altLang="fr-FR" sz="2000" dirty="0">
              <a:latin typeface="Arial Rounded MT Bold" pitchFamily="34" charset="0"/>
            </a:endParaRPr>
          </a:p>
          <a:p>
            <a:pPr eaLnBrk="1" hangingPunct="1">
              <a:buSzPct val="150000"/>
              <a:buFont typeface="Arial" panose="020B0604020202020204" pitchFamily="34" charset="0"/>
              <a:buNone/>
            </a:pPr>
            <a:endParaRPr lang="fr-FR" altLang="fr-FR" sz="1800" dirty="0">
              <a:latin typeface="Arial Rounded MT Bold" pitchFamily="34" charset="0"/>
            </a:endParaRPr>
          </a:p>
          <a:p>
            <a:pPr eaLnBrk="1" hangingPunct="1">
              <a:buSzPct val="150000"/>
              <a:buFont typeface="Wingdings" panose="05000000000000000000" pitchFamily="2" charset="2"/>
              <a:buChar char="§"/>
            </a:pPr>
            <a:r>
              <a:rPr lang="fr-FR" altLang="fr-FR" sz="2000" dirty="0">
                <a:latin typeface="Arial Rounded MT Bold" pitchFamily="34" charset="0"/>
              </a:rPr>
              <a:t>Pour supprimer un événement, il faut posséder une référence vers la fonction liée à l’événement, comme ici avec la variable </a:t>
            </a:r>
            <a:r>
              <a:rPr lang="fr-FR" altLang="fr-FR" sz="2000" dirty="0" err="1">
                <a:latin typeface="Arial Rounded MT Bold" pitchFamily="34" charset="0"/>
              </a:rPr>
              <a:t>anotherFunction</a:t>
            </a:r>
            <a:r>
              <a:rPr lang="fr-FR" altLang="fr-FR" sz="2000" dirty="0">
                <a:latin typeface="Arial Rounded MT Bold" pitchFamily="34" charset="0"/>
              </a:rPr>
              <a:t> : </a:t>
            </a: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p:txBody>
      </p:sp>
      <p:sp>
        <p:nvSpPr>
          <p:cNvPr id="9" name="Espace réservé du pied de page 8"/>
          <p:cNvSpPr>
            <a:spLocks noGrp="1"/>
          </p:cNvSpPr>
          <p:nvPr>
            <p:ph type="ftr" sz="quarter" idx="11"/>
          </p:nvPr>
        </p:nvSpPr>
        <p:spPr/>
        <p:txBody>
          <a:bodyPr/>
          <a:lstStyle/>
          <a:p>
            <a:pPr>
              <a:defRPr/>
            </a:pPr>
            <a:r>
              <a:rPr lang="fr-FR"/>
              <a:t>Formation JavaScript - formations@alexis-ravel.com</a:t>
            </a:r>
          </a:p>
        </p:txBody>
      </p:sp>
      <p:sp>
        <p:nvSpPr>
          <p:cNvPr id="211971"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B45E545-69E1-4C77-8E5B-6050448BF501}" type="slidenum">
              <a:rPr lang="fr-FR" altLang="fr-FR" sz="1200" smtClean="0">
                <a:solidFill>
                  <a:srgbClr val="898989"/>
                </a:solidFill>
              </a:rPr>
              <a:pPr>
                <a:spcBef>
                  <a:spcPct val="0"/>
                </a:spcBef>
                <a:buFontTx/>
                <a:buNone/>
              </a:pPr>
              <a:t>111</a:t>
            </a:fld>
            <a:endParaRPr lang="fr-FR" altLang="fr-FR" sz="1200">
              <a:solidFill>
                <a:srgbClr val="898989"/>
              </a:solidFill>
            </a:endParaRPr>
          </a:p>
        </p:txBody>
      </p:sp>
      <p:sp>
        <p:nvSpPr>
          <p:cNvPr id="12"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pic>
        <p:nvPicPr>
          <p:cNvPr id="211976" name="Imag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4437063"/>
            <a:ext cx="547211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Imag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43608" y="266393"/>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pull dir="rd"/>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Espace réservé du contenu 2"/>
          <p:cNvSpPr>
            <a:spLocks noGrp="1"/>
          </p:cNvSpPr>
          <p:nvPr>
            <p:ph idx="1"/>
          </p:nvPr>
        </p:nvSpPr>
        <p:spPr>
          <a:xfrm>
            <a:off x="395288" y="1268413"/>
            <a:ext cx="8497887" cy="5184775"/>
          </a:xfrm>
        </p:spPr>
        <p:txBody>
          <a:bodyPr/>
          <a:lstStyle/>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800" u="sng" dirty="0">
                <a:latin typeface="Arial Rounded MT Bold" pitchFamily="34" charset="0"/>
              </a:rPr>
              <a:t>Le DOM : manipulation du code HTML</a:t>
            </a: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000" i="1" dirty="0">
                <a:latin typeface="Arial Rounded MT Bold" pitchFamily="34" charset="0"/>
              </a:rPr>
              <a:t>Gestion des événements en DOM-2 (utile pour les cas complexes)</a:t>
            </a:r>
            <a:endParaRPr lang="fr-FR" altLang="fr-FR" sz="2000" dirty="0">
              <a:latin typeface="Arial Rounded MT Bold" pitchFamily="34" charset="0"/>
            </a:endParaRPr>
          </a:p>
          <a:p>
            <a:pPr eaLnBrk="1" hangingPunct="1">
              <a:buSzPct val="150000"/>
              <a:buFont typeface="Arial" panose="020B0604020202020204" pitchFamily="34" charset="0"/>
              <a:buNone/>
            </a:pPr>
            <a:endParaRPr lang="fr-FR" altLang="fr-FR" sz="1800" dirty="0">
              <a:latin typeface="Arial Rounded MT Bold" pitchFamily="34" charset="0"/>
            </a:endParaRPr>
          </a:p>
          <a:p>
            <a:pPr eaLnBrk="1" hangingPunct="1">
              <a:buSzPct val="150000"/>
              <a:buFont typeface="Wingdings" panose="05000000000000000000" pitchFamily="2" charset="2"/>
              <a:buChar char="§"/>
            </a:pPr>
            <a:r>
              <a:rPr lang="fr-FR" altLang="fr-FR" sz="2000" dirty="0">
                <a:latin typeface="Arial Rounded MT Bold" pitchFamily="34" charset="0"/>
              </a:rPr>
              <a:t>Vous aurez remarqué le troisième paramètre de </a:t>
            </a:r>
            <a:r>
              <a:rPr lang="fr-FR" altLang="fr-FR" sz="2000" dirty="0" err="1">
                <a:latin typeface="Arial" panose="020B0604020202020204" pitchFamily="34" charset="0"/>
                <a:cs typeface="Arial" panose="020B0604020202020204" pitchFamily="34" charset="0"/>
              </a:rPr>
              <a:t>addEventListener</a:t>
            </a:r>
            <a:r>
              <a:rPr lang="fr-FR" altLang="fr-FR" sz="2000" dirty="0">
                <a:latin typeface="Arial" panose="020B0604020202020204" pitchFamily="34" charset="0"/>
                <a:cs typeface="Arial" panose="020B0604020202020204" pitchFamily="34" charset="0"/>
              </a:rPr>
              <a:t>()</a:t>
            </a:r>
            <a:r>
              <a:rPr lang="fr-FR" altLang="fr-FR" sz="2000" dirty="0">
                <a:latin typeface="Arial Rounded MT Bold" pitchFamily="34" charset="0"/>
              </a:rPr>
              <a:t> : on le laissera généralement à </a:t>
            </a:r>
            <a:r>
              <a:rPr lang="fr-FR" altLang="fr-FR" sz="2000" dirty="0">
                <a:latin typeface="Arial" panose="020B0604020202020204" pitchFamily="34" charset="0"/>
                <a:cs typeface="Arial" panose="020B0604020202020204" pitchFamily="34" charset="0"/>
              </a:rPr>
              <a:t>false</a:t>
            </a:r>
            <a:r>
              <a:rPr lang="fr-FR" altLang="fr-FR" sz="2000" dirty="0">
                <a:latin typeface="Arial Rounded MT Bold" pitchFamily="34" charset="0"/>
              </a:rPr>
              <a:t> (car non géré par certains navigateurs). Il s’agit de choisir si on veut utiliser le mode </a:t>
            </a:r>
            <a:r>
              <a:rPr lang="fr-FR" altLang="fr-FR" sz="2000" i="1" dirty="0">
                <a:latin typeface="Arial Rounded MT Bold" pitchFamily="34" charset="0"/>
              </a:rPr>
              <a:t>bouillonnement</a:t>
            </a:r>
            <a:r>
              <a:rPr lang="fr-FR" altLang="fr-FR" sz="2000" dirty="0">
                <a:latin typeface="Arial Rounded MT Bold" pitchFamily="34" charset="0"/>
              </a:rPr>
              <a:t> (</a:t>
            </a:r>
            <a:r>
              <a:rPr lang="fr-FR" altLang="fr-FR" sz="2000" dirty="0" err="1">
                <a:latin typeface="Arial Rounded MT Bold" pitchFamily="34" charset="0"/>
              </a:rPr>
              <a:t>bubbling</a:t>
            </a:r>
            <a:r>
              <a:rPr lang="fr-FR" altLang="fr-FR" sz="2000" dirty="0">
                <a:latin typeface="Arial Rounded MT Bold" pitchFamily="34" charset="0"/>
              </a:rPr>
              <a:t>) ou de </a:t>
            </a:r>
            <a:r>
              <a:rPr lang="fr-FR" altLang="fr-FR" sz="2000" i="1" dirty="0">
                <a:latin typeface="Arial Rounded MT Bold" pitchFamily="34" charset="0"/>
              </a:rPr>
              <a:t>capture</a:t>
            </a:r>
            <a:r>
              <a:rPr lang="fr-FR" altLang="fr-FR" sz="2000" dirty="0">
                <a:latin typeface="Arial Rounded MT Bold" pitchFamily="34" charset="0"/>
              </a:rPr>
              <a:t> pour l’événement. </a:t>
            </a:r>
          </a:p>
          <a:p>
            <a:pPr eaLnBrk="1" hangingPunct="1">
              <a:buSzPct val="150000"/>
              <a:buFont typeface="Wingdings" panose="05000000000000000000" pitchFamily="2" charset="2"/>
              <a:buChar char="§"/>
            </a:pPr>
            <a:r>
              <a:rPr lang="fr-FR" altLang="fr-FR" sz="2000" dirty="0">
                <a:latin typeface="Arial Rounded MT Bold" pitchFamily="34" charset="0"/>
              </a:rPr>
              <a:t>En mode bouillonnement, si un élément A en contient un autre B, que les deux ont un événement associé, et que l’on clique sur B, l’événement de B s’active avant celui de A. Avec le paramètre à false, on est en mode bouillonnement.</a:t>
            </a: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p:txBody>
      </p:sp>
      <p:sp>
        <p:nvSpPr>
          <p:cNvPr id="9" name="Espace réservé du pied de page 8"/>
          <p:cNvSpPr>
            <a:spLocks noGrp="1"/>
          </p:cNvSpPr>
          <p:nvPr>
            <p:ph type="ftr" sz="quarter" idx="11"/>
          </p:nvPr>
        </p:nvSpPr>
        <p:spPr/>
        <p:txBody>
          <a:bodyPr/>
          <a:lstStyle/>
          <a:p>
            <a:pPr>
              <a:defRPr/>
            </a:pPr>
            <a:r>
              <a:rPr lang="fr-FR"/>
              <a:t>Formation JavaScript - formations@alexis-ravel.com</a:t>
            </a:r>
          </a:p>
        </p:txBody>
      </p:sp>
      <p:sp>
        <p:nvSpPr>
          <p:cNvPr id="214019"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E27D31A-8ED0-48D3-94DA-45C3B7E0C066}" type="slidenum">
              <a:rPr lang="fr-FR" altLang="fr-FR" sz="1200" smtClean="0">
                <a:solidFill>
                  <a:srgbClr val="898989"/>
                </a:solidFill>
              </a:rPr>
              <a:pPr>
                <a:spcBef>
                  <a:spcPct val="0"/>
                </a:spcBef>
                <a:buFontTx/>
                <a:buNone/>
              </a:pPr>
              <a:t>112</a:t>
            </a:fld>
            <a:endParaRPr lang="fr-FR" altLang="fr-FR" sz="1200">
              <a:solidFill>
                <a:srgbClr val="898989"/>
              </a:solidFill>
            </a:endParaRPr>
          </a:p>
        </p:txBody>
      </p:sp>
      <p:sp>
        <p:nvSpPr>
          <p:cNvPr id="12"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pic>
        <p:nvPicPr>
          <p:cNvPr id="8" name="Imag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3608" y="266393"/>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pull dir="rd"/>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Espace réservé du contenu 2"/>
          <p:cNvSpPr>
            <a:spLocks noGrp="1"/>
          </p:cNvSpPr>
          <p:nvPr>
            <p:ph idx="1"/>
          </p:nvPr>
        </p:nvSpPr>
        <p:spPr>
          <a:xfrm>
            <a:off x="395288" y="1268413"/>
            <a:ext cx="8497887" cy="5184775"/>
          </a:xfrm>
        </p:spPr>
        <p:txBody>
          <a:bodyPr/>
          <a:lstStyle/>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800" u="sng" dirty="0">
                <a:latin typeface="Arial Rounded MT Bold" pitchFamily="34" charset="0"/>
              </a:rPr>
              <a:t>Le DOM : manipulation du code HTML</a:t>
            </a: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000" i="1" dirty="0">
                <a:latin typeface="Arial Rounded MT Bold" pitchFamily="34" charset="0"/>
              </a:rPr>
              <a:t>Gestion des événements en DOM-2 (utile pour les cas complexes)</a:t>
            </a:r>
            <a:endParaRPr lang="fr-FR" altLang="fr-FR" sz="2000" dirty="0">
              <a:latin typeface="Arial Rounded MT Bold" pitchFamily="34" charset="0"/>
            </a:endParaRPr>
          </a:p>
          <a:p>
            <a:pPr eaLnBrk="1" hangingPunct="1">
              <a:buSzPct val="150000"/>
              <a:buFont typeface="Arial" panose="020B0604020202020204" pitchFamily="34" charset="0"/>
              <a:buNone/>
            </a:pPr>
            <a:endParaRPr lang="fr-FR" altLang="fr-FR" sz="1800" dirty="0">
              <a:latin typeface="Arial Rounded MT Bold" pitchFamily="34" charset="0"/>
            </a:endParaRPr>
          </a:p>
          <a:p>
            <a:pPr eaLnBrk="1" hangingPunct="1">
              <a:buSzPct val="150000"/>
              <a:buFont typeface="Wingdings" panose="05000000000000000000" pitchFamily="2" charset="2"/>
              <a:buChar char="§"/>
            </a:pPr>
            <a:r>
              <a:rPr lang="fr-FR" altLang="fr-FR" sz="2000" dirty="0">
                <a:latin typeface="Arial Rounded MT Bold" pitchFamily="34" charset="0"/>
              </a:rPr>
              <a:t>Remarque : pour IE8 et versions inférieures, les méthodes vues ci-dessus ne fonctionnent pas, il faut utiliser </a:t>
            </a:r>
            <a:r>
              <a:rPr lang="fr-FR" altLang="fr-FR" sz="2000" dirty="0" err="1">
                <a:latin typeface="Arial Rounded MT Bold" pitchFamily="34" charset="0"/>
              </a:rPr>
              <a:t>attachEvent</a:t>
            </a:r>
            <a:r>
              <a:rPr lang="fr-FR" altLang="fr-FR" sz="2000" dirty="0">
                <a:latin typeface="Arial Rounded MT Bold" pitchFamily="34" charset="0"/>
              </a:rPr>
              <a:t>() et </a:t>
            </a:r>
            <a:r>
              <a:rPr lang="fr-FR" altLang="fr-FR" sz="2000" dirty="0" err="1">
                <a:latin typeface="Arial Rounded MT Bold" pitchFamily="34" charset="0"/>
              </a:rPr>
              <a:t>detachEvent</a:t>
            </a:r>
            <a:r>
              <a:rPr lang="fr-FR" altLang="fr-FR" sz="2000" dirty="0">
                <a:latin typeface="Arial Rounded MT Bold" pitchFamily="34" charset="0"/>
              </a:rPr>
              <a:t>(). De nombreuses autres propriétés et méthodes ne fonctionneront pas, d’où l’intérêt du </a:t>
            </a:r>
            <a:r>
              <a:rPr lang="fr-FR" altLang="fr-FR" sz="2000" dirty="0" err="1">
                <a:latin typeface="Arial Rounded MT Bold" pitchFamily="34" charset="0"/>
              </a:rPr>
              <a:t>framework</a:t>
            </a:r>
            <a:r>
              <a:rPr lang="fr-FR" altLang="fr-FR" sz="2000" dirty="0">
                <a:latin typeface="Arial Rounded MT Bold" pitchFamily="34" charset="0"/>
              </a:rPr>
              <a:t> jQuery, qui gère (entre autres) ces problèmes de compatibilité.</a:t>
            </a: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p:txBody>
      </p:sp>
      <p:sp>
        <p:nvSpPr>
          <p:cNvPr id="9" name="Espace réservé du pied de page 8"/>
          <p:cNvSpPr>
            <a:spLocks noGrp="1"/>
          </p:cNvSpPr>
          <p:nvPr>
            <p:ph type="ftr" sz="quarter" idx="11"/>
          </p:nvPr>
        </p:nvSpPr>
        <p:spPr/>
        <p:txBody>
          <a:bodyPr/>
          <a:lstStyle/>
          <a:p>
            <a:pPr>
              <a:defRPr/>
            </a:pPr>
            <a:r>
              <a:rPr lang="fr-FR"/>
              <a:t>Formation JavaScript - formations@alexis-ravel.com</a:t>
            </a:r>
          </a:p>
        </p:txBody>
      </p:sp>
      <p:sp>
        <p:nvSpPr>
          <p:cNvPr id="216067"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EC82D88-C14C-40FB-ABEA-56F263B75EA4}" type="slidenum">
              <a:rPr lang="fr-FR" altLang="fr-FR" sz="1200" smtClean="0">
                <a:solidFill>
                  <a:srgbClr val="898989"/>
                </a:solidFill>
              </a:rPr>
              <a:pPr>
                <a:spcBef>
                  <a:spcPct val="0"/>
                </a:spcBef>
                <a:buFontTx/>
                <a:buNone/>
              </a:pPr>
              <a:t>113</a:t>
            </a:fld>
            <a:endParaRPr lang="fr-FR" altLang="fr-FR" sz="1200">
              <a:solidFill>
                <a:srgbClr val="898989"/>
              </a:solidFill>
            </a:endParaRPr>
          </a:p>
        </p:txBody>
      </p:sp>
      <p:sp>
        <p:nvSpPr>
          <p:cNvPr id="12"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pic>
        <p:nvPicPr>
          <p:cNvPr id="8" name="Imag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3608" y="266393"/>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pull dir="rd"/>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Espace réservé du contenu 2"/>
          <p:cNvSpPr>
            <a:spLocks noGrp="1"/>
          </p:cNvSpPr>
          <p:nvPr>
            <p:ph idx="1"/>
          </p:nvPr>
        </p:nvSpPr>
        <p:spPr>
          <a:xfrm>
            <a:off x="395288" y="1268413"/>
            <a:ext cx="8497887" cy="5184775"/>
          </a:xfrm>
        </p:spPr>
        <p:txBody>
          <a:bodyPr/>
          <a:lstStyle/>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800" u="sng" dirty="0">
                <a:latin typeface="Arial Rounded MT Bold" pitchFamily="34" charset="0"/>
              </a:rPr>
              <a:t>Le DOM : manipulation du code HTML</a:t>
            </a: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000" i="1" dirty="0">
                <a:latin typeface="Arial Rounded MT Bold" pitchFamily="34" charset="0"/>
              </a:rPr>
              <a:t>Utiliser l’objet Event</a:t>
            </a:r>
            <a:endParaRPr lang="fr-FR" altLang="fr-FR" sz="2000" dirty="0">
              <a:latin typeface="Arial Rounded MT Bold" pitchFamily="34" charset="0"/>
            </a:endParaRPr>
          </a:p>
          <a:p>
            <a:pPr eaLnBrk="1" hangingPunct="1">
              <a:buSzPct val="150000"/>
              <a:buFont typeface="Arial" panose="020B0604020202020204" pitchFamily="34" charset="0"/>
              <a:buNone/>
            </a:pPr>
            <a:endParaRPr lang="fr-FR" altLang="fr-FR" sz="1800" dirty="0">
              <a:latin typeface="Arial Rounded MT Bold" pitchFamily="34" charset="0"/>
            </a:endParaRPr>
          </a:p>
          <a:p>
            <a:pPr eaLnBrk="1" hangingPunct="1">
              <a:buSzPct val="150000"/>
              <a:buFont typeface="Wingdings" panose="05000000000000000000" pitchFamily="2" charset="2"/>
              <a:buChar char="§"/>
            </a:pPr>
            <a:r>
              <a:rPr lang="fr-FR" altLang="fr-FR" sz="2000" dirty="0">
                <a:latin typeface="Arial Rounded MT Bold" pitchFamily="34" charset="0"/>
              </a:rPr>
              <a:t>On peut accéder à l’objet en rajoutant un paramètre lors de la définition de la fonction anonyme lié à l’événement :</a:t>
            </a: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p:txBody>
      </p:sp>
      <p:sp>
        <p:nvSpPr>
          <p:cNvPr id="9" name="Espace réservé du pied de page 8"/>
          <p:cNvSpPr>
            <a:spLocks noGrp="1"/>
          </p:cNvSpPr>
          <p:nvPr>
            <p:ph type="ftr" sz="quarter" idx="11"/>
          </p:nvPr>
        </p:nvSpPr>
        <p:spPr/>
        <p:txBody>
          <a:bodyPr/>
          <a:lstStyle/>
          <a:p>
            <a:pPr>
              <a:defRPr/>
            </a:pPr>
            <a:r>
              <a:rPr lang="fr-FR"/>
              <a:t>Formation JavaScript - formations@alexis-ravel.com</a:t>
            </a:r>
          </a:p>
        </p:txBody>
      </p:sp>
      <p:sp>
        <p:nvSpPr>
          <p:cNvPr id="218115"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B5898B2-D017-4FE8-9DE4-E57DBD0E1FBF}" type="slidenum">
              <a:rPr lang="fr-FR" altLang="fr-FR" sz="1200" smtClean="0">
                <a:solidFill>
                  <a:srgbClr val="898989"/>
                </a:solidFill>
              </a:rPr>
              <a:pPr>
                <a:spcBef>
                  <a:spcPct val="0"/>
                </a:spcBef>
                <a:buFontTx/>
                <a:buNone/>
              </a:pPr>
              <a:t>114</a:t>
            </a:fld>
            <a:endParaRPr lang="fr-FR" altLang="fr-FR" sz="1200">
              <a:solidFill>
                <a:srgbClr val="898989"/>
              </a:solidFill>
            </a:endParaRPr>
          </a:p>
        </p:txBody>
      </p:sp>
      <p:sp>
        <p:nvSpPr>
          <p:cNvPr id="12"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pic>
        <p:nvPicPr>
          <p:cNvPr id="218120" name="Imag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3933825"/>
            <a:ext cx="6551612" cy="285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Imag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43608" y="266393"/>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pull dir="rd"/>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Espace réservé du contenu 2"/>
          <p:cNvSpPr>
            <a:spLocks noGrp="1"/>
          </p:cNvSpPr>
          <p:nvPr>
            <p:ph idx="1"/>
          </p:nvPr>
        </p:nvSpPr>
        <p:spPr>
          <a:xfrm>
            <a:off x="395288" y="1268413"/>
            <a:ext cx="8497887" cy="5184775"/>
          </a:xfrm>
        </p:spPr>
        <p:txBody>
          <a:bodyPr/>
          <a:lstStyle/>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800" u="sng" dirty="0">
                <a:latin typeface="Arial Rounded MT Bold" pitchFamily="34" charset="0"/>
              </a:rPr>
              <a:t>Le DOM : manipulation du code HTML</a:t>
            </a: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000" i="1" dirty="0">
                <a:latin typeface="Arial Rounded MT Bold" pitchFamily="34" charset="0"/>
              </a:rPr>
              <a:t>Utiliser l’objet Event</a:t>
            </a:r>
            <a:endParaRPr lang="fr-FR" altLang="fr-FR" sz="2000" dirty="0">
              <a:latin typeface="Arial Rounded MT Bold" pitchFamily="34" charset="0"/>
            </a:endParaRPr>
          </a:p>
          <a:p>
            <a:pPr eaLnBrk="1" hangingPunct="1">
              <a:buSzPct val="150000"/>
              <a:buFont typeface="Arial" panose="020B0604020202020204" pitchFamily="34" charset="0"/>
              <a:buNone/>
            </a:pPr>
            <a:endParaRPr lang="fr-FR" altLang="fr-FR" sz="1800" dirty="0">
              <a:latin typeface="Arial Rounded MT Bold" pitchFamily="34" charset="0"/>
            </a:endParaRPr>
          </a:p>
          <a:p>
            <a:pPr eaLnBrk="1" hangingPunct="1">
              <a:buSzPct val="150000"/>
              <a:buFont typeface="Wingdings" panose="05000000000000000000" pitchFamily="2" charset="2"/>
              <a:buChar char="§"/>
            </a:pPr>
            <a:r>
              <a:rPr lang="fr-FR" altLang="fr-FR" sz="2000" dirty="0">
                <a:latin typeface="Arial Rounded MT Bold" pitchFamily="34" charset="0"/>
              </a:rPr>
              <a:t>Pour accéder à l’élément sur lequel l’événement déclenché, on peut utiliser le </a:t>
            </a:r>
            <a:r>
              <a:rPr lang="fr-FR" altLang="fr-FR" sz="2000" dirty="0" err="1">
                <a:latin typeface="Arial" panose="020B0604020202020204" pitchFamily="34" charset="0"/>
                <a:cs typeface="Arial" panose="020B0604020202020204" pitchFamily="34" charset="0"/>
              </a:rPr>
              <a:t>this</a:t>
            </a:r>
            <a:r>
              <a:rPr lang="fr-FR" altLang="fr-FR" sz="2000" dirty="0">
                <a:latin typeface="Arial Rounded MT Bold" pitchFamily="34" charset="0"/>
              </a:rPr>
              <a:t> comme vu précédemment, ou la propriété </a:t>
            </a:r>
            <a:r>
              <a:rPr lang="fr-FR" altLang="fr-FR" sz="2000" dirty="0" err="1">
                <a:latin typeface="Arial" panose="020B0604020202020204" pitchFamily="34" charset="0"/>
                <a:cs typeface="Arial" panose="020B0604020202020204" pitchFamily="34" charset="0"/>
              </a:rPr>
              <a:t>target</a:t>
            </a:r>
            <a:r>
              <a:rPr lang="fr-FR" altLang="fr-FR" sz="2000" dirty="0">
                <a:latin typeface="Arial Rounded MT Bold" pitchFamily="34" charset="0"/>
              </a:rPr>
              <a:t>. </a:t>
            </a: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a:buSzPct val="150000"/>
              <a:buFont typeface="Wingdings" panose="05000000000000000000" pitchFamily="2" charset="2"/>
              <a:buChar char="§"/>
            </a:pPr>
            <a:r>
              <a:rPr lang="fr-FR" altLang="fr-FR" sz="2000" dirty="0">
                <a:latin typeface="Arial Rounded MT Bold" pitchFamily="34" charset="0"/>
              </a:rPr>
              <a:t>Cependant, dans certains cas, les événements d’un élément peuvent se propager aux éléments enfants : pour avoir l’élément à l’origine de l’événement, celui qui a été vraiment associé à l’événement (dans le code), on utilise la propriété </a:t>
            </a:r>
            <a:r>
              <a:rPr lang="fr-FR" altLang="fr-FR" sz="2000" dirty="0" err="1">
                <a:latin typeface="Arial" panose="020B0604020202020204" pitchFamily="34" charset="0"/>
                <a:cs typeface="Arial" panose="020B0604020202020204" pitchFamily="34" charset="0"/>
              </a:rPr>
              <a:t>currentTarget</a:t>
            </a:r>
            <a:r>
              <a:rPr lang="fr-FR" altLang="fr-FR" sz="2000" dirty="0">
                <a:latin typeface="Arial Rounded MT Bold" pitchFamily="34" charset="0"/>
              </a:rPr>
              <a:t> ou </a:t>
            </a:r>
            <a:r>
              <a:rPr lang="fr-FR" altLang="fr-FR" sz="2000" dirty="0" err="1">
                <a:latin typeface="Arial" panose="020B0604020202020204" pitchFamily="34" charset="0"/>
                <a:cs typeface="Arial" panose="020B0604020202020204" pitchFamily="34" charset="0"/>
              </a:rPr>
              <a:t>this</a:t>
            </a:r>
            <a:r>
              <a:rPr lang="fr-FR" altLang="fr-FR" sz="2000" dirty="0">
                <a:latin typeface="Arial Rounded MT Bold" pitchFamily="34" charset="0"/>
              </a:rPr>
              <a:t> (qui n’est donc pas totalement équivalent à </a:t>
            </a:r>
            <a:r>
              <a:rPr lang="fr-FR" altLang="fr-FR" sz="2000" dirty="0" err="1">
                <a:latin typeface="Arial Rounded MT Bold" pitchFamily="34" charset="0"/>
              </a:rPr>
              <a:t>target</a:t>
            </a:r>
            <a:r>
              <a:rPr lang="fr-FR" altLang="fr-FR" sz="2000" dirty="0">
                <a:latin typeface="Arial Rounded MT Bold" pitchFamily="34" charset="0"/>
              </a:rPr>
              <a:t>).</a:t>
            </a: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p:txBody>
      </p:sp>
      <p:sp>
        <p:nvSpPr>
          <p:cNvPr id="9" name="Espace réservé du pied de page 8"/>
          <p:cNvSpPr>
            <a:spLocks noGrp="1"/>
          </p:cNvSpPr>
          <p:nvPr>
            <p:ph type="ftr" sz="quarter" idx="11"/>
          </p:nvPr>
        </p:nvSpPr>
        <p:spPr/>
        <p:txBody>
          <a:bodyPr/>
          <a:lstStyle/>
          <a:p>
            <a:pPr>
              <a:defRPr/>
            </a:pPr>
            <a:r>
              <a:rPr lang="fr-FR"/>
              <a:t>Formation JavaScript - formations@alexis-ravel.com</a:t>
            </a:r>
          </a:p>
        </p:txBody>
      </p:sp>
      <p:sp>
        <p:nvSpPr>
          <p:cNvPr id="220163"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2D7ADDC-0E22-455B-AD3C-8712BA4A2807}" type="slidenum">
              <a:rPr lang="fr-FR" altLang="fr-FR" sz="1200" smtClean="0">
                <a:solidFill>
                  <a:srgbClr val="898989"/>
                </a:solidFill>
              </a:rPr>
              <a:pPr>
                <a:spcBef>
                  <a:spcPct val="0"/>
                </a:spcBef>
                <a:buFontTx/>
                <a:buNone/>
              </a:pPr>
              <a:t>115</a:t>
            </a:fld>
            <a:endParaRPr lang="fr-FR" altLang="fr-FR" sz="1200">
              <a:solidFill>
                <a:srgbClr val="898989"/>
              </a:solidFill>
            </a:endParaRPr>
          </a:p>
        </p:txBody>
      </p:sp>
      <p:sp>
        <p:nvSpPr>
          <p:cNvPr id="12"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pic>
        <p:nvPicPr>
          <p:cNvPr id="8" name="Imag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3608" y="266393"/>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pull dir="rd"/>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Espace réservé du contenu 2"/>
          <p:cNvSpPr>
            <a:spLocks noGrp="1"/>
          </p:cNvSpPr>
          <p:nvPr>
            <p:ph idx="1"/>
          </p:nvPr>
        </p:nvSpPr>
        <p:spPr>
          <a:xfrm>
            <a:off x="395288" y="1268413"/>
            <a:ext cx="8497887" cy="5184775"/>
          </a:xfrm>
        </p:spPr>
        <p:txBody>
          <a:bodyPr/>
          <a:lstStyle/>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800" u="sng" dirty="0">
                <a:latin typeface="Arial Rounded MT Bold" pitchFamily="34" charset="0"/>
              </a:rPr>
              <a:t>Le DOM : manipulation du code HTML</a:t>
            </a: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000" i="1" dirty="0">
                <a:latin typeface="Arial Rounded MT Bold" pitchFamily="34" charset="0"/>
              </a:rPr>
              <a:t>Utiliser l’objet Event</a:t>
            </a:r>
            <a:endParaRPr lang="fr-FR" altLang="fr-FR" sz="2000" dirty="0">
              <a:latin typeface="Arial Rounded MT Bold" pitchFamily="34" charset="0"/>
            </a:endParaRPr>
          </a:p>
          <a:p>
            <a:pPr eaLnBrk="1" hangingPunct="1">
              <a:buSzPct val="150000"/>
              <a:buFont typeface="Arial" panose="020B0604020202020204" pitchFamily="34" charset="0"/>
              <a:buNone/>
            </a:pPr>
            <a:endParaRPr lang="fr-FR" altLang="fr-FR" sz="1800" dirty="0">
              <a:latin typeface="Arial Rounded MT Bold" pitchFamily="34" charset="0"/>
            </a:endParaRPr>
          </a:p>
          <a:p>
            <a:pPr>
              <a:buSzPct val="150000"/>
              <a:buFont typeface="Wingdings" panose="05000000000000000000" pitchFamily="2" charset="2"/>
              <a:buChar char="§"/>
            </a:pPr>
            <a:r>
              <a:rPr lang="fr-FR" altLang="fr-FR" sz="2000" dirty="0">
                <a:latin typeface="Arial Rounded MT Bold" pitchFamily="34" charset="0"/>
              </a:rPr>
              <a:t>Exemple :</a:t>
            </a: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p:txBody>
      </p:sp>
      <p:sp>
        <p:nvSpPr>
          <p:cNvPr id="9" name="Espace réservé du pied de page 8"/>
          <p:cNvSpPr>
            <a:spLocks noGrp="1"/>
          </p:cNvSpPr>
          <p:nvPr>
            <p:ph type="ftr" sz="quarter" idx="11"/>
          </p:nvPr>
        </p:nvSpPr>
        <p:spPr/>
        <p:txBody>
          <a:bodyPr/>
          <a:lstStyle/>
          <a:p>
            <a:pPr>
              <a:defRPr/>
            </a:pPr>
            <a:r>
              <a:rPr lang="fr-FR"/>
              <a:t>Formation JavaScript - formations@alexis-ravel.com</a:t>
            </a:r>
          </a:p>
        </p:txBody>
      </p:sp>
      <p:sp>
        <p:nvSpPr>
          <p:cNvPr id="222211"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046ABAC-65A3-4C25-9A55-3C81428D8275}" type="slidenum">
              <a:rPr lang="fr-FR" altLang="fr-FR" sz="1200" smtClean="0">
                <a:solidFill>
                  <a:srgbClr val="898989"/>
                </a:solidFill>
              </a:rPr>
              <a:pPr>
                <a:spcBef>
                  <a:spcPct val="0"/>
                </a:spcBef>
                <a:buFontTx/>
                <a:buNone/>
              </a:pPr>
              <a:t>116</a:t>
            </a:fld>
            <a:endParaRPr lang="fr-FR" altLang="fr-FR" sz="1200">
              <a:solidFill>
                <a:srgbClr val="898989"/>
              </a:solidFill>
            </a:endParaRPr>
          </a:p>
        </p:txBody>
      </p:sp>
      <p:sp>
        <p:nvSpPr>
          <p:cNvPr id="12"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pic>
        <p:nvPicPr>
          <p:cNvPr id="222216" name="Imag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7538" y="2781300"/>
            <a:ext cx="3600450"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2217" name="Imag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288" y="4149725"/>
            <a:ext cx="5329237" cy="215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Imag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43608" y="266393"/>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pull dir="rd"/>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Espace réservé du contenu 2"/>
          <p:cNvSpPr>
            <a:spLocks noGrp="1"/>
          </p:cNvSpPr>
          <p:nvPr>
            <p:ph idx="1"/>
          </p:nvPr>
        </p:nvSpPr>
        <p:spPr>
          <a:xfrm>
            <a:off x="395288" y="1268413"/>
            <a:ext cx="8497887" cy="5184775"/>
          </a:xfrm>
        </p:spPr>
        <p:txBody>
          <a:bodyPr/>
          <a:lstStyle/>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800" u="sng" dirty="0">
                <a:latin typeface="Arial Rounded MT Bold" pitchFamily="34" charset="0"/>
              </a:rPr>
              <a:t>Le DOM : manipulation du code HTML</a:t>
            </a: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000" i="1" dirty="0">
                <a:latin typeface="Arial Rounded MT Bold" pitchFamily="34" charset="0"/>
              </a:rPr>
              <a:t>Utiliser l’objet Event</a:t>
            </a:r>
            <a:endParaRPr lang="fr-FR" altLang="fr-FR" sz="2000" dirty="0">
              <a:latin typeface="Arial Rounded MT Bold" pitchFamily="34" charset="0"/>
            </a:endParaRPr>
          </a:p>
          <a:p>
            <a:pPr eaLnBrk="1" hangingPunct="1">
              <a:buSzPct val="150000"/>
              <a:buFont typeface="Arial" panose="020B0604020202020204" pitchFamily="34" charset="0"/>
              <a:buNone/>
            </a:pPr>
            <a:endParaRPr lang="fr-FR" altLang="fr-FR" sz="1800" dirty="0">
              <a:latin typeface="Arial Rounded MT Bold" pitchFamily="34" charset="0"/>
            </a:endParaRPr>
          </a:p>
          <a:p>
            <a:pPr eaLnBrk="1" hangingPunct="1">
              <a:buSzPct val="150000"/>
              <a:buFont typeface="Wingdings" panose="05000000000000000000" pitchFamily="2" charset="2"/>
              <a:buChar char="§"/>
            </a:pPr>
            <a:r>
              <a:rPr lang="fr-FR" altLang="fr-FR" sz="2000" dirty="0">
                <a:latin typeface="Arial Rounded MT Bold" pitchFamily="34" charset="0"/>
              </a:rPr>
              <a:t>Dans le cas des événements </a:t>
            </a:r>
            <a:r>
              <a:rPr lang="fr-FR" altLang="fr-FR" sz="2000" dirty="0" err="1">
                <a:latin typeface="Arial Rounded MT Bold" pitchFamily="34" charset="0"/>
              </a:rPr>
              <a:t>mouseover</a:t>
            </a:r>
            <a:r>
              <a:rPr lang="fr-FR" altLang="fr-FR" sz="2000" dirty="0">
                <a:latin typeface="Arial Rounded MT Bold" pitchFamily="34" charset="0"/>
              </a:rPr>
              <a:t> et </a:t>
            </a:r>
            <a:r>
              <a:rPr lang="fr-FR" altLang="fr-FR" sz="2000" dirty="0" err="1">
                <a:latin typeface="Arial Rounded MT Bold" pitchFamily="34" charset="0"/>
              </a:rPr>
              <a:t>mouseout</a:t>
            </a:r>
            <a:r>
              <a:rPr lang="fr-FR" altLang="fr-FR" sz="2000" dirty="0">
                <a:latin typeface="Arial Rounded MT Bold" pitchFamily="34" charset="0"/>
              </a:rPr>
              <a:t>, il existe également la propriété </a:t>
            </a:r>
            <a:r>
              <a:rPr lang="fr-FR" altLang="fr-FR" sz="2000" dirty="0" err="1">
                <a:latin typeface="Arial" panose="020B0604020202020204" pitchFamily="34" charset="0"/>
                <a:cs typeface="Arial" panose="020B0604020202020204" pitchFamily="34" charset="0"/>
              </a:rPr>
              <a:t>relatedTarget</a:t>
            </a:r>
            <a:r>
              <a:rPr lang="fr-FR" altLang="fr-FR" sz="2000" dirty="0">
                <a:latin typeface="Arial Rounded MT Bold" pitchFamily="34" charset="0"/>
              </a:rPr>
              <a:t> : elle renvoie l’élément sur lequel le curseur vient de sortir (pour </a:t>
            </a:r>
            <a:r>
              <a:rPr lang="fr-FR" altLang="fr-FR" sz="2000" dirty="0" err="1">
                <a:latin typeface="Arial Rounded MT Bold" pitchFamily="34" charset="0"/>
              </a:rPr>
              <a:t>mouseover</a:t>
            </a:r>
            <a:r>
              <a:rPr lang="fr-FR" altLang="fr-FR" sz="2000" dirty="0">
                <a:latin typeface="Arial Rounded MT Bold" pitchFamily="34" charset="0"/>
              </a:rPr>
              <a:t>) ou celui duquel il vient d’entrer (</a:t>
            </a:r>
            <a:r>
              <a:rPr lang="fr-FR" altLang="fr-FR" sz="2000" dirty="0" err="1">
                <a:latin typeface="Arial Rounded MT Bold" pitchFamily="34" charset="0"/>
              </a:rPr>
              <a:t>mouseout</a:t>
            </a:r>
            <a:r>
              <a:rPr lang="fr-FR" altLang="fr-FR" sz="2000" dirty="0">
                <a:latin typeface="Arial Rounded MT Bold" pitchFamily="34" charset="0"/>
              </a:rPr>
              <a:t>). Elle peut donc s’utiliser en complément de </a:t>
            </a:r>
            <a:r>
              <a:rPr lang="fr-FR" altLang="fr-FR" sz="2000" dirty="0" err="1">
                <a:latin typeface="Arial" panose="020B0604020202020204" pitchFamily="34" charset="0"/>
                <a:cs typeface="Arial" panose="020B0604020202020204" pitchFamily="34" charset="0"/>
              </a:rPr>
              <a:t>target</a:t>
            </a:r>
            <a:r>
              <a:rPr lang="fr-FR" altLang="fr-FR" sz="2000" dirty="0">
                <a:latin typeface="Arial Rounded MT Bold" pitchFamily="34" charset="0"/>
              </a:rPr>
              <a:t>.</a:t>
            </a: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p:txBody>
      </p:sp>
      <p:sp>
        <p:nvSpPr>
          <p:cNvPr id="9" name="Espace réservé du pied de page 8"/>
          <p:cNvSpPr>
            <a:spLocks noGrp="1"/>
          </p:cNvSpPr>
          <p:nvPr>
            <p:ph type="ftr" sz="quarter" idx="11"/>
          </p:nvPr>
        </p:nvSpPr>
        <p:spPr/>
        <p:txBody>
          <a:bodyPr/>
          <a:lstStyle/>
          <a:p>
            <a:pPr>
              <a:defRPr/>
            </a:pPr>
            <a:r>
              <a:rPr lang="fr-FR"/>
              <a:t>Formation JavaScript - formations@alexis-ravel.com</a:t>
            </a:r>
          </a:p>
        </p:txBody>
      </p:sp>
      <p:sp>
        <p:nvSpPr>
          <p:cNvPr id="224259"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C3FC301-39F0-4CED-9DFE-E4DC7DA0C746}" type="slidenum">
              <a:rPr lang="fr-FR" altLang="fr-FR" sz="1200" smtClean="0">
                <a:solidFill>
                  <a:srgbClr val="898989"/>
                </a:solidFill>
              </a:rPr>
              <a:pPr>
                <a:spcBef>
                  <a:spcPct val="0"/>
                </a:spcBef>
                <a:buFontTx/>
                <a:buNone/>
              </a:pPr>
              <a:t>117</a:t>
            </a:fld>
            <a:endParaRPr lang="fr-FR" altLang="fr-FR" sz="1200">
              <a:solidFill>
                <a:srgbClr val="898989"/>
              </a:solidFill>
            </a:endParaRPr>
          </a:p>
        </p:txBody>
      </p:sp>
      <p:sp>
        <p:nvSpPr>
          <p:cNvPr id="12"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pic>
        <p:nvPicPr>
          <p:cNvPr id="8" name="Imag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3608" y="260648"/>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pull dir="rd"/>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Espace réservé du contenu 2"/>
          <p:cNvSpPr>
            <a:spLocks noGrp="1"/>
          </p:cNvSpPr>
          <p:nvPr>
            <p:ph idx="1"/>
          </p:nvPr>
        </p:nvSpPr>
        <p:spPr>
          <a:xfrm>
            <a:off x="395288" y="1268413"/>
            <a:ext cx="8497887" cy="5184775"/>
          </a:xfrm>
        </p:spPr>
        <p:txBody>
          <a:bodyPr/>
          <a:lstStyle/>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800" u="sng" dirty="0">
                <a:latin typeface="Arial Rounded MT Bold" pitchFamily="34" charset="0"/>
              </a:rPr>
              <a:t>Le DOM : manipulation du code HTML</a:t>
            </a: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000" i="1" dirty="0">
                <a:latin typeface="Arial Rounded MT Bold" pitchFamily="34" charset="0"/>
              </a:rPr>
              <a:t>Connaître la position du curseur</a:t>
            </a:r>
            <a:endParaRPr lang="fr-FR" altLang="fr-FR" sz="2000" dirty="0">
              <a:latin typeface="Arial Rounded MT Bold" pitchFamily="34" charset="0"/>
            </a:endParaRPr>
          </a:p>
          <a:p>
            <a:pPr eaLnBrk="1" hangingPunct="1">
              <a:buSzPct val="150000"/>
              <a:buFont typeface="Arial" panose="020B0604020202020204" pitchFamily="34" charset="0"/>
              <a:buNone/>
            </a:pPr>
            <a:endParaRPr lang="fr-FR" altLang="fr-FR" sz="1800" dirty="0">
              <a:latin typeface="Arial Rounded MT Bold" pitchFamily="34" charset="0"/>
            </a:endParaRPr>
          </a:p>
          <a:p>
            <a:pPr eaLnBrk="1" hangingPunct="1">
              <a:buSzPct val="150000"/>
              <a:buFont typeface="Wingdings" panose="05000000000000000000" pitchFamily="2" charset="2"/>
              <a:buChar char="§"/>
            </a:pPr>
            <a:r>
              <a:rPr lang="fr-FR" altLang="fr-FR" sz="2000" dirty="0">
                <a:latin typeface="Arial Rounded MT Bold" pitchFamily="34" charset="0"/>
              </a:rPr>
              <a:t>On peut récupérer la position du curseur par rapport au coin supérieur gauche de la page avec les propriétés </a:t>
            </a:r>
            <a:r>
              <a:rPr lang="fr-FR" altLang="fr-FR" sz="2000" dirty="0" err="1">
                <a:latin typeface="Arial" panose="020B0604020202020204" pitchFamily="34" charset="0"/>
                <a:cs typeface="Arial" panose="020B0604020202020204" pitchFamily="34" charset="0"/>
              </a:rPr>
              <a:t>clientX</a:t>
            </a:r>
            <a:r>
              <a:rPr lang="fr-FR" altLang="fr-FR" sz="2000" dirty="0">
                <a:latin typeface="Arial Rounded MT Bold" pitchFamily="34" charset="0"/>
              </a:rPr>
              <a:t> et </a:t>
            </a:r>
            <a:r>
              <a:rPr lang="fr-FR" altLang="fr-FR" sz="2000" dirty="0" err="1">
                <a:latin typeface="Arial" panose="020B0604020202020204" pitchFamily="34" charset="0"/>
                <a:cs typeface="Arial" panose="020B0604020202020204" pitchFamily="34" charset="0"/>
              </a:rPr>
              <a:t>clientY</a:t>
            </a:r>
            <a:r>
              <a:rPr lang="fr-FR" altLang="fr-FR" sz="2000" dirty="0">
                <a:latin typeface="Arial Rounded MT Bold" pitchFamily="34" charset="0"/>
              </a:rPr>
              <a:t> :</a:t>
            </a: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p:txBody>
      </p:sp>
      <p:sp>
        <p:nvSpPr>
          <p:cNvPr id="9" name="Espace réservé du pied de page 8"/>
          <p:cNvSpPr>
            <a:spLocks noGrp="1"/>
          </p:cNvSpPr>
          <p:nvPr>
            <p:ph type="ftr" sz="quarter" idx="11"/>
          </p:nvPr>
        </p:nvSpPr>
        <p:spPr/>
        <p:txBody>
          <a:bodyPr/>
          <a:lstStyle/>
          <a:p>
            <a:pPr>
              <a:defRPr/>
            </a:pPr>
            <a:r>
              <a:rPr lang="fr-FR"/>
              <a:t>Formation JavaScript - formations@alexis-ravel.com</a:t>
            </a:r>
          </a:p>
        </p:txBody>
      </p:sp>
      <p:sp>
        <p:nvSpPr>
          <p:cNvPr id="226307"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46A548F-ACD5-4D08-BD2C-83477575B788}" type="slidenum">
              <a:rPr lang="fr-FR" altLang="fr-FR" sz="1200" smtClean="0">
                <a:solidFill>
                  <a:srgbClr val="898989"/>
                </a:solidFill>
              </a:rPr>
              <a:pPr>
                <a:spcBef>
                  <a:spcPct val="0"/>
                </a:spcBef>
                <a:buFontTx/>
                <a:buNone/>
              </a:pPr>
              <a:t>118</a:t>
            </a:fld>
            <a:endParaRPr lang="fr-FR" altLang="fr-FR" sz="1200">
              <a:solidFill>
                <a:srgbClr val="898989"/>
              </a:solidFill>
            </a:endParaRPr>
          </a:p>
        </p:txBody>
      </p:sp>
      <p:sp>
        <p:nvSpPr>
          <p:cNvPr id="12"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pic>
        <p:nvPicPr>
          <p:cNvPr id="226312" name="Imag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7900" y="3933825"/>
            <a:ext cx="2592388"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6313" name="Imag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313" y="4652963"/>
            <a:ext cx="5759450"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Imag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43608" y="266393"/>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2" name="Image 1"/>
          <p:cNvPicPr>
            <a:picLocks noChangeAspect="1"/>
          </p:cNvPicPr>
          <p:nvPr/>
        </p:nvPicPr>
        <p:blipFill>
          <a:blip r:embed="rId7"/>
          <a:stretch>
            <a:fillRect/>
          </a:stretch>
        </p:blipFill>
        <p:spPr>
          <a:xfrm>
            <a:off x="683568" y="5902796"/>
            <a:ext cx="114300" cy="190500"/>
          </a:xfrm>
          <a:prstGeom prst="rect">
            <a:avLst/>
          </a:prstGeom>
        </p:spPr>
      </p:pic>
    </p:spTree>
  </p:cSld>
  <p:clrMapOvr>
    <a:masterClrMapping/>
  </p:clrMapOvr>
  <p:transition>
    <p:pull dir="rd"/>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Espace réservé du contenu 2"/>
          <p:cNvSpPr>
            <a:spLocks noGrp="1"/>
          </p:cNvSpPr>
          <p:nvPr>
            <p:ph idx="1"/>
          </p:nvPr>
        </p:nvSpPr>
        <p:spPr>
          <a:xfrm>
            <a:off x="395288" y="1268413"/>
            <a:ext cx="8497887" cy="5184775"/>
          </a:xfrm>
        </p:spPr>
        <p:txBody>
          <a:bodyPr/>
          <a:lstStyle/>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800" u="sng" dirty="0">
                <a:latin typeface="Arial Rounded MT Bold" pitchFamily="34" charset="0"/>
              </a:rPr>
              <a:t>Le DOM : manipulation du code HTML</a:t>
            </a:r>
          </a:p>
          <a:p>
            <a:pPr eaLnBrk="1" hangingPunct="1">
              <a:buSzPct val="150000"/>
              <a:buFont typeface="Arial" panose="020B0604020202020204" pitchFamily="34" charset="0"/>
              <a:buNone/>
            </a:pPr>
            <a:endParaRPr lang="fr-FR" altLang="fr-FR" sz="1800" dirty="0">
              <a:latin typeface="Arial Rounded MT Bold" pitchFamily="34" charset="0"/>
            </a:endParaRPr>
          </a:p>
          <a:p>
            <a:pPr eaLnBrk="1" hangingPunct="1">
              <a:buSzPct val="150000"/>
              <a:buFont typeface="Wingdings" panose="05000000000000000000" pitchFamily="2" charset="2"/>
              <a:buChar char="§"/>
            </a:pPr>
            <a:r>
              <a:rPr lang="fr-FR" altLang="fr-FR" sz="2000" u="sng" dirty="0">
                <a:latin typeface="Arial Rounded MT Bold" pitchFamily="34" charset="0"/>
              </a:rPr>
              <a:t>Exercice :</a:t>
            </a:r>
            <a:r>
              <a:rPr lang="fr-FR" altLang="fr-FR" sz="2000" dirty="0">
                <a:latin typeface="Arial Rounded MT Bold" pitchFamily="34" charset="0"/>
              </a:rPr>
              <a:t> testez le code précédent, puis affichez le message « bas » dans la console quand </a:t>
            </a:r>
            <a:r>
              <a:rPr lang="fr-FR" altLang="fr-FR" sz="2000" dirty="0" err="1">
                <a:latin typeface="Arial Rounded MT Bold" pitchFamily="34" charset="0"/>
              </a:rPr>
              <a:t>clientY</a:t>
            </a:r>
            <a:r>
              <a:rPr lang="fr-FR" altLang="fr-FR" sz="2000" dirty="0">
                <a:latin typeface="Arial Rounded MT Bold" pitchFamily="34" charset="0"/>
              </a:rPr>
              <a:t> vaut plus de 300.</a:t>
            </a: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marL="0" indent="0" eaLnBrk="1" hangingPunct="1">
              <a:buSzPct val="150000"/>
              <a:buNone/>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p:txBody>
      </p:sp>
      <p:sp>
        <p:nvSpPr>
          <p:cNvPr id="9" name="Espace réservé du pied de page 8"/>
          <p:cNvSpPr>
            <a:spLocks noGrp="1"/>
          </p:cNvSpPr>
          <p:nvPr>
            <p:ph type="ftr" sz="quarter" idx="11"/>
          </p:nvPr>
        </p:nvSpPr>
        <p:spPr/>
        <p:txBody>
          <a:bodyPr/>
          <a:lstStyle/>
          <a:p>
            <a:pPr>
              <a:defRPr/>
            </a:pPr>
            <a:r>
              <a:rPr lang="fr-FR"/>
              <a:t>Formation JavaScript - formations@alexis-ravel.com</a:t>
            </a:r>
          </a:p>
        </p:txBody>
      </p:sp>
      <p:sp>
        <p:nvSpPr>
          <p:cNvPr id="226307"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46A548F-ACD5-4D08-BD2C-83477575B788}" type="slidenum">
              <a:rPr lang="fr-FR" altLang="fr-FR" sz="1200" smtClean="0">
                <a:solidFill>
                  <a:srgbClr val="898989"/>
                </a:solidFill>
              </a:rPr>
              <a:pPr>
                <a:spcBef>
                  <a:spcPct val="0"/>
                </a:spcBef>
                <a:buFontTx/>
                <a:buNone/>
              </a:pPr>
              <a:t>119</a:t>
            </a:fld>
            <a:endParaRPr lang="fr-FR" altLang="fr-FR" sz="1200">
              <a:solidFill>
                <a:srgbClr val="898989"/>
              </a:solidFill>
            </a:endParaRPr>
          </a:p>
        </p:txBody>
      </p:sp>
      <p:sp>
        <p:nvSpPr>
          <p:cNvPr id="12"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pic>
        <p:nvPicPr>
          <p:cNvPr id="10" name="Imag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3608" y="266393"/>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562330882"/>
      </p:ext>
    </p:extLst>
  </p:cSld>
  <p:clrMapOvr>
    <a:masterClrMapping/>
  </p:clrMapOvr>
  <p:transition>
    <p:pull dir="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Espace réservé du contenu 2"/>
          <p:cNvSpPr>
            <a:spLocks noGrp="1"/>
          </p:cNvSpPr>
          <p:nvPr>
            <p:ph idx="1"/>
          </p:nvPr>
        </p:nvSpPr>
        <p:spPr>
          <a:xfrm>
            <a:off x="395288" y="1268413"/>
            <a:ext cx="8208962" cy="5184775"/>
          </a:xfrm>
        </p:spPr>
        <p:txBody>
          <a:bodyPr/>
          <a:lstStyle/>
          <a:p>
            <a:pPr eaLnBrk="1" hangingPunct="1">
              <a:buSzPct val="150000"/>
              <a:buFont typeface="Arial" panose="020B0604020202020204" pitchFamily="34" charset="0"/>
              <a:buNone/>
            </a:pPr>
            <a:endParaRPr lang="fr-FR" altLang="fr-FR" sz="2000">
              <a:latin typeface="Arial Rounded MT Bold" pitchFamily="34" charset="0"/>
            </a:endParaRPr>
          </a:p>
          <a:p>
            <a:pPr eaLnBrk="1" hangingPunct="1">
              <a:buSzPct val="150000"/>
              <a:buFont typeface="Arial" panose="020B0604020202020204" pitchFamily="34" charset="0"/>
              <a:buNone/>
            </a:pPr>
            <a:r>
              <a:rPr lang="fr-FR" altLang="fr-FR" sz="2800" u="sng">
                <a:latin typeface="Arial Rounded MT Bold" pitchFamily="34" charset="0"/>
              </a:rPr>
              <a:t>Premier script</a:t>
            </a:r>
          </a:p>
          <a:p>
            <a:pPr eaLnBrk="1" hangingPunct="1">
              <a:buSzPct val="150000"/>
              <a:buFont typeface="Arial" panose="020B0604020202020204" pitchFamily="34" charset="0"/>
              <a:buNone/>
            </a:pPr>
            <a:endParaRPr lang="fr-FR" altLang="fr-FR" sz="2000">
              <a:latin typeface="Arial Rounded MT Bold" pitchFamily="34" charset="0"/>
            </a:endParaRPr>
          </a:p>
          <a:p>
            <a:pPr eaLnBrk="1" hangingPunct="1">
              <a:buSzPct val="150000"/>
              <a:buFont typeface="Arial" panose="020B0604020202020204" pitchFamily="34" charset="0"/>
              <a:buNone/>
            </a:pPr>
            <a:r>
              <a:rPr lang="fr-FR" altLang="fr-FR" sz="2000"/>
              <a:t>	</a:t>
            </a:r>
            <a:r>
              <a:rPr lang="fr-FR" altLang="fr-FR" sz="1800">
                <a:latin typeface="Arial Rounded MT Bold" pitchFamily="34" charset="0"/>
              </a:rPr>
              <a:t>Si le contenu de la balise était plus conséquent, on écrirait le code JS dans un fichier à part. Exemple d’architecture pour un petit projet  :</a:t>
            </a: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p>
        </p:txBody>
      </p:sp>
      <p:sp>
        <p:nvSpPr>
          <p:cNvPr id="25603"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7BC11B6-69ED-4ABC-8F03-BBB576BC5060}" type="slidenum">
              <a:rPr lang="fr-FR" altLang="fr-FR" sz="1200" smtClean="0">
                <a:solidFill>
                  <a:srgbClr val="898989"/>
                </a:solidFill>
              </a:rPr>
              <a:pPr>
                <a:spcBef>
                  <a:spcPct val="0"/>
                </a:spcBef>
                <a:buFontTx/>
                <a:buNone/>
              </a:pPr>
              <a:t>12</a:t>
            </a:fld>
            <a:endParaRPr lang="fr-FR" altLang="fr-FR" sz="1200">
              <a:solidFill>
                <a:srgbClr val="898989"/>
              </a:solidFill>
            </a:endParaRPr>
          </a:p>
        </p:txBody>
      </p:sp>
      <p:sp>
        <p:nvSpPr>
          <p:cNvPr id="10"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pic>
        <p:nvPicPr>
          <p:cNvPr id="25607" name="Imag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3357563"/>
            <a:ext cx="4476750" cy="124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8" name="Imag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6375" y="4667250"/>
            <a:ext cx="1171575" cy="120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 name="Connecteur droit avec flèche 12"/>
          <p:cNvCxnSpPr/>
          <p:nvPr/>
        </p:nvCxnSpPr>
        <p:spPr>
          <a:xfrm flipH="1">
            <a:off x="2339975" y="4437063"/>
            <a:ext cx="863600" cy="576262"/>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pic>
        <p:nvPicPr>
          <p:cNvPr id="25610" name="Image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9388" y="5949950"/>
            <a:ext cx="396081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1" name="Image 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80063" y="4292600"/>
            <a:ext cx="3313112" cy="237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2" name="Connecteur droit avec flèche 21"/>
          <p:cNvCxnSpPr/>
          <p:nvPr/>
        </p:nvCxnSpPr>
        <p:spPr>
          <a:xfrm>
            <a:off x="5076825" y="4221163"/>
            <a:ext cx="431800" cy="360362"/>
          </a:xfrm>
          <a:prstGeom prst="straightConnector1">
            <a:avLst/>
          </a:prstGeom>
          <a:ln w="3810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6372225" y="6057900"/>
            <a:ext cx="1584325" cy="2508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a:p>
        </p:txBody>
      </p:sp>
      <p:cxnSp>
        <p:nvCxnSpPr>
          <p:cNvPr id="27" name="Connecteur droit avec flèche 26"/>
          <p:cNvCxnSpPr/>
          <p:nvPr/>
        </p:nvCxnSpPr>
        <p:spPr>
          <a:xfrm flipH="1" flipV="1">
            <a:off x="2627313" y="5589588"/>
            <a:ext cx="3744912" cy="503237"/>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17" name="Image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43608" y="266393"/>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pull dir="rd"/>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Espace réservé du contenu 2"/>
          <p:cNvSpPr>
            <a:spLocks noGrp="1"/>
          </p:cNvSpPr>
          <p:nvPr>
            <p:ph idx="1"/>
          </p:nvPr>
        </p:nvSpPr>
        <p:spPr>
          <a:xfrm>
            <a:off x="395288" y="1268413"/>
            <a:ext cx="8497887" cy="5184775"/>
          </a:xfrm>
        </p:spPr>
        <p:txBody>
          <a:bodyPr/>
          <a:lstStyle/>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800" u="sng" dirty="0">
                <a:latin typeface="Arial Rounded MT Bold" pitchFamily="34" charset="0"/>
              </a:rPr>
              <a:t>Le DOM : manipulation du code HTML</a:t>
            </a: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000" i="1" dirty="0">
                <a:latin typeface="Arial Rounded MT Bold" pitchFamily="34" charset="0"/>
              </a:rPr>
              <a:t>Récupérer les touches frappées</a:t>
            </a:r>
            <a:endParaRPr lang="fr-FR" altLang="fr-FR" sz="2000" dirty="0">
              <a:latin typeface="Arial Rounded MT Bold" pitchFamily="34" charset="0"/>
            </a:endParaRPr>
          </a:p>
          <a:p>
            <a:pPr eaLnBrk="1" hangingPunct="1">
              <a:buSzPct val="150000"/>
              <a:buFont typeface="Arial" panose="020B0604020202020204" pitchFamily="34" charset="0"/>
              <a:buNone/>
            </a:pPr>
            <a:endParaRPr lang="fr-FR" altLang="fr-FR" sz="1800" dirty="0">
              <a:latin typeface="Arial Rounded MT Bold" pitchFamily="34" charset="0"/>
            </a:endParaRPr>
          </a:p>
          <a:p>
            <a:pPr eaLnBrk="1" hangingPunct="1">
              <a:buSzPct val="150000"/>
              <a:buFont typeface="Arial" panose="020B0604020202020204" pitchFamily="34" charset="0"/>
              <a:buNone/>
            </a:pPr>
            <a:endParaRPr lang="fr-FR" altLang="fr-FR" sz="1800" dirty="0">
              <a:latin typeface="Arial Rounded MT Bold" pitchFamily="34" charset="0"/>
            </a:endParaRPr>
          </a:p>
          <a:p>
            <a:pPr eaLnBrk="1" hangingPunct="1">
              <a:buSzPct val="150000"/>
              <a:buFont typeface="Arial" panose="020B0604020202020204" pitchFamily="34" charset="0"/>
              <a:buNone/>
            </a:pPr>
            <a:endParaRPr lang="fr-FR" altLang="fr-FR" sz="1800" dirty="0">
              <a:latin typeface="Arial Rounded MT Bold" pitchFamily="34" charset="0"/>
            </a:endParaRPr>
          </a:p>
          <a:p>
            <a:pPr eaLnBrk="1" hangingPunct="1">
              <a:buSzPct val="150000"/>
              <a:buFont typeface="Arial" panose="020B0604020202020204" pitchFamily="34" charset="0"/>
              <a:buNone/>
            </a:pPr>
            <a:endParaRPr lang="fr-FR" altLang="fr-FR" sz="1800" dirty="0">
              <a:latin typeface="Arial Rounded MT Bold" pitchFamily="34" charset="0"/>
            </a:endParaRPr>
          </a:p>
          <a:p>
            <a:pPr eaLnBrk="1" hangingPunct="1">
              <a:buSzPct val="150000"/>
              <a:buFont typeface="Arial" panose="020B0604020202020204" pitchFamily="34" charset="0"/>
              <a:buNone/>
            </a:pPr>
            <a:endParaRPr lang="fr-FR" altLang="fr-FR" sz="1800" dirty="0">
              <a:latin typeface="Arial Rounded MT Bold" pitchFamily="34" charset="0"/>
            </a:endParaRPr>
          </a:p>
          <a:p>
            <a:pPr eaLnBrk="1" hangingPunct="1">
              <a:buSzPct val="150000"/>
              <a:buFont typeface="Arial" panose="020B0604020202020204" pitchFamily="34" charset="0"/>
              <a:buNone/>
            </a:pPr>
            <a:endParaRPr lang="fr-FR" altLang="fr-FR" sz="1800" dirty="0">
              <a:latin typeface="Arial Rounded MT Bold" pitchFamily="34" charset="0"/>
            </a:endParaRPr>
          </a:p>
          <a:p>
            <a:pPr eaLnBrk="1" hangingPunct="1">
              <a:buSzPct val="150000"/>
              <a:buFont typeface="Arial" panose="020B0604020202020204" pitchFamily="34" charset="0"/>
              <a:buNone/>
            </a:pPr>
            <a:endParaRPr lang="fr-FR" altLang="fr-FR" sz="1800" dirty="0">
              <a:latin typeface="Arial Rounded MT Bold" pitchFamily="34" charset="0"/>
            </a:endParaRPr>
          </a:p>
          <a:p>
            <a:pPr eaLnBrk="1" hangingPunct="1">
              <a:buSzPct val="150000"/>
              <a:buFont typeface="Wingdings" panose="05000000000000000000" pitchFamily="2" charset="2"/>
              <a:buChar char="§"/>
            </a:pPr>
            <a:r>
              <a:rPr lang="fr-FR" altLang="fr-FR" sz="2000" dirty="0">
                <a:latin typeface="Arial Rounded MT Bold" pitchFamily="34" charset="0"/>
              </a:rPr>
              <a:t>On utilise la propriété </a:t>
            </a:r>
            <a:r>
              <a:rPr lang="fr-FR" altLang="fr-FR" sz="2000" dirty="0" err="1">
                <a:latin typeface="Arial" panose="020B0604020202020204" pitchFamily="34" charset="0"/>
                <a:cs typeface="Arial" panose="020B0604020202020204" pitchFamily="34" charset="0"/>
              </a:rPr>
              <a:t>keyCode</a:t>
            </a:r>
            <a:r>
              <a:rPr lang="fr-FR" altLang="fr-FR" sz="2000" dirty="0">
                <a:latin typeface="Arial" panose="020B0604020202020204" pitchFamily="34" charset="0"/>
                <a:cs typeface="Arial" panose="020B0604020202020204" pitchFamily="34" charset="0"/>
              </a:rPr>
              <a:t> </a:t>
            </a:r>
            <a:r>
              <a:rPr lang="fr-FR" altLang="fr-FR" sz="2000" dirty="0">
                <a:latin typeface="Arial Rounded MT Bold" pitchFamily="34" charset="0"/>
              </a:rPr>
              <a:t>pour récupérer le code ASCII correspondant à la touche pressée. Pour ensuite convertir le code en caractère, on peut utiliser la méthode </a:t>
            </a:r>
            <a:r>
              <a:rPr lang="fr-FR" altLang="fr-FR" sz="2000" dirty="0" err="1">
                <a:latin typeface="Arial" panose="020B0604020202020204" pitchFamily="34" charset="0"/>
                <a:cs typeface="Arial" panose="020B0604020202020204" pitchFamily="34" charset="0"/>
              </a:rPr>
              <a:t>fromCharCode</a:t>
            </a:r>
            <a:r>
              <a:rPr lang="fr-FR" altLang="fr-FR" sz="2000" dirty="0">
                <a:latin typeface="Arial" panose="020B0604020202020204" pitchFamily="34" charset="0"/>
                <a:cs typeface="Arial" panose="020B0604020202020204" pitchFamily="34" charset="0"/>
              </a:rPr>
              <a:t>()</a:t>
            </a:r>
            <a:r>
              <a:rPr lang="fr-FR" altLang="fr-FR" sz="2000" dirty="0">
                <a:latin typeface="Arial Rounded MT Bold" pitchFamily="34" charset="0"/>
              </a:rPr>
              <a:t>.</a:t>
            </a: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p:txBody>
      </p:sp>
      <p:sp>
        <p:nvSpPr>
          <p:cNvPr id="9" name="Espace réservé du pied de page 8"/>
          <p:cNvSpPr>
            <a:spLocks noGrp="1"/>
          </p:cNvSpPr>
          <p:nvPr>
            <p:ph type="ftr" sz="quarter" idx="11"/>
          </p:nvPr>
        </p:nvSpPr>
        <p:spPr/>
        <p:txBody>
          <a:bodyPr/>
          <a:lstStyle/>
          <a:p>
            <a:pPr>
              <a:defRPr/>
            </a:pPr>
            <a:r>
              <a:rPr lang="fr-FR"/>
              <a:t>Formation JavaScript - formations@alexis-ravel.com</a:t>
            </a:r>
          </a:p>
        </p:txBody>
      </p:sp>
      <p:sp>
        <p:nvSpPr>
          <p:cNvPr id="228355"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BBA0B30-48BA-4A49-B8AC-B566D3141A61}" type="slidenum">
              <a:rPr lang="fr-FR" altLang="fr-FR" sz="1200" smtClean="0">
                <a:solidFill>
                  <a:srgbClr val="898989"/>
                </a:solidFill>
              </a:rPr>
              <a:pPr>
                <a:spcBef>
                  <a:spcPct val="0"/>
                </a:spcBef>
                <a:buFontTx/>
                <a:buNone/>
              </a:pPr>
              <a:t>120</a:t>
            </a:fld>
            <a:endParaRPr lang="fr-FR" altLang="fr-FR" sz="1200">
              <a:solidFill>
                <a:srgbClr val="898989"/>
              </a:solidFill>
            </a:endParaRPr>
          </a:p>
        </p:txBody>
      </p:sp>
      <p:sp>
        <p:nvSpPr>
          <p:cNvPr id="12"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graphicFrame>
        <p:nvGraphicFramePr>
          <p:cNvPr id="11" name="Tableau 10"/>
          <p:cNvGraphicFramePr>
            <a:graphicFrameLocks noGrp="1"/>
          </p:cNvGraphicFramePr>
          <p:nvPr/>
        </p:nvGraphicFramePr>
        <p:xfrm>
          <a:off x="539750" y="3141663"/>
          <a:ext cx="7416800" cy="1493837"/>
        </p:xfrm>
        <a:graphic>
          <a:graphicData uri="http://schemas.openxmlformats.org/drawingml/2006/table">
            <a:tbl>
              <a:tblPr/>
              <a:tblGrid>
                <a:gridCol w="1685124">
                  <a:extLst>
                    <a:ext uri="{9D8B030D-6E8A-4147-A177-3AD203B41FA5}">
                      <a16:colId xmlns:a16="http://schemas.microsoft.com/office/drawing/2014/main" val="20000"/>
                    </a:ext>
                  </a:extLst>
                </a:gridCol>
                <a:gridCol w="5731676">
                  <a:extLst>
                    <a:ext uri="{9D8B030D-6E8A-4147-A177-3AD203B41FA5}">
                      <a16:colId xmlns:a16="http://schemas.microsoft.com/office/drawing/2014/main" val="20001"/>
                    </a:ext>
                  </a:extLst>
                </a:gridCol>
              </a:tblGrid>
              <a:tr h="274378">
                <a:tc>
                  <a:txBody>
                    <a:bodyPr/>
                    <a:lstStyle/>
                    <a:p>
                      <a:pPr>
                        <a:spcAft>
                          <a:spcPts val="0"/>
                        </a:spcAft>
                      </a:pPr>
                      <a:r>
                        <a:rPr lang="fr-FR" sz="1800" b="1">
                          <a:latin typeface="Arial"/>
                          <a:ea typeface="Calibri"/>
                          <a:cs typeface="Times New Roman"/>
                        </a:rPr>
                        <a:t>Evénements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r-FR" sz="1800" b="1">
                          <a:latin typeface="Arial"/>
                          <a:ea typeface="Calibri"/>
                          <a:cs typeface="Times New Roman"/>
                        </a:rPr>
                        <a:t>Ce qu’ils renvoient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87784">
                <a:tc>
                  <a:txBody>
                    <a:bodyPr/>
                    <a:lstStyle/>
                    <a:p>
                      <a:pPr>
                        <a:spcAft>
                          <a:spcPts val="0"/>
                        </a:spcAft>
                      </a:pPr>
                      <a:r>
                        <a:rPr lang="fr-FR" sz="1600" b="1">
                          <a:latin typeface="Arial"/>
                          <a:ea typeface="Calibri"/>
                          <a:cs typeface="Times New Roman"/>
                        </a:rPr>
                        <a:t>keyup,</a:t>
                      </a:r>
                    </a:p>
                    <a:p>
                      <a:pPr>
                        <a:spcAft>
                          <a:spcPts val="0"/>
                        </a:spcAft>
                      </a:pPr>
                      <a:r>
                        <a:rPr lang="fr-FR" sz="1600" b="1">
                          <a:latin typeface="Arial"/>
                          <a:ea typeface="Calibri"/>
                          <a:cs typeface="Times New Roman"/>
                        </a:rPr>
                        <a:t>keydown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r-FR" sz="1600">
                          <a:latin typeface="Arial"/>
                          <a:ea typeface="Calibri"/>
                          <a:cs typeface="Times New Roman"/>
                        </a:rPr>
                        <a:t>On peut récupérer l’appui de n’importe quel touche (ctrl, A…) mais les caractères seront sous forme de majuscules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731675">
                <a:tc>
                  <a:txBody>
                    <a:bodyPr/>
                    <a:lstStyle/>
                    <a:p>
                      <a:pPr>
                        <a:spcAft>
                          <a:spcPts val="0"/>
                        </a:spcAft>
                      </a:pPr>
                      <a:r>
                        <a:rPr lang="fr-FR" sz="1600" b="1">
                          <a:latin typeface="Arial"/>
                          <a:ea typeface="Calibri"/>
                          <a:cs typeface="Times New Roman"/>
                        </a:rPr>
                        <a:t>keypress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r-FR" sz="1600">
                          <a:latin typeface="Arial"/>
                          <a:ea typeface="Calibri"/>
                          <a:cs typeface="Times New Roman"/>
                        </a:rPr>
                        <a:t>On peut récupérer seulement les caractères (a, A, b, B…) avec ou sans majuscules car on peut détecter les combinaisons de touche comme Maj + 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pic>
        <p:nvPicPr>
          <p:cNvPr id="10" name="Imag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3608" y="266393"/>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pull dir="rd"/>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Espace réservé du contenu 2"/>
          <p:cNvSpPr>
            <a:spLocks noGrp="1"/>
          </p:cNvSpPr>
          <p:nvPr>
            <p:ph idx="1"/>
          </p:nvPr>
        </p:nvSpPr>
        <p:spPr>
          <a:xfrm>
            <a:off x="395288" y="1268413"/>
            <a:ext cx="8497887" cy="5184775"/>
          </a:xfrm>
        </p:spPr>
        <p:txBody>
          <a:bodyPr/>
          <a:lstStyle/>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800" u="sng" dirty="0">
                <a:latin typeface="Arial Rounded MT Bold" pitchFamily="34" charset="0"/>
              </a:rPr>
              <a:t>Le DOM : manipulation du code HTML</a:t>
            </a: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000" i="1" dirty="0">
                <a:latin typeface="Arial Rounded MT Bold" pitchFamily="34" charset="0"/>
              </a:rPr>
              <a:t>Bloquer l’action par défaut</a:t>
            </a:r>
            <a:endParaRPr lang="fr-FR" altLang="fr-FR" sz="1800" dirty="0">
              <a:latin typeface="Arial Rounded MT Bold" pitchFamily="34" charset="0"/>
            </a:endParaRPr>
          </a:p>
          <a:p>
            <a:pPr eaLnBrk="1" hangingPunct="1">
              <a:buSzPct val="150000"/>
              <a:buFont typeface="Arial" panose="020B0604020202020204" pitchFamily="34" charset="0"/>
              <a:buNone/>
            </a:pPr>
            <a:endParaRPr lang="fr-FR" altLang="fr-FR" sz="1800" dirty="0">
              <a:latin typeface="Arial Rounded MT Bold" pitchFamily="34" charset="0"/>
            </a:endParaRPr>
          </a:p>
          <a:p>
            <a:pPr eaLnBrk="1" hangingPunct="1">
              <a:buSzPct val="150000"/>
              <a:buFont typeface="Wingdings" panose="05000000000000000000" pitchFamily="2" charset="2"/>
              <a:buChar char="§"/>
            </a:pPr>
            <a:r>
              <a:rPr lang="fr-FR" altLang="fr-FR" sz="2000" dirty="0">
                <a:latin typeface="Arial Rounded MT Bold" pitchFamily="34" charset="0"/>
              </a:rPr>
              <a:t>Si on a mis un événement click sur un lien ou sur un bouton, on peut vouloir bloquer leur effet (une redirection ou l’envoi d’un formulaire). Pour se faire, il suffit de faire </a:t>
            </a:r>
            <a:r>
              <a:rPr lang="fr-FR" altLang="fr-FR" sz="2000" dirty="0">
                <a:latin typeface="Arial" panose="020B0604020202020204" pitchFamily="34" charset="0"/>
                <a:cs typeface="Arial" panose="020B0604020202020204" pitchFamily="34" charset="0"/>
              </a:rPr>
              <a:t>un return false ; </a:t>
            </a:r>
            <a:r>
              <a:rPr lang="fr-FR" altLang="fr-FR" sz="2000" dirty="0">
                <a:latin typeface="Arial Rounded MT Bold" pitchFamily="34" charset="0"/>
              </a:rPr>
              <a:t>ou un </a:t>
            </a:r>
            <a:r>
              <a:rPr lang="fr-FR" altLang="fr-FR" sz="2000" dirty="0" err="1">
                <a:latin typeface="Arial" panose="020B0604020202020204" pitchFamily="34" charset="0"/>
                <a:cs typeface="Arial" panose="020B0604020202020204" pitchFamily="34" charset="0"/>
              </a:rPr>
              <a:t>e.preventDefault</a:t>
            </a:r>
            <a:r>
              <a:rPr lang="fr-FR" altLang="fr-FR" sz="2000" dirty="0">
                <a:latin typeface="Arial" panose="020B0604020202020204" pitchFamily="34" charset="0"/>
                <a:cs typeface="Arial" panose="020B0604020202020204" pitchFamily="34" charset="0"/>
              </a:rPr>
              <a:t>()</a:t>
            </a: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p:txBody>
      </p:sp>
      <p:sp>
        <p:nvSpPr>
          <p:cNvPr id="9" name="Espace réservé du pied de page 8"/>
          <p:cNvSpPr>
            <a:spLocks noGrp="1"/>
          </p:cNvSpPr>
          <p:nvPr>
            <p:ph type="ftr" sz="quarter" idx="11"/>
          </p:nvPr>
        </p:nvSpPr>
        <p:spPr/>
        <p:txBody>
          <a:bodyPr/>
          <a:lstStyle/>
          <a:p>
            <a:pPr>
              <a:defRPr/>
            </a:pPr>
            <a:r>
              <a:rPr lang="fr-FR"/>
              <a:t>Formation JavaScript - formations@alexis-ravel.com</a:t>
            </a:r>
          </a:p>
        </p:txBody>
      </p:sp>
      <p:sp>
        <p:nvSpPr>
          <p:cNvPr id="230403"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E9787A7-F73D-40BD-830F-8C56EF50ACA6}" type="slidenum">
              <a:rPr lang="fr-FR" altLang="fr-FR" sz="1200" smtClean="0">
                <a:solidFill>
                  <a:srgbClr val="898989"/>
                </a:solidFill>
              </a:rPr>
              <a:pPr>
                <a:spcBef>
                  <a:spcPct val="0"/>
                </a:spcBef>
                <a:buFontTx/>
                <a:buNone/>
              </a:pPr>
              <a:t>121</a:t>
            </a:fld>
            <a:endParaRPr lang="fr-FR" altLang="fr-FR" sz="1200">
              <a:solidFill>
                <a:srgbClr val="898989"/>
              </a:solidFill>
            </a:endParaRPr>
          </a:p>
        </p:txBody>
      </p:sp>
      <p:sp>
        <p:nvSpPr>
          <p:cNvPr id="12"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pic>
        <p:nvPicPr>
          <p:cNvPr id="8" name="Imag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3608" y="266393"/>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pull dir="rd"/>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Espace réservé du contenu 2"/>
          <p:cNvSpPr>
            <a:spLocks noGrp="1"/>
          </p:cNvSpPr>
          <p:nvPr>
            <p:ph idx="1"/>
          </p:nvPr>
        </p:nvSpPr>
        <p:spPr>
          <a:xfrm>
            <a:off x="395288" y="1268413"/>
            <a:ext cx="8497887" cy="5184775"/>
          </a:xfrm>
        </p:spPr>
        <p:txBody>
          <a:bodyPr/>
          <a:lstStyle/>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800" u="sng" dirty="0">
                <a:latin typeface="Arial Rounded MT Bold" pitchFamily="34" charset="0"/>
              </a:rPr>
              <a:t>Le DOM : manipulation du code HTML</a:t>
            </a: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000" i="1" dirty="0">
                <a:latin typeface="Arial Rounded MT Bold" pitchFamily="34" charset="0"/>
              </a:rPr>
              <a:t>Remarques sur les formulaires</a:t>
            </a:r>
            <a:endParaRPr lang="fr-FR" altLang="fr-FR" sz="1800" dirty="0">
              <a:latin typeface="Arial Rounded MT Bold" pitchFamily="34" charset="0"/>
            </a:endParaRPr>
          </a:p>
          <a:p>
            <a:pPr eaLnBrk="1" hangingPunct="1">
              <a:buSzPct val="150000"/>
              <a:buFont typeface="Arial" panose="020B0604020202020204" pitchFamily="34" charset="0"/>
              <a:buNone/>
            </a:pPr>
            <a:endParaRPr lang="fr-FR" altLang="fr-FR" sz="1800" dirty="0">
              <a:latin typeface="Arial Rounded MT Bold" pitchFamily="34" charset="0"/>
            </a:endParaRPr>
          </a:p>
          <a:p>
            <a:pPr eaLnBrk="1" hangingPunct="1">
              <a:buSzPct val="150000"/>
              <a:buFont typeface="Wingdings" panose="05000000000000000000" pitchFamily="2" charset="2"/>
              <a:buChar char="§"/>
            </a:pPr>
            <a:r>
              <a:rPr lang="fr-FR" altLang="fr-FR" sz="2000" dirty="0">
                <a:latin typeface="Arial Rounded MT Bold" pitchFamily="34" charset="0"/>
              </a:rPr>
              <a:t>On peut être souvent amener à modifier l’attribut </a:t>
            </a:r>
            <a:r>
              <a:rPr lang="fr-FR" altLang="fr-FR" sz="2000" i="1" dirty="0">
                <a:latin typeface="Arial" panose="020B0604020202020204" pitchFamily="34" charset="0"/>
                <a:cs typeface="Arial" panose="020B0604020202020204" pitchFamily="34" charset="0"/>
              </a:rPr>
              <a:t>value</a:t>
            </a:r>
            <a:r>
              <a:rPr lang="fr-FR" altLang="fr-FR" sz="2000" dirty="0">
                <a:latin typeface="Arial Rounded MT Bold" pitchFamily="34" charset="0"/>
              </a:rPr>
              <a:t> pour modifier le contenu des formulaires. </a:t>
            </a:r>
            <a:r>
              <a:rPr lang="fr-FR" altLang="fr-FR" sz="2000" dirty="0">
                <a:latin typeface="Arial" panose="020B0604020202020204" pitchFamily="34" charset="0"/>
                <a:cs typeface="Arial" panose="020B0604020202020204" pitchFamily="34" charset="0"/>
              </a:rPr>
              <a:t>value</a:t>
            </a:r>
            <a:r>
              <a:rPr lang="fr-FR" altLang="fr-FR" sz="2000" dirty="0">
                <a:latin typeface="Arial Rounded MT Bold" pitchFamily="34" charset="0"/>
              </a:rPr>
              <a:t> fonctionne aussi pour les balises </a:t>
            </a:r>
            <a:r>
              <a:rPr lang="fr-FR" altLang="fr-FR" sz="2000" dirty="0">
                <a:latin typeface="Arial" panose="020B0604020202020204" pitchFamily="34" charset="0"/>
                <a:cs typeface="Arial" panose="020B0604020202020204" pitchFamily="34" charset="0"/>
              </a:rPr>
              <a:t>&lt;</a:t>
            </a:r>
            <a:r>
              <a:rPr lang="fr-FR" altLang="fr-FR" sz="2000" dirty="0" err="1">
                <a:latin typeface="Arial" panose="020B0604020202020204" pitchFamily="34" charset="0"/>
                <a:cs typeface="Arial" panose="020B0604020202020204" pitchFamily="34" charset="0"/>
              </a:rPr>
              <a:t>textarea</a:t>
            </a:r>
            <a:r>
              <a:rPr lang="fr-FR" altLang="fr-FR" sz="2000" dirty="0">
                <a:latin typeface="Arial" panose="020B0604020202020204" pitchFamily="34" charset="0"/>
                <a:cs typeface="Arial" panose="020B0604020202020204" pitchFamily="34" charset="0"/>
              </a:rPr>
              <a:t>&gt; </a:t>
            </a:r>
            <a:r>
              <a:rPr lang="fr-FR" altLang="fr-FR" sz="2000" dirty="0">
                <a:latin typeface="Arial Rounded MT Bold" pitchFamily="34" charset="0"/>
              </a:rPr>
              <a:t>(même si on peut aussi utiliser </a:t>
            </a:r>
            <a:r>
              <a:rPr lang="fr-FR" altLang="fr-FR" sz="2000" dirty="0" err="1">
                <a:latin typeface="Arial Rounded MT Bold" pitchFamily="34" charset="0"/>
              </a:rPr>
              <a:t>innerHTML</a:t>
            </a:r>
            <a:r>
              <a:rPr lang="fr-FR" altLang="fr-FR" sz="2000" dirty="0">
                <a:latin typeface="Arial Rounded MT Bold" pitchFamily="34" charset="0"/>
              </a:rPr>
              <a:t> et </a:t>
            </a:r>
            <a:r>
              <a:rPr lang="fr-FR" altLang="fr-FR" sz="2000" dirty="0" err="1">
                <a:latin typeface="Arial Rounded MT Bold" pitchFamily="34" charset="0"/>
              </a:rPr>
              <a:t>textContent</a:t>
            </a:r>
            <a:r>
              <a:rPr lang="fr-FR" altLang="fr-FR" sz="2000" dirty="0">
                <a:latin typeface="Arial Rounded MT Bold" pitchFamily="34" charset="0"/>
              </a:rPr>
              <a:t>).</a:t>
            </a:r>
          </a:p>
          <a:p>
            <a:pPr eaLnBrk="1" hangingPunct="1">
              <a:buSzPct val="150000"/>
              <a:buFont typeface="Wingdings" panose="05000000000000000000" pitchFamily="2" charset="2"/>
              <a:buChar char="§"/>
            </a:pPr>
            <a:r>
              <a:rPr lang="fr-FR" altLang="fr-FR" sz="2000" dirty="0">
                <a:latin typeface="Arial Rounded MT Bold" pitchFamily="34" charset="0"/>
              </a:rPr>
              <a:t>Pour ajouter/supprimer les propriétés </a:t>
            </a:r>
            <a:r>
              <a:rPr lang="fr-FR" altLang="fr-FR" sz="2000" dirty="0" err="1">
                <a:latin typeface="Arial" panose="020B0604020202020204" pitchFamily="34" charset="0"/>
                <a:cs typeface="Arial" panose="020B0604020202020204" pitchFamily="34" charset="0"/>
              </a:rPr>
              <a:t>checked</a:t>
            </a:r>
            <a:r>
              <a:rPr lang="fr-FR" altLang="fr-FR" sz="2000" dirty="0">
                <a:latin typeface="Arial Rounded MT Bold" pitchFamily="34" charset="0"/>
              </a:rPr>
              <a:t>, </a:t>
            </a:r>
            <a:r>
              <a:rPr lang="fr-FR" altLang="fr-FR" sz="2000" dirty="0" err="1">
                <a:latin typeface="Arial" panose="020B0604020202020204" pitchFamily="34" charset="0"/>
                <a:cs typeface="Arial" panose="020B0604020202020204" pitchFamily="34" charset="0"/>
              </a:rPr>
              <a:t>disabled</a:t>
            </a:r>
            <a:r>
              <a:rPr lang="fr-FR" altLang="fr-FR" sz="2000" dirty="0">
                <a:latin typeface="Arial Rounded MT Bold" pitchFamily="34" charset="0"/>
              </a:rPr>
              <a:t> et </a:t>
            </a:r>
            <a:r>
              <a:rPr lang="fr-FR" altLang="fr-FR" sz="2000" dirty="0" err="1">
                <a:latin typeface="Arial" panose="020B0604020202020204" pitchFamily="34" charset="0"/>
                <a:cs typeface="Arial" panose="020B0604020202020204" pitchFamily="34" charset="0"/>
              </a:rPr>
              <a:t>read-only</a:t>
            </a:r>
            <a:r>
              <a:rPr lang="fr-FR" altLang="fr-FR" sz="2000" dirty="0">
                <a:latin typeface="Arial Rounded MT Bold" pitchFamily="34" charset="0"/>
              </a:rPr>
              <a:t>, il faut les considérer comme des booléens.</a:t>
            </a:r>
          </a:p>
          <a:p>
            <a:pPr eaLnBrk="1" hangingPunct="1">
              <a:buSzPct val="150000"/>
              <a:buFont typeface="Wingdings" panose="05000000000000000000" pitchFamily="2" charset="2"/>
              <a:buChar char="§"/>
            </a:pPr>
            <a:r>
              <a:rPr lang="fr-FR" altLang="fr-FR" sz="2000" dirty="0">
                <a:latin typeface="Arial Rounded MT Bold" pitchFamily="34" charset="0"/>
              </a:rPr>
              <a:t>Pour les listes déroulantes, il existe les propriétés </a:t>
            </a:r>
            <a:r>
              <a:rPr lang="fr-FR" altLang="fr-FR" sz="2000" dirty="0" err="1">
                <a:latin typeface="Arial" panose="020B0604020202020204" pitchFamily="34" charset="0"/>
                <a:cs typeface="Arial" panose="020B0604020202020204" pitchFamily="34" charset="0"/>
              </a:rPr>
              <a:t>selectedIndex</a:t>
            </a:r>
            <a:r>
              <a:rPr lang="fr-FR" altLang="fr-FR" sz="2000" dirty="0">
                <a:latin typeface="Arial Rounded MT Bold" pitchFamily="34" charset="0"/>
              </a:rPr>
              <a:t> et </a:t>
            </a:r>
            <a:r>
              <a:rPr lang="fr-FR" altLang="fr-FR" sz="2000" dirty="0">
                <a:latin typeface="Arial" panose="020B0604020202020204" pitchFamily="34" charset="0"/>
                <a:cs typeface="Arial" panose="020B0604020202020204" pitchFamily="34" charset="0"/>
              </a:rPr>
              <a:t>options</a:t>
            </a: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p:txBody>
      </p:sp>
      <p:sp>
        <p:nvSpPr>
          <p:cNvPr id="9" name="Espace réservé du pied de page 8"/>
          <p:cNvSpPr>
            <a:spLocks noGrp="1"/>
          </p:cNvSpPr>
          <p:nvPr>
            <p:ph type="ftr" sz="quarter" idx="11"/>
          </p:nvPr>
        </p:nvSpPr>
        <p:spPr/>
        <p:txBody>
          <a:bodyPr/>
          <a:lstStyle/>
          <a:p>
            <a:pPr>
              <a:defRPr/>
            </a:pPr>
            <a:r>
              <a:rPr lang="fr-FR"/>
              <a:t>Formation JavaScript - formations@alexis-ravel.com</a:t>
            </a:r>
          </a:p>
        </p:txBody>
      </p:sp>
      <p:sp>
        <p:nvSpPr>
          <p:cNvPr id="232451"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1814566-2625-4EC6-9CED-FDCFF74E0A8B}" type="slidenum">
              <a:rPr lang="fr-FR" altLang="fr-FR" sz="1200" smtClean="0">
                <a:solidFill>
                  <a:srgbClr val="898989"/>
                </a:solidFill>
              </a:rPr>
              <a:pPr>
                <a:spcBef>
                  <a:spcPct val="0"/>
                </a:spcBef>
                <a:buFontTx/>
                <a:buNone/>
              </a:pPr>
              <a:t>122</a:t>
            </a:fld>
            <a:endParaRPr lang="fr-FR" altLang="fr-FR" sz="1200">
              <a:solidFill>
                <a:srgbClr val="898989"/>
              </a:solidFill>
            </a:endParaRPr>
          </a:p>
        </p:txBody>
      </p:sp>
      <p:sp>
        <p:nvSpPr>
          <p:cNvPr id="12"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pic>
        <p:nvPicPr>
          <p:cNvPr id="8" name="Imag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3608" y="266393"/>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pull dir="rd"/>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Espace réservé du contenu 2"/>
          <p:cNvSpPr>
            <a:spLocks noGrp="1"/>
          </p:cNvSpPr>
          <p:nvPr>
            <p:ph idx="1"/>
          </p:nvPr>
        </p:nvSpPr>
        <p:spPr>
          <a:xfrm>
            <a:off x="395288" y="1268413"/>
            <a:ext cx="8497887" cy="5184775"/>
          </a:xfrm>
        </p:spPr>
        <p:txBody>
          <a:bodyPr/>
          <a:lstStyle/>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800" u="sng" dirty="0">
                <a:latin typeface="Arial Rounded MT Bold" pitchFamily="34" charset="0"/>
              </a:rPr>
              <a:t>Le DOM : manipulation du code HTML</a:t>
            </a: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000" i="1" dirty="0">
                <a:latin typeface="Arial Rounded MT Bold" pitchFamily="34" charset="0"/>
              </a:rPr>
              <a:t>Remarques sur les formulaires</a:t>
            </a:r>
            <a:endParaRPr lang="fr-FR" altLang="fr-FR" sz="1800" dirty="0">
              <a:latin typeface="Arial Rounded MT Bold" pitchFamily="34" charset="0"/>
            </a:endParaRPr>
          </a:p>
          <a:p>
            <a:pPr eaLnBrk="1" hangingPunct="1">
              <a:buSzPct val="150000"/>
              <a:buFont typeface="Arial" panose="020B0604020202020204" pitchFamily="34" charset="0"/>
              <a:buNone/>
            </a:pPr>
            <a:endParaRPr lang="fr-FR" altLang="fr-FR" sz="1800" dirty="0">
              <a:latin typeface="Arial Rounded MT Bold" pitchFamily="34" charset="0"/>
            </a:endParaRPr>
          </a:p>
          <a:p>
            <a:pPr eaLnBrk="1" hangingPunct="1">
              <a:buSzPct val="150000"/>
              <a:buFont typeface="Wingdings" panose="05000000000000000000" pitchFamily="2" charset="2"/>
              <a:buChar char="§"/>
            </a:pPr>
            <a:r>
              <a:rPr lang="fr-FR" altLang="fr-FR" sz="1800" dirty="0">
                <a:latin typeface="Arial Rounded MT Bold" pitchFamily="34" charset="0"/>
              </a:rPr>
              <a:t>Important : pour envoyer un formulaire en JS, il suffit de récupérer l’élément du formulaire (la balise </a:t>
            </a:r>
            <a:r>
              <a:rPr lang="fr-FR" altLang="fr-FR" sz="1800" dirty="0">
                <a:latin typeface="Arial" panose="020B0604020202020204" pitchFamily="34" charset="0"/>
                <a:cs typeface="Arial" panose="020B0604020202020204" pitchFamily="34" charset="0"/>
              </a:rPr>
              <a:t>&lt;</a:t>
            </a:r>
            <a:r>
              <a:rPr lang="fr-FR" altLang="fr-FR" sz="1800" dirty="0" err="1">
                <a:latin typeface="Arial" panose="020B0604020202020204" pitchFamily="34" charset="0"/>
                <a:cs typeface="Arial" panose="020B0604020202020204" pitchFamily="34" charset="0"/>
              </a:rPr>
              <a:t>form</a:t>
            </a:r>
            <a:r>
              <a:rPr lang="fr-FR" altLang="fr-FR" sz="1800" dirty="0">
                <a:latin typeface="Arial" panose="020B0604020202020204" pitchFamily="34" charset="0"/>
                <a:cs typeface="Arial" panose="020B0604020202020204" pitchFamily="34" charset="0"/>
              </a:rPr>
              <a:t>&gt;</a:t>
            </a:r>
            <a:r>
              <a:rPr lang="fr-FR" altLang="fr-FR" sz="1800" dirty="0">
                <a:latin typeface="Arial Rounded MT Bold" pitchFamily="34" charset="0"/>
              </a:rPr>
              <a:t>), puis d’utiliser la fonction </a:t>
            </a:r>
            <a:r>
              <a:rPr lang="fr-FR" altLang="fr-FR" sz="1800" dirty="0" err="1">
                <a:latin typeface="Consolas" panose="020B0609020204030204" pitchFamily="49" charset="0"/>
                <a:cs typeface="Consolas" panose="020B0609020204030204" pitchFamily="49" charset="0"/>
              </a:rPr>
              <a:t>submit</a:t>
            </a:r>
            <a:r>
              <a:rPr lang="fr-FR" altLang="fr-FR" sz="1800" dirty="0">
                <a:latin typeface="Consolas" panose="020B0609020204030204" pitchFamily="49" charset="0"/>
                <a:cs typeface="Consolas" panose="020B0609020204030204" pitchFamily="49" charset="0"/>
              </a:rPr>
              <a:t>()</a:t>
            </a:r>
            <a:r>
              <a:rPr lang="fr-FR" altLang="fr-FR" sz="1800" dirty="0">
                <a:latin typeface="Arial Rounded MT Bold" pitchFamily="34" charset="0"/>
              </a:rPr>
              <a:t>. Cela peut être utile si on veut soumettre un formulaire sans avoir besoin que l’utilisateur ne clique sur un bouton : </a:t>
            </a: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p:txBody>
      </p:sp>
      <p:sp>
        <p:nvSpPr>
          <p:cNvPr id="9" name="Espace réservé du pied de page 8"/>
          <p:cNvSpPr>
            <a:spLocks noGrp="1"/>
          </p:cNvSpPr>
          <p:nvPr>
            <p:ph type="ftr" sz="quarter" idx="11"/>
          </p:nvPr>
        </p:nvSpPr>
        <p:spPr/>
        <p:txBody>
          <a:bodyPr/>
          <a:lstStyle/>
          <a:p>
            <a:pPr>
              <a:defRPr/>
            </a:pPr>
            <a:r>
              <a:rPr lang="fr-FR"/>
              <a:t>Formation JavaScript - formations@alexis-ravel.com</a:t>
            </a:r>
          </a:p>
        </p:txBody>
      </p:sp>
      <p:sp>
        <p:nvSpPr>
          <p:cNvPr id="234499"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06EF1F1-ED8D-4A77-84CD-CF9DB751781F}" type="slidenum">
              <a:rPr lang="fr-FR" altLang="fr-FR" sz="1200" smtClean="0">
                <a:solidFill>
                  <a:srgbClr val="898989"/>
                </a:solidFill>
              </a:rPr>
              <a:pPr>
                <a:spcBef>
                  <a:spcPct val="0"/>
                </a:spcBef>
                <a:buFontTx/>
                <a:buNone/>
              </a:pPr>
              <a:t>123</a:t>
            </a:fld>
            <a:endParaRPr lang="fr-FR" altLang="fr-FR" sz="1200">
              <a:solidFill>
                <a:srgbClr val="898989"/>
              </a:solidFill>
            </a:endParaRPr>
          </a:p>
        </p:txBody>
      </p:sp>
      <p:sp>
        <p:nvSpPr>
          <p:cNvPr id="12"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pic>
        <p:nvPicPr>
          <p:cNvPr id="234504" name="Imag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4437063"/>
            <a:ext cx="96202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4505" name="Imag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825" y="5013325"/>
            <a:ext cx="3889375"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4506" name="Imag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84663" y="4437063"/>
            <a:ext cx="4787900"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Image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43608" y="266393"/>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pull dir="rd"/>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Espace réservé du contenu 2"/>
          <p:cNvSpPr>
            <a:spLocks noGrp="1"/>
          </p:cNvSpPr>
          <p:nvPr>
            <p:ph idx="1"/>
          </p:nvPr>
        </p:nvSpPr>
        <p:spPr>
          <a:xfrm>
            <a:off x="395288" y="1268413"/>
            <a:ext cx="8497887" cy="5184775"/>
          </a:xfrm>
        </p:spPr>
        <p:txBody>
          <a:bodyPr/>
          <a:lstStyle/>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800" u="sng" dirty="0">
                <a:latin typeface="Arial Rounded MT Bold" pitchFamily="34" charset="0"/>
              </a:rPr>
              <a:t>Le DOM : manipulation du code HTML</a:t>
            </a: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000" i="1" dirty="0">
                <a:latin typeface="Arial Rounded MT Bold" pitchFamily="34" charset="0"/>
              </a:rPr>
              <a:t>Remarques sur les formulaires</a:t>
            </a:r>
            <a:endParaRPr lang="fr-FR" altLang="fr-FR" sz="1800" dirty="0">
              <a:latin typeface="Arial Rounded MT Bold" pitchFamily="34" charset="0"/>
            </a:endParaRPr>
          </a:p>
          <a:p>
            <a:pPr eaLnBrk="1" hangingPunct="1">
              <a:buSzPct val="150000"/>
              <a:buFont typeface="Arial" panose="020B0604020202020204" pitchFamily="34" charset="0"/>
              <a:buNone/>
            </a:pPr>
            <a:endParaRPr lang="fr-FR" altLang="fr-FR" sz="1800" dirty="0">
              <a:latin typeface="Arial Rounded MT Bold" pitchFamily="34" charset="0"/>
            </a:endParaRPr>
          </a:p>
          <a:p>
            <a:pPr eaLnBrk="1" hangingPunct="1">
              <a:buSzPct val="150000"/>
              <a:buFont typeface="Wingdings" panose="05000000000000000000" pitchFamily="2" charset="2"/>
              <a:buChar char="§"/>
            </a:pPr>
            <a:r>
              <a:rPr lang="fr-FR" altLang="fr-FR" sz="2000" dirty="0">
                <a:latin typeface="Arial Rounded MT Bold" pitchFamily="34" charset="0"/>
              </a:rPr>
              <a:t>Dans le même genre, il existe les méthodes </a:t>
            </a:r>
            <a:r>
              <a:rPr lang="fr-FR" altLang="fr-FR" sz="2000" dirty="0">
                <a:latin typeface="Arial" panose="020B0604020202020204" pitchFamily="34" charset="0"/>
                <a:cs typeface="Arial" panose="020B0604020202020204" pitchFamily="34" charset="0"/>
              </a:rPr>
              <a:t>focus() </a:t>
            </a:r>
            <a:r>
              <a:rPr lang="fr-FR" altLang="fr-FR" sz="2000" dirty="0">
                <a:latin typeface="Arial Rounded MT Bold" pitchFamily="34" charset="0"/>
              </a:rPr>
              <a:t>et </a:t>
            </a:r>
            <a:r>
              <a:rPr lang="fr-FR" altLang="fr-FR" sz="2000" dirty="0" err="1">
                <a:latin typeface="Arial" panose="020B0604020202020204" pitchFamily="34" charset="0"/>
                <a:cs typeface="Arial" panose="020B0604020202020204" pitchFamily="34" charset="0"/>
              </a:rPr>
              <a:t>blur</a:t>
            </a:r>
            <a:r>
              <a:rPr lang="fr-FR" altLang="fr-FR" sz="2000" dirty="0">
                <a:latin typeface="Arial" panose="020B0604020202020204" pitchFamily="34" charset="0"/>
                <a:cs typeface="Arial" panose="020B0604020202020204" pitchFamily="34" charset="0"/>
              </a:rPr>
              <a:t>() </a:t>
            </a:r>
            <a:r>
              <a:rPr lang="fr-FR" altLang="fr-FR" sz="2000" dirty="0">
                <a:latin typeface="Arial Rounded MT Bold" pitchFamily="34" charset="0"/>
              </a:rPr>
              <a:t>pour donner ou retirer le focus à un champ, et </a:t>
            </a:r>
            <a:r>
              <a:rPr lang="fr-FR" altLang="fr-FR" sz="2000" dirty="0">
                <a:latin typeface="Arial" panose="020B0604020202020204" pitchFamily="34" charset="0"/>
                <a:cs typeface="Arial" panose="020B0604020202020204" pitchFamily="34" charset="0"/>
              </a:rPr>
              <a:t>select() </a:t>
            </a:r>
            <a:r>
              <a:rPr lang="fr-FR" altLang="fr-FR" sz="2000" dirty="0">
                <a:latin typeface="Arial Rounded MT Bold" pitchFamily="34" charset="0"/>
              </a:rPr>
              <a:t>pour sélectionner en plus le texte de celui-ci !</a:t>
            </a:r>
          </a:p>
          <a:p>
            <a:pPr eaLnBrk="1" hangingPunct="1">
              <a:buSzPct val="150000"/>
              <a:buFont typeface="Wingdings" panose="05000000000000000000" pitchFamily="2" charset="2"/>
              <a:buChar char="§"/>
            </a:pPr>
            <a:r>
              <a:rPr lang="fr-FR" altLang="fr-FR" sz="2000" dirty="0">
                <a:latin typeface="Arial Rounded MT Bold" pitchFamily="34" charset="0"/>
              </a:rPr>
              <a:t>Pour vérifier si l’utilisateur entre un format correct dans un champ, on pourra utiliser l’événement </a:t>
            </a:r>
            <a:r>
              <a:rPr lang="fr-FR" altLang="fr-FR" sz="2000" dirty="0" err="1">
                <a:latin typeface="Arial Rounded MT Bold" pitchFamily="34" charset="0"/>
              </a:rPr>
              <a:t>keyup</a:t>
            </a:r>
            <a:r>
              <a:rPr lang="fr-FR" altLang="fr-FR" sz="2000" dirty="0">
                <a:latin typeface="Arial Rounded MT Bold" pitchFamily="34" charset="0"/>
              </a:rPr>
              <a:t> qui vérifiera à chaque frappe si le format est correct ou non (change est efficace pour les listes déroulantes, mais moins pour les champs textes car il faut que ces derniers perdent le focus pour que l’événement change s’active).</a:t>
            </a: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p:txBody>
      </p:sp>
      <p:sp>
        <p:nvSpPr>
          <p:cNvPr id="9" name="Espace réservé du pied de page 8"/>
          <p:cNvSpPr>
            <a:spLocks noGrp="1"/>
          </p:cNvSpPr>
          <p:nvPr>
            <p:ph type="ftr" sz="quarter" idx="11"/>
          </p:nvPr>
        </p:nvSpPr>
        <p:spPr/>
        <p:txBody>
          <a:bodyPr/>
          <a:lstStyle/>
          <a:p>
            <a:pPr>
              <a:defRPr/>
            </a:pPr>
            <a:r>
              <a:rPr lang="fr-FR"/>
              <a:t>Formation JavaScript - formations@alexis-ravel.com</a:t>
            </a:r>
          </a:p>
        </p:txBody>
      </p:sp>
      <p:sp>
        <p:nvSpPr>
          <p:cNvPr id="236547"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EEBC7F6-7BDE-4BF7-BB5C-4708C2E0E1A4}" type="slidenum">
              <a:rPr lang="fr-FR" altLang="fr-FR" sz="1200" smtClean="0">
                <a:solidFill>
                  <a:srgbClr val="898989"/>
                </a:solidFill>
              </a:rPr>
              <a:pPr>
                <a:spcBef>
                  <a:spcPct val="0"/>
                </a:spcBef>
                <a:buFontTx/>
                <a:buNone/>
              </a:pPr>
              <a:t>124</a:t>
            </a:fld>
            <a:endParaRPr lang="fr-FR" altLang="fr-FR" sz="1200">
              <a:solidFill>
                <a:srgbClr val="898989"/>
              </a:solidFill>
            </a:endParaRPr>
          </a:p>
        </p:txBody>
      </p:sp>
      <p:sp>
        <p:nvSpPr>
          <p:cNvPr id="12"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pic>
        <p:nvPicPr>
          <p:cNvPr id="8" name="Imag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3608" y="266393"/>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pull dir="rd"/>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Espace réservé du contenu 2"/>
          <p:cNvSpPr>
            <a:spLocks noGrp="1"/>
          </p:cNvSpPr>
          <p:nvPr>
            <p:ph idx="1"/>
          </p:nvPr>
        </p:nvSpPr>
        <p:spPr>
          <a:xfrm>
            <a:off x="395288" y="1268413"/>
            <a:ext cx="8497887" cy="5184775"/>
          </a:xfrm>
        </p:spPr>
        <p:txBody>
          <a:bodyPr/>
          <a:lstStyle/>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800" u="sng" dirty="0">
                <a:latin typeface="Arial Rounded MT Bold" pitchFamily="34" charset="0"/>
              </a:rPr>
              <a:t>Le DOM : manipulation du code HTML</a:t>
            </a: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000" i="1" dirty="0">
                <a:latin typeface="Arial Rounded MT Bold" pitchFamily="34" charset="0"/>
              </a:rPr>
              <a:t>Retour sur le CSS</a:t>
            </a:r>
            <a:endParaRPr lang="fr-FR" altLang="fr-FR" sz="1800" dirty="0">
              <a:latin typeface="Arial Rounded MT Bold" pitchFamily="34" charset="0"/>
            </a:endParaRPr>
          </a:p>
          <a:p>
            <a:pPr eaLnBrk="1" hangingPunct="1">
              <a:buSzPct val="150000"/>
              <a:buFont typeface="Arial" panose="020B0604020202020204" pitchFamily="34" charset="0"/>
              <a:buNone/>
            </a:pPr>
            <a:endParaRPr lang="fr-FR" altLang="fr-FR" sz="1800" dirty="0">
              <a:latin typeface="Arial Rounded MT Bold" pitchFamily="34" charset="0"/>
            </a:endParaRPr>
          </a:p>
          <a:p>
            <a:pPr eaLnBrk="1" hangingPunct="1">
              <a:buSzPct val="150000"/>
              <a:buFont typeface="Wingdings" panose="05000000000000000000" pitchFamily="2" charset="2"/>
              <a:buChar char="§"/>
            </a:pPr>
            <a:r>
              <a:rPr lang="fr-FR" altLang="fr-FR" sz="2000" dirty="0">
                <a:latin typeface="Arial Rounded MT Bold" pitchFamily="34" charset="0"/>
              </a:rPr>
              <a:t>On a déjà vu comment modifier l’attribut </a:t>
            </a:r>
            <a:r>
              <a:rPr lang="fr-FR" altLang="fr-FR" sz="2000" dirty="0">
                <a:latin typeface="Arial" panose="020B0604020202020204" pitchFamily="34" charset="0"/>
                <a:cs typeface="Arial" panose="020B0604020202020204" pitchFamily="34" charset="0"/>
              </a:rPr>
              <a:t>style</a:t>
            </a:r>
            <a:r>
              <a:rPr lang="fr-FR" altLang="fr-FR" sz="2000" dirty="0">
                <a:latin typeface="Arial Rounded MT Bold" pitchFamily="34" charset="0"/>
              </a:rPr>
              <a:t> d’une balise. On pouvait le remplir ou rajouter des propriétés. Comment faire pour </a:t>
            </a:r>
            <a:r>
              <a:rPr lang="fr-FR" altLang="fr-FR" sz="2000" i="1" dirty="0">
                <a:latin typeface="Arial Rounded MT Bold" pitchFamily="34" charset="0"/>
              </a:rPr>
              <a:t>modifier</a:t>
            </a:r>
            <a:r>
              <a:rPr lang="fr-FR" altLang="fr-FR" sz="2000" dirty="0">
                <a:latin typeface="Arial Rounded MT Bold" pitchFamily="34" charset="0"/>
              </a:rPr>
              <a:t> une propriété ?</a:t>
            </a: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Wingdings" panose="05000000000000000000" pitchFamily="2" charset="2"/>
              <a:buChar char="§"/>
            </a:pPr>
            <a:r>
              <a:rPr lang="fr-FR" altLang="fr-FR" sz="2000" dirty="0">
                <a:latin typeface="Arial Rounded MT Bold" pitchFamily="34" charset="0"/>
              </a:rPr>
              <a:t>Soit on ajoute la propriété modifiée à l’attribut </a:t>
            </a:r>
            <a:r>
              <a:rPr lang="fr-FR" altLang="fr-FR" sz="2000" dirty="0">
                <a:latin typeface="Arial" panose="020B0604020202020204" pitchFamily="34" charset="0"/>
                <a:cs typeface="Arial" panose="020B0604020202020204" pitchFamily="34" charset="0"/>
              </a:rPr>
              <a:t>style</a:t>
            </a:r>
            <a:r>
              <a:rPr lang="fr-FR" altLang="fr-FR" sz="2000" dirty="0">
                <a:latin typeface="Arial Rounded MT Bold" pitchFamily="34" charset="0"/>
              </a:rPr>
              <a:t> : la dernière propriété est celle prise en compte :</a:t>
            </a: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p:txBody>
      </p:sp>
      <p:sp>
        <p:nvSpPr>
          <p:cNvPr id="9" name="Espace réservé du pied de page 8"/>
          <p:cNvSpPr>
            <a:spLocks noGrp="1"/>
          </p:cNvSpPr>
          <p:nvPr>
            <p:ph type="ftr" sz="quarter" idx="11"/>
          </p:nvPr>
        </p:nvSpPr>
        <p:spPr/>
        <p:txBody>
          <a:bodyPr/>
          <a:lstStyle/>
          <a:p>
            <a:pPr>
              <a:defRPr/>
            </a:pPr>
            <a:r>
              <a:rPr lang="fr-FR"/>
              <a:t>Formation JavaScript - formations@alexis-ravel.com</a:t>
            </a:r>
          </a:p>
        </p:txBody>
      </p:sp>
      <p:sp>
        <p:nvSpPr>
          <p:cNvPr id="238595"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F9DBD6F-D241-4AE3-89BF-9E6608E9B644}" type="slidenum">
              <a:rPr lang="fr-FR" altLang="fr-FR" sz="1200" smtClean="0">
                <a:solidFill>
                  <a:srgbClr val="898989"/>
                </a:solidFill>
              </a:rPr>
              <a:pPr>
                <a:spcBef>
                  <a:spcPct val="0"/>
                </a:spcBef>
                <a:buFontTx/>
                <a:buNone/>
              </a:pPr>
              <a:t>125</a:t>
            </a:fld>
            <a:endParaRPr lang="fr-FR" altLang="fr-FR" sz="1200">
              <a:solidFill>
                <a:srgbClr val="898989"/>
              </a:solidFill>
            </a:endParaRPr>
          </a:p>
        </p:txBody>
      </p:sp>
      <p:sp>
        <p:nvSpPr>
          <p:cNvPr id="12"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pic>
        <p:nvPicPr>
          <p:cNvPr id="238600" name="Imag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5300663"/>
            <a:ext cx="6553200"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Imag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43608" y="266393"/>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pull dir="rd"/>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Espace réservé du contenu 2"/>
          <p:cNvSpPr>
            <a:spLocks noGrp="1"/>
          </p:cNvSpPr>
          <p:nvPr>
            <p:ph idx="1"/>
          </p:nvPr>
        </p:nvSpPr>
        <p:spPr>
          <a:xfrm>
            <a:off x="395288" y="1268413"/>
            <a:ext cx="8497887" cy="5184775"/>
          </a:xfrm>
        </p:spPr>
        <p:txBody>
          <a:bodyPr/>
          <a:lstStyle/>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800" u="sng" dirty="0">
                <a:latin typeface="Arial Rounded MT Bold" pitchFamily="34" charset="0"/>
              </a:rPr>
              <a:t>Le DOM : manipulation du code HTML</a:t>
            </a: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000" i="1" dirty="0">
                <a:latin typeface="Arial Rounded MT Bold" pitchFamily="34" charset="0"/>
              </a:rPr>
              <a:t>Retour sur le CSS</a:t>
            </a:r>
            <a:endParaRPr lang="fr-FR" altLang="fr-FR" sz="1800" dirty="0">
              <a:latin typeface="Arial Rounded MT Bold" pitchFamily="34" charset="0"/>
            </a:endParaRP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Wingdings" panose="05000000000000000000" pitchFamily="2" charset="2"/>
              <a:buChar char="§"/>
            </a:pPr>
            <a:r>
              <a:rPr lang="fr-FR" altLang="fr-FR" sz="2000" dirty="0">
                <a:latin typeface="Arial Rounded MT Bold" pitchFamily="34" charset="0"/>
              </a:rPr>
              <a:t>Soit on opère de manière plus chirurgicale :</a:t>
            </a: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p:txBody>
      </p:sp>
      <p:sp>
        <p:nvSpPr>
          <p:cNvPr id="9" name="Espace réservé du pied de page 8"/>
          <p:cNvSpPr>
            <a:spLocks noGrp="1"/>
          </p:cNvSpPr>
          <p:nvPr>
            <p:ph type="ftr" sz="quarter" idx="11"/>
          </p:nvPr>
        </p:nvSpPr>
        <p:spPr/>
        <p:txBody>
          <a:bodyPr/>
          <a:lstStyle/>
          <a:p>
            <a:pPr>
              <a:defRPr/>
            </a:pPr>
            <a:r>
              <a:rPr lang="fr-FR"/>
              <a:t>Formation JavaScript - formations@alexis-ravel.com</a:t>
            </a:r>
          </a:p>
        </p:txBody>
      </p:sp>
      <p:sp>
        <p:nvSpPr>
          <p:cNvPr id="240643"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F7A7B24-2D7C-4423-BECC-F3AC158AFB85}" type="slidenum">
              <a:rPr lang="fr-FR" altLang="fr-FR" sz="1200" smtClean="0">
                <a:solidFill>
                  <a:srgbClr val="898989"/>
                </a:solidFill>
              </a:rPr>
              <a:pPr>
                <a:spcBef>
                  <a:spcPct val="0"/>
                </a:spcBef>
                <a:buFontTx/>
                <a:buNone/>
              </a:pPr>
              <a:t>126</a:t>
            </a:fld>
            <a:endParaRPr lang="fr-FR" altLang="fr-FR" sz="1200">
              <a:solidFill>
                <a:srgbClr val="898989"/>
              </a:solidFill>
            </a:endParaRPr>
          </a:p>
        </p:txBody>
      </p:sp>
      <p:sp>
        <p:nvSpPr>
          <p:cNvPr id="12"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pic>
        <p:nvPicPr>
          <p:cNvPr id="240648" name="Imag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3716338"/>
            <a:ext cx="5400675"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Imag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43608" y="266393"/>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pull dir="rd"/>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Espace réservé du contenu 2"/>
          <p:cNvSpPr>
            <a:spLocks noGrp="1"/>
          </p:cNvSpPr>
          <p:nvPr>
            <p:ph idx="1"/>
          </p:nvPr>
        </p:nvSpPr>
        <p:spPr>
          <a:xfrm>
            <a:off x="395288" y="1268413"/>
            <a:ext cx="8497887" cy="5184775"/>
          </a:xfrm>
        </p:spPr>
        <p:txBody>
          <a:bodyPr/>
          <a:lstStyle/>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800" u="sng" dirty="0">
                <a:latin typeface="Arial Rounded MT Bold" pitchFamily="34" charset="0"/>
              </a:rPr>
              <a:t>Le DOM : manipulation du code HTML</a:t>
            </a: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000" i="1" dirty="0">
                <a:latin typeface="Arial Rounded MT Bold" pitchFamily="34" charset="0"/>
              </a:rPr>
              <a:t>Retour sur le CSS</a:t>
            </a:r>
            <a:endParaRPr lang="fr-FR" altLang="fr-FR" sz="1800" dirty="0">
              <a:latin typeface="Arial Rounded MT Bold" pitchFamily="34" charset="0"/>
            </a:endParaRP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Wingdings" panose="05000000000000000000" pitchFamily="2" charset="2"/>
              <a:buChar char="§"/>
            </a:pPr>
            <a:r>
              <a:rPr lang="fr-FR" altLang="fr-FR" sz="2000" dirty="0">
                <a:latin typeface="Arial Rounded MT Bold" pitchFamily="34" charset="0"/>
              </a:rPr>
              <a:t>Quelle que soit la manière de faire, si on essaie d’afficher une propriété CSS qui n’est pas écrite dans l’attribut </a:t>
            </a:r>
            <a:r>
              <a:rPr lang="fr-FR" altLang="fr-FR" sz="2000" dirty="0">
                <a:latin typeface="Arial" panose="020B0604020202020204" pitchFamily="34" charset="0"/>
                <a:cs typeface="Arial" panose="020B0604020202020204" pitchFamily="34" charset="0"/>
              </a:rPr>
              <a:t>style</a:t>
            </a:r>
            <a:r>
              <a:rPr lang="fr-FR" altLang="fr-FR" sz="2000" dirty="0">
                <a:latin typeface="Arial Rounded MT Bold" pitchFamily="34" charset="0"/>
              </a:rPr>
              <a:t> (donc qui est écrite dans une feuille de style ou calculée automatiquement par le navigateur), on ne pourra pas lire la valeur de cette propriété.</a:t>
            </a: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Wingdings" panose="05000000000000000000" pitchFamily="2" charset="2"/>
              <a:buChar char="§"/>
            </a:pPr>
            <a:r>
              <a:rPr lang="fr-FR" altLang="fr-FR" sz="2000" dirty="0">
                <a:latin typeface="Arial Rounded MT Bold" pitchFamily="34" charset="0"/>
              </a:rPr>
              <a:t>Pour connaître donc la valeur d’une propriété telle qu’elle est perçue par le navigateur, on va utiliser la fonction </a:t>
            </a:r>
            <a:r>
              <a:rPr lang="fr-FR" altLang="fr-FR" sz="2000" dirty="0" err="1">
                <a:latin typeface="Arial" panose="020B0604020202020204" pitchFamily="34" charset="0"/>
                <a:cs typeface="Arial" panose="020B0604020202020204" pitchFamily="34" charset="0"/>
              </a:rPr>
              <a:t>getComputedStyle</a:t>
            </a:r>
            <a:r>
              <a:rPr lang="fr-FR" altLang="fr-FR" sz="2000" dirty="0">
                <a:latin typeface="Arial" panose="020B0604020202020204" pitchFamily="34" charset="0"/>
                <a:cs typeface="Arial" panose="020B0604020202020204" pitchFamily="34" charset="0"/>
              </a:rPr>
              <a:t>()</a:t>
            </a:r>
            <a:r>
              <a:rPr lang="fr-FR" altLang="fr-FR" sz="2000" dirty="0">
                <a:latin typeface="Arial Rounded MT Bold" pitchFamily="34" charset="0"/>
              </a:rPr>
              <a:t> :</a:t>
            </a: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p:txBody>
      </p:sp>
      <p:sp>
        <p:nvSpPr>
          <p:cNvPr id="9" name="Espace réservé du pied de page 8"/>
          <p:cNvSpPr>
            <a:spLocks noGrp="1"/>
          </p:cNvSpPr>
          <p:nvPr>
            <p:ph type="ftr" sz="quarter" idx="11"/>
          </p:nvPr>
        </p:nvSpPr>
        <p:spPr/>
        <p:txBody>
          <a:bodyPr/>
          <a:lstStyle/>
          <a:p>
            <a:pPr>
              <a:defRPr/>
            </a:pPr>
            <a:r>
              <a:rPr lang="fr-FR"/>
              <a:t>Formation JavaScript - formations@alexis-ravel.com</a:t>
            </a:r>
          </a:p>
        </p:txBody>
      </p:sp>
      <p:sp>
        <p:nvSpPr>
          <p:cNvPr id="242691"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877215A-DF1B-467A-8FAC-3895878CECD6}" type="slidenum">
              <a:rPr lang="fr-FR" altLang="fr-FR" sz="1200" smtClean="0">
                <a:solidFill>
                  <a:srgbClr val="898989"/>
                </a:solidFill>
              </a:rPr>
              <a:pPr>
                <a:spcBef>
                  <a:spcPct val="0"/>
                </a:spcBef>
                <a:buFontTx/>
                <a:buNone/>
              </a:pPr>
              <a:t>127</a:t>
            </a:fld>
            <a:endParaRPr lang="fr-FR" altLang="fr-FR" sz="1200">
              <a:solidFill>
                <a:srgbClr val="898989"/>
              </a:solidFill>
            </a:endParaRPr>
          </a:p>
        </p:txBody>
      </p:sp>
      <p:sp>
        <p:nvSpPr>
          <p:cNvPr id="12"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pic>
        <p:nvPicPr>
          <p:cNvPr id="8" name="Imag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3608" y="266393"/>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pull dir="rd"/>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Espace réservé du contenu 2"/>
          <p:cNvSpPr>
            <a:spLocks noGrp="1"/>
          </p:cNvSpPr>
          <p:nvPr>
            <p:ph idx="1"/>
          </p:nvPr>
        </p:nvSpPr>
        <p:spPr>
          <a:xfrm>
            <a:off x="395288" y="1268413"/>
            <a:ext cx="8497887" cy="5184775"/>
          </a:xfrm>
        </p:spPr>
        <p:txBody>
          <a:bodyPr/>
          <a:lstStyle/>
          <a:p>
            <a:pPr eaLnBrk="1" hangingPunct="1">
              <a:buSzPct val="150000"/>
              <a:buFont typeface="Arial" panose="020B0604020202020204" pitchFamily="34" charset="0"/>
              <a:buNone/>
            </a:pPr>
            <a:endParaRPr lang="fr-FR" altLang="fr-FR" sz="2000">
              <a:latin typeface="Arial Rounded MT Bold" pitchFamily="34" charset="0"/>
            </a:endParaRPr>
          </a:p>
          <a:p>
            <a:pPr eaLnBrk="1" hangingPunct="1">
              <a:buSzPct val="150000"/>
              <a:buFont typeface="Arial" panose="020B0604020202020204" pitchFamily="34" charset="0"/>
              <a:buNone/>
            </a:pPr>
            <a:r>
              <a:rPr lang="fr-FR" altLang="fr-FR" sz="2800" u="sng">
                <a:latin typeface="Arial Rounded MT Bold" pitchFamily="34" charset="0"/>
              </a:rPr>
              <a:t>Le DOM : manipulation du code HTML</a:t>
            </a:r>
          </a:p>
          <a:p>
            <a:pPr eaLnBrk="1" hangingPunct="1">
              <a:buSzPct val="150000"/>
              <a:buFont typeface="Arial" panose="020B0604020202020204" pitchFamily="34" charset="0"/>
              <a:buNone/>
            </a:pPr>
            <a:endParaRPr lang="fr-FR" altLang="fr-FR" sz="2000">
              <a:latin typeface="Arial Rounded MT Bold" pitchFamily="34" charset="0"/>
            </a:endParaRPr>
          </a:p>
          <a:p>
            <a:pPr eaLnBrk="1" hangingPunct="1">
              <a:buSzPct val="150000"/>
              <a:buFont typeface="Arial" panose="020B0604020202020204" pitchFamily="34" charset="0"/>
              <a:buNone/>
            </a:pPr>
            <a:r>
              <a:rPr lang="fr-FR" altLang="fr-FR" sz="2000" i="1">
                <a:latin typeface="Arial Rounded MT Bold" pitchFamily="34" charset="0"/>
              </a:rPr>
              <a:t>Retour sur le CSS</a:t>
            </a:r>
            <a:endParaRPr lang="fr-FR" altLang="fr-FR" sz="1800">
              <a:latin typeface="Arial Rounded MT Bold" pitchFamily="34" charset="0"/>
            </a:endParaRPr>
          </a:p>
          <a:p>
            <a:pPr eaLnBrk="1" hangingPunct="1">
              <a:buSzPct val="150000"/>
              <a:buFont typeface="Arial" panose="020B0604020202020204" pitchFamily="34" charset="0"/>
              <a:buNone/>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1800">
              <a:latin typeface="Arial Rounded MT Bold" pitchFamily="34" charset="0"/>
            </a:endParaRPr>
          </a:p>
          <a:p>
            <a:pPr eaLnBrk="1" hangingPunct="1">
              <a:buSzPct val="150000"/>
              <a:buFont typeface="Arial" panose="020B0604020202020204" pitchFamily="34" charset="0"/>
              <a:buBlip>
                <a:blip r:embed="rId3"/>
              </a:buBlip>
            </a:pPr>
            <a:endParaRPr lang="fr-FR" altLang="fr-FR" sz="1800">
              <a:latin typeface="Arial Rounded MT Bold" pitchFamily="34" charset="0"/>
            </a:endParaRPr>
          </a:p>
          <a:p>
            <a:pPr eaLnBrk="1" hangingPunct="1">
              <a:buSzPct val="150000"/>
              <a:buFont typeface="Arial" panose="020B0604020202020204" pitchFamily="34" charset="0"/>
              <a:buBlip>
                <a:blip r:embed="rId3"/>
              </a:buBlip>
            </a:pPr>
            <a:endParaRPr lang="fr-FR" altLang="fr-FR" sz="1800">
              <a:latin typeface="Arial Rounded MT Bold" pitchFamily="34" charset="0"/>
            </a:endParaRPr>
          </a:p>
          <a:p>
            <a:pPr eaLnBrk="1" hangingPunct="1">
              <a:buSzPct val="150000"/>
              <a:buFont typeface="Arial" panose="020B0604020202020204" pitchFamily="34" charset="0"/>
              <a:buBlip>
                <a:blip r:embed="rId3"/>
              </a:buBlip>
            </a:pPr>
            <a:endParaRPr lang="fr-FR" altLang="fr-FR" sz="1800">
              <a:latin typeface="Arial Rounded MT Bold" pitchFamily="34" charset="0"/>
            </a:endParaRPr>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1800">
              <a:latin typeface="Arial Rounded MT Bold" pitchFamily="34" charset="0"/>
            </a:endParaRPr>
          </a:p>
          <a:p>
            <a:pPr eaLnBrk="1" hangingPunct="1">
              <a:buSzPct val="150000"/>
              <a:buFont typeface="Arial" panose="020B0604020202020204" pitchFamily="34" charset="0"/>
              <a:buBlip>
                <a:blip r:embed="rId3"/>
              </a:buBlip>
            </a:pPr>
            <a:endParaRPr lang="fr-FR" altLang="fr-FR" sz="1800">
              <a:latin typeface="Arial Rounded MT Bold" pitchFamily="34" charset="0"/>
            </a:endParaRPr>
          </a:p>
        </p:txBody>
      </p:sp>
      <p:sp>
        <p:nvSpPr>
          <p:cNvPr id="9" name="Espace réservé du pied de page 8"/>
          <p:cNvSpPr>
            <a:spLocks noGrp="1"/>
          </p:cNvSpPr>
          <p:nvPr>
            <p:ph type="ftr" sz="quarter" idx="11"/>
          </p:nvPr>
        </p:nvSpPr>
        <p:spPr/>
        <p:txBody>
          <a:bodyPr/>
          <a:lstStyle/>
          <a:p>
            <a:pPr>
              <a:defRPr/>
            </a:pPr>
            <a:r>
              <a:rPr lang="fr-FR"/>
              <a:t>Formation JavaScript - formations@alexis-ravel.com</a:t>
            </a:r>
          </a:p>
        </p:txBody>
      </p:sp>
      <p:sp>
        <p:nvSpPr>
          <p:cNvPr id="244739"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B1611D9-1B2A-4CFF-A14B-8B2B603444FB}" type="slidenum">
              <a:rPr lang="fr-FR" altLang="fr-FR" sz="1200" smtClean="0">
                <a:solidFill>
                  <a:srgbClr val="898989"/>
                </a:solidFill>
              </a:rPr>
              <a:pPr>
                <a:spcBef>
                  <a:spcPct val="0"/>
                </a:spcBef>
                <a:buFontTx/>
                <a:buNone/>
              </a:pPr>
              <a:t>128</a:t>
            </a:fld>
            <a:endParaRPr lang="fr-FR" altLang="fr-FR" sz="1200">
              <a:solidFill>
                <a:srgbClr val="898989"/>
              </a:solidFill>
            </a:endParaRPr>
          </a:p>
        </p:txBody>
      </p:sp>
      <p:sp>
        <p:nvSpPr>
          <p:cNvPr id="12"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pic>
        <p:nvPicPr>
          <p:cNvPr id="244744" name="Imag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3213100"/>
            <a:ext cx="3671887"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4745" name="Imag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213" y="3933825"/>
            <a:ext cx="5040312"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Imag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43608" y="266393"/>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pull dir="rd"/>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Espace réservé du contenu 2"/>
          <p:cNvSpPr>
            <a:spLocks noGrp="1"/>
          </p:cNvSpPr>
          <p:nvPr>
            <p:ph idx="1"/>
          </p:nvPr>
        </p:nvSpPr>
        <p:spPr>
          <a:xfrm>
            <a:off x="395288" y="1268413"/>
            <a:ext cx="8497887" cy="5184775"/>
          </a:xfrm>
        </p:spPr>
        <p:txBody>
          <a:bodyPr/>
          <a:lstStyle/>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800" u="sng" dirty="0">
                <a:latin typeface="Arial Rounded MT Bold" pitchFamily="34" charset="0"/>
              </a:rPr>
              <a:t>Le DOM : manipulation du code HTML</a:t>
            </a: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000" i="1" dirty="0">
                <a:latin typeface="Arial Rounded MT Bold" pitchFamily="34" charset="0"/>
              </a:rPr>
              <a:t>	Accéder facilement aux dimensions et aux coordonnées d’un élément</a:t>
            </a:r>
            <a:endParaRPr lang="fr-FR" altLang="fr-FR" sz="1800" dirty="0">
              <a:latin typeface="Arial Rounded MT Bold" pitchFamily="34" charset="0"/>
            </a:endParaRP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Wingdings" panose="05000000000000000000" pitchFamily="2" charset="2"/>
              <a:buChar char="§"/>
            </a:pPr>
            <a:r>
              <a:rPr lang="fr-FR" altLang="fr-FR" sz="2000" dirty="0">
                <a:latin typeface="Arial Rounded MT Bold" pitchFamily="34" charset="0"/>
              </a:rPr>
              <a:t>La propriété </a:t>
            </a:r>
            <a:r>
              <a:rPr lang="fr-FR" altLang="fr-FR" sz="2000" dirty="0" err="1">
                <a:latin typeface="Arial" panose="020B0604020202020204" pitchFamily="34" charset="0"/>
                <a:cs typeface="Arial" panose="020B0604020202020204" pitchFamily="34" charset="0"/>
              </a:rPr>
              <a:t>offsetWidth</a:t>
            </a:r>
            <a:r>
              <a:rPr lang="fr-FR" altLang="fr-FR" sz="2000" dirty="0">
                <a:latin typeface="Arial Rounded MT Bold" pitchFamily="34" charset="0"/>
              </a:rPr>
              <a:t> permet de connaître la largeur totale d’un élément (</a:t>
            </a:r>
            <a:r>
              <a:rPr lang="fr-FR" altLang="fr-FR" sz="2000" i="1" dirty="0" err="1">
                <a:latin typeface="Arial Rounded MT Bold" pitchFamily="34" charset="0"/>
                <a:cs typeface="Arial" panose="020B0604020202020204" pitchFamily="34" charset="0"/>
              </a:rPr>
              <a:t>width</a:t>
            </a:r>
            <a:r>
              <a:rPr lang="fr-FR" altLang="fr-FR" sz="2000" i="1" dirty="0">
                <a:latin typeface="Arial Rounded MT Bold" pitchFamily="34" charset="0"/>
              </a:rPr>
              <a:t> + </a:t>
            </a:r>
            <a:r>
              <a:rPr lang="fr-FR" altLang="fr-FR" sz="2000" i="1" dirty="0" err="1">
                <a:latin typeface="Arial Rounded MT Bold" pitchFamily="34" charset="0"/>
                <a:cs typeface="Arial" panose="020B0604020202020204" pitchFamily="34" charset="0"/>
              </a:rPr>
              <a:t>padding</a:t>
            </a:r>
            <a:r>
              <a:rPr lang="fr-FR" altLang="fr-FR" sz="2000" i="1" dirty="0">
                <a:latin typeface="Arial Rounded MT Bold" pitchFamily="34" charset="0"/>
              </a:rPr>
              <a:t> + </a:t>
            </a:r>
            <a:r>
              <a:rPr lang="fr-FR" altLang="fr-FR" sz="2000" i="1" dirty="0">
                <a:latin typeface="Arial Rounded MT Bold" pitchFamily="34" charset="0"/>
                <a:cs typeface="Arial" panose="020B0604020202020204" pitchFamily="34" charset="0"/>
              </a:rPr>
              <a:t>border</a:t>
            </a:r>
            <a:r>
              <a:rPr lang="fr-FR" altLang="fr-FR" sz="2000" dirty="0">
                <a:latin typeface="Arial Rounded MT Bold" pitchFamily="34" charset="0"/>
              </a:rPr>
              <a:t>), et </a:t>
            </a:r>
            <a:r>
              <a:rPr lang="fr-FR" altLang="fr-FR" sz="2000" dirty="0" err="1">
                <a:latin typeface="Arial" panose="020B0604020202020204" pitchFamily="34" charset="0"/>
                <a:cs typeface="Arial" panose="020B0604020202020204" pitchFamily="34" charset="0"/>
              </a:rPr>
              <a:t>offsetHeight</a:t>
            </a:r>
            <a:r>
              <a:rPr lang="fr-FR" altLang="fr-FR" sz="2000" dirty="0">
                <a:latin typeface="Arial Rounded MT Bold" pitchFamily="34" charset="0"/>
              </a:rPr>
              <a:t> joue le même rôle pour la hauteur.</a:t>
            </a: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p:txBody>
      </p:sp>
      <p:sp>
        <p:nvSpPr>
          <p:cNvPr id="9" name="Espace réservé du pied de page 8"/>
          <p:cNvSpPr>
            <a:spLocks noGrp="1"/>
          </p:cNvSpPr>
          <p:nvPr>
            <p:ph type="ftr" sz="quarter" idx="11"/>
          </p:nvPr>
        </p:nvSpPr>
        <p:spPr/>
        <p:txBody>
          <a:bodyPr/>
          <a:lstStyle/>
          <a:p>
            <a:pPr>
              <a:defRPr/>
            </a:pPr>
            <a:r>
              <a:rPr lang="fr-FR"/>
              <a:t>Formation JavaScript - formations@alexis-ravel.com</a:t>
            </a:r>
          </a:p>
        </p:txBody>
      </p:sp>
      <p:sp>
        <p:nvSpPr>
          <p:cNvPr id="246787"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CAD25F1-B340-4BEC-BB74-1A35ABBA8BE3}" type="slidenum">
              <a:rPr lang="fr-FR" altLang="fr-FR" sz="1200" smtClean="0">
                <a:solidFill>
                  <a:srgbClr val="898989"/>
                </a:solidFill>
              </a:rPr>
              <a:pPr>
                <a:spcBef>
                  <a:spcPct val="0"/>
                </a:spcBef>
                <a:buFontTx/>
                <a:buNone/>
              </a:pPr>
              <a:t>129</a:t>
            </a:fld>
            <a:endParaRPr lang="fr-FR" altLang="fr-FR" sz="1200">
              <a:solidFill>
                <a:srgbClr val="898989"/>
              </a:solidFill>
            </a:endParaRPr>
          </a:p>
        </p:txBody>
      </p:sp>
      <p:sp>
        <p:nvSpPr>
          <p:cNvPr id="12"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pic>
        <p:nvPicPr>
          <p:cNvPr id="246792" name="Imag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4652963"/>
            <a:ext cx="424973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Imag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43608" y="266393"/>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pull dir="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Espace réservé du contenu 2"/>
          <p:cNvSpPr>
            <a:spLocks noGrp="1"/>
          </p:cNvSpPr>
          <p:nvPr>
            <p:ph idx="1"/>
          </p:nvPr>
        </p:nvSpPr>
        <p:spPr>
          <a:xfrm>
            <a:off x="395288" y="1268413"/>
            <a:ext cx="8229600" cy="5184775"/>
          </a:xfrm>
        </p:spPr>
        <p:txBody>
          <a:bodyPr>
            <a:normAutofit lnSpcReduction="10000"/>
          </a:bodyPr>
          <a:lstStyle/>
          <a:p>
            <a:pPr eaLnBrk="1" hangingPunct="1">
              <a:buSzPct val="150000"/>
              <a:buFont typeface="Arial" panose="020B0604020202020204" pitchFamily="34" charset="0"/>
              <a:buNone/>
              <a:defRPr/>
            </a:pPr>
            <a:endParaRPr lang="fr-FR" altLang="fr-FR" sz="2000" dirty="0">
              <a:latin typeface="Arial Rounded MT Bold" pitchFamily="34" charset="0"/>
            </a:endParaRPr>
          </a:p>
          <a:p>
            <a:pPr eaLnBrk="1" hangingPunct="1">
              <a:buSzPct val="150000"/>
              <a:buFont typeface="Arial" panose="020B0604020202020204" pitchFamily="34" charset="0"/>
              <a:buNone/>
              <a:defRPr/>
            </a:pPr>
            <a:r>
              <a:rPr lang="fr-FR" altLang="fr-FR" sz="2800" u="sng" dirty="0">
                <a:latin typeface="Arial Rounded MT Bold" pitchFamily="34" charset="0"/>
              </a:rPr>
              <a:t>Variables et types de variables</a:t>
            </a:r>
          </a:p>
          <a:p>
            <a:pPr eaLnBrk="1" hangingPunct="1">
              <a:buSzPct val="150000"/>
              <a:buFont typeface="Arial" panose="020B0604020202020204" pitchFamily="34" charset="0"/>
              <a:buNone/>
              <a:defRPr/>
            </a:pPr>
            <a:endParaRPr lang="fr-FR" altLang="fr-FR" sz="2000" dirty="0">
              <a:latin typeface="Arial Rounded MT Bold" pitchFamily="34" charset="0"/>
            </a:endParaRPr>
          </a:p>
          <a:p>
            <a:pPr eaLnBrk="1" hangingPunct="1">
              <a:buSzPct val="150000"/>
              <a:buFont typeface="Arial" panose="020B0604020202020204" pitchFamily="34" charset="0"/>
              <a:buNone/>
              <a:defRPr/>
            </a:pPr>
            <a:r>
              <a:rPr lang="fr-FR" altLang="fr-FR" sz="2000" i="1" dirty="0">
                <a:latin typeface="Arial Rounded MT Bold" pitchFamily="34" charset="0"/>
              </a:rPr>
              <a:t>Les variables, généralités</a:t>
            </a:r>
          </a:p>
          <a:p>
            <a:pPr eaLnBrk="1" hangingPunct="1">
              <a:buSzPct val="150000"/>
              <a:buFont typeface="Arial" panose="020B0604020202020204" pitchFamily="34" charset="0"/>
              <a:buNone/>
              <a:defRPr/>
            </a:pPr>
            <a:endParaRPr lang="fr-FR" altLang="fr-FR" sz="2000" dirty="0">
              <a:latin typeface="Arial Rounded MT Bold" pitchFamily="34" charset="0"/>
            </a:endParaRPr>
          </a:p>
          <a:p>
            <a:pPr eaLnBrk="1" hangingPunct="1">
              <a:buSzPct val="150000"/>
              <a:buFont typeface="Wingdings" panose="05000000000000000000" pitchFamily="2" charset="2"/>
              <a:buChar char="§"/>
              <a:defRPr/>
            </a:pPr>
            <a:r>
              <a:rPr lang="fr-FR" altLang="fr-FR" sz="2000" dirty="0">
                <a:latin typeface="Arial Rounded MT Bold" pitchFamily="34" charset="0"/>
              </a:rPr>
              <a:t>Les variables sont non typées et leurs noms sensibles à la casse (comme le PHP)</a:t>
            </a:r>
          </a:p>
          <a:p>
            <a:pPr eaLnBrk="1" hangingPunct="1">
              <a:buSzPct val="150000"/>
              <a:buFont typeface="Wingdings" panose="05000000000000000000" pitchFamily="2" charset="2"/>
              <a:buChar char="§"/>
              <a:defRPr/>
            </a:pPr>
            <a:endParaRPr lang="fr-FR" altLang="fr-FR" sz="2000" dirty="0">
              <a:latin typeface="Arial Rounded MT Bold" pitchFamily="34" charset="0"/>
            </a:endParaRPr>
          </a:p>
          <a:p>
            <a:pPr eaLnBrk="1" hangingPunct="1">
              <a:buSzPct val="150000"/>
              <a:buFont typeface="Wingdings" panose="05000000000000000000" pitchFamily="2" charset="2"/>
              <a:buChar char="§"/>
              <a:defRPr/>
            </a:pPr>
            <a:r>
              <a:rPr lang="fr-FR" altLang="fr-FR" sz="2000" dirty="0">
                <a:latin typeface="Arial Rounded MT Bold" pitchFamily="34" charset="0"/>
              </a:rPr>
              <a:t>Déclaration :  </a:t>
            </a:r>
            <a:r>
              <a:rPr lang="fr-FR" altLang="fr-FR" sz="2000" dirty="0">
                <a:latin typeface="Consolas" panose="020B0609020204030204" pitchFamily="49" charset="0"/>
                <a:cs typeface="Consolas" panose="020B0609020204030204" pitchFamily="49" charset="0"/>
              </a:rPr>
              <a:t>var </a:t>
            </a:r>
            <a:r>
              <a:rPr lang="fr-FR" altLang="fr-FR" sz="2000" dirty="0" err="1">
                <a:latin typeface="Consolas" panose="020B0609020204030204" pitchFamily="49" charset="0"/>
                <a:cs typeface="Consolas" panose="020B0609020204030204" pitchFamily="49" charset="0"/>
              </a:rPr>
              <a:t>uneVariable</a:t>
            </a:r>
            <a:r>
              <a:rPr lang="fr-FR" altLang="fr-FR" sz="2000" dirty="0">
                <a:latin typeface="Consolas" panose="020B0609020204030204" pitchFamily="49" charset="0"/>
                <a:cs typeface="Consolas" panose="020B0609020204030204" pitchFamily="49" charset="0"/>
              </a:rPr>
              <a:t>;</a:t>
            </a:r>
          </a:p>
          <a:p>
            <a:pPr eaLnBrk="1" hangingPunct="1">
              <a:buSzPct val="150000"/>
              <a:buFont typeface="Wingdings" panose="05000000000000000000" pitchFamily="2" charset="2"/>
              <a:buChar char="§"/>
              <a:defRPr/>
            </a:pPr>
            <a:endParaRPr lang="fr-FR" altLang="fr-FR" sz="2000" dirty="0">
              <a:latin typeface="Consolas" panose="020B0609020204030204" pitchFamily="49" charset="0"/>
              <a:cs typeface="Consolas" panose="020B0609020204030204" pitchFamily="49" charset="0"/>
            </a:endParaRPr>
          </a:p>
          <a:p>
            <a:pPr eaLnBrk="1" hangingPunct="1">
              <a:buSzPct val="150000"/>
              <a:buFont typeface="Wingdings" panose="05000000000000000000" pitchFamily="2" charset="2"/>
              <a:buChar char="§"/>
              <a:defRPr/>
            </a:pPr>
            <a:r>
              <a:rPr lang="fr-FR" altLang="fr-FR" sz="2000" dirty="0">
                <a:latin typeface="Arial Rounded MT Bold" pitchFamily="34" charset="0"/>
              </a:rPr>
              <a:t>Déclaration et initialisation : </a:t>
            </a:r>
            <a:r>
              <a:rPr lang="fr-FR" altLang="fr-FR" sz="2000" dirty="0">
                <a:latin typeface="Consolas" panose="020B0609020204030204" pitchFamily="49" charset="0"/>
                <a:cs typeface="Consolas" panose="020B0609020204030204" pitchFamily="49" charset="0"/>
              </a:rPr>
              <a:t>var </a:t>
            </a:r>
            <a:r>
              <a:rPr lang="fr-FR" altLang="fr-FR" sz="2000" dirty="0" err="1">
                <a:latin typeface="Consolas" panose="020B0609020204030204" pitchFamily="49" charset="0"/>
                <a:cs typeface="Consolas" panose="020B0609020204030204" pitchFamily="49" charset="0"/>
              </a:rPr>
              <a:t>uneVariable</a:t>
            </a:r>
            <a:r>
              <a:rPr lang="fr-FR" altLang="fr-FR" sz="2000" dirty="0">
                <a:latin typeface="Consolas" panose="020B0609020204030204" pitchFamily="49" charset="0"/>
                <a:cs typeface="Consolas" panose="020B0609020204030204" pitchFamily="49" charset="0"/>
              </a:rPr>
              <a:t> = 128;</a:t>
            </a:r>
          </a:p>
          <a:p>
            <a:pPr eaLnBrk="1" hangingPunct="1">
              <a:buSzPct val="150000"/>
              <a:buFont typeface="Wingdings" panose="05000000000000000000" pitchFamily="2" charset="2"/>
              <a:buChar char="§"/>
              <a:defRPr/>
            </a:pPr>
            <a:endParaRPr lang="fr-FR" altLang="fr-FR" sz="2000" dirty="0">
              <a:latin typeface="Consolas" panose="020B0609020204030204" pitchFamily="49" charset="0"/>
              <a:cs typeface="Consolas" panose="020B0609020204030204" pitchFamily="49" charset="0"/>
            </a:endParaRPr>
          </a:p>
          <a:p>
            <a:pPr eaLnBrk="1" hangingPunct="1">
              <a:buSzPct val="150000"/>
              <a:buFont typeface="Wingdings" panose="05000000000000000000" pitchFamily="2" charset="2"/>
              <a:buChar char="§"/>
              <a:defRPr/>
            </a:pPr>
            <a:r>
              <a:rPr lang="fr-FR" altLang="fr-FR" sz="2000" dirty="0">
                <a:latin typeface="Arial Rounded MT Bold" pitchFamily="34" charset="0"/>
              </a:rPr>
              <a:t>Variante pour déclarer plusieurs variables : </a:t>
            </a:r>
          </a:p>
          <a:p>
            <a:pPr marL="0" indent="0" eaLnBrk="1" hangingPunct="1">
              <a:buSzPct val="150000"/>
              <a:buNone/>
              <a:defRPr/>
            </a:pPr>
            <a:r>
              <a:rPr lang="fr-FR" altLang="fr-FR" sz="2000" dirty="0">
                <a:latin typeface="Arial Rounded MT Bold" pitchFamily="34" charset="0"/>
              </a:rPr>
              <a:t>	</a:t>
            </a:r>
            <a:r>
              <a:rPr lang="fr-FR" altLang="fr-FR" sz="2000" dirty="0">
                <a:latin typeface="Consolas" panose="020B0609020204030204" pitchFamily="49" charset="0"/>
                <a:cs typeface="Consolas" panose="020B0609020204030204" pitchFamily="49" charset="0"/>
              </a:rPr>
              <a:t>var variable1, variable2 = 2, variable3;</a:t>
            </a:r>
          </a:p>
          <a:p>
            <a:pPr eaLnBrk="1" hangingPunct="1">
              <a:buSzPct val="150000"/>
              <a:buFont typeface="Arial" panose="020B0604020202020204" pitchFamily="34" charset="0"/>
              <a:buBlip>
                <a:blip r:embed="rId3"/>
              </a:buBlip>
              <a:defRPr/>
            </a:pPr>
            <a:endParaRPr lang="fr-FR" altLang="fr-FR" sz="2000" dirty="0"/>
          </a:p>
          <a:p>
            <a:pPr eaLnBrk="1" hangingPunct="1">
              <a:buSzPct val="150000"/>
              <a:buFont typeface="Arial" panose="020B0604020202020204" pitchFamily="34" charset="0"/>
              <a:buBlip>
                <a:blip r:embed="rId3"/>
              </a:buBlip>
              <a:defRPr/>
            </a:pPr>
            <a:endParaRPr lang="fr-FR" altLang="fr-FR" sz="2000" dirty="0"/>
          </a:p>
          <a:p>
            <a:pPr eaLnBrk="1" hangingPunct="1">
              <a:buSzPct val="150000"/>
              <a:buFont typeface="Arial" panose="020B0604020202020204" pitchFamily="34" charset="0"/>
              <a:buBlip>
                <a:blip r:embed="rId3"/>
              </a:buBlip>
              <a:defRPr/>
            </a:pPr>
            <a:endParaRPr lang="fr-FR" altLang="fr-FR" sz="2000" dirty="0"/>
          </a:p>
          <a:p>
            <a:pPr eaLnBrk="1" hangingPunct="1">
              <a:buSzPct val="150000"/>
              <a:buFont typeface="Arial" panose="020B0604020202020204" pitchFamily="34" charset="0"/>
              <a:buBlip>
                <a:blip r:embed="rId3"/>
              </a:buBlip>
              <a:defRPr/>
            </a:pPr>
            <a:endParaRPr lang="fr-FR" altLang="fr-FR" sz="2000" dirty="0"/>
          </a:p>
          <a:p>
            <a:pPr eaLnBrk="1" hangingPunct="1">
              <a:buSzPct val="150000"/>
              <a:buFont typeface="Arial" panose="020B0604020202020204" pitchFamily="34" charset="0"/>
              <a:buBlip>
                <a:blip r:embed="rId3"/>
              </a:buBlip>
              <a:defRPr/>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defRPr/>
            </a:pPr>
            <a:endParaRPr lang="fr-FR" altLang="fr-FR" sz="2000" dirty="0">
              <a:latin typeface="Arial Rounded MT Bold" pitchFamily="34" charset="0"/>
            </a:endParaRPr>
          </a:p>
        </p:txBody>
      </p:sp>
      <p:sp>
        <p:nvSpPr>
          <p:cNvPr id="9" name="Espace réservé du pied de page 8"/>
          <p:cNvSpPr>
            <a:spLocks noGrp="1"/>
          </p:cNvSpPr>
          <p:nvPr>
            <p:ph type="ftr" sz="quarter" idx="11"/>
          </p:nvPr>
        </p:nvSpPr>
        <p:spPr/>
        <p:txBody>
          <a:bodyPr/>
          <a:lstStyle/>
          <a:p>
            <a:pPr>
              <a:defRPr/>
            </a:pPr>
            <a:r>
              <a:rPr lang="fr-FR"/>
              <a:t>Formation JavaScript - formations@alexis-ravel.com</a:t>
            </a:r>
          </a:p>
        </p:txBody>
      </p:sp>
      <p:sp>
        <p:nvSpPr>
          <p:cNvPr id="27651"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2E5B86C-5A27-42A2-BE9F-A28819FD2497}" type="slidenum">
              <a:rPr lang="fr-FR" altLang="fr-FR" sz="1200" smtClean="0">
                <a:solidFill>
                  <a:srgbClr val="898989"/>
                </a:solidFill>
              </a:rPr>
              <a:pPr>
                <a:spcBef>
                  <a:spcPct val="0"/>
                </a:spcBef>
                <a:buFontTx/>
                <a:buNone/>
              </a:pPr>
              <a:t>13</a:t>
            </a:fld>
            <a:endParaRPr lang="fr-FR" altLang="fr-FR" sz="1200">
              <a:solidFill>
                <a:srgbClr val="898989"/>
              </a:solidFill>
            </a:endParaRPr>
          </a:p>
        </p:txBody>
      </p:sp>
      <p:sp>
        <p:nvSpPr>
          <p:cNvPr id="13"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pic>
        <p:nvPicPr>
          <p:cNvPr id="8" name="Imag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3608" y="266393"/>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pull dir="rd"/>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Espace réservé du contenu 2"/>
          <p:cNvSpPr>
            <a:spLocks noGrp="1"/>
          </p:cNvSpPr>
          <p:nvPr>
            <p:ph idx="1"/>
          </p:nvPr>
        </p:nvSpPr>
        <p:spPr>
          <a:xfrm>
            <a:off x="395288" y="1268413"/>
            <a:ext cx="8497887" cy="5184775"/>
          </a:xfrm>
        </p:spPr>
        <p:txBody>
          <a:bodyPr/>
          <a:lstStyle/>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800" u="sng" dirty="0">
                <a:latin typeface="Arial Rounded MT Bold" pitchFamily="34" charset="0"/>
              </a:rPr>
              <a:t>Le DOM : manipulation du code HTML</a:t>
            </a: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000" i="1" dirty="0">
                <a:latin typeface="Arial Rounded MT Bold" pitchFamily="34" charset="0"/>
              </a:rPr>
              <a:t>	Accéder facilement aux dimensions et aux coordonnées d’un élément</a:t>
            </a:r>
            <a:endParaRPr lang="fr-FR" altLang="fr-FR" sz="1800" dirty="0">
              <a:latin typeface="Arial Rounded MT Bold" pitchFamily="34" charset="0"/>
            </a:endParaRP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Wingdings" panose="05000000000000000000" pitchFamily="2" charset="2"/>
              <a:buChar char="§"/>
            </a:pPr>
            <a:r>
              <a:rPr lang="fr-FR" altLang="fr-FR" sz="2000" dirty="0" err="1">
                <a:latin typeface="Arial" panose="020B0604020202020204" pitchFamily="34" charset="0"/>
                <a:cs typeface="Arial" panose="020B0604020202020204" pitchFamily="34" charset="0"/>
              </a:rPr>
              <a:t>offsetLeft</a:t>
            </a:r>
            <a:r>
              <a:rPr lang="fr-FR" altLang="fr-FR" sz="2000" dirty="0">
                <a:latin typeface="Arial Rounded MT Bold" pitchFamily="34" charset="0"/>
              </a:rPr>
              <a:t> et </a:t>
            </a:r>
            <a:r>
              <a:rPr lang="fr-FR" altLang="fr-FR" sz="2000" dirty="0" err="1">
                <a:latin typeface="Arial" panose="020B0604020202020204" pitchFamily="34" charset="0"/>
                <a:cs typeface="Arial" panose="020B0604020202020204" pitchFamily="34" charset="0"/>
              </a:rPr>
              <a:t>offsetTop</a:t>
            </a:r>
            <a:r>
              <a:rPr lang="fr-FR" altLang="fr-FR" sz="2000" dirty="0">
                <a:latin typeface="Arial Rounded MT Bold" pitchFamily="34" charset="0"/>
              </a:rPr>
              <a:t> permettent de connaître la position d’un élément, soit par rapport à la page, soit, s’il est en position absolue, par rapport à son élément parent en position absolue </a:t>
            </a:r>
            <a:r>
              <a:rPr lang="fr-FR" altLang="fr-FR" sz="1800" dirty="0">
                <a:latin typeface="Arial Rounded MT Bold" pitchFamily="34" charset="0"/>
              </a:rPr>
              <a:t>(cela peut être la page s’il n’y a pas d’élément parent en position absolue)</a:t>
            </a:r>
            <a:r>
              <a:rPr lang="fr-FR" altLang="fr-FR" sz="2000" dirty="0">
                <a:latin typeface="Arial Rounded MT Bold" pitchFamily="34" charset="0"/>
              </a:rPr>
              <a:t>.</a:t>
            </a: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p:txBody>
      </p:sp>
      <p:sp>
        <p:nvSpPr>
          <p:cNvPr id="9" name="Espace réservé du pied de page 8"/>
          <p:cNvSpPr>
            <a:spLocks noGrp="1"/>
          </p:cNvSpPr>
          <p:nvPr>
            <p:ph type="ftr" sz="quarter" idx="11"/>
          </p:nvPr>
        </p:nvSpPr>
        <p:spPr/>
        <p:txBody>
          <a:bodyPr/>
          <a:lstStyle/>
          <a:p>
            <a:pPr>
              <a:defRPr/>
            </a:pPr>
            <a:r>
              <a:rPr lang="fr-FR"/>
              <a:t>Formation JavaScript - formations@alexis-ravel.com</a:t>
            </a:r>
          </a:p>
        </p:txBody>
      </p:sp>
      <p:sp>
        <p:nvSpPr>
          <p:cNvPr id="248835"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1416DC6-7B49-4B04-A160-5F86CA25EB7B}" type="slidenum">
              <a:rPr lang="fr-FR" altLang="fr-FR" sz="1200" smtClean="0">
                <a:solidFill>
                  <a:srgbClr val="898989"/>
                </a:solidFill>
              </a:rPr>
              <a:pPr>
                <a:spcBef>
                  <a:spcPct val="0"/>
                </a:spcBef>
                <a:buFontTx/>
                <a:buNone/>
              </a:pPr>
              <a:t>130</a:t>
            </a:fld>
            <a:endParaRPr lang="fr-FR" altLang="fr-FR" sz="1200">
              <a:solidFill>
                <a:srgbClr val="898989"/>
              </a:solidFill>
            </a:endParaRPr>
          </a:p>
        </p:txBody>
      </p:sp>
      <p:sp>
        <p:nvSpPr>
          <p:cNvPr id="12"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pic>
        <p:nvPicPr>
          <p:cNvPr id="248840" name="Imag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5229225"/>
            <a:ext cx="4537075"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Imag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43608" y="266393"/>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pull dir="rd"/>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Espace réservé du contenu 2"/>
          <p:cNvSpPr>
            <a:spLocks noGrp="1"/>
          </p:cNvSpPr>
          <p:nvPr>
            <p:ph idx="1"/>
          </p:nvPr>
        </p:nvSpPr>
        <p:spPr>
          <a:xfrm>
            <a:off x="395288" y="1268413"/>
            <a:ext cx="8497887" cy="5184775"/>
          </a:xfrm>
        </p:spPr>
        <p:txBody>
          <a:bodyPr/>
          <a:lstStyle/>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800" u="sng" dirty="0">
                <a:latin typeface="Arial Rounded MT Bold" pitchFamily="34" charset="0"/>
              </a:rPr>
              <a:t>Le DOM : manipulation du code HTML</a:t>
            </a: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000" i="1" dirty="0">
                <a:latin typeface="Arial Rounded MT Bold" pitchFamily="34" charset="0"/>
              </a:rPr>
              <a:t>	Accéder facilement aux dimensions et aux coordonnées d’un élément</a:t>
            </a:r>
            <a:endParaRPr lang="fr-FR" altLang="fr-FR" sz="1800" dirty="0">
              <a:latin typeface="Arial Rounded MT Bold" pitchFamily="34" charset="0"/>
            </a:endParaRP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Wingdings" panose="05000000000000000000" pitchFamily="2" charset="2"/>
              <a:buChar char="§"/>
            </a:pPr>
            <a:r>
              <a:rPr lang="fr-FR" altLang="fr-FR" sz="2000" dirty="0">
                <a:latin typeface="Arial Rounded MT Bold" pitchFamily="34" charset="0"/>
              </a:rPr>
              <a:t>Attention, toutes ces propriétés sont en </a:t>
            </a:r>
            <a:r>
              <a:rPr lang="fr-FR" altLang="fr-FR" sz="2000" i="1" dirty="0">
                <a:latin typeface="Arial Rounded MT Bold" pitchFamily="34" charset="0"/>
              </a:rPr>
              <a:t>lecture seule</a:t>
            </a:r>
            <a:r>
              <a:rPr lang="fr-FR" altLang="fr-FR" sz="2000" dirty="0">
                <a:latin typeface="Arial Rounded MT Bold" pitchFamily="34" charset="0"/>
              </a:rPr>
              <a:t> ! Si on veut modifier la valeur d’</a:t>
            </a:r>
            <a:r>
              <a:rPr lang="fr-FR" altLang="fr-FR" sz="2000" dirty="0" err="1">
                <a:latin typeface="Arial" panose="020B0604020202020204" pitchFamily="34" charset="0"/>
                <a:cs typeface="Arial" panose="020B0604020202020204" pitchFamily="34" charset="0"/>
              </a:rPr>
              <a:t>offsetWidth</a:t>
            </a:r>
            <a:r>
              <a:rPr lang="fr-FR" altLang="fr-FR" sz="2000" dirty="0">
                <a:latin typeface="Arial Rounded MT Bold" pitchFamily="34" charset="0"/>
              </a:rPr>
              <a:t>, il faudra agir sur les propriétés CSS </a:t>
            </a:r>
            <a:r>
              <a:rPr lang="fr-FR" altLang="fr-FR" sz="2000" dirty="0" err="1">
                <a:latin typeface="Arial" panose="020B0604020202020204" pitchFamily="34" charset="0"/>
                <a:cs typeface="Arial" panose="020B0604020202020204" pitchFamily="34" charset="0"/>
              </a:rPr>
              <a:t>width</a:t>
            </a:r>
            <a:r>
              <a:rPr lang="fr-FR" altLang="fr-FR" sz="2000" dirty="0">
                <a:latin typeface="Arial Rounded MT Bold" pitchFamily="34" charset="0"/>
              </a:rPr>
              <a:t>, </a:t>
            </a:r>
            <a:r>
              <a:rPr lang="fr-FR" altLang="fr-FR" sz="2000" dirty="0" err="1">
                <a:latin typeface="Arial" panose="020B0604020202020204" pitchFamily="34" charset="0"/>
                <a:cs typeface="Arial" panose="020B0604020202020204" pitchFamily="34" charset="0"/>
              </a:rPr>
              <a:t>padding</a:t>
            </a:r>
            <a:r>
              <a:rPr lang="fr-FR" altLang="fr-FR" sz="2000" dirty="0">
                <a:latin typeface="Arial Rounded MT Bold" pitchFamily="34" charset="0"/>
              </a:rPr>
              <a:t> et </a:t>
            </a:r>
            <a:r>
              <a:rPr lang="fr-FR" altLang="fr-FR" sz="2000" dirty="0">
                <a:latin typeface="Arial" panose="020B0604020202020204" pitchFamily="34" charset="0"/>
                <a:cs typeface="Arial" panose="020B0604020202020204" pitchFamily="34" charset="0"/>
              </a:rPr>
              <a:t>border</a:t>
            </a:r>
            <a:r>
              <a:rPr lang="fr-FR" altLang="fr-FR" sz="2000" dirty="0">
                <a:latin typeface="Arial Rounded MT Bold" pitchFamily="34" charset="0"/>
              </a:rPr>
              <a:t>.</a:t>
            </a: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Wingdings" panose="05000000000000000000" pitchFamily="2" charset="2"/>
              <a:buChar char="§"/>
            </a:pPr>
            <a:r>
              <a:rPr lang="fr-FR" altLang="fr-FR" sz="2000" dirty="0">
                <a:latin typeface="Arial Rounded MT Bold" pitchFamily="34" charset="0"/>
              </a:rPr>
              <a:t>Bonus : </a:t>
            </a:r>
            <a:r>
              <a:rPr lang="fr-FR" altLang="fr-FR" sz="2000" dirty="0" err="1">
                <a:latin typeface="Arial" panose="020B0604020202020204" pitchFamily="34" charset="0"/>
                <a:cs typeface="Arial" panose="020B0604020202020204" pitchFamily="34" charset="0"/>
              </a:rPr>
              <a:t>offsetParent</a:t>
            </a:r>
            <a:r>
              <a:rPr lang="fr-FR" altLang="fr-FR" sz="2000" dirty="0">
                <a:latin typeface="Arial Rounded MT Bold" pitchFamily="34" charset="0"/>
              </a:rPr>
              <a:t> permet de récupérer (l’éventuel) parent d’un élément par rapport auquel il est positionné (donc un élément parent en position absolue ou relative).</a:t>
            </a: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p:txBody>
      </p:sp>
      <p:sp>
        <p:nvSpPr>
          <p:cNvPr id="9" name="Espace réservé du pied de page 8"/>
          <p:cNvSpPr>
            <a:spLocks noGrp="1"/>
          </p:cNvSpPr>
          <p:nvPr>
            <p:ph type="ftr" sz="quarter" idx="11"/>
          </p:nvPr>
        </p:nvSpPr>
        <p:spPr/>
        <p:txBody>
          <a:bodyPr/>
          <a:lstStyle/>
          <a:p>
            <a:pPr>
              <a:defRPr/>
            </a:pPr>
            <a:r>
              <a:rPr lang="fr-FR"/>
              <a:t>Formation JavaScript - formations@alexis-ravel.com</a:t>
            </a:r>
          </a:p>
        </p:txBody>
      </p:sp>
      <p:sp>
        <p:nvSpPr>
          <p:cNvPr id="250883"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B9303D4-468D-4D32-87DC-860DFC84BAB0}" type="slidenum">
              <a:rPr lang="fr-FR" altLang="fr-FR" sz="1200" smtClean="0">
                <a:solidFill>
                  <a:srgbClr val="898989"/>
                </a:solidFill>
              </a:rPr>
              <a:pPr>
                <a:spcBef>
                  <a:spcPct val="0"/>
                </a:spcBef>
                <a:buFontTx/>
                <a:buNone/>
              </a:pPr>
              <a:t>131</a:t>
            </a:fld>
            <a:endParaRPr lang="fr-FR" altLang="fr-FR" sz="1200">
              <a:solidFill>
                <a:srgbClr val="898989"/>
              </a:solidFill>
            </a:endParaRPr>
          </a:p>
        </p:txBody>
      </p:sp>
      <p:sp>
        <p:nvSpPr>
          <p:cNvPr id="12"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pic>
        <p:nvPicPr>
          <p:cNvPr id="8" name="Imag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3608" y="266393"/>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pull dir="rd"/>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Espace réservé du contenu 2"/>
          <p:cNvSpPr>
            <a:spLocks noGrp="1"/>
          </p:cNvSpPr>
          <p:nvPr>
            <p:ph idx="1"/>
          </p:nvPr>
        </p:nvSpPr>
        <p:spPr>
          <a:xfrm>
            <a:off x="395288" y="1268413"/>
            <a:ext cx="8497887" cy="5184775"/>
          </a:xfrm>
        </p:spPr>
        <p:txBody>
          <a:bodyPr/>
          <a:lstStyle/>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800" u="sng" dirty="0">
                <a:latin typeface="Arial Rounded MT Bold" pitchFamily="34" charset="0"/>
              </a:rPr>
              <a:t>Le DOM : manipulation du code HTML</a:t>
            </a: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000" i="1" dirty="0">
                <a:latin typeface="Arial Rounded MT Bold" pitchFamily="34" charset="0"/>
              </a:rPr>
              <a:t>TP : un formulaire corrigé et envoyé automatiquement</a:t>
            </a:r>
            <a:endParaRPr lang="fr-FR" altLang="fr-FR" sz="1800" dirty="0">
              <a:latin typeface="Arial Rounded MT Bold" pitchFamily="34" charset="0"/>
            </a:endParaRPr>
          </a:p>
          <a:p>
            <a:pPr eaLnBrk="1" hangingPunct="1">
              <a:buSzPct val="150000"/>
              <a:buFont typeface="Arial" panose="020B0604020202020204" pitchFamily="34" charset="0"/>
              <a:buNone/>
            </a:pPr>
            <a:endParaRPr lang="fr-FR" altLang="fr-FR" sz="2000" dirty="0">
              <a:latin typeface="Arial Rounded MT Bold" pitchFamily="34" charset="0"/>
            </a:endParaRPr>
          </a:p>
          <a:p>
            <a:pPr>
              <a:buFont typeface="Arial" panose="020B0604020202020204" pitchFamily="34" charset="0"/>
              <a:buNone/>
            </a:pPr>
            <a:r>
              <a:rPr lang="fr-FR" altLang="fr-FR" sz="2000" dirty="0"/>
              <a:t>	</a:t>
            </a:r>
            <a:r>
              <a:rPr lang="fr-FR" altLang="fr-FR" sz="2000" dirty="0">
                <a:latin typeface="Arial Rounded MT Bold" pitchFamily="34" charset="0"/>
              </a:rPr>
              <a:t>Etape 1 : créer (en HTML) un formulaire avec deux champs :</a:t>
            </a:r>
          </a:p>
          <a:p>
            <a:pPr>
              <a:buFont typeface="Arial" panose="020B0604020202020204" pitchFamily="34" charset="0"/>
              <a:buNone/>
            </a:pPr>
            <a:r>
              <a:rPr lang="fr-FR" altLang="fr-FR" sz="2000" dirty="0">
                <a:latin typeface="Arial Rounded MT Bold" pitchFamily="34" charset="0"/>
              </a:rPr>
              <a:t>	-nom (doit être compris entre 3 et 10 caractères)</a:t>
            </a:r>
          </a:p>
          <a:p>
            <a:pPr>
              <a:buFont typeface="Arial" panose="020B0604020202020204" pitchFamily="34" charset="0"/>
              <a:buNone/>
            </a:pPr>
            <a:r>
              <a:rPr lang="fr-FR" altLang="fr-FR" sz="2000" dirty="0">
                <a:latin typeface="Arial Rounded MT Bold" pitchFamily="34" charset="0"/>
              </a:rPr>
              <a:t>	-pays (une liste déroulante contenant France, Espagne, Grèce)</a:t>
            </a:r>
          </a:p>
          <a:p>
            <a:pPr>
              <a:buFont typeface="Arial" panose="020B0604020202020204" pitchFamily="34" charset="0"/>
              <a:buNone/>
            </a:pPr>
            <a:endParaRPr lang="fr-FR" altLang="fr-FR" sz="2000" dirty="0">
              <a:latin typeface="Arial Rounded MT Bold" pitchFamily="34" charset="0"/>
            </a:endParaRPr>
          </a:p>
          <a:p>
            <a:pPr>
              <a:buFont typeface="Arial" panose="020B0604020202020204" pitchFamily="34" charset="0"/>
              <a:buNone/>
            </a:pPr>
            <a:r>
              <a:rPr lang="fr-FR" altLang="fr-FR" sz="2000" dirty="0">
                <a:latin typeface="Arial Rounded MT Bold" pitchFamily="34" charset="0"/>
              </a:rPr>
              <a:t>	Etape 2 : si l’utilisateur modifie le champ « nom » et que la valeur entrée n’est pas correcte (on vérifiera à chaque frappe), afficher un message d’erreur rouge à côté du champ.</a:t>
            </a:r>
          </a:p>
          <a:p>
            <a:pPr>
              <a:buFont typeface="Arial" panose="020B0604020202020204" pitchFamily="34" charset="0"/>
              <a:buNone/>
            </a:pPr>
            <a:r>
              <a:rPr lang="fr-FR" altLang="fr-FR" sz="2000" dirty="0">
                <a:latin typeface="Arial Rounded MT Bold" pitchFamily="34" charset="0"/>
              </a:rPr>
              <a:t>	</a:t>
            </a: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p:txBody>
      </p:sp>
      <p:sp>
        <p:nvSpPr>
          <p:cNvPr id="9" name="Espace réservé du pied de page 8"/>
          <p:cNvSpPr>
            <a:spLocks noGrp="1"/>
          </p:cNvSpPr>
          <p:nvPr>
            <p:ph type="ftr" sz="quarter" idx="11"/>
          </p:nvPr>
        </p:nvSpPr>
        <p:spPr/>
        <p:txBody>
          <a:bodyPr/>
          <a:lstStyle/>
          <a:p>
            <a:pPr>
              <a:defRPr/>
            </a:pPr>
            <a:r>
              <a:rPr lang="fr-FR"/>
              <a:t>Formation JavaScript - formations@alexis-ravel.com</a:t>
            </a:r>
          </a:p>
        </p:txBody>
      </p:sp>
      <p:sp>
        <p:nvSpPr>
          <p:cNvPr id="252931"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F7404C9-A824-46B2-AE73-0F5053249982}" type="slidenum">
              <a:rPr lang="fr-FR" altLang="fr-FR" sz="1200" smtClean="0">
                <a:solidFill>
                  <a:srgbClr val="898989"/>
                </a:solidFill>
              </a:rPr>
              <a:pPr>
                <a:spcBef>
                  <a:spcPct val="0"/>
                </a:spcBef>
                <a:buFontTx/>
                <a:buNone/>
              </a:pPr>
              <a:t>132</a:t>
            </a:fld>
            <a:endParaRPr lang="fr-FR" altLang="fr-FR" sz="1200">
              <a:solidFill>
                <a:srgbClr val="898989"/>
              </a:solidFill>
            </a:endParaRPr>
          </a:p>
        </p:txBody>
      </p:sp>
      <p:sp>
        <p:nvSpPr>
          <p:cNvPr id="12"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pic>
        <p:nvPicPr>
          <p:cNvPr id="8" name="Imag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3608" y="266393"/>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pull dir="rd"/>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Espace réservé du contenu 2"/>
          <p:cNvSpPr>
            <a:spLocks noGrp="1"/>
          </p:cNvSpPr>
          <p:nvPr>
            <p:ph idx="1"/>
          </p:nvPr>
        </p:nvSpPr>
        <p:spPr>
          <a:xfrm>
            <a:off x="395288" y="1268413"/>
            <a:ext cx="8497887" cy="5184775"/>
          </a:xfrm>
        </p:spPr>
        <p:txBody>
          <a:bodyPr/>
          <a:lstStyle/>
          <a:p>
            <a:pPr eaLnBrk="1" hangingPunct="1">
              <a:buSzPct val="150000"/>
              <a:buFont typeface="Arial" panose="020B0604020202020204" pitchFamily="34" charset="0"/>
              <a:buNone/>
            </a:pPr>
            <a:endParaRPr lang="fr-FR" altLang="fr-FR" sz="2000">
              <a:latin typeface="Arial Rounded MT Bold" pitchFamily="34" charset="0"/>
            </a:endParaRPr>
          </a:p>
          <a:p>
            <a:pPr eaLnBrk="1" hangingPunct="1">
              <a:buSzPct val="150000"/>
              <a:buFont typeface="Arial" panose="020B0604020202020204" pitchFamily="34" charset="0"/>
              <a:buNone/>
            </a:pPr>
            <a:r>
              <a:rPr lang="fr-FR" altLang="fr-FR" sz="2800" u="sng">
                <a:latin typeface="Arial Rounded MT Bold" pitchFamily="34" charset="0"/>
              </a:rPr>
              <a:t>Le DOM : manipulation du code HTML</a:t>
            </a:r>
          </a:p>
          <a:p>
            <a:pPr eaLnBrk="1" hangingPunct="1">
              <a:buSzPct val="150000"/>
              <a:buFont typeface="Arial" panose="020B0604020202020204" pitchFamily="34" charset="0"/>
              <a:buNone/>
            </a:pPr>
            <a:endParaRPr lang="fr-FR" altLang="fr-FR" sz="2000">
              <a:latin typeface="Arial Rounded MT Bold" pitchFamily="34" charset="0"/>
            </a:endParaRPr>
          </a:p>
          <a:p>
            <a:pPr eaLnBrk="1" hangingPunct="1">
              <a:buSzPct val="150000"/>
              <a:buFont typeface="Arial" panose="020B0604020202020204" pitchFamily="34" charset="0"/>
              <a:buNone/>
            </a:pPr>
            <a:r>
              <a:rPr lang="fr-FR" altLang="fr-FR" sz="2000" i="1">
                <a:latin typeface="Arial Rounded MT Bold" pitchFamily="34" charset="0"/>
              </a:rPr>
              <a:t>TP : un formulaire corrigé et envoyé automatiquement</a:t>
            </a:r>
            <a:endParaRPr lang="fr-FR" altLang="fr-FR" sz="1800">
              <a:latin typeface="Arial Rounded MT Bold" pitchFamily="34" charset="0"/>
            </a:endParaRPr>
          </a:p>
          <a:p>
            <a:pPr eaLnBrk="1" hangingPunct="1">
              <a:buSzPct val="150000"/>
              <a:buFont typeface="Arial" panose="020B0604020202020204" pitchFamily="34" charset="0"/>
              <a:buNone/>
            </a:pPr>
            <a:endParaRPr lang="fr-FR" altLang="fr-FR" sz="2000">
              <a:latin typeface="Arial Rounded MT Bold" pitchFamily="34" charset="0"/>
            </a:endParaRPr>
          </a:p>
          <a:p>
            <a:pPr>
              <a:buFont typeface="Arial" panose="020B0604020202020204" pitchFamily="34" charset="0"/>
              <a:buNone/>
            </a:pPr>
            <a:r>
              <a:rPr lang="fr-FR" altLang="fr-FR" sz="2000"/>
              <a:t>	</a:t>
            </a:r>
            <a:r>
              <a:rPr lang="fr-FR" altLang="fr-FR" sz="2000">
                <a:latin typeface="Arial Rounded MT Bold" pitchFamily="34" charset="0"/>
              </a:rPr>
              <a:t> Etape 3 : si le champ nom est correct, dès que le pays est sélectionné, le formulaire est envoyé automatiquement.</a:t>
            </a:r>
          </a:p>
          <a:p>
            <a:pPr>
              <a:buFont typeface="Arial" panose="020B0604020202020204" pitchFamily="34" charset="0"/>
              <a:buNone/>
            </a:pPr>
            <a:r>
              <a:rPr lang="fr-FR" altLang="fr-FR" sz="2000">
                <a:latin typeface="Arial Rounded MT Bold" pitchFamily="34" charset="0"/>
              </a:rPr>
              <a:t>	</a:t>
            </a:r>
          </a:p>
          <a:p>
            <a:pPr>
              <a:buFont typeface="Arial" panose="020B0604020202020204" pitchFamily="34" charset="0"/>
              <a:buNone/>
            </a:pPr>
            <a:r>
              <a:rPr lang="fr-FR" altLang="fr-FR" sz="2000">
                <a:latin typeface="Arial Rounded MT Bold" pitchFamily="34" charset="0"/>
              </a:rPr>
              <a:t>	</a:t>
            </a:r>
          </a:p>
          <a:p>
            <a:pPr eaLnBrk="1" hangingPunct="1">
              <a:buSzPct val="150000"/>
              <a:buFont typeface="Arial" panose="020B0604020202020204" pitchFamily="34" charset="0"/>
              <a:buNone/>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1800">
              <a:latin typeface="Arial Rounded MT Bold" pitchFamily="34" charset="0"/>
            </a:endParaRPr>
          </a:p>
          <a:p>
            <a:pPr eaLnBrk="1" hangingPunct="1">
              <a:buSzPct val="150000"/>
              <a:buFont typeface="Arial" panose="020B0604020202020204" pitchFamily="34" charset="0"/>
              <a:buBlip>
                <a:blip r:embed="rId3"/>
              </a:buBlip>
            </a:pPr>
            <a:endParaRPr lang="fr-FR" altLang="fr-FR" sz="1800">
              <a:latin typeface="Arial Rounded MT Bold" pitchFamily="34" charset="0"/>
            </a:endParaRPr>
          </a:p>
          <a:p>
            <a:pPr eaLnBrk="1" hangingPunct="1">
              <a:buSzPct val="150000"/>
              <a:buFont typeface="Arial" panose="020B0604020202020204" pitchFamily="34" charset="0"/>
              <a:buBlip>
                <a:blip r:embed="rId3"/>
              </a:buBlip>
            </a:pPr>
            <a:endParaRPr lang="fr-FR" altLang="fr-FR" sz="1800">
              <a:latin typeface="Arial Rounded MT Bold" pitchFamily="34" charset="0"/>
            </a:endParaRPr>
          </a:p>
          <a:p>
            <a:pPr eaLnBrk="1" hangingPunct="1">
              <a:buSzPct val="150000"/>
              <a:buFont typeface="Arial" panose="020B0604020202020204" pitchFamily="34" charset="0"/>
              <a:buBlip>
                <a:blip r:embed="rId3"/>
              </a:buBlip>
            </a:pPr>
            <a:endParaRPr lang="fr-FR" altLang="fr-FR" sz="1800">
              <a:latin typeface="Arial Rounded MT Bold" pitchFamily="34" charset="0"/>
            </a:endParaRPr>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1800">
              <a:latin typeface="Arial Rounded MT Bold" pitchFamily="34" charset="0"/>
            </a:endParaRPr>
          </a:p>
          <a:p>
            <a:pPr eaLnBrk="1" hangingPunct="1">
              <a:buSzPct val="150000"/>
              <a:buFont typeface="Arial" panose="020B0604020202020204" pitchFamily="34" charset="0"/>
              <a:buBlip>
                <a:blip r:embed="rId3"/>
              </a:buBlip>
            </a:pPr>
            <a:endParaRPr lang="fr-FR" altLang="fr-FR" sz="1800">
              <a:latin typeface="Arial Rounded MT Bold" pitchFamily="34" charset="0"/>
            </a:endParaRPr>
          </a:p>
        </p:txBody>
      </p:sp>
      <p:sp>
        <p:nvSpPr>
          <p:cNvPr id="9" name="Espace réservé du pied de page 8"/>
          <p:cNvSpPr>
            <a:spLocks noGrp="1"/>
          </p:cNvSpPr>
          <p:nvPr>
            <p:ph type="ftr" sz="quarter" idx="11"/>
          </p:nvPr>
        </p:nvSpPr>
        <p:spPr/>
        <p:txBody>
          <a:bodyPr/>
          <a:lstStyle/>
          <a:p>
            <a:pPr>
              <a:defRPr/>
            </a:pPr>
            <a:r>
              <a:rPr lang="fr-FR"/>
              <a:t>Formation JavaScript - formations@alexis-ravel.com</a:t>
            </a:r>
          </a:p>
        </p:txBody>
      </p:sp>
      <p:sp>
        <p:nvSpPr>
          <p:cNvPr id="254979"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613B76E-F6C4-4AA2-9279-448BCC50F52E}" type="slidenum">
              <a:rPr lang="fr-FR" altLang="fr-FR" sz="1200" smtClean="0">
                <a:solidFill>
                  <a:srgbClr val="898989"/>
                </a:solidFill>
              </a:rPr>
              <a:pPr>
                <a:spcBef>
                  <a:spcPct val="0"/>
                </a:spcBef>
                <a:buFontTx/>
                <a:buNone/>
              </a:pPr>
              <a:t>133</a:t>
            </a:fld>
            <a:endParaRPr lang="fr-FR" altLang="fr-FR" sz="1200">
              <a:solidFill>
                <a:srgbClr val="898989"/>
              </a:solidFill>
            </a:endParaRPr>
          </a:p>
        </p:txBody>
      </p:sp>
      <p:sp>
        <p:nvSpPr>
          <p:cNvPr id="12"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pic>
        <p:nvPicPr>
          <p:cNvPr id="8" name="Imag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3608" y="266393"/>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pull dir="rd"/>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Espace réservé du contenu 2"/>
          <p:cNvSpPr>
            <a:spLocks noGrp="1"/>
          </p:cNvSpPr>
          <p:nvPr>
            <p:ph idx="1"/>
          </p:nvPr>
        </p:nvSpPr>
        <p:spPr>
          <a:xfrm>
            <a:off x="395288" y="1268413"/>
            <a:ext cx="8497887" cy="5184775"/>
          </a:xfrm>
        </p:spPr>
        <p:txBody>
          <a:bodyPr/>
          <a:lstStyle/>
          <a:p>
            <a:pPr eaLnBrk="1" hangingPunct="1">
              <a:buSzPct val="150000"/>
              <a:buFont typeface="Arial" panose="020B0604020202020204" pitchFamily="34" charset="0"/>
              <a:buNone/>
            </a:pPr>
            <a:endParaRPr lang="fr-FR" altLang="fr-FR" sz="2000">
              <a:latin typeface="Arial Rounded MT Bold" pitchFamily="34" charset="0"/>
            </a:endParaRPr>
          </a:p>
          <a:p>
            <a:pPr eaLnBrk="1" hangingPunct="1">
              <a:buSzPct val="150000"/>
              <a:buFont typeface="Arial" panose="020B0604020202020204" pitchFamily="34" charset="0"/>
              <a:buNone/>
            </a:pPr>
            <a:r>
              <a:rPr lang="fr-FR" altLang="fr-FR" sz="2800" u="sng">
                <a:latin typeface="Arial Rounded MT Bold" pitchFamily="34" charset="0"/>
              </a:rPr>
              <a:t>Le DOM : manipulation du code HTML</a:t>
            </a:r>
          </a:p>
          <a:p>
            <a:pPr eaLnBrk="1" hangingPunct="1">
              <a:buSzPct val="150000"/>
              <a:buFont typeface="Arial" panose="020B0604020202020204" pitchFamily="34" charset="0"/>
              <a:buNone/>
            </a:pPr>
            <a:endParaRPr lang="fr-FR" altLang="fr-FR" sz="2000">
              <a:latin typeface="Arial Rounded MT Bold" pitchFamily="34" charset="0"/>
            </a:endParaRPr>
          </a:p>
          <a:p>
            <a:pPr eaLnBrk="1" hangingPunct="1">
              <a:buSzPct val="150000"/>
              <a:buFont typeface="Arial" panose="020B0604020202020204" pitchFamily="34" charset="0"/>
              <a:buNone/>
            </a:pPr>
            <a:r>
              <a:rPr lang="fr-FR" altLang="fr-FR" sz="2000" i="1">
                <a:latin typeface="Arial Rounded MT Bold" pitchFamily="34" charset="0"/>
              </a:rPr>
              <a:t>TP : le jeu d’échec</a:t>
            </a:r>
            <a:endParaRPr lang="fr-FR" altLang="fr-FR" sz="1800">
              <a:latin typeface="Arial Rounded MT Bold" pitchFamily="34" charset="0"/>
            </a:endParaRPr>
          </a:p>
          <a:p>
            <a:pPr eaLnBrk="1" hangingPunct="1">
              <a:buSzPct val="150000"/>
              <a:buFont typeface="Arial" panose="020B0604020202020204" pitchFamily="34" charset="0"/>
              <a:buNone/>
            </a:pPr>
            <a:endParaRPr lang="fr-FR" altLang="fr-FR" sz="2000">
              <a:latin typeface="Arial Rounded MT Bold" pitchFamily="34" charset="0"/>
            </a:endParaRPr>
          </a:p>
          <a:p>
            <a:pPr>
              <a:buFont typeface="Arial" panose="020B0604020202020204" pitchFamily="34" charset="0"/>
              <a:buNone/>
            </a:pPr>
            <a:r>
              <a:rPr lang="fr-FR" altLang="fr-FR" sz="2000"/>
              <a:t>	</a:t>
            </a:r>
            <a:r>
              <a:rPr lang="fr-FR" altLang="fr-FR" sz="2000">
                <a:latin typeface="Arial Rounded MT Bold" pitchFamily="34" charset="0"/>
              </a:rPr>
              <a:t>Etape 1 : créer un quadrillage en HTML/CSS (afin de gagner du temps, on fera un plateau de dimensions 4x8 seulement, avec pour un camp 8 pions sur les deux dernières lignes, et pour l’autre 4 pions, 2 cavaliers et 2 tours). </a:t>
            </a:r>
          </a:p>
          <a:p>
            <a:pPr>
              <a:buFont typeface="Arial" panose="020B0604020202020204" pitchFamily="34" charset="0"/>
              <a:buNone/>
            </a:pPr>
            <a:r>
              <a:rPr lang="fr-FR" altLang="fr-FR" sz="2000">
                <a:latin typeface="Arial Rounded MT Bold" pitchFamily="34" charset="0"/>
              </a:rPr>
              <a:t>	Créer un scripts js qui prend en paramètre les dimensions du plateau et qui génère ce dernier !</a:t>
            </a:r>
          </a:p>
          <a:p>
            <a:pPr>
              <a:buFont typeface="Arial" panose="020B0604020202020204" pitchFamily="34" charset="0"/>
              <a:buNone/>
            </a:pPr>
            <a:r>
              <a:rPr lang="fr-FR" altLang="fr-FR" sz="2000">
                <a:latin typeface="Arial Rounded MT Bold" pitchFamily="34" charset="0"/>
              </a:rPr>
              <a:t>	</a:t>
            </a:r>
          </a:p>
          <a:p>
            <a:pPr eaLnBrk="1" hangingPunct="1">
              <a:buSzPct val="150000"/>
              <a:buFont typeface="Arial" panose="020B0604020202020204" pitchFamily="34" charset="0"/>
              <a:buNone/>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1800">
              <a:latin typeface="Arial Rounded MT Bold" pitchFamily="34" charset="0"/>
            </a:endParaRPr>
          </a:p>
          <a:p>
            <a:pPr eaLnBrk="1" hangingPunct="1">
              <a:buSzPct val="150000"/>
              <a:buFont typeface="Arial" panose="020B0604020202020204" pitchFamily="34" charset="0"/>
              <a:buBlip>
                <a:blip r:embed="rId3"/>
              </a:buBlip>
            </a:pPr>
            <a:endParaRPr lang="fr-FR" altLang="fr-FR" sz="1800">
              <a:latin typeface="Arial Rounded MT Bold" pitchFamily="34" charset="0"/>
            </a:endParaRPr>
          </a:p>
          <a:p>
            <a:pPr eaLnBrk="1" hangingPunct="1">
              <a:buSzPct val="150000"/>
              <a:buFont typeface="Arial" panose="020B0604020202020204" pitchFamily="34" charset="0"/>
              <a:buBlip>
                <a:blip r:embed="rId3"/>
              </a:buBlip>
            </a:pPr>
            <a:endParaRPr lang="fr-FR" altLang="fr-FR" sz="1800">
              <a:latin typeface="Arial Rounded MT Bold" pitchFamily="34" charset="0"/>
            </a:endParaRPr>
          </a:p>
          <a:p>
            <a:pPr eaLnBrk="1" hangingPunct="1">
              <a:buSzPct val="150000"/>
              <a:buFont typeface="Arial" panose="020B0604020202020204" pitchFamily="34" charset="0"/>
              <a:buBlip>
                <a:blip r:embed="rId3"/>
              </a:buBlip>
            </a:pPr>
            <a:endParaRPr lang="fr-FR" altLang="fr-FR" sz="1800">
              <a:latin typeface="Arial Rounded MT Bold" pitchFamily="34" charset="0"/>
            </a:endParaRPr>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1800">
              <a:latin typeface="Arial Rounded MT Bold" pitchFamily="34" charset="0"/>
            </a:endParaRPr>
          </a:p>
          <a:p>
            <a:pPr eaLnBrk="1" hangingPunct="1">
              <a:buSzPct val="150000"/>
              <a:buFont typeface="Arial" panose="020B0604020202020204" pitchFamily="34" charset="0"/>
              <a:buBlip>
                <a:blip r:embed="rId3"/>
              </a:buBlip>
            </a:pPr>
            <a:endParaRPr lang="fr-FR" altLang="fr-FR" sz="1800">
              <a:latin typeface="Arial Rounded MT Bold" pitchFamily="34" charset="0"/>
            </a:endParaRPr>
          </a:p>
        </p:txBody>
      </p:sp>
      <p:sp>
        <p:nvSpPr>
          <p:cNvPr id="9" name="Espace réservé du pied de page 8"/>
          <p:cNvSpPr>
            <a:spLocks noGrp="1"/>
          </p:cNvSpPr>
          <p:nvPr>
            <p:ph type="ftr" sz="quarter" idx="11"/>
          </p:nvPr>
        </p:nvSpPr>
        <p:spPr/>
        <p:txBody>
          <a:bodyPr/>
          <a:lstStyle/>
          <a:p>
            <a:pPr>
              <a:defRPr/>
            </a:pPr>
            <a:r>
              <a:rPr lang="fr-FR"/>
              <a:t>Formation JavaScript - formations@alexis-ravel.com</a:t>
            </a:r>
          </a:p>
        </p:txBody>
      </p:sp>
      <p:sp>
        <p:nvSpPr>
          <p:cNvPr id="257027"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71C763A-6264-4466-A337-603589240487}" type="slidenum">
              <a:rPr lang="fr-FR" altLang="fr-FR" sz="1200" smtClean="0">
                <a:solidFill>
                  <a:srgbClr val="898989"/>
                </a:solidFill>
              </a:rPr>
              <a:pPr>
                <a:spcBef>
                  <a:spcPct val="0"/>
                </a:spcBef>
                <a:buFontTx/>
                <a:buNone/>
              </a:pPr>
              <a:t>134</a:t>
            </a:fld>
            <a:endParaRPr lang="fr-FR" altLang="fr-FR" sz="1200">
              <a:solidFill>
                <a:srgbClr val="898989"/>
              </a:solidFill>
            </a:endParaRPr>
          </a:p>
        </p:txBody>
      </p:sp>
      <p:sp>
        <p:nvSpPr>
          <p:cNvPr id="12"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pic>
        <p:nvPicPr>
          <p:cNvPr id="8" name="Imag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3608" y="266393"/>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pull dir="rd"/>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Espace réservé du contenu 2"/>
          <p:cNvSpPr>
            <a:spLocks noGrp="1"/>
          </p:cNvSpPr>
          <p:nvPr>
            <p:ph idx="1"/>
          </p:nvPr>
        </p:nvSpPr>
        <p:spPr>
          <a:xfrm>
            <a:off x="395288" y="1268413"/>
            <a:ext cx="8497887" cy="5184775"/>
          </a:xfrm>
        </p:spPr>
        <p:txBody>
          <a:bodyPr/>
          <a:lstStyle/>
          <a:p>
            <a:pPr eaLnBrk="1" hangingPunct="1">
              <a:buSzPct val="150000"/>
              <a:buFont typeface="Arial" panose="020B0604020202020204" pitchFamily="34" charset="0"/>
              <a:buNone/>
            </a:pPr>
            <a:endParaRPr lang="fr-FR" altLang="fr-FR" sz="2000">
              <a:latin typeface="Arial Rounded MT Bold" pitchFamily="34" charset="0"/>
            </a:endParaRPr>
          </a:p>
          <a:p>
            <a:pPr eaLnBrk="1" hangingPunct="1">
              <a:buSzPct val="150000"/>
              <a:buFont typeface="Arial" panose="020B0604020202020204" pitchFamily="34" charset="0"/>
              <a:buNone/>
            </a:pPr>
            <a:r>
              <a:rPr lang="fr-FR" altLang="fr-FR" sz="2800" u="sng">
                <a:latin typeface="Arial Rounded MT Bold" pitchFamily="34" charset="0"/>
              </a:rPr>
              <a:t>Le DOM : manipulation du code HTML</a:t>
            </a:r>
          </a:p>
          <a:p>
            <a:pPr eaLnBrk="1" hangingPunct="1">
              <a:buSzPct val="150000"/>
              <a:buFont typeface="Arial" panose="020B0604020202020204" pitchFamily="34" charset="0"/>
              <a:buNone/>
            </a:pPr>
            <a:endParaRPr lang="fr-FR" altLang="fr-FR" sz="2000">
              <a:latin typeface="Arial Rounded MT Bold" pitchFamily="34" charset="0"/>
            </a:endParaRPr>
          </a:p>
          <a:p>
            <a:pPr eaLnBrk="1" hangingPunct="1">
              <a:buSzPct val="150000"/>
              <a:buFont typeface="Arial" panose="020B0604020202020204" pitchFamily="34" charset="0"/>
              <a:buNone/>
            </a:pPr>
            <a:r>
              <a:rPr lang="fr-FR" altLang="fr-FR" sz="2000" i="1">
                <a:latin typeface="Arial Rounded MT Bold" pitchFamily="34" charset="0"/>
              </a:rPr>
              <a:t>TP : le jeu d’échec</a:t>
            </a:r>
            <a:endParaRPr lang="fr-FR" altLang="fr-FR" sz="1800">
              <a:latin typeface="Arial Rounded MT Bold" pitchFamily="34" charset="0"/>
            </a:endParaRPr>
          </a:p>
          <a:p>
            <a:pPr>
              <a:buFont typeface="Arial" panose="020B0604020202020204" pitchFamily="34" charset="0"/>
              <a:buNone/>
            </a:pPr>
            <a:endParaRPr lang="fr-FR" altLang="fr-FR" sz="2000">
              <a:latin typeface="Arial Rounded MT Bold" pitchFamily="34" charset="0"/>
            </a:endParaRPr>
          </a:p>
          <a:p>
            <a:pPr>
              <a:buFont typeface="Arial" panose="020B0604020202020204" pitchFamily="34" charset="0"/>
              <a:buNone/>
            </a:pPr>
            <a:r>
              <a:rPr lang="fr-FR" altLang="fr-FR" sz="2000">
                <a:latin typeface="Arial Rounded MT Bold" pitchFamily="34" charset="0"/>
              </a:rPr>
              <a:t>Etape 2 : placer les pièces (sous forme d’images).</a:t>
            </a:r>
          </a:p>
          <a:p>
            <a:pPr>
              <a:buFont typeface="Arial" panose="020B0604020202020204" pitchFamily="34" charset="0"/>
              <a:buNone/>
            </a:pPr>
            <a:r>
              <a:rPr lang="fr-FR" altLang="fr-FR" sz="2000">
                <a:latin typeface="Arial Rounded MT Bold" pitchFamily="34" charset="0"/>
              </a:rPr>
              <a:t>Penser à la propriété CSS cursor pour montrer </a:t>
            </a:r>
          </a:p>
          <a:p>
            <a:pPr>
              <a:buFont typeface="Arial" panose="020B0604020202020204" pitchFamily="34" charset="0"/>
              <a:buNone/>
            </a:pPr>
            <a:r>
              <a:rPr lang="fr-FR" altLang="fr-FR" sz="2000">
                <a:latin typeface="Arial Rounded MT Bold" pitchFamily="34" charset="0"/>
              </a:rPr>
              <a:t>à l’utilisateur qu’il peut bouger les pièces. </a:t>
            </a:r>
          </a:p>
          <a:p>
            <a:pPr>
              <a:buFont typeface="Arial" panose="020B0604020202020204" pitchFamily="34" charset="0"/>
              <a:buNone/>
            </a:pPr>
            <a:r>
              <a:rPr lang="fr-FR" altLang="fr-FR" sz="2000">
                <a:latin typeface="Arial Rounded MT Bold" pitchFamily="34" charset="0"/>
              </a:rPr>
              <a:t>Chaque pièce doit être un objet littéral, </a:t>
            </a:r>
          </a:p>
          <a:p>
            <a:pPr>
              <a:buFont typeface="Arial" panose="020B0604020202020204" pitchFamily="34" charset="0"/>
              <a:buNone/>
            </a:pPr>
            <a:r>
              <a:rPr lang="fr-FR" altLang="fr-FR" sz="2000">
                <a:latin typeface="Arial Rounded MT Bold" pitchFamily="34" charset="0"/>
              </a:rPr>
              <a:t>contenant son nom et le chemin vers l’image.</a:t>
            </a:r>
          </a:p>
          <a:p>
            <a:pPr>
              <a:buFont typeface="Arial" panose="020B0604020202020204" pitchFamily="34" charset="0"/>
              <a:buNone/>
            </a:pPr>
            <a:r>
              <a:rPr lang="fr-FR" altLang="fr-FR" sz="2000">
                <a:latin typeface="Arial Rounded MT Bold" pitchFamily="34" charset="0"/>
              </a:rPr>
              <a:t>	</a:t>
            </a:r>
          </a:p>
          <a:p>
            <a:pPr eaLnBrk="1" hangingPunct="1">
              <a:buSzPct val="150000"/>
              <a:buFont typeface="Arial" panose="020B0604020202020204" pitchFamily="34" charset="0"/>
              <a:buNone/>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1800">
              <a:latin typeface="Arial Rounded MT Bold" pitchFamily="34" charset="0"/>
            </a:endParaRPr>
          </a:p>
          <a:p>
            <a:pPr eaLnBrk="1" hangingPunct="1">
              <a:buSzPct val="150000"/>
              <a:buFont typeface="Arial" panose="020B0604020202020204" pitchFamily="34" charset="0"/>
              <a:buBlip>
                <a:blip r:embed="rId3"/>
              </a:buBlip>
            </a:pPr>
            <a:endParaRPr lang="fr-FR" altLang="fr-FR" sz="1800">
              <a:latin typeface="Arial Rounded MT Bold" pitchFamily="34" charset="0"/>
            </a:endParaRPr>
          </a:p>
          <a:p>
            <a:pPr eaLnBrk="1" hangingPunct="1">
              <a:buSzPct val="150000"/>
              <a:buFont typeface="Arial" panose="020B0604020202020204" pitchFamily="34" charset="0"/>
              <a:buBlip>
                <a:blip r:embed="rId3"/>
              </a:buBlip>
            </a:pPr>
            <a:endParaRPr lang="fr-FR" altLang="fr-FR" sz="1800">
              <a:latin typeface="Arial Rounded MT Bold" pitchFamily="34" charset="0"/>
            </a:endParaRPr>
          </a:p>
          <a:p>
            <a:pPr eaLnBrk="1" hangingPunct="1">
              <a:buSzPct val="150000"/>
              <a:buFont typeface="Arial" panose="020B0604020202020204" pitchFamily="34" charset="0"/>
              <a:buBlip>
                <a:blip r:embed="rId3"/>
              </a:buBlip>
            </a:pPr>
            <a:endParaRPr lang="fr-FR" altLang="fr-FR" sz="1800">
              <a:latin typeface="Arial Rounded MT Bold" pitchFamily="34" charset="0"/>
            </a:endParaRPr>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1800">
              <a:latin typeface="Arial Rounded MT Bold" pitchFamily="34" charset="0"/>
            </a:endParaRPr>
          </a:p>
          <a:p>
            <a:pPr eaLnBrk="1" hangingPunct="1">
              <a:buSzPct val="150000"/>
              <a:buFont typeface="Arial" panose="020B0604020202020204" pitchFamily="34" charset="0"/>
              <a:buBlip>
                <a:blip r:embed="rId3"/>
              </a:buBlip>
            </a:pPr>
            <a:endParaRPr lang="fr-FR" altLang="fr-FR" sz="1800">
              <a:latin typeface="Arial Rounded MT Bold" pitchFamily="34" charset="0"/>
            </a:endParaRPr>
          </a:p>
        </p:txBody>
      </p:sp>
      <p:sp>
        <p:nvSpPr>
          <p:cNvPr id="9" name="Espace réservé du pied de page 8"/>
          <p:cNvSpPr>
            <a:spLocks noGrp="1"/>
          </p:cNvSpPr>
          <p:nvPr>
            <p:ph type="ftr" sz="quarter" idx="11"/>
          </p:nvPr>
        </p:nvSpPr>
        <p:spPr/>
        <p:txBody>
          <a:bodyPr/>
          <a:lstStyle/>
          <a:p>
            <a:pPr>
              <a:defRPr/>
            </a:pPr>
            <a:r>
              <a:rPr lang="fr-FR"/>
              <a:t>Formation JavaScript - formations@alexis-ravel.com</a:t>
            </a:r>
          </a:p>
        </p:txBody>
      </p:sp>
      <p:sp>
        <p:nvSpPr>
          <p:cNvPr id="259075"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1785744-64DB-45ED-90E2-86115A158BDE}" type="slidenum">
              <a:rPr lang="fr-FR" altLang="fr-FR" sz="1200" smtClean="0">
                <a:solidFill>
                  <a:srgbClr val="898989"/>
                </a:solidFill>
              </a:rPr>
              <a:pPr>
                <a:spcBef>
                  <a:spcPct val="0"/>
                </a:spcBef>
                <a:buFontTx/>
                <a:buNone/>
              </a:pPr>
              <a:t>135</a:t>
            </a:fld>
            <a:endParaRPr lang="fr-FR" altLang="fr-FR" sz="1200">
              <a:solidFill>
                <a:srgbClr val="898989"/>
              </a:solidFill>
            </a:endParaRPr>
          </a:p>
        </p:txBody>
      </p:sp>
      <p:sp>
        <p:nvSpPr>
          <p:cNvPr id="12"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pic>
        <p:nvPicPr>
          <p:cNvPr id="25908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9563" y="2205038"/>
            <a:ext cx="2305050" cy="454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Imag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43608" y="266393"/>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pull dir="rd"/>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Espace réservé du contenu 2"/>
          <p:cNvSpPr>
            <a:spLocks noGrp="1"/>
          </p:cNvSpPr>
          <p:nvPr>
            <p:ph idx="1"/>
          </p:nvPr>
        </p:nvSpPr>
        <p:spPr>
          <a:xfrm>
            <a:off x="395288" y="1268413"/>
            <a:ext cx="8497887" cy="5184775"/>
          </a:xfrm>
        </p:spPr>
        <p:txBody>
          <a:bodyPr/>
          <a:lstStyle/>
          <a:p>
            <a:pPr eaLnBrk="1" hangingPunct="1">
              <a:buSzPct val="150000"/>
              <a:buFont typeface="Arial" panose="020B0604020202020204" pitchFamily="34" charset="0"/>
              <a:buNone/>
            </a:pPr>
            <a:endParaRPr lang="fr-FR" altLang="fr-FR" sz="2000">
              <a:latin typeface="Arial Rounded MT Bold" pitchFamily="34" charset="0"/>
            </a:endParaRPr>
          </a:p>
          <a:p>
            <a:pPr eaLnBrk="1" hangingPunct="1">
              <a:buSzPct val="150000"/>
              <a:buFont typeface="Arial" panose="020B0604020202020204" pitchFamily="34" charset="0"/>
              <a:buNone/>
            </a:pPr>
            <a:r>
              <a:rPr lang="fr-FR" altLang="fr-FR" sz="2800" u="sng">
                <a:latin typeface="Arial Rounded MT Bold" pitchFamily="34" charset="0"/>
              </a:rPr>
              <a:t>Le DOM : manipulation du code HTML</a:t>
            </a:r>
          </a:p>
          <a:p>
            <a:pPr eaLnBrk="1" hangingPunct="1">
              <a:buSzPct val="150000"/>
              <a:buFont typeface="Arial" panose="020B0604020202020204" pitchFamily="34" charset="0"/>
              <a:buNone/>
            </a:pPr>
            <a:endParaRPr lang="fr-FR" altLang="fr-FR" sz="2000">
              <a:latin typeface="Arial Rounded MT Bold" pitchFamily="34" charset="0"/>
            </a:endParaRPr>
          </a:p>
          <a:p>
            <a:pPr eaLnBrk="1" hangingPunct="1">
              <a:buSzPct val="150000"/>
              <a:buFont typeface="Arial" panose="020B0604020202020204" pitchFamily="34" charset="0"/>
              <a:buNone/>
            </a:pPr>
            <a:r>
              <a:rPr lang="fr-FR" altLang="fr-FR" sz="2000" i="1">
                <a:latin typeface="Arial Rounded MT Bold" pitchFamily="34" charset="0"/>
              </a:rPr>
              <a:t>TP : le jeu d’échec</a:t>
            </a:r>
            <a:endParaRPr lang="fr-FR" altLang="fr-FR" sz="1800">
              <a:latin typeface="Arial Rounded MT Bold" pitchFamily="34" charset="0"/>
            </a:endParaRPr>
          </a:p>
          <a:p>
            <a:pPr eaLnBrk="1" hangingPunct="1">
              <a:buSzPct val="150000"/>
              <a:buFont typeface="Arial" panose="020B0604020202020204" pitchFamily="34" charset="0"/>
              <a:buNone/>
            </a:pPr>
            <a:endParaRPr lang="fr-FR" altLang="fr-FR" sz="2000">
              <a:latin typeface="Arial Rounded MT Bold" pitchFamily="34" charset="0"/>
            </a:endParaRPr>
          </a:p>
          <a:p>
            <a:pPr>
              <a:buFont typeface="Arial" panose="020B0604020202020204" pitchFamily="34" charset="0"/>
              <a:buNone/>
            </a:pPr>
            <a:r>
              <a:rPr lang="fr-FR" altLang="fr-FR" sz="2000">
                <a:latin typeface="Arial Rounded MT Bold" pitchFamily="34" charset="0"/>
              </a:rPr>
              <a:t>	Etape 3 : permettre de déplacer les pièces (drag &amp; drop) n’importe où sur le plateau.</a:t>
            </a:r>
          </a:p>
          <a:p>
            <a:pPr>
              <a:buFont typeface="Arial" panose="020B0604020202020204" pitchFamily="34" charset="0"/>
              <a:buNone/>
            </a:pPr>
            <a:endParaRPr lang="fr-FR" altLang="fr-FR" sz="2000">
              <a:latin typeface="Arial Rounded MT Bold" pitchFamily="34" charset="0"/>
            </a:endParaRPr>
          </a:p>
          <a:p>
            <a:pPr>
              <a:buFont typeface="Arial" panose="020B0604020202020204" pitchFamily="34" charset="0"/>
              <a:buNone/>
            </a:pPr>
            <a:r>
              <a:rPr lang="fr-FR" altLang="fr-FR" sz="2000">
                <a:latin typeface="Arial Rounded MT Bold" pitchFamily="34" charset="0"/>
              </a:rPr>
              <a:t>	Etape 4 : les pièces une fois déplacées et lâchées, doivent se retrouver au centre de la case où se trouve le curseur.</a:t>
            </a:r>
          </a:p>
          <a:p>
            <a:pPr>
              <a:buFont typeface="Arial" panose="020B0604020202020204" pitchFamily="34" charset="0"/>
              <a:buNone/>
            </a:pPr>
            <a:endParaRPr lang="fr-FR" altLang="fr-FR" sz="2000">
              <a:latin typeface="Arial Rounded MT Bold" pitchFamily="34" charset="0"/>
            </a:endParaRPr>
          </a:p>
          <a:p>
            <a:pPr>
              <a:buFont typeface="Arial" panose="020B0604020202020204" pitchFamily="34" charset="0"/>
              <a:buNone/>
            </a:pPr>
            <a:r>
              <a:rPr lang="fr-FR" altLang="fr-FR" sz="2000">
                <a:latin typeface="Arial Rounded MT Bold" pitchFamily="34" charset="0"/>
              </a:rPr>
              <a:t>	Etape 5 : si une pièce prend la place d’une autre, cette dernière doit disparaître définitivement du plateau.</a:t>
            </a:r>
          </a:p>
          <a:p>
            <a:pPr eaLnBrk="1" hangingPunct="1">
              <a:buSzPct val="150000"/>
              <a:buFont typeface="Arial" panose="020B0604020202020204" pitchFamily="34" charset="0"/>
              <a:buNone/>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1800">
              <a:latin typeface="Arial Rounded MT Bold" pitchFamily="34" charset="0"/>
            </a:endParaRPr>
          </a:p>
          <a:p>
            <a:pPr eaLnBrk="1" hangingPunct="1">
              <a:buSzPct val="150000"/>
              <a:buFont typeface="Arial" panose="020B0604020202020204" pitchFamily="34" charset="0"/>
              <a:buBlip>
                <a:blip r:embed="rId3"/>
              </a:buBlip>
            </a:pPr>
            <a:endParaRPr lang="fr-FR" altLang="fr-FR" sz="1800">
              <a:latin typeface="Arial Rounded MT Bold" pitchFamily="34" charset="0"/>
            </a:endParaRPr>
          </a:p>
          <a:p>
            <a:pPr eaLnBrk="1" hangingPunct="1">
              <a:buSzPct val="150000"/>
              <a:buFont typeface="Arial" panose="020B0604020202020204" pitchFamily="34" charset="0"/>
              <a:buBlip>
                <a:blip r:embed="rId3"/>
              </a:buBlip>
            </a:pPr>
            <a:endParaRPr lang="fr-FR" altLang="fr-FR" sz="1800">
              <a:latin typeface="Arial Rounded MT Bold" pitchFamily="34" charset="0"/>
            </a:endParaRPr>
          </a:p>
          <a:p>
            <a:pPr eaLnBrk="1" hangingPunct="1">
              <a:buSzPct val="150000"/>
              <a:buFont typeface="Arial" panose="020B0604020202020204" pitchFamily="34" charset="0"/>
              <a:buBlip>
                <a:blip r:embed="rId3"/>
              </a:buBlip>
            </a:pPr>
            <a:endParaRPr lang="fr-FR" altLang="fr-FR" sz="1800">
              <a:latin typeface="Arial Rounded MT Bold" pitchFamily="34" charset="0"/>
            </a:endParaRPr>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1800">
              <a:latin typeface="Arial Rounded MT Bold" pitchFamily="34" charset="0"/>
            </a:endParaRPr>
          </a:p>
          <a:p>
            <a:pPr eaLnBrk="1" hangingPunct="1">
              <a:buSzPct val="150000"/>
              <a:buFont typeface="Arial" panose="020B0604020202020204" pitchFamily="34" charset="0"/>
              <a:buBlip>
                <a:blip r:embed="rId3"/>
              </a:buBlip>
            </a:pPr>
            <a:endParaRPr lang="fr-FR" altLang="fr-FR" sz="1800">
              <a:latin typeface="Arial Rounded MT Bold" pitchFamily="34" charset="0"/>
            </a:endParaRPr>
          </a:p>
        </p:txBody>
      </p:sp>
      <p:sp>
        <p:nvSpPr>
          <p:cNvPr id="9" name="Espace réservé du pied de page 8"/>
          <p:cNvSpPr>
            <a:spLocks noGrp="1"/>
          </p:cNvSpPr>
          <p:nvPr>
            <p:ph type="ftr" sz="quarter" idx="11"/>
          </p:nvPr>
        </p:nvSpPr>
        <p:spPr/>
        <p:txBody>
          <a:bodyPr/>
          <a:lstStyle/>
          <a:p>
            <a:pPr>
              <a:defRPr/>
            </a:pPr>
            <a:r>
              <a:rPr lang="fr-FR"/>
              <a:t>Formation JavaScript - formations@alexis-ravel.com</a:t>
            </a:r>
          </a:p>
        </p:txBody>
      </p:sp>
      <p:sp>
        <p:nvSpPr>
          <p:cNvPr id="261123"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E7E9790-0AB4-41D8-9B87-22C521A956E4}" type="slidenum">
              <a:rPr lang="fr-FR" altLang="fr-FR" sz="1200" smtClean="0">
                <a:solidFill>
                  <a:srgbClr val="898989"/>
                </a:solidFill>
              </a:rPr>
              <a:pPr>
                <a:spcBef>
                  <a:spcPct val="0"/>
                </a:spcBef>
                <a:buFontTx/>
                <a:buNone/>
              </a:pPr>
              <a:t>136</a:t>
            </a:fld>
            <a:endParaRPr lang="fr-FR" altLang="fr-FR" sz="1200">
              <a:solidFill>
                <a:srgbClr val="898989"/>
              </a:solidFill>
            </a:endParaRPr>
          </a:p>
        </p:txBody>
      </p:sp>
      <p:sp>
        <p:nvSpPr>
          <p:cNvPr id="12"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pic>
        <p:nvPicPr>
          <p:cNvPr id="8" name="Imag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3608" y="266393"/>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pull dir="rd"/>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Espace réservé du contenu 2"/>
          <p:cNvSpPr>
            <a:spLocks noGrp="1"/>
          </p:cNvSpPr>
          <p:nvPr>
            <p:ph idx="1"/>
          </p:nvPr>
        </p:nvSpPr>
        <p:spPr>
          <a:xfrm>
            <a:off x="395288" y="1268413"/>
            <a:ext cx="8497887" cy="5184775"/>
          </a:xfrm>
        </p:spPr>
        <p:txBody>
          <a:bodyPr/>
          <a:lstStyle/>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800" u="sng" dirty="0">
                <a:latin typeface="Arial Rounded MT Bold" pitchFamily="34" charset="0"/>
              </a:rPr>
              <a:t>Programmation orientée objet</a:t>
            </a: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000" i="1" dirty="0">
                <a:latin typeface="Arial Rounded MT Bold" pitchFamily="34" charset="0"/>
              </a:rPr>
              <a:t>L’orienté objet en </a:t>
            </a:r>
            <a:r>
              <a:rPr lang="fr-FR" altLang="fr-FR" sz="2000" i="1" dirty="0" err="1">
                <a:latin typeface="Arial Rounded MT Bold" pitchFamily="34" charset="0"/>
              </a:rPr>
              <a:t>Javascript</a:t>
            </a:r>
            <a:r>
              <a:rPr lang="fr-FR" altLang="fr-FR" sz="2000" i="1" dirty="0">
                <a:latin typeface="Arial Rounded MT Bold" pitchFamily="34" charset="0"/>
              </a:rPr>
              <a:t> : généralités</a:t>
            </a:r>
            <a:endParaRPr lang="fr-FR" altLang="fr-FR" sz="1800" dirty="0">
              <a:latin typeface="Arial Rounded MT Bold" pitchFamily="34" charset="0"/>
            </a:endParaRP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Wingdings" panose="05000000000000000000" pitchFamily="2" charset="2"/>
              <a:buChar char="§"/>
            </a:pPr>
            <a:r>
              <a:rPr lang="fr-FR" altLang="fr-FR" sz="2000" dirty="0">
                <a:latin typeface="Arial Rounded MT Bold" pitchFamily="34" charset="0"/>
              </a:rPr>
              <a:t>Le </a:t>
            </a:r>
            <a:r>
              <a:rPr lang="fr-FR" altLang="fr-FR" sz="2000" dirty="0" err="1">
                <a:latin typeface="Arial Rounded MT Bold" pitchFamily="34" charset="0"/>
              </a:rPr>
              <a:t>javascript</a:t>
            </a:r>
            <a:r>
              <a:rPr lang="fr-FR" altLang="fr-FR" sz="2000" dirty="0">
                <a:latin typeface="Arial Rounded MT Bold" pitchFamily="34" charset="0"/>
              </a:rPr>
              <a:t> est dit orienté objet par prototype. Cela lui donne quelques particularités :</a:t>
            </a:r>
          </a:p>
          <a:p>
            <a:pPr lvl="1" eaLnBrk="1" hangingPunct="1">
              <a:buSzPct val="150000"/>
              <a:buFont typeface="Wingdings" panose="05000000000000000000" pitchFamily="2" charset="2"/>
              <a:buChar char="§"/>
            </a:pPr>
            <a:r>
              <a:rPr lang="fr-FR" altLang="fr-FR" sz="1800" dirty="0">
                <a:latin typeface="Arial Rounded MT Bold" pitchFamily="34" charset="0"/>
              </a:rPr>
              <a:t>Le constructeur fait aussi office de classe</a:t>
            </a:r>
          </a:p>
          <a:p>
            <a:pPr lvl="1" eaLnBrk="1" hangingPunct="1">
              <a:buSzPct val="150000"/>
              <a:buFont typeface="Wingdings" panose="05000000000000000000" pitchFamily="2" charset="2"/>
              <a:buChar char="§"/>
            </a:pPr>
            <a:r>
              <a:rPr lang="fr-FR" altLang="fr-FR" sz="1800" dirty="0">
                <a:latin typeface="Arial Rounded MT Bold" pitchFamily="34" charset="0"/>
              </a:rPr>
              <a:t>On peut rajouter des méthodes aux objets natifs (</a:t>
            </a:r>
            <a:r>
              <a:rPr lang="fr-FR" altLang="fr-FR" sz="1800" dirty="0" err="1">
                <a:latin typeface="Arial Rounded MT Bold" pitchFamily="34" charset="0"/>
              </a:rPr>
              <a:t>Number</a:t>
            </a:r>
            <a:r>
              <a:rPr lang="fr-FR" altLang="fr-FR" sz="1800" dirty="0">
                <a:latin typeface="Arial Rounded MT Bold" pitchFamily="34" charset="0"/>
              </a:rPr>
              <a:t>, </a:t>
            </a:r>
            <a:r>
              <a:rPr lang="fr-FR" altLang="fr-FR" sz="1800" dirty="0" err="1">
                <a:latin typeface="Arial Rounded MT Bold" pitchFamily="34" charset="0"/>
              </a:rPr>
              <a:t>Array</a:t>
            </a:r>
            <a:r>
              <a:rPr lang="fr-FR" altLang="fr-FR" sz="1800" dirty="0">
                <a:latin typeface="Arial Rounded MT Bold" pitchFamily="34" charset="0"/>
              </a:rPr>
              <a:t>…)</a:t>
            </a:r>
          </a:p>
          <a:p>
            <a:pPr lvl="1" eaLnBrk="1" hangingPunct="1">
              <a:buSzPct val="150000"/>
              <a:buFont typeface="Arial" panose="020B0604020202020204" pitchFamily="34" charset="0"/>
              <a:buBlip>
                <a:blip r:embed="rId3"/>
              </a:buBlip>
            </a:pPr>
            <a:endParaRPr lang="fr-FR" altLang="fr-FR" sz="16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p:txBody>
      </p:sp>
      <p:sp>
        <p:nvSpPr>
          <p:cNvPr id="9" name="Espace réservé du pied de page 8"/>
          <p:cNvSpPr>
            <a:spLocks noGrp="1"/>
          </p:cNvSpPr>
          <p:nvPr>
            <p:ph type="ftr" sz="quarter" idx="11"/>
          </p:nvPr>
        </p:nvSpPr>
        <p:spPr/>
        <p:txBody>
          <a:bodyPr/>
          <a:lstStyle/>
          <a:p>
            <a:pPr>
              <a:defRPr/>
            </a:pPr>
            <a:r>
              <a:rPr lang="fr-FR"/>
              <a:t>Formation JavaScript - formations@alexis-ravel.com</a:t>
            </a:r>
          </a:p>
        </p:txBody>
      </p:sp>
      <p:sp>
        <p:nvSpPr>
          <p:cNvPr id="263171"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357490E-8685-4DEA-A4B8-3FB5882EE819}" type="slidenum">
              <a:rPr lang="fr-FR" altLang="fr-FR" sz="1200" smtClean="0">
                <a:solidFill>
                  <a:srgbClr val="898989"/>
                </a:solidFill>
              </a:rPr>
              <a:pPr>
                <a:spcBef>
                  <a:spcPct val="0"/>
                </a:spcBef>
                <a:buFontTx/>
                <a:buNone/>
              </a:pPr>
              <a:t>137</a:t>
            </a:fld>
            <a:endParaRPr lang="fr-FR" altLang="fr-FR" sz="1200">
              <a:solidFill>
                <a:srgbClr val="898989"/>
              </a:solidFill>
            </a:endParaRPr>
          </a:p>
        </p:txBody>
      </p:sp>
      <p:sp>
        <p:nvSpPr>
          <p:cNvPr id="12"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pic>
        <p:nvPicPr>
          <p:cNvPr id="8" name="Imag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3608" y="266393"/>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pull dir="rd"/>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Espace réservé du contenu 2"/>
          <p:cNvSpPr>
            <a:spLocks noGrp="1"/>
          </p:cNvSpPr>
          <p:nvPr>
            <p:ph idx="1"/>
          </p:nvPr>
        </p:nvSpPr>
        <p:spPr>
          <a:xfrm>
            <a:off x="395288" y="1268413"/>
            <a:ext cx="8497887" cy="5184775"/>
          </a:xfrm>
        </p:spPr>
        <p:txBody>
          <a:bodyPr/>
          <a:lstStyle/>
          <a:p>
            <a:pPr eaLnBrk="1" hangingPunct="1">
              <a:buSzPct val="150000"/>
              <a:buFont typeface="Arial" panose="020B0604020202020204" pitchFamily="34" charset="0"/>
              <a:buNone/>
            </a:pPr>
            <a:endParaRPr lang="fr-FR" altLang="fr-FR" sz="2000">
              <a:latin typeface="Arial Rounded MT Bold" pitchFamily="34" charset="0"/>
            </a:endParaRPr>
          </a:p>
          <a:p>
            <a:pPr eaLnBrk="1" hangingPunct="1">
              <a:buSzPct val="150000"/>
              <a:buFont typeface="Arial" panose="020B0604020202020204" pitchFamily="34" charset="0"/>
              <a:buNone/>
            </a:pPr>
            <a:r>
              <a:rPr lang="fr-FR" altLang="fr-FR" sz="2800" u="sng">
                <a:latin typeface="Arial Rounded MT Bold" pitchFamily="34" charset="0"/>
              </a:rPr>
              <a:t>Programmation orientée objet</a:t>
            </a:r>
          </a:p>
          <a:p>
            <a:pPr eaLnBrk="1" hangingPunct="1">
              <a:buSzPct val="150000"/>
              <a:buFont typeface="Arial" panose="020B0604020202020204" pitchFamily="34" charset="0"/>
              <a:buNone/>
            </a:pPr>
            <a:endParaRPr lang="fr-FR" altLang="fr-FR" sz="2000">
              <a:latin typeface="Arial Rounded MT Bold" pitchFamily="34" charset="0"/>
            </a:endParaRPr>
          </a:p>
          <a:p>
            <a:pPr eaLnBrk="1" hangingPunct="1">
              <a:buSzPct val="150000"/>
              <a:buFont typeface="Arial" panose="020B0604020202020204" pitchFamily="34" charset="0"/>
              <a:buNone/>
            </a:pPr>
            <a:r>
              <a:rPr lang="fr-FR" altLang="fr-FR" sz="2000" i="1">
                <a:latin typeface="Arial Rounded MT Bold" pitchFamily="34" charset="0"/>
              </a:rPr>
              <a:t>L’orienté objet en Javascript : contructeur et propriétés</a:t>
            </a:r>
            <a:endParaRPr lang="fr-FR" altLang="fr-FR" sz="1800">
              <a:latin typeface="Arial Rounded MT Bold" pitchFamily="34" charset="0"/>
            </a:endParaRPr>
          </a:p>
          <a:p>
            <a:pPr eaLnBrk="1" hangingPunct="1">
              <a:buSzPct val="150000"/>
              <a:buFont typeface="Arial" panose="020B0604020202020204" pitchFamily="34" charset="0"/>
              <a:buNone/>
            </a:pPr>
            <a:endParaRPr lang="fr-FR" altLang="fr-FR" sz="2000">
              <a:latin typeface="Arial Rounded MT Bold" pitchFamily="34" charset="0"/>
            </a:endParaRPr>
          </a:p>
          <a:p>
            <a:pPr eaLnBrk="1" hangingPunct="1">
              <a:buSzPct val="150000"/>
              <a:buFont typeface="Arial" panose="020B0604020202020204" pitchFamily="34" charset="0"/>
              <a:buNone/>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1800">
              <a:latin typeface="Arial Rounded MT Bold" pitchFamily="34" charset="0"/>
            </a:endParaRPr>
          </a:p>
          <a:p>
            <a:pPr eaLnBrk="1" hangingPunct="1">
              <a:buSzPct val="150000"/>
              <a:buFont typeface="Arial" panose="020B0604020202020204" pitchFamily="34" charset="0"/>
              <a:buBlip>
                <a:blip r:embed="rId3"/>
              </a:buBlip>
            </a:pPr>
            <a:endParaRPr lang="fr-FR" altLang="fr-FR" sz="1800">
              <a:latin typeface="Arial Rounded MT Bold" pitchFamily="34" charset="0"/>
            </a:endParaRPr>
          </a:p>
          <a:p>
            <a:pPr eaLnBrk="1" hangingPunct="1">
              <a:buSzPct val="150000"/>
              <a:buFont typeface="Arial" panose="020B0604020202020204" pitchFamily="34" charset="0"/>
              <a:buBlip>
                <a:blip r:embed="rId3"/>
              </a:buBlip>
            </a:pPr>
            <a:endParaRPr lang="fr-FR" altLang="fr-FR" sz="1800">
              <a:latin typeface="Arial Rounded MT Bold" pitchFamily="34" charset="0"/>
            </a:endParaRPr>
          </a:p>
          <a:p>
            <a:pPr eaLnBrk="1" hangingPunct="1">
              <a:buSzPct val="150000"/>
              <a:buFont typeface="Arial" panose="020B0604020202020204" pitchFamily="34" charset="0"/>
              <a:buBlip>
                <a:blip r:embed="rId3"/>
              </a:buBlip>
            </a:pPr>
            <a:endParaRPr lang="fr-FR" altLang="fr-FR" sz="1800">
              <a:latin typeface="Arial Rounded MT Bold" pitchFamily="34" charset="0"/>
            </a:endParaRPr>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1800">
              <a:latin typeface="Arial Rounded MT Bold" pitchFamily="34" charset="0"/>
            </a:endParaRPr>
          </a:p>
          <a:p>
            <a:pPr eaLnBrk="1" hangingPunct="1">
              <a:buSzPct val="150000"/>
              <a:buFont typeface="Arial" panose="020B0604020202020204" pitchFamily="34" charset="0"/>
              <a:buBlip>
                <a:blip r:embed="rId3"/>
              </a:buBlip>
            </a:pPr>
            <a:endParaRPr lang="fr-FR" altLang="fr-FR" sz="1800">
              <a:latin typeface="Arial Rounded MT Bold" pitchFamily="34" charset="0"/>
            </a:endParaRPr>
          </a:p>
        </p:txBody>
      </p:sp>
      <p:sp>
        <p:nvSpPr>
          <p:cNvPr id="9" name="Espace réservé du pied de page 8"/>
          <p:cNvSpPr>
            <a:spLocks noGrp="1"/>
          </p:cNvSpPr>
          <p:nvPr>
            <p:ph type="ftr" sz="quarter" idx="11"/>
          </p:nvPr>
        </p:nvSpPr>
        <p:spPr/>
        <p:txBody>
          <a:bodyPr/>
          <a:lstStyle/>
          <a:p>
            <a:pPr>
              <a:defRPr/>
            </a:pPr>
            <a:r>
              <a:rPr lang="fr-FR"/>
              <a:t>Formation JavaScript - formations@alexis-ravel.com</a:t>
            </a:r>
          </a:p>
        </p:txBody>
      </p:sp>
      <p:sp>
        <p:nvSpPr>
          <p:cNvPr id="265219"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05B36B7-D2C8-48E9-AC7F-B6FC978E5364}" type="slidenum">
              <a:rPr lang="fr-FR" altLang="fr-FR" sz="1200" smtClean="0">
                <a:solidFill>
                  <a:srgbClr val="898989"/>
                </a:solidFill>
              </a:rPr>
              <a:pPr>
                <a:spcBef>
                  <a:spcPct val="0"/>
                </a:spcBef>
                <a:buFontTx/>
                <a:buNone/>
              </a:pPr>
              <a:t>138</a:t>
            </a:fld>
            <a:endParaRPr lang="fr-FR" altLang="fr-FR" sz="1200">
              <a:solidFill>
                <a:srgbClr val="898989"/>
              </a:solidFill>
            </a:endParaRPr>
          </a:p>
        </p:txBody>
      </p:sp>
      <p:sp>
        <p:nvSpPr>
          <p:cNvPr id="12"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pic>
        <p:nvPicPr>
          <p:cNvPr id="265224" name="Imag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2962275"/>
            <a:ext cx="3168650"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5225" name="Imag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40200" y="3716338"/>
            <a:ext cx="4248150" cy="244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Imag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43608" y="266393"/>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pull dir="rd"/>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Espace réservé du contenu 2"/>
          <p:cNvSpPr>
            <a:spLocks noGrp="1"/>
          </p:cNvSpPr>
          <p:nvPr>
            <p:ph idx="1"/>
          </p:nvPr>
        </p:nvSpPr>
        <p:spPr>
          <a:xfrm>
            <a:off x="395288" y="1268413"/>
            <a:ext cx="8497887" cy="5184775"/>
          </a:xfrm>
        </p:spPr>
        <p:txBody>
          <a:bodyPr/>
          <a:lstStyle/>
          <a:p>
            <a:pPr eaLnBrk="1" hangingPunct="1">
              <a:buSzPct val="150000"/>
              <a:buFont typeface="Arial" panose="020B0604020202020204" pitchFamily="34" charset="0"/>
              <a:buNone/>
            </a:pPr>
            <a:endParaRPr lang="fr-FR" altLang="fr-FR" sz="2000">
              <a:latin typeface="Arial Rounded MT Bold" pitchFamily="34" charset="0"/>
            </a:endParaRPr>
          </a:p>
          <a:p>
            <a:pPr eaLnBrk="1" hangingPunct="1">
              <a:buSzPct val="150000"/>
              <a:buFont typeface="Arial" panose="020B0604020202020204" pitchFamily="34" charset="0"/>
              <a:buNone/>
            </a:pPr>
            <a:r>
              <a:rPr lang="fr-FR" altLang="fr-FR" sz="2800" u="sng">
                <a:latin typeface="Arial Rounded MT Bold" pitchFamily="34" charset="0"/>
              </a:rPr>
              <a:t>Programmation orientée objet</a:t>
            </a:r>
          </a:p>
          <a:p>
            <a:pPr eaLnBrk="1" hangingPunct="1">
              <a:buSzPct val="150000"/>
              <a:buFont typeface="Arial" panose="020B0604020202020204" pitchFamily="34" charset="0"/>
              <a:buNone/>
            </a:pPr>
            <a:endParaRPr lang="fr-FR" altLang="fr-FR" sz="2000">
              <a:latin typeface="Arial Rounded MT Bold" pitchFamily="34" charset="0"/>
            </a:endParaRPr>
          </a:p>
          <a:p>
            <a:pPr eaLnBrk="1" hangingPunct="1">
              <a:buSzPct val="150000"/>
              <a:buFont typeface="Arial" panose="020B0604020202020204" pitchFamily="34" charset="0"/>
              <a:buNone/>
            </a:pPr>
            <a:r>
              <a:rPr lang="fr-FR" altLang="fr-FR" sz="2000" i="1">
                <a:latin typeface="Arial Rounded MT Bold" pitchFamily="34" charset="0"/>
              </a:rPr>
              <a:t>	L’orienté objet en Javascript : ajout de méthodes dans le constructeur</a:t>
            </a:r>
            <a:endParaRPr lang="fr-FR" altLang="fr-FR" sz="2000">
              <a:latin typeface="Arial Rounded MT Bold" pitchFamily="34" charset="0"/>
            </a:endParaRPr>
          </a:p>
          <a:p>
            <a:pPr eaLnBrk="1" hangingPunct="1">
              <a:buSzPct val="150000"/>
              <a:buFont typeface="Arial" panose="020B0604020202020204" pitchFamily="34" charset="0"/>
              <a:buNone/>
            </a:pPr>
            <a:endParaRPr lang="fr-FR" altLang="fr-FR" sz="1800">
              <a:latin typeface="Arial Rounded MT Bold" pitchFamily="34" charset="0"/>
            </a:endParaRPr>
          </a:p>
          <a:p>
            <a:pPr eaLnBrk="1" hangingPunct="1">
              <a:buSzPct val="150000"/>
              <a:buFont typeface="Arial" panose="020B0604020202020204" pitchFamily="34" charset="0"/>
              <a:buNone/>
            </a:pPr>
            <a:endParaRPr lang="fr-FR" altLang="fr-FR" sz="2000">
              <a:latin typeface="Arial Rounded MT Bold" pitchFamily="34" charset="0"/>
            </a:endParaRPr>
          </a:p>
          <a:p>
            <a:pPr eaLnBrk="1" hangingPunct="1">
              <a:buSzPct val="150000"/>
              <a:buFont typeface="Arial" panose="020B0604020202020204" pitchFamily="34" charset="0"/>
              <a:buNone/>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1800">
              <a:latin typeface="Arial Rounded MT Bold" pitchFamily="34" charset="0"/>
            </a:endParaRPr>
          </a:p>
          <a:p>
            <a:pPr eaLnBrk="1" hangingPunct="1">
              <a:buSzPct val="150000"/>
              <a:buFont typeface="Arial" panose="020B0604020202020204" pitchFamily="34" charset="0"/>
              <a:buBlip>
                <a:blip r:embed="rId3"/>
              </a:buBlip>
            </a:pPr>
            <a:endParaRPr lang="fr-FR" altLang="fr-FR" sz="1800">
              <a:latin typeface="Arial Rounded MT Bold" pitchFamily="34" charset="0"/>
            </a:endParaRPr>
          </a:p>
          <a:p>
            <a:pPr eaLnBrk="1" hangingPunct="1">
              <a:buSzPct val="150000"/>
              <a:buFont typeface="Arial" panose="020B0604020202020204" pitchFamily="34" charset="0"/>
              <a:buBlip>
                <a:blip r:embed="rId3"/>
              </a:buBlip>
            </a:pPr>
            <a:endParaRPr lang="fr-FR" altLang="fr-FR" sz="1800">
              <a:latin typeface="Arial Rounded MT Bold" pitchFamily="34" charset="0"/>
            </a:endParaRPr>
          </a:p>
          <a:p>
            <a:pPr eaLnBrk="1" hangingPunct="1">
              <a:buSzPct val="150000"/>
              <a:buFont typeface="Arial" panose="020B0604020202020204" pitchFamily="34" charset="0"/>
              <a:buBlip>
                <a:blip r:embed="rId3"/>
              </a:buBlip>
            </a:pPr>
            <a:endParaRPr lang="fr-FR" altLang="fr-FR" sz="1800">
              <a:latin typeface="Arial Rounded MT Bold" pitchFamily="34" charset="0"/>
            </a:endParaRPr>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1800">
              <a:latin typeface="Arial Rounded MT Bold" pitchFamily="34" charset="0"/>
            </a:endParaRPr>
          </a:p>
          <a:p>
            <a:pPr eaLnBrk="1" hangingPunct="1">
              <a:buSzPct val="150000"/>
              <a:buFont typeface="Arial" panose="020B0604020202020204" pitchFamily="34" charset="0"/>
              <a:buBlip>
                <a:blip r:embed="rId3"/>
              </a:buBlip>
            </a:pPr>
            <a:endParaRPr lang="fr-FR" altLang="fr-FR" sz="1800">
              <a:latin typeface="Arial Rounded MT Bold" pitchFamily="34" charset="0"/>
            </a:endParaRPr>
          </a:p>
        </p:txBody>
      </p:sp>
      <p:sp>
        <p:nvSpPr>
          <p:cNvPr id="9" name="Espace réservé du pied de page 8"/>
          <p:cNvSpPr>
            <a:spLocks noGrp="1"/>
          </p:cNvSpPr>
          <p:nvPr>
            <p:ph type="ftr" sz="quarter" idx="11"/>
          </p:nvPr>
        </p:nvSpPr>
        <p:spPr/>
        <p:txBody>
          <a:bodyPr/>
          <a:lstStyle/>
          <a:p>
            <a:pPr>
              <a:defRPr/>
            </a:pPr>
            <a:r>
              <a:rPr lang="fr-FR"/>
              <a:t>Formation JavaScript - formations@alexis-ravel.com</a:t>
            </a:r>
          </a:p>
        </p:txBody>
      </p:sp>
      <p:sp>
        <p:nvSpPr>
          <p:cNvPr id="267267"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23F198F-A21C-4D0C-95B7-5058FAE4408A}" type="slidenum">
              <a:rPr lang="fr-FR" altLang="fr-FR" sz="1200" smtClean="0">
                <a:solidFill>
                  <a:srgbClr val="898989"/>
                </a:solidFill>
              </a:rPr>
              <a:pPr>
                <a:spcBef>
                  <a:spcPct val="0"/>
                </a:spcBef>
                <a:buFontTx/>
                <a:buNone/>
              </a:pPr>
              <a:t>139</a:t>
            </a:fld>
            <a:endParaRPr lang="fr-FR" altLang="fr-FR" sz="1200">
              <a:solidFill>
                <a:srgbClr val="898989"/>
              </a:solidFill>
            </a:endParaRPr>
          </a:p>
        </p:txBody>
      </p:sp>
      <p:sp>
        <p:nvSpPr>
          <p:cNvPr id="12"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pic>
        <p:nvPicPr>
          <p:cNvPr id="267272" name="Imag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6300" y="3357563"/>
            <a:ext cx="6864350" cy="331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Imag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43608" y="266393"/>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pull dir="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Espace réservé du contenu 2"/>
          <p:cNvSpPr>
            <a:spLocks noGrp="1"/>
          </p:cNvSpPr>
          <p:nvPr>
            <p:ph idx="1"/>
          </p:nvPr>
        </p:nvSpPr>
        <p:spPr>
          <a:xfrm>
            <a:off x="395288" y="1268413"/>
            <a:ext cx="8229600" cy="5184775"/>
          </a:xfrm>
        </p:spPr>
        <p:txBody>
          <a:bodyPr/>
          <a:lstStyle/>
          <a:p>
            <a:pPr eaLnBrk="1" hangingPunct="1">
              <a:buSzPct val="150000"/>
              <a:buFont typeface="Arial" panose="020B0604020202020204" pitchFamily="34" charset="0"/>
              <a:buNone/>
              <a:defRPr/>
            </a:pPr>
            <a:endParaRPr lang="fr-FR" altLang="fr-FR" sz="2000" dirty="0">
              <a:latin typeface="Arial Rounded MT Bold" pitchFamily="34" charset="0"/>
            </a:endParaRPr>
          </a:p>
          <a:p>
            <a:pPr eaLnBrk="1" hangingPunct="1">
              <a:buSzPct val="150000"/>
              <a:buFont typeface="Arial" panose="020B0604020202020204" pitchFamily="34" charset="0"/>
              <a:buNone/>
              <a:defRPr/>
            </a:pPr>
            <a:r>
              <a:rPr lang="fr-FR" altLang="fr-FR" sz="2800" u="sng" dirty="0">
                <a:latin typeface="Arial Rounded MT Bold" pitchFamily="34" charset="0"/>
              </a:rPr>
              <a:t>Variables et types de variables</a:t>
            </a:r>
          </a:p>
          <a:p>
            <a:pPr eaLnBrk="1" hangingPunct="1">
              <a:buSzPct val="150000"/>
              <a:buFont typeface="Arial" panose="020B0604020202020204" pitchFamily="34" charset="0"/>
              <a:buNone/>
              <a:defRPr/>
            </a:pPr>
            <a:endParaRPr lang="fr-FR" altLang="fr-FR" sz="2000" dirty="0">
              <a:latin typeface="Arial Rounded MT Bold" pitchFamily="34" charset="0"/>
            </a:endParaRPr>
          </a:p>
          <a:p>
            <a:pPr eaLnBrk="1" hangingPunct="1">
              <a:buSzPct val="150000"/>
              <a:buFont typeface="Arial" panose="020B0604020202020204" pitchFamily="34" charset="0"/>
              <a:buNone/>
              <a:defRPr/>
            </a:pPr>
            <a:r>
              <a:rPr lang="fr-FR" altLang="fr-FR" sz="2000" i="1" dirty="0">
                <a:latin typeface="Arial Rounded MT Bold" pitchFamily="34" charset="0"/>
              </a:rPr>
              <a:t>Les types de variables basiques</a:t>
            </a:r>
          </a:p>
          <a:p>
            <a:pPr eaLnBrk="1" hangingPunct="1">
              <a:buSzPct val="150000"/>
              <a:buFont typeface="Arial" panose="020B0604020202020204" pitchFamily="34" charset="0"/>
              <a:buNone/>
              <a:defRPr/>
            </a:pPr>
            <a:endParaRPr lang="fr-FR" altLang="fr-FR" sz="2000" dirty="0">
              <a:latin typeface="Arial Rounded MT Bold" pitchFamily="34" charset="0"/>
            </a:endParaRPr>
          </a:p>
          <a:p>
            <a:pPr eaLnBrk="1" hangingPunct="1">
              <a:buSzPct val="150000"/>
              <a:buFont typeface="Wingdings" panose="05000000000000000000" pitchFamily="2" charset="2"/>
              <a:buChar char="§"/>
              <a:defRPr/>
            </a:pPr>
            <a:r>
              <a:rPr lang="fr-FR" altLang="fr-FR" sz="2000" b="1" dirty="0" err="1">
                <a:latin typeface="Arial Rounded MT Bold" pitchFamily="34" charset="0"/>
              </a:rPr>
              <a:t>number</a:t>
            </a:r>
            <a:r>
              <a:rPr lang="fr-FR" altLang="fr-FR" sz="2000" i="1" dirty="0">
                <a:latin typeface="Arial Rounded MT Bold" pitchFamily="34" charset="0"/>
              </a:rPr>
              <a:t> </a:t>
            </a:r>
            <a:r>
              <a:rPr lang="fr-FR" altLang="fr-FR" sz="2000" dirty="0">
                <a:latin typeface="Arial Rounded MT Bold" pitchFamily="34" charset="0"/>
              </a:rPr>
              <a:t>: peut être un entier, un décimal comme 9.5 ou utiliser d’autres formes comme l’écriture scientifique. </a:t>
            </a:r>
          </a:p>
          <a:p>
            <a:pPr eaLnBrk="1" hangingPunct="1">
              <a:buSzPct val="150000"/>
              <a:buFont typeface="Wingdings" panose="05000000000000000000" pitchFamily="2" charset="2"/>
              <a:buChar char="§"/>
              <a:defRPr/>
            </a:pPr>
            <a:endParaRPr lang="fr-FR" altLang="fr-FR" sz="2000" dirty="0">
              <a:latin typeface="Arial Rounded MT Bold" pitchFamily="34" charset="0"/>
            </a:endParaRPr>
          </a:p>
          <a:p>
            <a:pPr eaLnBrk="1" hangingPunct="1">
              <a:buSzPct val="150000"/>
              <a:buFont typeface="Wingdings" panose="05000000000000000000" pitchFamily="2" charset="2"/>
              <a:buChar char="§"/>
              <a:defRPr/>
            </a:pPr>
            <a:r>
              <a:rPr lang="fr-FR" altLang="fr-FR" sz="2000" b="1" dirty="0">
                <a:latin typeface="Arial Rounded MT Bold" pitchFamily="34" charset="0"/>
              </a:rPr>
              <a:t>string</a:t>
            </a:r>
            <a:r>
              <a:rPr lang="fr-FR" altLang="fr-FR" sz="2000" dirty="0">
                <a:latin typeface="Arial Rounded MT Bold" pitchFamily="34" charset="0"/>
              </a:rPr>
              <a:t> : on peut utiliser les apostrophes ou les guillemets pour les délimiter.</a:t>
            </a:r>
          </a:p>
          <a:p>
            <a:pPr eaLnBrk="1" hangingPunct="1">
              <a:buSzPct val="150000"/>
              <a:buFont typeface="Wingdings" panose="05000000000000000000" pitchFamily="2" charset="2"/>
              <a:buChar char="§"/>
              <a:defRPr/>
            </a:pPr>
            <a:endParaRPr lang="fr-FR" altLang="fr-FR" sz="2000" dirty="0">
              <a:latin typeface="Arial Rounded MT Bold" pitchFamily="34" charset="0"/>
            </a:endParaRPr>
          </a:p>
          <a:p>
            <a:pPr eaLnBrk="1" hangingPunct="1">
              <a:buSzPct val="150000"/>
              <a:buFont typeface="Wingdings" panose="05000000000000000000" pitchFamily="2" charset="2"/>
              <a:buChar char="§"/>
              <a:defRPr/>
            </a:pPr>
            <a:r>
              <a:rPr lang="fr-FR" altLang="fr-FR" sz="2000" b="1" dirty="0" err="1">
                <a:latin typeface="Arial Rounded MT Bold" pitchFamily="34" charset="0"/>
              </a:rPr>
              <a:t>boolean</a:t>
            </a:r>
            <a:r>
              <a:rPr lang="fr-FR" altLang="fr-FR" sz="2000" dirty="0">
                <a:latin typeface="Arial Rounded MT Bold" pitchFamily="34" charset="0"/>
              </a:rPr>
              <a:t> : 2 valeurs possibles : </a:t>
            </a:r>
            <a:r>
              <a:rPr lang="fr-FR" altLang="fr-FR" sz="2000" i="1" dirty="0" err="1">
                <a:latin typeface="Arial Rounded MT Bold" pitchFamily="34" charset="0"/>
              </a:rPr>
              <a:t>true</a:t>
            </a:r>
            <a:r>
              <a:rPr lang="fr-FR" altLang="fr-FR" sz="2000" dirty="0">
                <a:latin typeface="Arial Rounded MT Bold" pitchFamily="34" charset="0"/>
              </a:rPr>
              <a:t> ou </a:t>
            </a:r>
            <a:r>
              <a:rPr lang="fr-FR" altLang="fr-FR" sz="2000" i="1" dirty="0">
                <a:latin typeface="Arial Rounded MT Bold" pitchFamily="34" charset="0"/>
              </a:rPr>
              <a:t>false</a:t>
            </a:r>
            <a:r>
              <a:rPr lang="fr-FR" altLang="fr-FR" sz="2000" dirty="0">
                <a:latin typeface="Arial Rounded MT Bold" pitchFamily="34" charset="0"/>
              </a:rPr>
              <a:t> </a:t>
            </a:r>
            <a:r>
              <a:rPr lang="fr-FR" altLang="fr-FR" sz="1800" dirty="0">
                <a:latin typeface="Arial Rounded MT Bold" pitchFamily="34" charset="0"/>
              </a:rPr>
              <a:t>(en minuscules ! </a:t>
            </a:r>
            <a:r>
              <a:rPr lang="fr-FR" altLang="fr-FR" sz="1800" dirty="0" err="1">
                <a:latin typeface="Arial Rounded MT Bold" pitchFamily="34" charset="0"/>
              </a:rPr>
              <a:t>cf</a:t>
            </a:r>
            <a:r>
              <a:rPr lang="fr-FR" altLang="fr-FR" sz="1800" dirty="0">
                <a:latin typeface="Arial Rounded MT Bold" pitchFamily="34" charset="0"/>
              </a:rPr>
              <a:t> exo suivant)</a:t>
            </a:r>
            <a:r>
              <a:rPr lang="fr-FR" altLang="fr-FR" sz="2000" dirty="0">
                <a:latin typeface="Arial Rounded MT Bold" pitchFamily="34" charset="0"/>
              </a:rPr>
              <a:t>.</a:t>
            </a:r>
          </a:p>
          <a:p>
            <a:pPr eaLnBrk="1" hangingPunct="1">
              <a:buSzPct val="150000"/>
              <a:buFont typeface="Arial" panose="020B0604020202020204" pitchFamily="34" charset="0"/>
              <a:buBlip>
                <a:blip r:embed="rId3"/>
              </a:buBlip>
              <a:defRPr/>
            </a:pPr>
            <a:endParaRPr lang="fr-FR" altLang="fr-FR" sz="2000" dirty="0"/>
          </a:p>
          <a:p>
            <a:pPr eaLnBrk="1" hangingPunct="1">
              <a:buSzPct val="150000"/>
              <a:buFont typeface="Arial" panose="020B0604020202020204" pitchFamily="34" charset="0"/>
              <a:buBlip>
                <a:blip r:embed="rId3"/>
              </a:buBlip>
              <a:defRPr/>
            </a:pPr>
            <a:endParaRPr lang="fr-FR" altLang="fr-FR" sz="2000" dirty="0"/>
          </a:p>
          <a:p>
            <a:pPr eaLnBrk="1" hangingPunct="1">
              <a:buSzPct val="150000"/>
              <a:buFont typeface="Arial" panose="020B0604020202020204" pitchFamily="34" charset="0"/>
              <a:buBlip>
                <a:blip r:embed="rId3"/>
              </a:buBlip>
              <a:defRPr/>
            </a:pPr>
            <a:endParaRPr lang="fr-FR" altLang="fr-FR" sz="2000" dirty="0"/>
          </a:p>
          <a:p>
            <a:pPr eaLnBrk="1" hangingPunct="1">
              <a:buSzPct val="150000"/>
              <a:buFont typeface="Arial" panose="020B0604020202020204" pitchFamily="34" charset="0"/>
              <a:buNone/>
              <a:defRPr/>
            </a:pPr>
            <a:endParaRPr lang="fr-FR" altLang="fr-FR" sz="2000" dirty="0"/>
          </a:p>
        </p:txBody>
      </p:sp>
      <p:sp>
        <p:nvSpPr>
          <p:cNvPr id="9" name="Espace réservé du pied de page 8"/>
          <p:cNvSpPr>
            <a:spLocks noGrp="1"/>
          </p:cNvSpPr>
          <p:nvPr>
            <p:ph type="ftr" sz="quarter" idx="11"/>
          </p:nvPr>
        </p:nvSpPr>
        <p:spPr/>
        <p:txBody>
          <a:bodyPr/>
          <a:lstStyle/>
          <a:p>
            <a:pPr>
              <a:defRPr/>
            </a:pPr>
            <a:r>
              <a:rPr lang="fr-FR"/>
              <a:t>Formation JavaScript - formations@alexis-ravel.com</a:t>
            </a:r>
          </a:p>
        </p:txBody>
      </p:sp>
      <p:sp>
        <p:nvSpPr>
          <p:cNvPr id="29699"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A08002D-ADA2-4443-82B3-8E4B34545657}" type="slidenum">
              <a:rPr lang="fr-FR" altLang="fr-FR" sz="1200" smtClean="0">
                <a:solidFill>
                  <a:srgbClr val="898989"/>
                </a:solidFill>
              </a:rPr>
              <a:pPr>
                <a:spcBef>
                  <a:spcPct val="0"/>
                </a:spcBef>
                <a:buFontTx/>
                <a:buNone/>
              </a:pPr>
              <a:t>14</a:t>
            </a:fld>
            <a:endParaRPr lang="fr-FR" altLang="fr-FR" sz="1200">
              <a:solidFill>
                <a:srgbClr val="898989"/>
              </a:solidFill>
            </a:endParaRPr>
          </a:p>
        </p:txBody>
      </p:sp>
      <p:sp>
        <p:nvSpPr>
          <p:cNvPr id="13"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pic>
        <p:nvPicPr>
          <p:cNvPr id="8" name="Imag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3608" y="266393"/>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pull dir="rd"/>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Espace réservé du contenu 2"/>
          <p:cNvSpPr>
            <a:spLocks noGrp="1"/>
          </p:cNvSpPr>
          <p:nvPr>
            <p:ph idx="1"/>
          </p:nvPr>
        </p:nvSpPr>
        <p:spPr>
          <a:xfrm>
            <a:off x="395288" y="1268413"/>
            <a:ext cx="8497887" cy="5184775"/>
          </a:xfrm>
        </p:spPr>
        <p:txBody>
          <a:bodyPr/>
          <a:lstStyle/>
          <a:p>
            <a:pPr eaLnBrk="1" hangingPunct="1">
              <a:buSzPct val="150000"/>
              <a:buFont typeface="Arial" panose="020B0604020202020204" pitchFamily="34" charset="0"/>
              <a:buNone/>
            </a:pPr>
            <a:endParaRPr lang="fr-FR" altLang="fr-FR" sz="2000">
              <a:latin typeface="Arial Rounded MT Bold" pitchFamily="34" charset="0"/>
            </a:endParaRPr>
          </a:p>
          <a:p>
            <a:pPr eaLnBrk="1" hangingPunct="1">
              <a:buSzPct val="150000"/>
              <a:buFont typeface="Arial" panose="020B0604020202020204" pitchFamily="34" charset="0"/>
              <a:buNone/>
            </a:pPr>
            <a:r>
              <a:rPr lang="fr-FR" altLang="fr-FR" sz="2800" u="sng">
                <a:latin typeface="Arial Rounded MT Bold" pitchFamily="34" charset="0"/>
              </a:rPr>
              <a:t>Programmation orientée objet</a:t>
            </a:r>
          </a:p>
          <a:p>
            <a:pPr eaLnBrk="1" hangingPunct="1">
              <a:buSzPct val="150000"/>
              <a:buFont typeface="Arial" panose="020B0604020202020204" pitchFamily="34" charset="0"/>
              <a:buNone/>
            </a:pPr>
            <a:endParaRPr lang="fr-FR" altLang="fr-FR" sz="2000">
              <a:latin typeface="Arial Rounded MT Bold" pitchFamily="34" charset="0"/>
            </a:endParaRPr>
          </a:p>
          <a:p>
            <a:pPr eaLnBrk="1" hangingPunct="1">
              <a:buSzPct val="150000"/>
              <a:buFont typeface="Arial" panose="020B0604020202020204" pitchFamily="34" charset="0"/>
              <a:buNone/>
            </a:pPr>
            <a:r>
              <a:rPr lang="fr-FR" altLang="fr-FR" sz="2000" i="1">
                <a:latin typeface="Arial Rounded MT Bold" pitchFamily="34" charset="0"/>
              </a:rPr>
              <a:t>	L’orienté objet en Javascript : ajout de méthodes dans le constructeur</a:t>
            </a:r>
            <a:endParaRPr lang="fr-FR" altLang="fr-FR" sz="2000">
              <a:latin typeface="Arial Rounded MT Bold" pitchFamily="34" charset="0"/>
            </a:endParaRPr>
          </a:p>
          <a:p>
            <a:pPr eaLnBrk="1" hangingPunct="1">
              <a:buSzPct val="150000"/>
              <a:buFont typeface="Arial" panose="020B0604020202020204" pitchFamily="34" charset="0"/>
              <a:buNone/>
            </a:pPr>
            <a:endParaRPr lang="fr-FR" altLang="fr-FR" sz="1800">
              <a:latin typeface="Arial Rounded MT Bold" pitchFamily="34" charset="0"/>
            </a:endParaRPr>
          </a:p>
          <a:p>
            <a:pPr eaLnBrk="1" hangingPunct="1">
              <a:buSzPct val="150000"/>
              <a:buFont typeface="Arial" panose="020B0604020202020204" pitchFamily="34" charset="0"/>
              <a:buNone/>
            </a:pPr>
            <a:endParaRPr lang="fr-FR" altLang="fr-FR" sz="2000">
              <a:latin typeface="Arial Rounded MT Bold" pitchFamily="34" charset="0"/>
            </a:endParaRPr>
          </a:p>
          <a:p>
            <a:pPr eaLnBrk="1" hangingPunct="1">
              <a:buSzPct val="150000"/>
              <a:buFont typeface="Arial" panose="020B0604020202020204" pitchFamily="34" charset="0"/>
              <a:buNone/>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1800">
              <a:latin typeface="Arial Rounded MT Bold" pitchFamily="34" charset="0"/>
            </a:endParaRPr>
          </a:p>
          <a:p>
            <a:pPr eaLnBrk="1" hangingPunct="1">
              <a:buSzPct val="150000"/>
              <a:buFont typeface="Arial" panose="020B0604020202020204" pitchFamily="34" charset="0"/>
              <a:buBlip>
                <a:blip r:embed="rId3"/>
              </a:buBlip>
            </a:pPr>
            <a:endParaRPr lang="fr-FR" altLang="fr-FR" sz="1800">
              <a:latin typeface="Arial Rounded MT Bold" pitchFamily="34" charset="0"/>
            </a:endParaRPr>
          </a:p>
          <a:p>
            <a:pPr eaLnBrk="1" hangingPunct="1">
              <a:buSzPct val="150000"/>
              <a:buFont typeface="Arial" panose="020B0604020202020204" pitchFamily="34" charset="0"/>
              <a:buBlip>
                <a:blip r:embed="rId3"/>
              </a:buBlip>
            </a:pPr>
            <a:endParaRPr lang="fr-FR" altLang="fr-FR" sz="1800">
              <a:latin typeface="Arial Rounded MT Bold" pitchFamily="34" charset="0"/>
            </a:endParaRPr>
          </a:p>
          <a:p>
            <a:pPr eaLnBrk="1" hangingPunct="1">
              <a:buSzPct val="150000"/>
              <a:buFont typeface="Arial" panose="020B0604020202020204" pitchFamily="34" charset="0"/>
              <a:buBlip>
                <a:blip r:embed="rId3"/>
              </a:buBlip>
            </a:pPr>
            <a:endParaRPr lang="fr-FR" altLang="fr-FR" sz="1800">
              <a:latin typeface="Arial Rounded MT Bold" pitchFamily="34" charset="0"/>
            </a:endParaRPr>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1800">
              <a:latin typeface="Arial Rounded MT Bold" pitchFamily="34" charset="0"/>
            </a:endParaRPr>
          </a:p>
          <a:p>
            <a:pPr eaLnBrk="1" hangingPunct="1">
              <a:buSzPct val="150000"/>
              <a:buFont typeface="Arial" panose="020B0604020202020204" pitchFamily="34" charset="0"/>
              <a:buBlip>
                <a:blip r:embed="rId3"/>
              </a:buBlip>
            </a:pPr>
            <a:endParaRPr lang="fr-FR" altLang="fr-FR" sz="1800">
              <a:latin typeface="Arial Rounded MT Bold" pitchFamily="34" charset="0"/>
            </a:endParaRPr>
          </a:p>
        </p:txBody>
      </p:sp>
      <p:sp>
        <p:nvSpPr>
          <p:cNvPr id="9" name="Espace réservé du pied de page 8"/>
          <p:cNvSpPr>
            <a:spLocks noGrp="1"/>
          </p:cNvSpPr>
          <p:nvPr>
            <p:ph type="ftr" sz="quarter" idx="11"/>
          </p:nvPr>
        </p:nvSpPr>
        <p:spPr/>
        <p:txBody>
          <a:bodyPr/>
          <a:lstStyle/>
          <a:p>
            <a:pPr>
              <a:defRPr/>
            </a:pPr>
            <a:r>
              <a:rPr lang="fr-FR"/>
              <a:t>Formation JavaScript - formations@alexis-ravel.com</a:t>
            </a:r>
          </a:p>
        </p:txBody>
      </p:sp>
      <p:sp>
        <p:nvSpPr>
          <p:cNvPr id="269315"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951B3C2-1C88-4894-8644-30494DE47C96}" type="slidenum">
              <a:rPr lang="fr-FR" altLang="fr-FR" sz="1200" smtClean="0">
                <a:solidFill>
                  <a:srgbClr val="898989"/>
                </a:solidFill>
              </a:rPr>
              <a:pPr>
                <a:spcBef>
                  <a:spcPct val="0"/>
                </a:spcBef>
                <a:buFontTx/>
                <a:buNone/>
              </a:pPr>
              <a:t>140</a:t>
            </a:fld>
            <a:endParaRPr lang="fr-FR" altLang="fr-FR" sz="1200">
              <a:solidFill>
                <a:srgbClr val="898989"/>
              </a:solidFill>
            </a:endParaRPr>
          </a:p>
        </p:txBody>
      </p:sp>
      <p:sp>
        <p:nvSpPr>
          <p:cNvPr id="12"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pic>
        <p:nvPicPr>
          <p:cNvPr id="269320" name="Imag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3429000"/>
            <a:ext cx="4967287"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Imag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43608" y="266393"/>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pull dir="rd"/>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Espace réservé du contenu 2"/>
          <p:cNvSpPr>
            <a:spLocks noGrp="1"/>
          </p:cNvSpPr>
          <p:nvPr>
            <p:ph idx="1"/>
          </p:nvPr>
        </p:nvSpPr>
        <p:spPr>
          <a:xfrm>
            <a:off x="395288" y="1268413"/>
            <a:ext cx="8497887" cy="5184775"/>
          </a:xfrm>
        </p:spPr>
        <p:txBody>
          <a:bodyPr/>
          <a:lstStyle/>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800" u="sng" dirty="0">
                <a:latin typeface="Arial Rounded MT Bold" pitchFamily="34" charset="0"/>
              </a:rPr>
              <a:t>Programmation orientée objet</a:t>
            </a: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000" i="1" dirty="0">
                <a:latin typeface="Arial Rounded MT Bold" pitchFamily="34" charset="0"/>
              </a:rPr>
              <a:t>	L’orienté objet en </a:t>
            </a:r>
            <a:r>
              <a:rPr lang="fr-FR" altLang="fr-FR" sz="2000" i="1" dirty="0" err="1">
                <a:latin typeface="Arial Rounded MT Bold" pitchFamily="34" charset="0"/>
              </a:rPr>
              <a:t>Javascript</a:t>
            </a:r>
            <a:r>
              <a:rPr lang="fr-FR" altLang="fr-FR" sz="2000" i="1" dirty="0">
                <a:latin typeface="Arial Rounded MT Bold" pitchFamily="34" charset="0"/>
              </a:rPr>
              <a:t> : ajout de méthodes  via le prototype</a:t>
            </a:r>
            <a:endParaRPr lang="fr-FR" altLang="fr-FR" sz="2000" dirty="0">
              <a:latin typeface="Arial Rounded MT Bold" pitchFamily="34" charset="0"/>
            </a:endParaRPr>
          </a:p>
          <a:p>
            <a:pPr eaLnBrk="1" hangingPunct="1">
              <a:buSzPct val="150000"/>
              <a:buFont typeface="Arial" panose="020B0604020202020204" pitchFamily="34" charset="0"/>
              <a:buNone/>
            </a:pPr>
            <a:endParaRPr lang="fr-FR" altLang="fr-FR" sz="1800" dirty="0">
              <a:latin typeface="Arial Rounded MT Bold" pitchFamily="34" charset="0"/>
            </a:endParaRPr>
          </a:p>
          <a:p>
            <a:pPr eaLnBrk="1" hangingPunct="1">
              <a:buSzPct val="150000"/>
              <a:buFont typeface="Wingdings" panose="05000000000000000000" pitchFamily="2" charset="2"/>
              <a:buChar char="§"/>
            </a:pPr>
            <a:r>
              <a:rPr lang="fr-FR" altLang="fr-FR" sz="2000" dirty="0">
                <a:latin typeface="Arial Rounded MT Bold" pitchFamily="34" charset="0"/>
              </a:rPr>
              <a:t>On peut ajouter des méthodes en-dehors du constructeur en les écrivant via </a:t>
            </a:r>
            <a:r>
              <a:rPr lang="fr-FR" altLang="fr-FR" sz="2000" i="1" dirty="0">
                <a:latin typeface="Arial Rounded MT Bold" pitchFamily="34" charset="0"/>
              </a:rPr>
              <a:t>prototype</a:t>
            </a:r>
            <a:r>
              <a:rPr lang="fr-FR" altLang="fr-FR" sz="2000" dirty="0">
                <a:latin typeface="Arial Rounded MT Bold" pitchFamily="34" charset="0"/>
              </a:rPr>
              <a:t> (un sous-objet présent dans n’importe quel objet).</a:t>
            </a:r>
          </a:p>
          <a:p>
            <a:pPr eaLnBrk="1" hangingPunct="1">
              <a:buSzPct val="150000"/>
              <a:buFont typeface="Wingdings" panose="05000000000000000000" pitchFamily="2" charset="2"/>
              <a:buChar char="§"/>
            </a:pPr>
            <a:r>
              <a:rPr lang="fr-FR" altLang="fr-FR" sz="2000" dirty="0">
                <a:latin typeface="Arial Rounded MT Bold" pitchFamily="34" charset="0"/>
              </a:rPr>
              <a:t>C’est notamment utile pour </a:t>
            </a:r>
            <a:r>
              <a:rPr lang="fr-FR" altLang="fr-FR" sz="2000" i="1" dirty="0">
                <a:latin typeface="Arial Rounded MT Bold" pitchFamily="34" charset="0"/>
              </a:rPr>
              <a:t>ajouter des méthodes à des objets natifs</a:t>
            </a:r>
            <a:r>
              <a:rPr lang="fr-FR" altLang="fr-FR" sz="2000" dirty="0">
                <a:latin typeface="Arial Rounded MT Bold" pitchFamily="34" charset="0"/>
              </a:rPr>
              <a:t> (on n’a pas accès à leur constructeur) ou pour </a:t>
            </a:r>
            <a:r>
              <a:rPr lang="fr-FR" altLang="fr-FR" sz="2000" i="1" dirty="0">
                <a:latin typeface="Arial Rounded MT Bold" pitchFamily="34" charset="0"/>
              </a:rPr>
              <a:t>séparer la définition des attributs des méthodes.</a:t>
            </a:r>
          </a:p>
          <a:p>
            <a:pPr eaLnBrk="1" hangingPunct="1">
              <a:buSzPct val="150000"/>
              <a:buFont typeface="Wingdings" panose="05000000000000000000" pitchFamily="2" charset="2"/>
              <a:buChar char="§"/>
            </a:pPr>
            <a:r>
              <a:rPr lang="fr-FR" altLang="fr-FR" sz="2000" dirty="0">
                <a:latin typeface="Arial Rounded MT Bold" pitchFamily="34" charset="0"/>
              </a:rPr>
              <a:t>Ici, nous allons créer la méthode </a:t>
            </a:r>
            <a:r>
              <a:rPr lang="fr-FR" altLang="fr-FR" sz="2000" dirty="0" err="1">
                <a:latin typeface="Arial Rounded MT Bold" pitchFamily="34" charset="0"/>
              </a:rPr>
              <a:t>doublePop</a:t>
            </a:r>
            <a:r>
              <a:rPr lang="fr-FR" altLang="fr-FR" sz="2000" dirty="0">
                <a:latin typeface="Arial Rounded MT Bold" pitchFamily="34" charset="0"/>
              </a:rPr>
              <a:t>() pour les objets de type </a:t>
            </a:r>
            <a:r>
              <a:rPr lang="fr-FR" altLang="fr-FR" sz="2000" dirty="0" err="1">
                <a:latin typeface="Arial Rounded MT Bold" pitchFamily="34" charset="0"/>
              </a:rPr>
              <a:t>Array</a:t>
            </a:r>
            <a:r>
              <a:rPr lang="fr-FR" altLang="fr-FR" sz="2000" dirty="0">
                <a:latin typeface="Arial Rounded MT Bold" pitchFamily="34" charset="0"/>
              </a:rPr>
              <a:t>.  Elle supprimera les deux derniers éléments d’un tableau (la méthode pop() n’en supprime qu’un).</a:t>
            </a: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p:txBody>
      </p:sp>
      <p:sp>
        <p:nvSpPr>
          <p:cNvPr id="9" name="Espace réservé du pied de page 8"/>
          <p:cNvSpPr>
            <a:spLocks noGrp="1"/>
          </p:cNvSpPr>
          <p:nvPr>
            <p:ph type="ftr" sz="quarter" idx="11"/>
          </p:nvPr>
        </p:nvSpPr>
        <p:spPr/>
        <p:txBody>
          <a:bodyPr/>
          <a:lstStyle/>
          <a:p>
            <a:pPr>
              <a:defRPr/>
            </a:pPr>
            <a:r>
              <a:rPr lang="fr-FR"/>
              <a:t>Formation JavaScript - formations@alexis-ravel.com</a:t>
            </a:r>
          </a:p>
        </p:txBody>
      </p:sp>
      <p:sp>
        <p:nvSpPr>
          <p:cNvPr id="271363"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BEF8BE6-8F8E-4E0F-9F20-C289B2EEC71A}" type="slidenum">
              <a:rPr lang="fr-FR" altLang="fr-FR" sz="1200" smtClean="0">
                <a:solidFill>
                  <a:srgbClr val="898989"/>
                </a:solidFill>
              </a:rPr>
              <a:pPr>
                <a:spcBef>
                  <a:spcPct val="0"/>
                </a:spcBef>
                <a:buFontTx/>
                <a:buNone/>
              </a:pPr>
              <a:t>141</a:t>
            </a:fld>
            <a:endParaRPr lang="fr-FR" altLang="fr-FR" sz="1200">
              <a:solidFill>
                <a:srgbClr val="898989"/>
              </a:solidFill>
            </a:endParaRPr>
          </a:p>
        </p:txBody>
      </p:sp>
      <p:sp>
        <p:nvSpPr>
          <p:cNvPr id="12"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pic>
        <p:nvPicPr>
          <p:cNvPr id="8" name="Imag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3608" y="266393"/>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pull dir="rd"/>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Espace réservé du contenu 2"/>
          <p:cNvSpPr>
            <a:spLocks noGrp="1"/>
          </p:cNvSpPr>
          <p:nvPr>
            <p:ph idx="1"/>
          </p:nvPr>
        </p:nvSpPr>
        <p:spPr>
          <a:xfrm>
            <a:off x="395288" y="1268413"/>
            <a:ext cx="8497887" cy="5184775"/>
          </a:xfrm>
        </p:spPr>
        <p:txBody>
          <a:bodyPr/>
          <a:lstStyle/>
          <a:p>
            <a:pPr eaLnBrk="1" hangingPunct="1">
              <a:buSzPct val="150000"/>
              <a:buFont typeface="Arial" panose="020B0604020202020204" pitchFamily="34" charset="0"/>
              <a:buNone/>
            </a:pPr>
            <a:endParaRPr lang="fr-FR" altLang="fr-FR" sz="2000">
              <a:latin typeface="Arial Rounded MT Bold" pitchFamily="34" charset="0"/>
            </a:endParaRPr>
          </a:p>
          <a:p>
            <a:pPr eaLnBrk="1" hangingPunct="1">
              <a:buSzPct val="150000"/>
              <a:buFont typeface="Arial" panose="020B0604020202020204" pitchFamily="34" charset="0"/>
              <a:buNone/>
            </a:pPr>
            <a:r>
              <a:rPr lang="fr-FR" altLang="fr-FR" sz="2800" u="sng">
                <a:latin typeface="Arial Rounded MT Bold" pitchFamily="34" charset="0"/>
              </a:rPr>
              <a:t>Programmation orientée objet</a:t>
            </a:r>
          </a:p>
          <a:p>
            <a:pPr eaLnBrk="1" hangingPunct="1">
              <a:buSzPct val="150000"/>
              <a:buFont typeface="Arial" panose="020B0604020202020204" pitchFamily="34" charset="0"/>
              <a:buNone/>
            </a:pPr>
            <a:endParaRPr lang="fr-FR" altLang="fr-FR" sz="2000">
              <a:latin typeface="Arial Rounded MT Bold" pitchFamily="34" charset="0"/>
            </a:endParaRPr>
          </a:p>
          <a:p>
            <a:pPr eaLnBrk="1" hangingPunct="1">
              <a:buSzPct val="150000"/>
              <a:buFont typeface="Arial" panose="020B0604020202020204" pitchFamily="34" charset="0"/>
              <a:buNone/>
            </a:pPr>
            <a:r>
              <a:rPr lang="fr-FR" altLang="fr-FR" sz="2000" i="1">
                <a:latin typeface="Arial Rounded MT Bold" pitchFamily="34" charset="0"/>
              </a:rPr>
              <a:t>	L’orienté objet en Javascript : ajout de méthodes  via le prototype</a:t>
            </a:r>
            <a:endParaRPr lang="fr-FR" altLang="fr-FR" sz="2000">
              <a:latin typeface="Arial Rounded MT Bold" pitchFamily="34" charset="0"/>
            </a:endParaRPr>
          </a:p>
          <a:p>
            <a:pPr eaLnBrk="1" hangingPunct="1">
              <a:buSzPct val="150000"/>
              <a:buFont typeface="Arial" panose="020B0604020202020204" pitchFamily="34" charset="0"/>
              <a:buNone/>
            </a:pPr>
            <a:endParaRPr lang="fr-FR" altLang="fr-FR" sz="1800">
              <a:latin typeface="Arial Rounded MT Bold" pitchFamily="34" charset="0"/>
            </a:endParaRPr>
          </a:p>
          <a:p>
            <a:pPr eaLnBrk="1" hangingPunct="1">
              <a:buSzPct val="150000"/>
              <a:buFont typeface="Arial" panose="020B0604020202020204" pitchFamily="34" charset="0"/>
              <a:buBlip>
                <a:blip r:embed="rId3"/>
              </a:buBlip>
            </a:pPr>
            <a:endParaRPr lang="fr-FR" altLang="fr-FR" sz="1800">
              <a:latin typeface="Arial Rounded MT Bold" pitchFamily="34" charset="0"/>
            </a:endParaRPr>
          </a:p>
          <a:p>
            <a:pPr eaLnBrk="1" hangingPunct="1">
              <a:buSzPct val="150000"/>
              <a:buFont typeface="Arial" panose="020B0604020202020204" pitchFamily="34" charset="0"/>
              <a:buNone/>
            </a:pPr>
            <a:endParaRPr lang="fr-FR" altLang="fr-FR" sz="2000">
              <a:latin typeface="Arial Rounded MT Bold" pitchFamily="34" charset="0"/>
            </a:endParaRPr>
          </a:p>
          <a:p>
            <a:pPr eaLnBrk="1" hangingPunct="1">
              <a:buSzPct val="150000"/>
              <a:buFont typeface="Arial" panose="020B0604020202020204" pitchFamily="34" charset="0"/>
              <a:buNone/>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1800">
              <a:latin typeface="Arial Rounded MT Bold" pitchFamily="34" charset="0"/>
            </a:endParaRPr>
          </a:p>
          <a:p>
            <a:pPr eaLnBrk="1" hangingPunct="1">
              <a:buSzPct val="150000"/>
              <a:buFont typeface="Arial" panose="020B0604020202020204" pitchFamily="34" charset="0"/>
              <a:buBlip>
                <a:blip r:embed="rId3"/>
              </a:buBlip>
            </a:pPr>
            <a:endParaRPr lang="fr-FR" altLang="fr-FR" sz="1800">
              <a:latin typeface="Arial Rounded MT Bold" pitchFamily="34" charset="0"/>
            </a:endParaRPr>
          </a:p>
          <a:p>
            <a:pPr eaLnBrk="1" hangingPunct="1">
              <a:buSzPct val="150000"/>
              <a:buFont typeface="Arial" panose="020B0604020202020204" pitchFamily="34" charset="0"/>
              <a:buBlip>
                <a:blip r:embed="rId3"/>
              </a:buBlip>
            </a:pPr>
            <a:endParaRPr lang="fr-FR" altLang="fr-FR" sz="1800">
              <a:latin typeface="Arial Rounded MT Bold" pitchFamily="34" charset="0"/>
            </a:endParaRPr>
          </a:p>
          <a:p>
            <a:pPr eaLnBrk="1" hangingPunct="1">
              <a:buSzPct val="150000"/>
              <a:buFont typeface="Arial" panose="020B0604020202020204" pitchFamily="34" charset="0"/>
              <a:buBlip>
                <a:blip r:embed="rId3"/>
              </a:buBlip>
            </a:pPr>
            <a:endParaRPr lang="fr-FR" altLang="fr-FR" sz="1800">
              <a:latin typeface="Arial Rounded MT Bold" pitchFamily="34" charset="0"/>
            </a:endParaRPr>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1800">
              <a:latin typeface="Arial Rounded MT Bold" pitchFamily="34" charset="0"/>
            </a:endParaRPr>
          </a:p>
          <a:p>
            <a:pPr eaLnBrk="1" hangingPunct="1">
              <a:buSzPct val="150000"/>
              <a:buFont typeface="Arial" panose="020B0604020202020204" pitchFamily="34" charset="0"/>
              <a:buBlip>
                <a:blip r:embed="rId3"/>
              </a:buBlip>
            </a:pPr>
            <a:endParaRPr lang="fr-FR" altLang="fr-FR" sz="1800">
              <a:latin typeface="Arial Rounded MT Bold" pitchFamily="34" charset="0"/>
            </a:endParaRPr>
          </a:p>
        </p:txBody>
      </p:sp>
      <p:sp>
        <p:nvSpPr>
          <p:cNvPr id="273411"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62CBD2C-EC54-485B-8079-245D6EFD8F2B}" type="slidenum">
              <a:rPr lang="fr-FR" altLang="fr-FR" sz="1200" smtClean="0">
                <a:solidFill>
                  <a:srgbClr val="898989"/>
                </a:solidFill>
              </a:rPr>
              <a:pPr>
                <a:spcBef>
                  <a:spcPct val="0"/>
                </a:spcBef>
                <a:buFontTx/>
                <a:buNone/>
              </a:pPr>
              <a:t>142</a:t>
            </a:fld>
            <a:endParaRPr lang="fr-FR" altLang="fr-FR" sz="1200">
              <a:solidFill>
                <a:srgbClr val="898989"/>
              </a:solidFill>
            </a:endParaRPr>
          </a:p>
        </p:txBody>
      </p:sp>
      <p:sp>
        <p:nvSpPr>
          <p:cNvPr id="12"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pic>
        <p:nvPicPr>
          <p:cNvPr id="273415" name="Imag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388" y="3284538"/>
            <a:ext cx="4897437"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3416" name="Imag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48263" y="4005263"/>
            <a:ext cx="3995737" cy="216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Espace réservé du pied de page 1"/>
          <p:cNvSpPr>
            <a:spLocks noGrp="1"/>
          </p:cNvSpPr>
          <p:nvPr>
            <p:ph type="ftr" sz="quarter" idx="11"/>
          </p:nvPr>
        </p:nvSpPr>
        <p:spPr/>
        <p:txBody>
          <a:bodyPr/>
          <a:lstStyle/>
          <a:p>
            <a:pPr>
              <a:defRPr/>
            </a:pPr>
            <a:r>
              <a:rPr lang="fr-FR"/>
              <a:t>Formation JavaScript - formations@alexis-ravel.com</a:t>
            </a:r>
          </a:p>
        </p:txBody>
      </p:sp>
      <p:pic>
        <p:nvPicPr>
          <p:cNvPr id="10" name="Imag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43608" y="266393"/>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pull dir="rd"/>
  </p:transition>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Espace réservé du contenu 2"/>
          <p:cNvSpPr>
            <a:spLocks noGrp="1"/>
          </p:cNvSpPr>
          <p:nvPr>
            <p:ph idx="1"/>
          </p:nvPr>
        </p:nvSpPr>
        <p:spPr>
          <a:xfrm>
            <a:off x="395288" y="1268413"/>
            <a:ext cx="8497887" cy="5184775"/>
          </a:xfrm>
        </p:spPr>
        <p:txBody>
          <a:bodyPr/>
          <a:lstStyle/>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800" u="sng" dirty="0">
                <a:latin typeface="Arial Rounded MT Bold" pitchFamily="34" charset="0"/>
              </a:rPr>
              <a:t>Programmation orientée objet</a:t>
            </a: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000" i="1" dirty="0">
                <a:latin typeface="Arial Rounded MT Bold" pitchFamily="34" charset="0"/>
              </a:rPr>
              <a:t>L’orienté objet en </a:t>
            </a:r>
            <a:r>
              <a:rPr lang="fr-FR" altLang="fr-FR" sz="2000" i="1" dirty="0" err="1">
                <a:latin typeface="Arial Rounded MT Bold" pitchFamily="34" charset="0"/>
              </a:rPr>
              <a:t>Javascript</a:t>
            </a:r>
            <a:r>
              <a:rPr lang="fr-FR" altLang="fr-FR" sz="2000" i="1" dirty="0">
                <a:latin typeface="Arial Rounded MT Bold" pitchFamily="34" charset="0"/>
              </a:rPr>
              <a:t> : l’héritage</a:t>
            </a:r>
            <a:endParaRPr lang="fr-FR" altLang="fr-FR" sz="1800" dirty="0">
              <a:latin typeface="Arial Rounded MT Bold" pitchFamily="34" charset="0"/>
            </a:endParaRP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Wingdings" panose="05000000000000000000" pitchFamily="2" charset="2"/>
              <a:buChar char="§"/>
            </a:pPr>
            <a:r>
              <a:rPr lang="fr-FR" altLang="fr-FR" sz="2000" dirty="0">
                <a:latin typeface="Arial Rounded MT Bold" pitchFamily="34" charset="0"/>
              </a:rPr>
              <a:t>Il existe plusieurs manières de faire de l’héritage en JS. La plus simple est la suivante :</a:t>
            </a: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p:txBody>
      </p:sp>
      <p:sp>
        <p:nvSpPr>
          <p:cNvPr id="9" name="Espace réservé du pied de page 8"/>
          <p:cNvSpPr>
            <a:spLocks noGrp="1"/>
          </p:cNvSpPr>
          <p:nvPr>
            <p:ph type="ftr" sz="quarter" idx="11"/>
          </p:nvPr>
        </p:nvSpPr>
        <p:spPr/>
        <p:txBody>
          <a:bodyPr/>
          <a:lstStyle/>
          <a:p>
            <a:pPr>
              <a:defRPr/>
            </a:pPr>
            <a:r>
              <a:rPr lang="fr-FR"/>
              <a:t>Formation JavaScript - formations@alexis-ravel.com</a:t>
            </a:r>
          </a:p>
        </p:txBody>
      </p:sp>
      <p:sp>
        <p:nvSpPr>
          <p:cNvPr id="275459"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76EF9C2-1225-4C01-A469-B25E82CA2482}" type="slidenum">
              <a:rPr lang="fr-FR" altLang="fr-FR" sz="1200" smtClean="0">
                <a:solidFill>
                  <a:srgbClr val="898989"/>
                </a:solidFill>
              </a:rPr>
              <a:pPr>
                <a:spcBef>
                  <a:spcPct val="0"/>
                </a:spcBef>
                <a:buFontTx/>
                <a:buNone/>
              </a:pPr>
              <a:t>143</a:t>
            </a:fld>
            <a:endParaRPr lang="fr-FR" altLang="fr-FR" sz="1200">
              <a:solidFill>
                <a:srgbClr val="898989"/>
              </a:solidFill>
            </a:endParaRPr>
          </a:p>
        </p:txBody>
      </p:sp>
      <p:sp>
        <p:nvSpPr>
          <p:cNvPr id="12"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pic>
        <p:nvPicPr>
          <p:cNvPr id="275464" name="Imag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4060825"/>
            <a:ext cx="3240088" cy="152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Imag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43608" y="266393"/>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pull dir="rd"/>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Espace réservé du contenu 2"/>
          <p:cNvSpPr>
            <a:spLocks noGrp="1"/>
          </p:cNvSpPr>
          <p:nvPr>
            <p:ph idx="1"/>
          </p:nvPr>
        </p:nvSpPr>
        <p:spPr>
          <a:xfrm>
            <a:off x="395288" y="1268413"/>
            <a:ext cx="8497887" cy="5184775"/>
          </a:xfrm>
        </p:spPr>
        <p:txBody>
          <a:bodyPr/>
          <a:lstStyle/>
          <a:p>
            <a:pPr eaLnBrk="1" hangingPunct="1">
              <a:buSzPct val="150000"/>
              <a:buFont typeface="Arial" panose="020B0604020202020204" pitchFamily="34" charset="0"/>
              <a:buNone/>
            </a:pPr>
            <a:endParaRPr lang="fr-FR" altLang="fr-FR" sz="2000">
              <a:latin typeface="Arial Rounded MT Bold" pitchFamily="34" charset="0"/>
            </a:endParaRPr>
          </a:p>
          <a:p>
            <a:pPr eaLnBrk="1" hangingPunct="1">
              <a:buSzPct val="150000"/>
              <a:buFont typeface="Arial" panose="020B0604020202020204" pitchFamily="34" charset="0"/>
              <a:buNone/>
            </a:pPr>
            <a:r>
              <a:rPr lang="fr-FR" altLang="fr-FR" sz="2800" u="sng">
                <a:latin typeface="Arial Rounded MT Bold" pitchFamily="34" charset="0"/>
              </a:rPr>
              <a:t>Programmation orientée objet</a:t>
            </a:r>
          </a:p>
          <a:p>
            <a:pPr eaLnBrk="1" hangingPunct="1">
              <a:buSzPct val="150000"/>
              <a:buFont typeface="Arial" panose="020B0604020202020204" pitchFamily="34" charset="0"/>
              <a:buNone/>
            </a:pPr>
            <a:endParaRPr lang="fr-FR" altLang="fr-FR" sz="2000">
              <a:latin typeface="Arial Rounded MT Bold" pitchFamily="34" charset="0"/>
            </a:endParaRPr>
          </a:p>
          <a:p>
            <a:pPr eaLnBrk="1" hangingPunct="1">
              <a:buSzPct val="150000"/>
              <a:buFont typeface="Arial" panose="020B0604020202020204" pitchFamily="34" charset="0"/>
              <a:buNone/>
            </a:pPr>
            <a:r>
              <a:rPr lang="fr-FR" altLang="fr-FR" sz="2000" i="1">
                <a:latin typeface="Arial Rounded MT Bold" pitchFamily="34" charset="0"/>
              </a:rPr>
              <a:t>L’orienté objet en Javascript : l’héritage</a:t>
            </a:r>
            <a:endParaRPr lang="fr-FR" altLang="fr-FR" sz="1800">
              <a:latin typeface="Arial Rounded MT Bold" pitchFamily="34" charset="0"/>
            </a:endParaRPr>
          </a:p>
          <a:p>
            <a:pPr eaLnBrk="1" hangingPunct="1">
              <a:buSzPct val="150000"/>
              <a:buFont typeface="Arial" panose="020B0604020202020204" pitchFamily="34" charset="0"/>
              <a:buNone/>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1800">
              <a:latin typeface="Arial Rounded MT Bold" pitchFamily="34" charset="0"/>
            </a:endParaRPr>
          </a:p>
          <a:p>
            <a:pPr eaLnBrk="1" hangingPunct="1">
              <a:buSzPct val="150000"/>
              <a:buFont typeface="Arial" panose="020B0604020202020204" pitchFamily="34" charset="0"/>
              <a:buBlip>
                <a:blip r:embed="rId3"/>
              </a:buBlip>
            </a:pPr>
            <a:endParaRPr lang="fr-FR" altLang="fr-FR" sz="1800">
              <a:latin typeface="Arial Rounded MT Bold" pitchFamily="34" charset="0"/>
            </a:endParaRPr>
          </a:p>
          <a:p>
            <a:pPr eaLnBrk="1" hangingPunct="1">
              <a:buSzPct val="150000"/>
              <a:buFont typeface="Arial" panose="020B0604020202020204" pitchFamily="34" charset="0"/>
              <a:buBlip>
                <a:blip r:embed="rId3"/>
              </a:buBlip>
            </a:pPr>
            <a:endParaRPr lang="fr-FR" altLang="fr-FR" sz="1800">
              <a:latin typeface="Arial Rounded MT Bold" pitchFamily="34" charset="0"/>
            </a:endParaRPr>
          </a:p>
          <a:p>
            <a:pPr eaLnBrk="1" hangingPunct="1">
              <a:buSzPct val="150000"/>
              <a:buFont typeface="Arial" panose="020B0604020202020204" pitchFamily="34" charset="0"/>
              <a:buBlip>
                <a:blip r:embed="rId3"/>
              </a:buBlip>
            </a:pPr>
            <a:endParaRPr lang="fr-FR" altLang="fr-FR" sz="1800">
              <a:latin typeface="Arial Rounded MT Bold" pitchFamily="34" charset="0"/>
            </a:endParaRPr>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2000"/>
          </a:p>
          <a:p>
            <a:pPr eaLnBrk="1" hangingPunct="1">
              <a:buSzPct val="150000"/>
              <a:buFont typeface="Arial" panose="020B0604020202020204" pitchFamily="34" charset="0"/>
              <a:buBlip>
                <a:blip r:embed="rId3"/>
              </a:buBlip>
            </a:pPr>
            <a:endParaRPr lang="fr-FR" altLang="fr-FR" sz="2000">
              <a:latin typeface="Arial Rounded MT Bold" pitchFamily="34" charset="0"/>
            </a:endParaRPr>
          </a:p>
          <a:p>
            <a:pPr eaLnBrk="1" hangingPunct="1">
              <a:buSzPct val="150000"/>
              <a:buFont typeface="Arial" panose="020B0604020202020204" pitchFamily="34" charset="0"/>
              <a:buBlip>
                <a:blip r:embed="rId3"/>
              </a:buBlip>
            </a:pPr>
            <a:endParaRPr lang="fr-FR" altLang="fr-FR" sz="1800">
              <a:latin typeface="Arial Rounded MT Bold" pitchFamily="34" charset="0"/>
            </a:endParaRPr>
          </a:p>
          <a:p>
            <a:pPr eaLnBrk="1" hangingPunct="1">
              <a:buSzPct val="150000"/>
              <a:buFont typeface="Arial" panose="020B0604020202020204" pitchFamily="34" charset="0"/>
              <a:buBlip>
                <a:blip r:embed="rId3"/>
              </a:buBlip>
            </a:pPr>
            <a:endParaRPr lang="fr-FR" altLang="fr-FR" sz="1800">
              <a:latin typeface="Arial Rounded MT Bold" pitchFamily="34" charset="0"/>
            </a:endParaRPr>
          </a:p>
        </p:txBody>
      </p:sp>
      <p:sp>
        <p:nvSpPr>
          <p:cNvPr id="9" name="Espace réservé du pied de page 8"/>
          <p:cNvSpPr>
            <a:spLocks noGrp="1"/>
          </p:cNvSpPr>
          <p:nvPr>
            <p:ph type="ftr" sz="quarter" idx="11"/>
          </p:nvPr>
        </p:nvSpPr>
        <p:spPr/>
        <p:txBody>
          <a:bodyPr/>
          <a:lstStyle/>
          <a:p>
            <a:pPr>
              <a:defRPr/>
            </a:pPr>
            <a:r>
              <a:rPr lang="fr-FR"/>
              <a:t>Formation JavaScript - formations@alexis-ravel.com</a:t>
            </a:r>
          </a:p>
        </p:txBody>
      </p:sp>
      <p:sp>
        <p:nvSpPr>
          <p:cNvPr id="277507"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E6F93BF-E6E1-4E1F-8286-C3CF49032B0A}" type="slidenum">
              <a:rPr lang="fr-FR" altLang="fr-FR" sz="1200" smtClean="0">
                <a:solidFill>
                  <a:srgbClr val="898989"/>
                </a:solidFill>
              </a:rPr>
              <a:pPr>
                <a:spcBef>
                  <a:spcPct val="0"/>
                </a:spcBef>
                <a:buFontTx/>
                <a:buNone/>
              </a:pPr>
              <a:t>144</a:t>
            </a:fld>
            <a:endParaRPr lang="fr-FR" altLang="fr-FR" sz="1200">
              <a:solidFill>
                <a:srgbClr val="898989"/>
              </a:solidFill>
            </a:endParaRPr>
          </a:p>
        </p:txBody>
      </p:sp>
      <p:sp>
        <p:nvSpPr>
          <p:cNvPr id="12"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pic>
        <p:nvPicPr>
          <p:cNvPr id="277512" name="Imag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3068638"/>
            <a:ext cx="4248150"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7513" name="Imag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3438" y="4437063"/>
            <a:ext cx="4249737"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Imag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43608" y="266393"/>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pull dir="rd"/>
  </p:transition>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Espace réservé du contenu 2"/>
          <p:cNvSpPr>
            <a:spLocks noGrp="1"/>
          </p:cNvSpPr>
          <p:nvPr>
            <p:ph idx="1"/>
          </p:nvPr>
        </p:nvSpPr>
        <p:spPr>
          <a:xfrm>
            <a:off x="395288" y="1268413"/>
            <a:ext cx="8497887" cy="5184775"/>
          </a:xfrm>
        </p:spPr>
        <p:txBody>
          <a:bodyPr/>
          <a:lstStyle/>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800" u="sng" dirty="0">
                <a:latin typeface="Arial Rounded MT Bold" pitchFamily="34" charset="0"/>
              </a:rPr>
              <a:t>Programmation orientée objet</a:t>
            </a:r>
          </a:p>
          <a:p>
            <a:pPr eaLnBrk="1" hangingPunct="1">
              <a:buSzPct val="150000"/>
              <a:buFont typeface="Arial" panose="020B0604020202020204" pitchFamily="34" charset="0"/>
              <a:buNone/>
            </a:pPr>
            <a:endParaRPr lang="fr-FR" altLang="fr-FR" sz="1800" dirty="0">
              <a:latin typeface="Arial Rounded MT Bold" pitchFamily="34" charset="0"/>
            </a:endParaRPr>
          </a:p>
          <a:p>
            <a:pPr eaLnBrk="1" hangingPunct="1">
              <a:buSzPct val="150000"/>
              <a:buFont typeface="Wingdings" panose="05000000000000000000" pitchFamily="2" charset="2"/>
              <a:buChar char="§"/>
            </a:pPr>
            <a:r>
              <a:rPr lang="fr-FR" altLang="fr-FR" sz="2000" u="sng" dirty="0">
                <a:latin typeface="Arial Rounded MT Bold" pitchFamily="34" charset="0"/>
              </a:rPr>
              <a:t>Exercice :</a:t>
            </a:r>
            <a:r>
              <a:rPr lang="fr-FR" altLang="fr-FR" sz="2000" dirty="0">
                <a:latin typeface="Arial Rounded MT Bold" pitchFamily="34" charset="0"/>
              </a:rPr>
              <a:t> créez une classe </a:t>
            </a:r>
            <a:r>
              <a:rPr lang="fr-FR" altLang="fr-FR" sz="2000" i="1" dirty="0">
                <a:latin typeface="Arial Rounded MT Bold" pitchFamily="34" charset="0"/>
              </a:rPr>
              <a:t>Moto</a:t>
            </a:r>
            <a:r>
              <a:rPr lang="fr-FR" altLang="fr-FR" sz="2000" dirty="0">
                <a:latin typeface="Arial Rounded MT Bold" pitchFamily="34" charset="0"/>
              </a:rPr>
              <a:t> héritant de </a:t>
            </a:r>
            <a:r>
              <a:rPr lang="fr-FR" altLang="fr-FR" sz="2000" i="1" dirty="0" err="1">
                <a:latin typeface="Arial Rounded MT Bold" pitchFamily="34" charset="0"/>
              </a:rPr>
              <a:t>Vehicule</a:t>
            </a:r>
            <a:r>
              <a:rPr lang="fr-FR" altLang="fr-FR" sz="2000" dirty="0">
                <a:latin typeface="Arial Rounded MT Bold" pitchFamily="34" charset="0"/>
              </a:rPr>
              <a:t> implémentant la méthode qui permet d’afficher le contenu d’un objet et ses attributs (roues, vitesse max, vitesse actuelle, kilométrage…) sous la forme d’une chaîne (en faisant par exemple </a:t>
            </a:r>
            <a:r>
              <a:rPr lang="fr-FR" altLang="fr-FR" sz="2000" i="1" dirty="0" err="1">
                <a:latin typeface="Arial Rounded MT Bold" pitchFamily="34" charset="0"/>
              </a:rPr>
              <a:t>alert</a:t>
            </a:r>
            <a:r>
              <a:rPr lang="fr-FR" altLang="fr-FR" sz="2000" i="1" dirty="0">
                <a:latin typeface="Arial Rounded MT Bold" pitchFamily="34" charset="0"/>
              </a:rPr>
              <a:t>(objet)</a:t>
            </a:r>
            <a:r>
              <a:rPr lang="fr-FR" altLang="fr-FR" sz="2000" dirty="0">
                <a:latin typeface="Arial Rounded MT Bold" pitchFamily="34" charset="0"/>
              </a:rPr>
              <a:t>).</a:t>
            </a:r>
          </a:p>
          <a:p>
            <a:pPr marL="0" indent="0">
              <a:buSzPct val="150000"/>
              <a:buNone/>
            </a:pPr>
            <a:r>
              <a:rPr lang="fr-FR" altLang="fr-FR" sz="2000" dirty="0">
                <a:latin typeface="Arial Rounded MT Bold" pitchFamily="34" charset="0"/>
              </a:rPr>
              <a:t>Quand on démarre une Moto, sa vitesse actuelle passe de 0 à sa vitesse max de 150km/h (créer la méthode correspondante). On peut ensuite la faire rouler pendant 1h : actionner la méthode correspondante tant que la distance parcourue n’atteint pas 1000km.</a:t>
            </a:r>
          </a:p>
          <a:p>
            <a:pPr marL="0" indent="0" eaLnBrk="1" hangingPunct="1">
              <a:buSzPct val="150000"/>
              <a:buNone/>
            </a:pPr>
            <a:endParaRPr lang="fr-FR" altLang="fr-FR" sz="1800" dirty="0">
              <a:latin typeface="Arial Rounded MT Bold" pitchFamily="34" charset="0"/>
            </a:endParaRP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p:txBody>
      </p:sp>
      <p:sp>
        <p:nvSpPr>
          <p:cNvPr id="9" name="Espace réservé du pied de page 8"/>
          <p:cNvSpPr>
            <a:spLocks noGrp="1"/>
          </p:cNvSpPr>
          <p:nvPr>
            <p:ph type="ftr" sz="quarter" idx="11"/>
          </p:nvPr>
        </p:nvSpPr>
        <p:spPr/>
        <p:txBody>
          <a:bodyPr/>
          <a:lstStyle/>
          <a:p>
            <a:pPr>
              <a:defRPr/>
            </a:pPr>
            <a:r>
              <a:rPr lang="fr-FR"/>
              <a:t>Formation JavaScript - formations@alexis-ravel.com</a:t>
            </a:r>
          </a:p>
        </p:txBody>
      </p:sp>
      <p:sp>
        <p:nvSpPr>
          <p:cNvPr id="271363"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BEF8BE6-8F8E-4E0F-9F20-C289B2EEC71A}" type="slidenum">
              <a:rPr lang="fr-FR" altLang="fr-FR" sz="1200" smtClean="0">
                <a:solidFill>
                  <a:srgbClr val="898989"/>
                </a:solidFill>
              </a:rPr>
              <a:pPr>
                <a:spcBef>
                  <a:spcPct val="0"/>
                </a:spcBef>
                <a:buFontTx/>
                <a:buNone/>
              </a:pPr>
              <a:t>145</a:t>
            </a:fld>
            <a:endParaRPr lang="fr-FR" altLang="fr-FR" sz="1200">
              <a:solidFill>
                <a:srgbClr val="898989"/>
              </a:solidFill>
            </a:endParaRPr>
          </a:p>
        </p:txBody>
      </p:sp>
      <p:sp>
        <p:nvSpPr>
          <p:cNvPr id="12"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pic>
        <p:nvPicPr>
          <p:cNvPr id="8" name="Imag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3608" y="266393"/>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400047075"/>
      </p:ext>
    </p:extLst>
  </p:cSld>
  <p:clrMapOvr>
    <a:masterClrMapping/>
  </p:clrMapOvr>
  <p:transition>
    <p:pull dir="rd"/>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Espace réservé du contenu 2"/>
          <p:cNvSpPr>
            <a:spLocks noGrp="1"/>
          </p:cNvSpPr>
          <p:nvPr>
            <p:ph idx="1"/>
          </p:nvPr>
        </p:nvSpPr>
        <p:spPr>
          <a:xfrm>
            <a:off x="395288" y="1268413"/>
            <a:ext cx="8497887" cy="5184775"/>
          </a:xfrm>
        </p:spPr>
        <p:txBody>
          <a:bodyPr/>
          <a:lstStyle/>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800" u="sng" dirty="0">
                <a:latin typeface="Arial Rounded MT Bold" pitchFamily="34" charset="0"/>
              </a:rPr>
              <a:t>Les animations</a:t>
            </a: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000" i="1" dirty="0">
                <a:latin typeface="Arial Rounded MT Bold" pitchFamily="34" charset="0"/>
              </a:rPr>
              <a:t>L’objet Date</a:t>
            </a:r>
            <a:endParaRPr lang="fr-FR" altLang="fr-FR" sz="1800" dirty="0">
              <a:latin typeface="Arial Rounded MT Bold" pitchFamily="34" charset="0"/>
            </a:endParaRP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Wingdings" panose="05000000000000000000" pitchFamily="2" charset="2"/>
              <a:buChar char="§"/>
            </a:pPr>
            <a:r>
              <a:rPr lang="fr-FR" altLang="fr-FR" sz="2000" dirty="0">
                <a:latin typeface="Arial Rounded MT Bold" pitchFamily="34" charset="0"/>
              </a:rPr>
              <a:t>Le </a:t>
            </a:r>
            <a:r>
              <a:rPr lang="fr-FR" altLang="fr-FR" sz="2000" dirty="0" err="1">
                <a:latin typeface="Arial Rounded MT Bold" pitchFamily="34" charset="0"/>
              </a:rPr>
              <a:t>javascript</a:t>
            </a:r>
            <a:r>
              <a:rPr lang="fr-FR" altLang="fr-FR" sz="2000" dirty="0">
                <a:latin typeface="Arial Rounded MT Bold" pitchFamily="34" charset="0"/>
              </a:rPr>
              <a:t> stocke une date (avec heure, minute, seconde) sous forme de </a:t>
            </a:r>
            <a:r>
              <a:rPr lang="fr-FR" altLang="fr-FR" sz="2000" dirty="0" err="1">
                <a:latin typeface="Arial Rounded MT Bold" pitchFamily="34" charset="0"/>
              </a:rPr>
              <a:t>timestamp</a:t>
            </a:r>
            <a:r>
              <a:rPr lang="fr-FR" altLang="fr-FR" sz="2000" dirty="0">
                <a:latin typeface="Arial Rounded MT Bold" pitchFamily="34" charset="0"/>
              </a:rPr>
              <a:t>. Contrairement à d’autres </a:t>
            </a:r>
            <a:r>
              <a:rPr lang="fr-FR" altLang="fr-FR" sz="2000" dirty="0" err="1">
                <a:latin typeface="Arial Rounded MT Bold" pitchFamily="34" charset="0"/>
              </a:rPr>
              <a:t>sytèmes</a:t>
            </a:r>
            <a:r>
              <a:rPr lang="fr-FR" altLang="fr-FR" sz="2000" dirty="0">
                <a:latin typeface="Arial Rounded MT Bold" pitchFamily="34" charset="0"/>
              </a:rPr>
              <a:t> moins précis, le </a:t>
            </a:r>
            <a:r>
              <a:rPr lang="fr-FR" altLang="fr-FR" sz="2000" dirty="0" err="1">
                <a:latin typeface="Arial Rounded MT Bold" pitchFamily="34" charset="0"/>
              </a:rPr>
              <a:t>timestamp</a:t>
            </a:r>
            <a:r>
              <a:rPr lang="fr-FR" altLang="fr-FR" sz="2000" dirty="0">
                <a:latin typeface="Arial Rounded MT Bold" pitchFamily="34" charset="0"/>
              </a:rPr>
              <a:t> est écrit en </a:t>
            </a:r>
            <a:r>
              <a:rPr lang="fr-FR" altLang="fr-FR" sz="2000" i="1" dirty="0">
                <a:latin typeface="Arial Rounded MT Bold" pitchFamily="34" charset="0"/>
              </a:rPr>
              <a:t>millisecondes</a:t>
            </a:r>
            <a:r>
              <a:rPr lang="fr-FR" altLang="fr-FR" sz="2000" dirty="0">
                <a:latin typeface="Arial Rounded MT Bold" pitchFamily="34" charset="0"/>
              </a:rPr>
              <a:t>. </a:t>
            </a: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p:txBody>
      </p:sp>
      <p:sp>
        <p:nvSpPr>
          <p:cNvPr id="9" name="Espace réservé du pied de page 8"/>
          <p:cNvSpPr>
            <a:spLocks noGrp="1"/>
          </p:cNvSpPr>
          <p:nvPr>
            <p:ph type="ftr" sz="quarter" idx="11"/>
          </p:nvPr>
        </p:nvSpPr>
        <p:spPr/>
        <p:txBody>
          <a:bodyPr/>
          <a:lstStyle/>
          <a:p>
            <a:pPr>
              <a:defRPr/>
            </a:pPr>
            <a:r>
              <a:rPr lang="fr-FR"/>
              <a:t>Formation JavaScript - formations@alexis-ravel.com</a:t>
            </a:r>
          </a:p>
        </p:txBody>
      </p:sp>
      <p:sp>
        <p:nvSpPr>
          <p:cNvPr id="279555"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B583188-07E5-423D-A348-8FF2F41B67E4}" type="slidenum">
              <a:rPr lang="fr-FR" altLang="fr-FR" sz="1200" smtClean="0">
                <a:solidFill>
                  <a:srgbClr val="898989"/>
                </a:solidFill>
              </a:rPr>
              <a:pPr>
                <a:spcBef>
                  <a:spcPct val="0"/>
                </a:spcBef>
                <a:buFontTx/>
                <a:buNone/>
              </a:pPr>
              <a:t>146</a:t>
            </a:fld>
            <a:endParaRPr lang="fr-FR" altLang="fr-FR" sz="1200">
              <a:solidFill>
                <a:srgbClr val="898989"/>
              </a:solidFill>
            </a:endParaRPr>
          </a:p>
        </p:txBody>
      </p:sp>
      <p:sp>
        <p:nvSpPr>
          <p:cNvPr id="12"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pic>
        <p:nvPicPr>
          <p:cNvPr id="27956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4437063"/>
            <a:ext cx="7708900"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Imag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43608" y="266393"/>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pull dir="rd"/>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Espace réservé du contenu 2"/>
          <p:cNvSpPr>
            <a:spLocks noGrp="1"/>
          </p:cNvSpPr>
          <p:nvPr>
            <p:ph idx="1"/>
          </p:nvPr>
        </p:nvSpPr>
        <p:spPr>
          <a:xfrm>
            <a:off x="395288" y="1268413"/>
            <a:ext cx="8497887" cy="5184775"/>
          </a:xfrm>
        </p:spPr>
        <p:txBody>
          <a:bodyPr>
            <a:normAutofit lnSpcReduction="10000"/>
          </a:bodyPr>
          <a:lstStyle/>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800" u="sng" dirty="0">
                <a:latin typeface="Arial Rounded MT Bold" pitchFamily="34" charset="0"/>
              </a:rPr>
              <a:t>Les animations</a:t>
            </a: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000" i="1" dirty="0">
                <a:latin typeface="Arial Rounded MT Bold" pitchFamily="34" charset="0"/>
              </a:rPr>
              <a:t>L’objet Date</a:t>
            </a:r>
            <a:endParaRPr lang="fr-FR" altLang="fr-FR" sz="1800" dirty="0">
              <a:latin typeface="Arial Rounded MT Bold" pitchFamily="34" charset="0"/>
            </a:endParaRP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Wingdings" panose="05000000000000000000" pitchFamily="2" charset="2"/>
              <a:buChar char="§"/>
            </a:pPr>
            <a:r>
              <a:rPr lang="fr-FR" altLang="fr-FR" sz="2000" dirty="0">
                <a:latin typeface="Arial Rounded MT Bold" pitchFamily="34" charset="0"/>
              </a:rPr>
              <a:t>On peut récupérer l’année, le mois et le jour (sous forme de chiffre),  les heures et autres, avec les méthodes </a:t>
            </a:r>
            <a:r>
              <a:rPr lang="fr-FR" altLang="fr-FR" sz="2000" dirty="0" err="1">
                <a:latin typeface="Arial Rounded MT Bold" pitchFamily="34" charset="0"/>
              </a:rPr>
              <a:t>getFullYear</a:t>
            </a:r>
            <a:r>
              <a:rPr lang="fr-FR" altLang="fr-FR" sz="2000" dirty="0">
                <a:latin typeface="Arial Rounded MT Bold" pitchFamily="34" charset="0"/>
              </a:rPr>
              <a:t>(), </a:t>
            </a:r>
            <a:r>
              <a:rPr lang="fr-FR" altLang="fr-FR" sz="2000" dirty="0" err="1">
                <a:latin typeface="Arial Rounded MT Bold" pitchFamily="34" charset="0"/>
              </a:rPr>
              <a:t>getMonth</a:t>
            </a:r>
            <a:r>
              <a:rPr lang="fr-FR" altLang="fr-FR" sz="2000" dirty="0">
                <a:latin typeface="Arial Rounded MT Bold" pitchFamily="34" charset="0"/>
              </a:rPr>
              <a:t>(), </a:t>
            </a:r>
            <a:r>
              <a:rPr lang="fr-FR" altLang="fr-FR" sz="2000" dirty="0" err="1">
                <a:latin typeface="Arial Rounded MT Bold" pitchFamily="34" charset="0"/>
              </a:rPr>
              <a:t>getDate</a:t>
            </a:r>
            <a:r>
              <a:rPr lang="fr-FR" altLang="fr-FR" sz="2000" dirty="0">
                <a:latin typeface="Arial Rounded MT Bold" pitchFamily="34" charset="0"/>
              </a:rPr>
              <a:t>(), </a:t>
            </a:r>
            <a:r>
              <a:rPr lang="fr-FR" altLang="fr-FR" sz="2000" dirty="0" err="1">
                <a:latin typeface="Arial Rounded MT Bold" pitchFamily="34" charset="0"/>
              </a:rPr>
              <a:t>getHours</a:t>
            </a:r>
            <a:r>
              <a:rPr lang="fr-FR" altLang="fr-FR" sz="2000" dirty="0">
                <a:latin typeface="Arial Rounded MT Bold" pitchFamily="34" charset="0"/>
              </a:rPr>
              <a:t>()…</a:t>
            </a:r>
          </a:p>
          <a:p>
            <a:pPr eaLnBrk="1" hangingPunct="1">
              <a:buSzPct val="150000"/>
              <a:buFont typeface="Wingdings" panose="05000000000000000000" pitchFamily="2" charset="2"/>
              <a:buChar char="§"/>
            </a:pPr>
            <a:endParaRPr lang="fr-FR" altLang="fr-FR" sz="2000" dirty="0">
              <a:latin typeface="Arial Rounded MT Bold" pitchFamily="34" charset="0"/>
            </a:endParaRPr>
          </a:p>
          <a:p>
            <a:pPr eaLnBrk="1" hangingPunct="1">
              <a:buSzPct val="150000"/>
              <a:buFont typeface="Wingdings" panose="05000000000000000000" pitchFamily="2" charset="2"/>
              <a:buChar char="§"/>
            </a:pPr>
            <a:r>
              <a:rPr lang="fr-FR" altLang="fr-FR" sz="2000" dirty="0">
                <a:latin typeface="Arial Rounded MT Bold" pitchFamily="34" charset="0"/>
              </a:rPr>
              <a:t>On peut utiliser leurs variantes </a:t>
            </a:r>
            <a:r>
              <a:rPr lang="fr-FR" altLang="fr-FR" sz="2000" dirty="0" err="1">
                <a:latin typeface="Arial Rounded MT Bold" pitchFamily="34" charset="0"/>
              </a:rPr>
              <a:t>setFullYear</a:t>
            </a:r>
            <a:r>
              <a:rPr lang="fr-FR" altLang="fr-FR" sz="2000" dirty="0">
                <a:latin typeface="Arial Rounded MT Bold" pitchFamily="34" charset="0"/>
              </a:rPr>
              <a:t>(), </a:t>
            </a:r>
            <a:r>
              <a:rPr lang="fr-FR" altLang="fr-FR" sz="2000" dirty="0" err="1">
                <a:latin typeface="Arial Rounded MT Bold" pitchFamily="34" charset="0"/>
              </a:rPr>
              <a:t>setMonth</a:t>
            </a:r>
            <a:r>
              <a:rPr lang="fr-FR" altLang="fr-FR" sz="2000" dirty="0">
                <a:latin typeface="Arial Rounded MT Bold" pitchFamily="34" charset="0"/>
              </a:rPr>
              <a:t>()… pour modifier la date.</a:t>
            </a:r>
          </a:p>
          <a:p>
            <a:pPr eaLnBrk="1" hangingPunct="1">
              <a:buSzPct val="150000"/>
              <a:buFont typeface="Wingdings" panose="05000000000000000000" pitchFamily="2" charset="2"/>
              <a:buChar char="§"/>
            </a:pPr>
            <a:endParaRPr lang="fr-FR" altLang="fr-FR" sz="1800" dirty="0">
              <a:latin typeface="Arial Rounded MT Bold" pitchFamily="34" charset="0"/>
            </a:endParaRPr>
          </a:p>
          <a:p>
            <a:pPr eaLnBrk="1" hangingPunct="1">
              <a:buSzPct val="150000"/>
              <a:buFont typeface="Wingdings" panose="05000000000000000000" pitchFamily="2" charset="2"/>
              <a:buChar char="§"/>
            </a:pPr>
            <a:r>
              <a:rPr lang="fr-FR" altLang="fr-FR" sz="2000" dirty="0" err="1">
                <a:latin typeface="Arial Rounded MT Bold" pitchFamily="34" charset="0"/>
              </a:rPr>
              <a:t>getTime</a:t>
            </a:r>
            <a:r>
              <a:rPr lang="fr-FR" altLang="fr-FR" sz="2000" dirty="0">
                <a:latin typeface="Arial Rounded MT Bold" pitchFamily="34" charset="0"/>
              </a:rPr>
              <a:t>() et </a:t>
            </a:r>
            <a:r>
              <a:rPr lang="fr-FR" altLang="fr-FR" sz="2000" dirty="0" err="1">
                <a:latin typeface="Arial Rounded MT Bold" pitchFamily="34" charset="0"/>
              </a:rPr>
              <a:t>setTime</a:t>
            </a:r>
            <a:r>
              <a:rPr lang="fr-FR" altLang="fr-FR" sz="2000" dirty="0">
                <a:latin typeface="Arial Rounded MT Bold" pitchFamily="34" charset="0"/>
              </a:rPr>
              <a:t>() permettent de récupérer et de modifier des </a:t>
            </a:r>
            <a:r>
              <a:rPr lang="fr-FR" altLang="fr-FR" sz="2000" dirty="0" err="1">
                <a:latin typeface="Arial Rounded MT Bold" pitchFamily="34" charset="0"/>
              </a:rPr>
              <a:t>timestamp</a:t>
            </a:r>
            <a:r>
              <a:rPr lang="fr-FR" altLang="fr-FR" sz="2000" dirty="0">
                <a:latin typeface="Arial Rounded MT Bold" pitchFamily="34" charset="0"/>
              </a:rPr>
              <a:t>. Vu qu’on est en millisecondes, la méthode </a:t>
            </a:r>
            <a:r>
              <a:rPr lang="fr-FR" altLang="fr-FR" sz="2000" dirty="0" err="1">
                <a:latin typeface="Arial Rounded MT Bold" pitchFamily="34" charset="0"/>
              </a:rPr>
              <a:t>getTime</a:t>
            </a:r>
            <a:r>
              <a:rPr lang="fr-FR" altLang="fr-FR" sz="2000" dirty="0">
                <a:latin typeface="Arial Rounded MT Bold" pitchFamily="34" charset="0"/>
              </a:rPr>
              <a:t> peut être utile pour connaître le temps d’exécution d’un script, en comparant deux </a:t>
            </a:r>
            <a:r>
              <a:rPr lang="fr-FR" altLang="fr-FR" sz="2000" dirty="0" err="1">
                <a:latin typeface="Arial Rounded MT Bold" pitchFamily="34" charset="0"/>
              </a:rPr>
              <a:t>timestamps</a:t>
            </a:r>
            <a:r>
              <a:rPr lang="fr-FR" altLang="fr-FR" sz="2000" dirty="0">
                <a:latin typeface="Arial Rounded MT Bold" pitchFamily="34" charset="0"/>
              </a:rPr>
              <a:t>.</a:t>
            </a: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p:txBody>
      </p:sp>
      <p:sp>
        <p:nvSpPr>
          <p:cNvPr id="281603"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960B87F-FE3B-4DB0-9BFB-FA66AECCA092}" type="slidenum">
              <a:rPr lang="fr-FR" altLang="fr-FR" sz="1200" smtClean="0">
                <a:solidFill>
                  <a:srgbClr val="898989"/>
                </a:solidFill>
              </a:rPr>
              <a:pPr>
                <a:spcBef>
                  <a:spcPct val="0"/>
                </a:spcBef>
                <a:buFontTx/>
                <a:buNone/>
              </a:pPr>
              <a:t>147</a:t>
            </a:fld>
            <a:endParaRPr lang="fr-FR" altLang="fr-FR" sz="1200">
              <a:solidFill>
                <a:srgbClr val="898989"/>
              </a:solidFill>
            </a:endParaRPr>
          </a:p>
        </p:txBody>
      </p:sp>
      <p:sp>
        <p:nvSpPr>
          <p:cNvPr id="12"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sp>
        <p:nvSpPr>
          <p:cNvPr id="2" name="Espace réservé du pied de page 1"/>
          <p:cNvSpPr>
            <a:spLocks noGrp="1"/>
          </p:cNvSpPr>
          <p:nvPr>
            <p:ph type="ftr" sz="quarter" idx="11"/>
          </p:nvPr>
        </p:nvSpPr>
        <p:spPr/>
        <p:txBody>
          <a:bodyPr/>
          <a:lstStyle/>
          <a:p>
            <a:pPr>
              <a:defRPr/>
            </a:pPr>
            <a:r>
              <a:rPr lang="fr-FR"/>
              <a:t>Formation JavaScript - formations@alexis-ravel.com</a:t>
            </a:r>
          </a:p>
        </p:txBody>
      </p:sp>
      <p:pic>
        <p:nvPicPr>
          <p:cNvPr id="8" name="Imag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3608" y="266393"/>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pull dir="rd"/>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Espace réservé du contenu 2"/>
          <p:cNvSpPr>
            <a:spLocks noGrp="1"/>
          </p:cNvSpPr>
          <p:nvPr>
            <p:ph idx="1"/>
          </p:nvPr>
        </p:nvSpPr>
        <p:spPr>
          <a:xfrm>
            <a:off x="395288" y="1268413"/>
            <a:ext cx="8497887" cy="5184775"/>
          </a:xfrm>
        </p:spPr>
        <p:txBody>
          <a:bodyPr/>
          <a:lstStyle/>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800" u="sng" dirty="0">
                <a:latin typeface="Arial Rounded MT Bold" pitchFamily="34" charset="0"/>
              </a:rPr>
              <a:t>Les animations</a:t>
            </a: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000" i="1" dirty="0">
                <a:latin typeface="Arial Rounded MT Bold" pitchFamily="34" charset="0"/>
              </a:rPr>
              <a:t>Les fonctions temporelles</a:t>
            </a:r>
            <a:endParaRPr lang="fr-FR" altLang="fr-FR" sz="1800" dirty="0">
              <a:latin typeface="Arial Rounded MT Bold" pitchFamily="34" charset="0"/>
            </a:endParaRP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Wingdings" panose="05000000000000000000" pitchFamily="2" charset="2"/>
              <a:buChar char="§"/>
            </a:pPr>
            <a:r>
              <a:rPr lang="fr-FR" altLang="fr-FR" sz="2000" dirty="0">
                <a:latin typeface="Arial Rounded MT Bold" pitchFamily="34" charset="0"/>
              </a:rPr>
              <a:t>Elles permettent de lancer une fonction à un moment précis. Or pour faire des animations, on doit justement appliquer un ou des effets un certain nombre de fois au bon moment, souvent  à intervalles réguliers.</a:t>
            </a: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Wingdings" panose="05000000000000000000" pitchFamily="2" charset="2"/>
              <a:buChar char="§"/>
            </a:pPr>
            <a:r>
              <a:rPr lang="fr-FR" altLang="fr-FR" sz="2000" dirty="0" err="1">
                <a:latin typeface="Arial" panose="020B0604020202020204" pitchFamily="34" charset="0"/>
                <a:cs typeface="Arial" panose="020B0604020202020204" pitchFamily="34" charset="0"/>
              </a:rPr>
              <a:t>setTimeout</a:t>
            </a:r>
            <a:r>
              <a:rPr lang="fr-FR" altLang="fr-FR" sz="2000" dirty="0">
                <a:latin typeface="Arial" panose="020B0604020202020204" pitchFamily="34" charset="0"/>
                <a:cs typeface="Arial" panose="020B0604020202020204" pitchFamily="34" charset="0"/>
              </a:rPr>
              <a:t>()</a:t>
            </a:r>
            <a:r>
              <a:rPr lang="fr-FR" altLang="fr-FR" sz="2000" dirty="0">
                <a:latin typeface="Arial Rounded MT Bold" pitchFamily="34" charset="0"/>
              </a:rPr>
              <a:t> permet  de lancer une fonction au bout d’un certain temps, tandis que </a:t>
            </a:r>
            <a:r>
              <a:rPr lang="fr-FR" altLang="fr-FR" sz="2000" dirty="0" err="1">
                <a:latin typeface="Arial" panose="020B0604020202020204" pitchFamily="34" charset="0"/>
                <a:cs typeface="Arial" panose="020B0604020202020204" pitchFamily="34" charset="0"/>
              </a:rPr>
              <a:t>setInterval</a:t>
            </a:r>
            <a:r>
              <a:rPr lang="fr-FR" altLang="fr-FR" sz="2000" dirty="0">
                <a:latin typeface="Arial" panose="020B0604020202020204" pitchFamily="34" charset="0"/>
                <a:cs typeface="Arial" panose="020B0604020202020204" pitchFamily="34" charset="0"/>
              </a:rPr>
              <a:t>()</a:t>
            </a:r>
            <a:r>
              <a:rPr lang="fr-FR" altLang="fr-FR" sz="2000" dirty="0">
                <a:latin typeface="Arial Rounded MT Bold" pitchFamily="34" charset="0"/>
              </a:rPr>
              <a:t> permet de la lancer à intervalles réguliers </a:t>
            </a:r>
            <a:r>
              <a:rPr lang="fr-FR" altLang="fr-FR" sz="1600" dirty="0">
                <a:latin typeface="Arial Rounded MT Bold" pitchFamily="34" charset="0"/>
              </a:rPr>
              <a:t>(</a:t>
            </a:r>
            <a:r>
              <a:rPr lang="fr-FR" altLang="fr-FR" sz="1600" dirty="0" err="1">
                <a:latin typeface="Arial Rounded MT Bold" pitchFamily="34" charset="0"/>
              </a:rPr>
              <a:t>rq</a:t>
            </a:r>
            <a:r>
              <a:rPr lang="fr-FR" altLang="fr-FR" sz="1600" dirty="0">
                <a:latin typeface="Arial Rounded MT Bold" pitchFamily="34" charset="0"/>
              </a:rPr>
              <a:t> :  s’il se produit un problème de fluidité de l’animation lors de l’utilisation de </a:t>
            </a:r>
            <a:r>
              <a:rPr lang="fr-FR" altLang="fr-FR" sz="1600" dirty="0" err="1">
                <a:latin typeface="Arial Rounded MT Bold" pitchFamily="34" charset="0"/>
              </a:rPr>
              <a:t>setInterval</a:t>
            </a:r>
            <a:r>
              <a:rPr lang="fr-FR" altLang="fr-FR" sz="1600" dirty="0">
                <a:latin typeface="Arial Rounded MT Bold" pitchFamily="34" charset="0"/>
              </a:rPr>
              <a:t>(), cela peut venir de la fonction et dans ce cas on bouclera sur un </a:t>
            </a:r>
            <a:r>
              <a:rPr lang="fr-FR" altLang="fr-FR" sz="1600" dirty="0" err="1">
                <a:latin typeface="Arial Rounded MT Bold" pitchFamily="34" charset="0"/>
              </a:rPr>
              <a:t>setTimeout</a:t>
            </a:r>
            <a:r>
              <a:rPr lang="fr-FR" altLang="fr-FR" sz="1600" dirty="0">
                <a:latin typeface="Arial Rounded MT Bold" pitchFamily="34" charset="0"/>
              </a:rPr>
              <a:t>() )</a:t>
            </a:r>
            <a:r>
              <a:rPr lang="fr-FR" altLang="fr-FR" sz="2000" dirty="0">
                <a:latin typeface="Arial Rounded MT Bold" pitchFamily="34" charset="0"/>
              </a:rPr>
              <a:t>.</a:t>
            </a: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p:txBody>
      </p:sp>
      <p:sp>
        <p:nvSpPr>
          <p:cNvPr id="9" name="Espace réservé du pied de page 8"/>
          <p:cNvSpPr>
            <a:spLocks noGrp="1"/>
          </p:cNvSpPr>
          <p:nvPr>
            <p:ph type="ftr" sz="quarter" idx="11"/>
          </p:nvPr>
        </p:nvSpPr>
        <p:spPr/>
        <p:txBody>
          <a:bodyPr/>
          <a:lstStyle/>
          <a:p>
            <a:pPr>
              <a:defRPr/>
            </a:pPr>
            <a:r>
              <a:rPr lang="fr-FR"/>
              <a:t>Formation JavaScript - formations@alexis-ravel.com</a:t>
            </a:r>
          </a:p>
        </p:txBody>
      </p:sp>
      <p:sp>
        <p:nvSpPr>
          <p:cNvPr id="283651"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801AB03-9869-444A-8A74-4C21CA14DFD2}" type="slidenum">
              <a:rPr lang="fr-FR" altLang="fr-FR" sz="1200" smtClean="0">
                <a:solidFill>
                  <a:srgbClr val="898989"/>
                </a:solidFill>
              </a:rPr>
              <a:pPr>
                <a:spcBef>
                  <a:spcPct val="0"/>
                </a:spcBef>
                <a:buFontTx/>
                <a:buNone/>
              </a:pPr>
              <a:t>148</a:t>
            </a:fld>
            <a:endParaRPr lang="fr-FR" altLang="fr-FR" sz="1200">
              <a:solidFill>
                <a:srgbClr val="898989"/>
              </a:solidFill>
            </a:endParaRPr>
          </a:p>
        </p:txBody>
      </p:sp>
      <p:sp>
        <p:nvSpPr>
          <p:cNvPr id="12"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pic>
        <p:nvPicPr>
          <p:cNvPr id="8" name="Imag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3608" y="266393"/>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pull dir="rd"/>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Espace réservé du contenu 2"/>
          <p:cNvSpPr>
            <a:spLocks noGrp="1"/>
          </p:cNvSpPr>
          <p:nvPr>
            <p:ph idx="1"/>
          </p:nvPr>
        </p:nvSpPr>
        <p:spPr>
          <a:xfrm>
            <a:off x="395288" y="1268413"/>
            <a:ext cx="8497887" cy="5184775"/>
          </a:xfrm>
        </p:spPr>
        <p:txBody>
          <a:bodyPr/>
          <a:lstStyle/>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800" u="sng" dirty="0">
                <a:latin typeface="Arial Rounded MT Bold" pitchFamily="34" charset="0"/>
              </a:rPr>
              <a:t>Les animations</a:t>
            </a: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000" i="1" dirty="0">
                <a:latin typeface="Arial Rounded MT Bold" pitchFamily="34" charset="0"/>
              </a:rPr>
              <a:t>Les fonctions temporelles</a:t>
            </a:r>
            <a:endParaRPr lang="fr-FR" altLang="fr-FR" sz="1800" dirty="0">
              <a:latin typeface="Arial Rounded MT Bold" pitchFamily="34" charset="0"/>
            </a:endParaRP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Wingdings" panose="05000000000000000000" pitchFamily="2" charset="2"/>
              <a:buChar char="§"/>
            </a:pPr>
            <a:r>
              <a:rPr lang="fr-FR" altLang="fr-FR" sz="2000" dirty="0">
                <a:latin typeface="Arial Rounded MT Bold" pitchFamily="34" charset="0"/>
              </a:rPr>
              <a:t>Pour ces fonctions, le premier paramètre est la fonction à exécuter, le second le délai en millisecondes : </a:t>
            </a: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p:txBody>
      </p:sp>
      <p:sp>
        <p:nvSpPr>
          <p:cNvPr id="9" name="Espace réservé du pied de page 8"/>
          <p:cNvSpPr>
            <a:spLocks noGrp="1"/>
          </p:cNvSpPr>
          <p:nvPr>
            <p:ph type="ftr" sz="quarter" idx="11"/>
          </p:nvPr>
        </p:nvSpPr>
        <p:spPr/>
        <p:txBody>
          <a:bodyPr/>
          <a:lstStyle/>
          <a:p>
            <a:pPr>
              <a:defRPr/>
            </a:pPr>
            <a:r>
              <a:rPr lang="fr-FR"/>
              <a:t>Formation JavaScript - formations@alexis-ravel.com</a:t>
            </a:r>
          </a:p>
        </p:txBody>
      </p:sp>
      <p:sp>
        <p:nvSpPr>
          <p:cNvPr id="285699"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EBD48E2-8F12-4E26-907B-D394692E3700}" type="slidenum">
              <a:rPr lang="fr-FR" altLang="fr-FR" sz="1200" smtClean="0">
                <a:solidFill>
                  <a:srgbClr val="898989"/>
                </a:solidFill>
              </a:rPr>
              <a:pPr>
                <a:spcBef>
                  <a:spcPct val="0"/>
                </a:spcBef>
                <a:buFontTx/>
                <a:buNone/>
              </a:pPr>
              <a:t>149</a:t>
            </a:fld>
            <a:endParaRPr lang="fr-FR" altLang="fr-FR" sz="1200">
              <a:solidFill>
                <a:srgbClr val="898989"/>
              </a:solidFill>
            </a:endParaRPr>
          </a:p>
        </p:txBody>
      </p:sp>
      <p:sp>
        <p:nvSpPr>
          <p:cNvPr id="12"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pic>
        <p:nvPicPr>
          <p:cNvPr id="28570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4005263"/>
            <a:ext cx="4392612" cy="274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Imag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43608" y="266393"/>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pull dir="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Espace réservé du contenu 2"/>
          <p:cNvSpPr>
            <a:spLocks noGrp="1"/>
          </p:cNvSpPr>
          <p:nvPr>
            <p:ph idx="1"/>
          </p:nvPr>
        </p:nvSpPr>
        <p:spPr>
          <a:xfrm>
            <a:off x="395288" y="1268413"/>
            <a:ext cx="8064500" cy="5184775"/>
          </a:xfrm>
        </p:spPr>
        <p:txBody>
          <a:bodyPr/>
          <a:lstStyle/>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800" u="sng" dirty="0">
                <a:latin typeface="Arial Rounded MT Bold" pitchFamily="34" charset="0"/>
              </a:rPr>
              <a:t>Variables et types de variables</a:t>
            </a: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000" i="1" dirty="0">
                <a:latin typeface="Arial Rounded MT Bold" pitchFamily="34" charset="0"/>
              </a:rPr>
              <a:t>Exercice de </a:t>
            </a:r>
            <a:r>
              <a:rPr lang="fr-FR" altLang="fr-FR" sz="2000" i="1" dirty="0" err="1">
                <a:latin typeface="Arial Rounded MT Bold" pitchFamily="34" charset="0"/>
              </a:rPr>
              <a:t>débuggage</a:t>
            </a:r>
            <a:endParaRPr lang="fr-FR" altLang="fr-FR" sz="2000" i="1" dirty="0">
              <a:latin typeface="Arial Rounded MT Bold" pitchFamily="34" charset="0"/>
            </a:endParaRP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Wingdings" panose="05000000000000000000" pitchFamily="2" charset="2"/>
              <a:buChar char="§"/>
            </a:pPr>
            <a:r>
              <a:rPr lang="fr-FR" altLang="fr-FR" sz="2000" dirty="0">
                <a:latin typeface="Arial Rounded MT Bold" pitchFamily="34" charset="0"/>
              </a:rPr>
              <a:t>Dans le fichier JS inclus dans la page HTML qu’on va afficher (elle peut être vide de contenu), entrer la ligne suivante (attention à la majuscule) :  </a:t>
            </a:r>
            <a:r>
              <a:rPr lang="fr-FR" altLang="fr-FR" sz="2000" dirty="0">
                <a:latin typeface="Consolas" panose="020B0609020204030204" pitchFamily="49" charset="0"/>
                <a:cs typeface="Consolas" panose="020B0609020204030204" pitchFamily="49" charset="0"/>
              </a:rPr>
              <a:t>var </a:t>
            </a:r>
            <a:r>
              <a:rPr lang="fr-FR" altLang="fr-FR" sz="2000" dirty="0" err="1">
                <a:latin typeface="Consolas" panose="020B0609020204030204" pitchFamily="49" charset="0"/>
                <a:cs typeface="Consolas" panose="020B0609020204030204" pitchFamily="49" charset="0"/>
              </a:rPr>
              <a:t>boo</a:t>
            </a:r>
            <a:r>
              <a:rPr lang="fr-FR" altLang="fr-FR" sz="2000" dirty="0">
                <a:latin typeface="Consolas" panose="020B0609020204030204" pitchFamily="49" charset="0"/>
                <a:cs typeface="Consolas" panose="020B0609020204030204" pitchFamily="49" charset="0"/>
              </a:rPr>
              <a:t> = False;</a:t>
            </a:r>
          </a:p>
          <a:p>
            <a:pPr eaLnBrk="1" hangingPunct="1">
              <a:buSzPct val="150000"/>
              <a:buFont typeface="Wingdings" panose="05000000000000000000" pitchFamily="2" charset="2"/>
              <a:buChar char="§"/>
            </a:pPr>
            <a:r>
              <a:rPr lang="fr-FR" altLang="fr-FR" sz="2000" dirty="0">
                <a:latin typeface="Arial Rounded MT Bold" pitchFamily="34" charset="0"/>
              </a:rPr>
              <a:t>Sous Chrome ou Firefox (pour ce dernier, il faut avoir installé le plugin </a:t>
            </a:r>
            <a:r>
              <a:rPr lang="fr-FR" altLang="fr-FR" sz="2000" dirty="0" err="1">
                <a:latin typeface="Arial Rounded MT Bold" pitchFamily="34" charset="0"/>
              </a:rPr>
              <a:t>FireBug</a:t>
            </a:r>
            <a:r>
              <a:rPr lang="fr-FR" altLang="fr-FR" sz="2000" dirty="0">
                <a:latin typeface="Arial Rounded MT Bold" pitchFamily="34" charset="0"/>
              </a:rPr>
              <a:t>), afficher la page, appuyer sur F12 puis se rendre sur l’onglet Console.  </a:t>
            </a:r>
          </a:p>
          <a:p>
            <a:pPr eaLnBrk="1" hangingPunct="1">
              <a:buSzPct val="150000"/>
              <a:buFont typeface="Wingdings" panose="05000000000000000000" pitchFamily="2" charset="2"/>
              <a:buChar char="§"/>
            </a:pPr>
            <a:r>
              <a:rPr lang="fr-FR" altLang="fr-FR" sz="2000" dirty="0">
                <a:latin typeface="Arial Rounded MT Bold" pitchFamily="34" charset="0"/>
              </a:rPr>
              <a:t>Vous aurez l’erreur suivante affichée : </a:t>
            </a:r>
          </a:p>
          <a:p>
            <a:pPr marL="0" indent="0" eaLnBrk="1" hangingPunct="1">
              <a:buSzPct val="150000"/>
              <a:buNone/>
            </a:pPr>
            <a:r>
              <a:rPr lang="fr-FR" altLang="fr-FR" sz="2000" dirty="0"/>
              <a:t>	</a:t>
            </a:r>
            <a:r>
              <a:rPr lang="en-US" altLang="fr-FR" sz="2000" dirty="0">
                <a:solidFill>
                  <a:srgbClr val="FF0000"/>
                </a:solidFill>
                <a:latin typeface="Arial" panose="020B0604020202020204" pitchFamily="34" charset="0"/>
                <a:cs typeface="Arial" panose="020B0604020202020204" pitchFamily="34" charset="0"/>
              </a:rPr>
              <a:t>Uncaught </a:t>
            </a:r>
            <a:r>
              <a:rPr lang="en-US" altLang="fr-FR" sz="2000" dirty="0" err="1">
                <a:solidFill>
                  <a:srgbClr val="FF0000"/>
                </a:solidFill>
                <a:latin typeface="Arial" panose="020B0604020202020204" pitchFamily="34" charset="0"/>
                <a:cs typeface="Arial" panose="020B0604020202020204" pitchFamily="34" charset="0"/>
              </a:rPr>
              <a:t>ReferenceError</a:t>
            </a:r>
            <a:r>
              <a:rPr lang="en-US" altLang="fr-FR" sz="2000" dirty="0">
                <a:solidFill>
                  <a:srgbClr val="FF0000"/>
                </a:solidFill>
                <a:latin typeface="Arial" panose="020B0604020202020204" pitchFamily="34" charset="0"/>
                <a:cs typeface="Arial" panose="020B0604020202020204" pitchFamily="34" charset="0"/>
              </a:rPr>
              <a:t>: False is not defined</a:t>
            </a:r>
            <a:endParaRPr lang="fr-FR" altLang="fr-FR" sz="2000" dirty="0">
              <a:solidFill>
                <a:srgbClr val="FF0000"/>
              </a:solidFill>
              <a:latin typeface="Arial" panose="020B0604020202020204" pitchFamily="34" charset="0"/>
              <a:cs typeface="Arial" panose="020B0604020202020204" pitchFamily="34" charset="0"/>
            </a:endParaRPr>
          </a:p>
          <a:p>
            <a:pPr eaLnBrk="1" hangingPunct="1">
              <a:buSzPct val="150000"/>
              <a:buFont typeface="Wingdings" panose="05000000000000000000" pitchFamily="2" charset="2"/>
              <a:buChar char="§"/>
            </a:pPr>
            <a:r>
              <a:rPr lang="fr-FR" altLang="fr-FR" sz="2000" dirty="0">
                <a:latin typeface="Arial Rounded MT Bold" pitchFamily="34" charset="0"/>
              </a:rPr>
              <a:t>Essayez </a:t>
            </a:r>
            <a:r>
              <a:rPr lang="fr-FR" altLang="fr-FR" sz="2000" dirty="0">
                <a:latin typeface="Consolas" panose="020B0609020204030204" pitchFamily="49" charset="0"/>
                <a:cs typeface="Consolas" panose="020B0609020204030204" pitchFamily="49" charset="0"/>
              </a:rPr>
              <a:t>var </a:t>
            </a:r>
            <a:r>
              <a:rPr lang="fr-FR" altLang="fr-FR" sz="2000" dirty="0" err="1">
                <a:latin typeface="Consolas" panose="020B0609020204030204" pitchFamily="49" charset="0"/>
                <a:cs typeface="Consolas" panose="020B0609020204030204" pitchFamily="49" charset="0"/>
              </a:rPr>
              <a:t>boo</a:t>
            </a:r>
            <a:r>
              <a:rPr lang="fr-FR" altLang="fr-FR" sz="2000" dirty="0">
                <a:latin typeface="Consolas" panose="020B0609020204030204" pitchFamily="49" charset="0"/>
                <a:cs typeface="Consolas" panose="020B0609020204030204" pitchFamily="49" charset="0"/>
              </a:rPr>
              <a:t> = false;</a:t>
            </a:r>
          </a:p>
          <a:p>
            <a:pPr eaLnBrk="1" hangingPunct="1">
              <a:buSzPct val="150000"/>
              <a:buFont typeface="Wingdings" panose="05000000000000000000" pitchFamily="2" charset="2"/>
              <a:buChar char="§"/>
            </a:pPr>
            <a:endParaRPr lang="fr-FR" altLang="fr-FR" sz="2000" dirty="0">
              <a:latin typeface="Arial" panose="020B0604020202020204" pitchFamily="34" charset="0"/>
              <a:cs typeface="Arial" panose="020B0604020202020204"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None/>
            </a:pPr>
            <a:endParaRPr lang="fr-FR" altLang="fr-FR" sz="2000" dirty="0"/>
          </a:p>
          <a:p>
            <a:pPr eaLnBrk="1" hangingPunct="1">
              <a:buSzPct val="150000"/>
              <a:buFont typeface="Arial" panose="020B0604020202020204" pitchFamily="34" charset="0"/>
              <a:buNone/>
            </a:pPr>
            <a:endParaRPr lang="fr-FR" altLang="fr-FR" sz="2000" dirty="0"/>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None/>
            </a:pPr>
            <a:endParaRPr lang="fr-FR" altLang="fr-FR" sz="2000" dirty="0"/>
          </a:p>
        </p:txBody>
      </p:sp>
      <p:sp>
        <p:nvSpPr>
          <p:cNvPr id="9" name="Espace réservé du pied de page 8"/>
          <p:cNvSpPr>
            <a:spLocks noGrp="1"/>
          </p:cNvSpPr>
          <p:nvPr>
            <p:ph type="ftr" sz="quarter" idx="11"/>
          </p:nvPr>
        </p:nvSpPr>
        <p:spPr/>
        <p:txBody>
          <a:bodyPr/>
          <a:lstStyle/>
          <a:p>
            <a:pPr>
              <a:defRPr/>
            </a:pPr>
            <a:r>
              <a:rPr lang="fr-FR"/>
              <a:t>Formation JavaScript - formations@alexis-ravel.com</a:t>
            </a:r>
          </a:p>
        </p:txBody>
      </p:sp>
      <p:sp>
        <p:nvSpPr>
          <p:cNvPr id="31747"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958DECA-5B4D-4AC9-9930-FC23113E1E86}" type="slidenum">
              <a:rPr lang="fr-FR" altLang="fr-FR" sz="1200" smtClean="0">
                <a:solidFill>
                  <a:srgbClr val="898989"/>
                </a:solidFill>
              </a:rPr>
              <a:pPr>
                <a:spcBef>
                  <a:spcPct val="0"/>
                </a:spcBef>
                <a:buFontTx/>
                <a:buNone/>
              </a:pPr>
              <a:t>15</a:t>
            </a:fld>
            <a:endParaRPr lang="fr-FR" altLang="fr-FR" sz="1200">
              <a:solidFill>
                <a:srgbClr val="898989"/>
              </a:solidFill>
            </a:endParaRPr>
          </a:p>
        </p:txBody>
      </p:sp>
      <p:sp>
        <p:nvSpPr>
          <p:cNvPr id="13"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pic>
        <p:nvPicPr>
          <p:cNvPr id="8" name="Imag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3608" y="266393"/>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pull dir="rd"/>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Espace réservé du contenu 2"/>
          <p:cNvSpPr>
            <a:spLocks noGrp="1"/>
          </p:cNvSpPr>
          <p:nvPr>
            <p:ph idx="1"/>
          </p:nvPr>
        </p:nvSpPr>
        <p:spPr>
          <a:xfrm>
            <a:off x="395288" y="1268413"/>
            <a:ext cx="8497887" cy="5184775"/>
          </a:xfrm>
        </p:spPr>
        <p:txBody>
          <a:bodyPr/>
          <a:lstStyle/>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800" u="sng" dirty="0">
                <a:latin typeface="Arial Rounded MT Bold" pitchFamily="34" charset="0"/>
              </a:rPr>
              <a:t>Les animations</a:t>
            </a: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000" i="1" dirty="0">
                <a:latin typeface="Arial Rounded MT Bold" pitchFamily="34" charset="0"/>
              </a:rPr>
              <a:t>Les fonctions temporelles</a:t>
            </a:r>
            <a:endParaRPr lang="fr-FR" altLang="fr-FR" sz="1800" dirty="0">
              <a:latin typeface="Arial Rounded MT Bold" pitchFamily="34" charset="0"/>
            </a:endParaRP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Wingdings" panose="05000000000000000000" pitchFamily="2" charset="2"/>
              <a:buChar char="§"/>
            </a:pPr>
            <a:r>
              <a:rPr lang="fr-FR" altLang="fr-FR" sz="2000" dirty="0">
                <a:latin typeface="Arial Rounded MT Bold" pitchFamily="34" charset="0"/>
              </a:rPr>
              <a:t>On peut annuler une action temporelle avec </a:t>
            </a:r>
            <a:r>
              <a:rPr lang="fr-FR" altLang="fr-FR" sz="2000" dirty="0" err="1">
                <a:latin typeface="Arial" panose="020B0604020202020204" pitchFamily="34" charset="0"/>
                <a:cs typeface="Arial" panose="020B0604020202020204" pitchFamily="34" charset="0"/>
              </a:rPr>
              <a:t>clearTimout</a:t>
            </a:r>
            <a:r>
              <a:rPr lang="fr-FR" altLang="fr-FR" sz="2000" dirty="0">
                <a:latin typeface="Arial" panose="020B0604020202020204" pitchFamily="34" charset="0"/>
                <a:cs typeface="Arial" panose="020B0604020202020204" pitchFamily="34" charset="0"/>
              </a:rPr>
              <a:t>()</a:t>
            </a:r>
            <a:r>
              <a:rPr lang="fr-FR" altLang="fr-FR" sz="2000" dirty="0">
                <a:latin typeface="Arial Rounded MT Bold" pitchFamily="34" charset="0"/>
              </a:rPr>
              <a:t> et </a:t>
            </a:r>
            <a:r>
              <a:rPr lang="fr-FR" altLang="fr-FR" sz="2000" dirty="0" err="1">
                <a:latin typeface="Arial" panose="020B0604020202020204" pitchFamily="34" charset="0"/>
                <a:cs typeface="Arial" panose="020B0604020202020204" pitchFamily="34" charset="0"/>
              </a:rPr>
              <a:t>clearInterval</a:t>
            </a:r>
            <a:r>
              <a:rPr lang="fr-FR" altLang="fr-FR" sz="2000" dirty="0">
                <a:latin typeface="Arial" panose="020B0604020202020204" pitchFamily="34" charset="0"/>
                <a:cs typeface="Arial" panose="020B0604020202020204" pitchFamily="34" charset="0"/>
              </a:rPr>
              <a:t>() </a:t>
            </a:r>
            <a:r>
              <a:rPr lang="fr-FR" altLang="fr-FR" sz="2000" dirty="0">
                <a:latin typeface="Arial Rounded MT Bold" pitchFamily="34" charset="0"/>
              </a:rPr>
              <a:t>en leur donnant en paramètre l’identifiant de l’action à annuler : </a:t>
            </a: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p:txBody>
      </p:sp>
      <p:sp>
        <p:nvSpPr>
          <p:cNvPr id="9" name="Espace réservé du pied de page 8"/>
          <p:cNvSpPr>
            <a:spLocks noGrp="1"/>
          </p:cNvSpPr>
          <p:nvPr>
            <p:ph type="ftr" sz="quarter" idx="11"/>
          </p:nvPr>
        </p:nvSpPr>
        <p:spPr/>
        <p:txBody>
          <a:bodyPr/>
          <a:lstStyle/>
          <a:p>
            <a:pPr>
              <a:defRPr/>
            </a:pPr>
            <a:r>
              <a:rPr lang="fr-FR"/>
              <a:t>Formation JavaScript - formations@alexis-ravel.com</a:t>
            </a:r>
          </a:p>
        </p:txBody>
      </p:sp>
      <p:sp>
        <p:nvSpPr>
          <p:cNvPr id="287747"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81FC206-FC8F-4908-A7F1-CA69A27813AF}" type="slidenum">
              <a:rPr lang="fr-FR" altLang="fr-FR" sz="1200" smtClean="0">
                <a:solidFill>
                  <a:srgbClr val="898989"/>
                </a:solidFill>
              </a:rPr>
              <a:pPr>
                <a:spcBef>
                  <a:spcPct val="0"/>
                </a:spcBef>
                <a:buFontTx/>
                <a:buNone/>
              </a:pPr>
              <a:t>150</a:t>
            </a:fld>
            <a:endParaRPr lang="fr-FR" altLang="fr-FR" sz="1200">
              <a:solidFill>
                <a:srgbClr val="898989"/>
              </a:solidFill>
            </a:endParaRPr>
          </a:p>
        </p:txBody>
      </p:sp>
      <p:sp>
        <p:nvSpPr>
          <p:cNvPr id="12"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pic>
        <p:nvPicPr>
          <p:cNvPr id="28775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4365625"/>
            <a:ext cx="4459287"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Imag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43608" y="266393"/>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pull dir="rd"/>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Espace réservé du contenu 2"/>
          <p:cNvSpPr>
            <a:spLocks noGrp="1"/>
          </p:cNvSpPr>
          <p:nvPr>
            <p:ph idx="1"/>
          </p:nvPr>
        </p:nvSpPr>
        <p:spPr>
          <a:xfrm>
            <a:off x="395288" y="1268413"/>
            <a:ext cx="8497887" cy="5184775"/>
          </a:xfrm>
        </p:spPr>
        <p:txBody>
          <a:bodyPr>
            <a:normAutofit lnSpcReduction="10000"/>
          </a:bodyPr>
          <a:lstStyle/>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800" u="sng" dirty="0">
                <a:latin typeface="Arial Rounded MT Bold" pitchFamily="34" charset="0"/>
              </a:rPr>
              <a:t>Les animations</a:t>
            </a: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000" i="1" dirty="0">
                <a:latin typeface="Arial Rounded MT Bold" pitchFamily="34" charset="0"/>
              </a:rPr>
              <a:t>Les fonctions temporelles</a:t>
            </a:r>
            <a:endParaRPr lang="fr-FR" altLang="fr-FR" sz="1800" dirty="0">
              <a:latin typeface="Arial Rounded MT Bold" pitchFamily="34" charset="0"/>
            </a:endParaRP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Wingdings" panose="05000000000000000000" pitchFamily="2" charset="2"/>
              <a:buChar char="§"/>
            </a:pPr>
            <a:r>
              <a:rPr lang="fr-FR" altLang="fr-FR" sz="2000" u="sng" dirty="0">
                <a:latin typeface="Arial Rounded MT Bold" pitchFamily="34" charset="0"/>
              </a:rPr>
              <a:t>Exercice : </a:t>
            </a:r>
            <a:r>
              <a:rPr lang="fr-FR" altLang="fr-FR" sz="2000" dirty="0">
                <a:latin typeface="Arial Rounded MT Bold" pitchFamily="34" charset="0"/>
              </a:rPr>
              <a:t>faire un diaporama de 3-5 images qui défilent toutes les 2 secondes en boucle (pour les faire disparaître, on peut utiliser display: none;).</a:t>
            </a:r>
          </a:p>
          <a:p>
            <a:pPr eaLnBrk="1" hangingPunct="1">
              <a:buSzPct val="150000"/>
              <a:buFont typeface="Wingdings" panose="05000000000000000000" pitchFamily="2" charset="2"/>
              <a:buChar char="§"/>
            </a:pPr>
            <a:endParaRPr lang="fr-FR" altLang="fr-FR" sz="2000" dirty="0">
              <a:latin typeface="Arial Rounded MT Bold" pitchFamily="34" charset="0"/>
            </a:endParaRPr>
          </a:p>
          <a:p>
            <a:pPr marL="0" indent="0" eaLnBrk="1" hangingPunct="1">
              <a:buSzPct val="150000"/>
              <a:buNone/>
            </a:pPr>
            <a:r>
              <a:rPr lang="fr-FR" altLang="fr-FR" sz="2000" dirty="0">
                <a:latin typeface="Arial Rounded MT Bold" pitchFamily="34" charset="0"/>
              </a:rPr>
              <a:t>Etapes : </a:t>
            </a:r>
          </a:p>
          <a:p>
            <a:pPr marL="457200" indent="-457200" eaLnBrk="1" hangingPunct="1">
              <a:buSzPct val="150000"/>
              <a:buAutoNum type="arabicParenR"/>
            </a:pPr>
            <a:r>
              <a:rPr lang="fr-FR" altLang="fr-FR" sz="2000" dirty="0">
                <a:latin typeface="Arial Rounded MT Bold" pitchFamily="34" charset="0"/>
              </a:rPr>
              <a:t>Créer le code HTML avec les images et le div les contenant</a:t>
            </a:r>
          </a:p>
          <a:p>
            <a:pPr marL="457200" indent="-457200" eaLnBrk="1" hangingPunct="1">
              <a:buSzPct val="150000"/>
              <a:buAutoNum type="arabicParenR"/>
            </a:pPr>
            <a:r>
              <a:rPr lang="fr-FR" altLang="fr-FR" sz="2000" dirty="0">
                <a:latin typeface="Arial Rounded MT Bold" pitchFamily="34" charset="0"/>
              </a:rPr>
              <a:t>Récupérer les images en JS sous forme de tableau et les cacher sauf la première</a:t>
            </a:r>
          </a:p>
          <a:p>
            <a:pPr marL="457200" indent="-457200" eaLnBrk="1" hangingPunct="1">
              <a:buSzPct val="150000"/>
              <a:buAutoNum type="arabicParenR"/>
            </a:pPr>
            <a:r>
              <a:rPr lang="fr-FR" altLang="fr-FR" sz="2000" dirty="0">
                <a:latin typeface="Arial Rounded MT Bold" pitchFamily="34" charset="0"/>
              </a:rPr>
              <a:t>Faire un </a:t>
            </a:r>
            <a:r>
              <a:rPr lang="fr-FR" altLang="fr-FR" sz="2000" dirty="0" err="1">
                <a:latin typeface="Arial Rounded MT Bold" pitchFamily="34" charset="0"/>
              </a:rPr>
              <a:t>setInterval</a:t>
            </a:r>
            <a:r>
              <a:rPr lang="fr-FR" altLang="fr-FR" sz="2000" dirty="0">
                <a:latin typeface="Arial Rounded MT Bold" pitchFamily="34" charset="0"/>
              </a:rPr>
              <a:t>() qui affiche l’élément suivant du tableau et cache les autres</a:t>
            </a: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p:txBody>
      </p:sp>
      <p:sp>
        <p:nvSpPr>
          <p:cNvPr id="9" name="Espace réservé du pied de page 8"/>
          <p:cNvSpPr>
            <a:spLocks noGrp="1"/>
          </p:cNvSpPr>
          <p:nvPr>
            <p:ph type="ftr" sz="quarter" idx="11"/>
          </p:nvPr>
        </p:nvSpPr>
        <p:spPr/>
        <p:txBody>
          <a:bodyPr/>
          <a:lstStyle/>
          <a:p>
            <a:pPr>
              <a:defRPr/>
            </a:pPr>
            <a:r>
              <a:rPr lang="fr-FR"/>
              <a:t>Formation JavaScript - formations@alexis-ravel.com</a:t>
            </a:r>
          </a:p>
        </p:txBody>
      </p:sp>
      <p:sp>
        <p:nvSpPr>
          <p:cNvPr id="289795"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569B06D-03C1-4870-9B0C-5FF0E1AEA6D1}" type="slidenum">
              <a:rPr lang="fr-FR" altLang="fr-FR" sz="1200" smtClean="0">
                <a:solidFill>
                  <a:srgbClr val="898989"/>
                </a:solidFill>
              </a:rPr>
              <a:pPr>
                <a:spcBef>
                  <a:spcPct val="0"/>
                </a:spcBef>
                <a:buFontTx/>
                <a:buNone/>
              </a:pPr>
              <a:t>151</a:t>
            </a:fld>
            <a:endParaRPr lang="fr-FR" altLang="fr-FR" sz="1200">
              <a:solidFill>
                <a:srgbClr val="898989"/>
              </a:solidFill>
            </a:endParaRPr>
          </a:p>
        </p:txBody>
      </p:sp>
      <p:sp>
        <p:nvSpPr>
          <p:cNvPr id="12"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pic>
        <p:nvPicPr>
          <p:cNvPr id="8" name="Imag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3608" y="266393"/>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pull dir="rd"/>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Espace réservé du contenu 2"/>
          <p:cNvSpPr>
            <a:spLocks noGrp="1"/>
          </p:cNvSpPr>
          <p:nvPr>
            <p:ph idx="1"/>
          </p:nvPr>
        </p:nvSpPr>
        <p:spPr>
          <a:xfrm>
            <a:off x="395288" y="1268413"/>
            <a:ext cx="8497887" cy="5184775"/>
          </a:xfrm>
        </p:spPr>
        <p:txBody>
          <a:bodyPr/>
          <a:lstStyle/>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800" u="sng" dirty="0">
                <a:latin typeface="Arial Rounded MT Bold" pitchFamily="34" charset="0"/>
              </a:rPr>
              <a:t>L’API </a:t>
            </a:r>
            <a:r>
              <a:rPr lang="fr-FR" altLang="fr-FR" sz="2800" u="sng" dirty="0" err="1">
                <a:latin typeface="Arial Rounded MT Bold" pitchFamily="34" charset="0"/>
              </a:rPr>
              <a:t>GoogleMap</a:t>
            </a:r>
            <a:endParaRPr lang="fr-FR" altLang="fr-FR" sz="2800" u="sng" dirty="0">
              <a:latin typeface="Arial Rounded MT Bold" pitchFamily="34" charset="0"/>
            </a:endParaRP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000" i="1" dirty="0">
                <a:latin typeface="Arial Rounded MT Bold" pitchFamily="34" charset="0"/>
              </a:rPr>
              <a:t>Présentation générale</a:t>
            </a:r>
            <a:endParaRPr lang="fr-FR" altLang="fr-FR" sz="1800" dirty="0">
              <a:latin typeface="Arial Rounded MT Bold" pitchFamily="34" charset="0"/>
            </a:endParaRP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Wingdings" panose="05000000000000000000" pitchFamily="2" charset="2"/>
              <a:buChar char="§"/>
            </a:pPr>
            <a:r>
              <a:rPr lang="fr-FR" altLang="fr-FR" sz="2000" dirty="0">
                <a:latin typeface="Arial Rounded MT Bold" pitchFamily="34" charset="0"/>
              </a:rPr>
              <a:t>Lien vers l’API: </a:t>
            </a:r>
            <a:r>
              <a:rPr lang="fr-FR" altLang="fr-FR" sz="2000" dirty="0">
                <a:latin typeface="Arial" panose="020B0604020202020204" pitchFamily="34" charset="0"/>
                <a:cs typeface="Arial" panose="020B0604020202020204" pitchFamily="34" charset="0"/>
                <a:hlinkClick r:id="rId3"/>
              </a:rPr>
              <a:t>https://developers.google.com/maps/documentation/javascript/tutorial</a:t>
            </a:r>
            <a:endParaRPr lang="fr-FR" altLang="fr-FR" sz="2000" dirty="0">
              <a:latin typeface="Arial" panose="020B0604020202020204" pitchFamily="34" charset="0"/>
              <a:cs typeface="Arial" panose="020B0604020202020204" pitchFamily="34" charset="0"/>
            </a:endParaRPr>
          </a:p>
          <a:p>
            <a:pPr eaLnBrk="1" hangingPunct="1">
              <a:buSzPct val="150000"/>
              <a:buFont typeface="Arial" panose="020B0604020202020204" pitchFamily="34" charset="0"/>
              <a:buBlip>
                <a:blip r:embed="rId4"/>
              </a:buBlip>
            </a:pPr>
            <a:endParaRPr lang="fr-FR" altLang="fr-FR" sz="2000" dirty="0">
              <a:latin typeface="Arial Rounded MT Bold" pitchFamily="34" charset="0"/>
            </a:endParaRPr>
          </a:p>
          <a:p>
            <a:pPr eaLnBrk="1" hangingPunct="1">
              <a:buSzPct val="150000"/>
              <a:buFont typeface="Wingdings" panose="05000000000000000000" pitchFamily="2" charset="2"/>
              <a:buChar char="§"/>
            </a:pPr>
            <a:r>
              <a:rPr lang="fr-FR" altLang="fr-FR" sz="2000" u="sng" dirty="0">
                <a:latin typeface="Arial Rounded MT Bold" pitchFamily="34" charset="0"/>
              </a:rPr>
              <a:t>Exercice : </a:t>
            </a:r>
            <a:r>
              <a:rPr lang="fr-FR" altLang="fr-FR" sz="2000" dirty="0">
                <a:latin typeface="Arial Rounded MT Bold" pitchFamily="34" charset="0"/>
              </a:rPr>
              <a:t>créer une </a:t>
            </a:r>
            <a:r>
              <a:rPr lang="fr-FR" altLang="fr-FR" sz="2000" dirty="0" err="1">
                <a:latin typeface="Arial Rounded MT Bold" pitchFamily="34" charset="0"/>
              </a:rPr>
              <a:t>map</a:t>
            </a:r>
            <a:r>
              <a:rPr lang="fr-FR" altLang="fr-FR" sz="2000" dirty="0">
                <a:latin typeface="Arial Rounded MT Bold" pitchFamily="34" charset="0"/>
              </a:rPr>
              <a:t> centrée sur l’EPSI, avec un marqueur qui pointe vers l’EPSI. Le munir d’une infobulle affichant le nom de l’école et son adresse.</a:t>
            </a:r>
          </a:p>
          <a:p>
            <a:pPr eaLnBrk="1" hangingPunct="1">
              <a:buSzPct val="150000"/>
              <a:buFont typeface="Arial" panose="020B0604020202020204" pitchFamily="34" charset="0"/>
              <a:buNone/>
            </a:pPr>
            <a:r>
              <a:rPr lang="fr-FR" altLang="fr-FR" sz="2000" dirty="0">
                <a:latin typeface="Arial Rounded MT Bold" pitchFamily="34" charset="0"/>
              </a:rPr>
              <a:t>	Astuce : ne pas lire la doc linéairement, et regarder les exemples (liens « </a:t>
            </a:r>
            <a:r>
              <a:rPr lang="fr-FR" altLang="fr-FR" sz="2000" dirty="0" err="1">
                <a:latin typeface="Arial Rounded MT Bold" pitchFamily="34" charset="0"/>
              </a:rPr>
              <a:t>View</a:t>
            </a:r>
            <a:r>
              <a:rPr lang="fr-FR" altLang="fr-FR" sz="2000" dirty="0">
                <a:latin typeface="Arial Rounded MT Bold" pitchFamily="34" charset="0"/>
              </a:rPr>
              <a:t> </a:t>
            </a:r>
            <a:r>
              <a:rPr lang="fr-FR" altLang="fr-FR" sz="2000" dirty="0" err="1">
                <a:latin typeface="Arial Rounded MT Bold" pitchFamily="34" charset="0"/>
              </a:rPr>
              <a:t>Examples</a:t>
            </a:r>
            <a:r>
              <a:rPr lang="fr-FR" altLang="fr-FR" sz="2000" dirty="0">
                <a:latin typeface="Arial Rounded MT Bold" pitchFamily="34" charset="0"/>
              </a:rPr>
              <a:t> »).</a:t>
            </a:r>
          </a:p>
          <a:p>
            <a:pPr eaLnBrk="1" hangingPunct="1">
              <a:buSzPct val="150000"/>
              <a:buFont typeface="Arial" panose="020B0604020202020204" pitchFamily="34" charset="0"/>
              <a:buBlip>
                <a:blip r:embed="rId4"/>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4"/>
              </a:buBlip>
            </a:pPr>
            <a:endParaRPr lang="fr-FR" altLang="fr-FR" sz="2000" dirty="0"/>
          </a:p>
          <a:p>
            <a:pPr eaLnBrk="1" hangingPunct="1">
              <a:buSzPct val="150000"/>
              <a:buFont typeface="Arial" panose="020B0604020202020204" pitchFamily="34" charset="0"/>
              <a:buBlip>
                <a:blip r:embed="rId4"/>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4"/>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4"/>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4"/>
              </a:buBlip>
            </a:pPr>
            <a:endParaRPr lang="fr-FR" altLang="fr-FR" sz="2000" dirty="0"/>
          </a:p>
          <a:p>
            <a:pPr eaLnBrk="1" hangingPunct="1">
              <a:buSzPct val="150000"/>
              <a:buFont typeface="Arial" panose="020B0604020202020204" pitchFamily="34" charset="0"/>
              <a:buBlip>
                <a:blip r:embed="rId4"/>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4"/>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4"/>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4"/>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4"/>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4"/>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4"/>
              </a:buBlip>
            </a:pPr>
            <a:endParaRPr lang="fr-FR" altLang="fr-FR" sz="2000" dirty="0"/>
          </a:p>
          <a:p>
            <a:pPr eaLnBrk="1" hangingPunct="1">
              <a:buSzPct val="150000"/>
              <a:buFont typeface="Arial" panose="020B0604020202020204" pitchFamily="34" charset="0"/>
              <a:buBlip>
                <a:blip r:embed="rId4"/>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4"/>
              </a:buBlip>
            </a:pPr>
            <a:endParaRPr lang="fr-FR" altLang="fr-FR" sz="2000" dirty="0"/>
          </a:p>
          <a:p>
            <a:pPr eaLnBrk="1" hangingPunct="1">
              <a:buSzPct val="150000"/>
              <a:buFont typeface="Arial" panose="020B0604020202020204" pitchFamily="34" charset="0"/>
              <a:buBlip>
                <a:blip r:embed="rId4"/>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4"/>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4"/>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4"/>
              </a:buBlip>
            </a:pPr>
            <a:endParaRPr lang="fr-FR" altLang="fr-FR" sz="2000" dirty="0"/>
          </a:p>
          <a:p>
            <a:pPr eaLnBrk="1" hangingPunct="1">
              <a:buSzPct val="150000"/>
              <a:buFont typeface="Arial" panose="020B0604020202020204" pitchFamily="34" charset="0"/>
              <a:buBlip>
                <a:blip r:embed="rId4"/>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4"/>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4"/>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4"/>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4"/>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4"/>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4"/>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4"/>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4"/>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4"/>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4"/>
              </a:buBlip>
            </a:pPr>
            <a:endParaRPr lang="fr-FR" altLang="fr-FR" sz="2000" dirty="0"/>
          </a:p>
          <a:p>
            <a:pPr eaLnBrk="1" hangingPunct="1">
              <a:buSzPct val="150000"/>
              <a:buFont typeface="Arial" panose="020B0604020202020204" pitchFamily="34" charset="0"/>
              <a:buBlip>
                <a:blip r:embed="rId4"/>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4"/>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4"/>
              </a:buBlip>
            </a:pPr>
            <a:endParaRPr lang="fr-FR" altLang="fr-FR" sz="1800" dirty="0">
              <a:latin typeface="Arial Rounded MT Bold" pitchFamily="34" charset="0"/>
            </a:endParaRPr>
          </a:p>
        </p:txBody>
      </p:sp>
      <p:sp>
        <p:nvSpPr>
          <p:cNvPr id="9" name="Espace réservé du pied de page 8"/>
          <p:cNvSpPr>
            <a:spLocks noGrp="1"/>
          </p:cNvSpPr>
          <p:nvPr>
            <p:ph type="ftr" sz="quarter" idx="11"/>
          </p:nvPr>
        </p:nvSpPr>
        <p:spPr/>
        <p:txBody>
          <a:bodyPr/>
          <a:lstStyle/>
          <a:p>
            <a:pPr>
              <a:defRPr/>
            </a:pPr>
            <a:r>
              <a:rPr lang="fr-FR"/>
              <a:t>Formation JavaScript - formations@alexis-ravel.com</a:t>
            </a:r>
          </a:p>
        </p:txBody>
      </p:sp>
      <p:sp>
        <p:nvSpPr>
          <p:cNvPr id="291843"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DEA10C5-344C-425B-B267-076EEB1D5522}" type="slidenum">
              <a:rPr lang="fr-FR" altLang="fr-FR" sz="1200" smtClean="0">
                <a:solidFill>
                  <a:srgbClr val="898989"/>
                </a:solidFill>
              </a:rPr>
              <a:pPr>
                <a:spcBef>
                  <a:spcPct val="0"/>
                </a:spcBef>
                <a:buFontTx/>
                <a:buNone/>
              </a:pPr>
              <a:t>152</a:t>
            </a:fld>
            <a:endParaRPr lang="fr-FR" altLang="fr-FR" sz="1200">
              <a:solidFill>
                <a:srgbClr val="898989"/>
              </a:solidFill>
            </a:endParaRPr>
          </a:p>
        </p:txBody>
      </p:sp>
      <p:sp>
        <p:nvSpPr>
          <p:cNvPr id="12"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pic>
        <p:nvPicPr>
          <p:cNvPr id="291848"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27538" y="1196975"/>
            <a:ext cx="4179887" cy="218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Imag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43608" y="266393"/>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pull dir="rd"/>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Espace réservé du contenu 2"/>
          <p:cNvSpPr>
            <a:spLocks noGrp="1"/>
          </p:cNvSpPr>
          <p:nvPr>
            <p:ph idx="1"/>
          </p:nvPr>
        </p:nvSpPr>
        <p:spPr>
          <a:xfrm>
            <a:off x="395288" y="1268413"/>
            <a:ext cx="8497887" cy="5184775"/>
          </a:xfrm>
        </p:spPr>
        <p:txBody>
          <a:bodyPr/>
          <a:lstStyle/>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800" u="sng" dirty="0">
                <a:latin typeface="Arial Rounded MT Bold" pitchFamily="34" charset="0"/>
              </a:rPr>
              <a:t>Notions avancées</a:t>
            </a: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000" i="1" dirty="0" err="1">
                <a:latin typeface="Arial Rounded MT Bold" pitchFamily="34" charset="0"/>
              </a:rPr>
              <a:t>Polyfills</a:t>
            </a:r>
            <a:r>
              <a:rPr lang="fr-FR" altLang="fr-FR" sz="2000" i="1" dirty="0">
                <a:latin typeface="Arial Rounded MT Bold" pitchFamily="34" charset="0"/>
              </a:rPr>
              <a:t> et </a:t>
            </a:r>
            <a:r>
              <a:rPr lang="fr-FR" altLang="fr-FR" sz="2000" i="1" dirty="0" err="1">
                <a:latin typeface="Arial Rounded MT Bold" pitchFamily="34" charset="0"/>
              </a:rPr>
              <a:t>wrappers</a:t>
            </a:r>
            <a:endParaRPr lang="fr-FR" altLang="fr-FR" sz="1800" dirty="0">
              <a:latin typeface="Arial Rounded MT Bold" pitchFamily="34" charset="0"/>
            </a:endParaRP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Wingdings" panose="05000000000000000000" pitchFamily="2" charset="2"/>
              <a:buChar char="§"/>
            </a:pPr>
            <a:r>
              <a:rPr lang="fr-FR" altLang="fr-FR" sz="2000" dirty="0">
                <a:latin typeface="Arial Rounded MT Bold" pitchFamily="34" charset="0"/>
              </a:rPr>
              <a:t>Les </a:t>
            </a:r>
            <a:r>
              <a:rPr lang="fr-FR" altLang="fr-FR" sz="2000" dirty="0" err="1">
                <a:latin typeface="Arial Rounded MT Bold" pitchFamily="34" charset="0"/>
              </a:rPr>
              <a:t>polyfills</a:t>
            </a:r>
            <a:r>
              <a:rPr lang="fr-FR" altLang="fr-FR" sz="2000" dirty="0">
                <a:latin typeface="Arial Rounded MT Bold" pitchFamily="34" charset="0"/>
              </a:rPr>
              <a:t> permettent de gérer les problèmes de compatibilité d’une fonction selon les navigateurs. Ainsi, si un visiteur possède un navigateur ancien, le </a:t>
            </a:r>
            <a:r>
              <a:rPr lang="fr-FR" altLang="fr-FR" sz="2000" dirty="0" err="1">
                <a:latin typeface="Arial Rounded MT Bold" pitchFamily="34" charset="0"/>
              </a:rPr>
              <a:t>polyfill</a:t>
            </a:r>
            <a:r>
              <a:rPr lang="fr-FR" altLang="fr-FR" sz="2000" dirty="0">
                <a:latin typeface="Arial Rounded MT Bold" pitchFamily="34" charset="0"/>
              </a:rPr>
              <a:t> va lui fournir un substitut pour que la fonction fonctionne.</a:t>
            </a: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Wingdings" panose="05000000000000000000" pitchFamily="2" charset="2"/>
              <a:buChar char="§"/>
            </a:pPr>
            <a:r>
              <a:rPr lang="fr-FR" altLang="fr-FR" sz="2000" dirty="0">
                <a:latin typeface="Arial Rounded MT Bold" pitchFamily="34" charset="0"/>
              </a:rPr>
              <a:t>Les </a:t>
            </a:r>
            <a:r>
              <a:rPr lang="fr-FR" altLang="fr-FR" sz="2000" dirty="0" err="1">
                <a:latin typeface="Arial Rounded MT Bold" pitchFamily="34" charset="0"/>
              </a:rPr>
              <a:t>wrappers</a:t>
            </a:r>
            <a:r>
              <a:rPr lang="fr-FR" altLang="fr-FR" sz="2000" dirty="0">
                <a:latin typeface="Arial Rounded MT Bold" pitchFamily="34" charset="0"/>
              </a:rPr>
              <a:t> sont des surcouches qui permettent d’ajouter des méthodes supplémentaires aux objets (généralement) natifs du JavaScript.</a:t>
            </a: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p:txBody>
      </p:sp>
      <p:sp>
        <p:nvSpPr>
          <p:cNvPr id="9" name="Espace réservé du pied de page 8"/>
          <p:cNvSpPr>
            <a:spLocks noGrp="1"/>
          </p:cNvSpPr>
          <p:nvPr>
            <p:ph type="ftr" sz="quarter" idx="11"/>
          </p:nvPr>
        </p:nvSpPr>
        <p:spPr/>
        <p:txBody>
          <a:bodyPr/>
          <a:lstStyle/>
          <a:p>
            <a:pPr>
              <a:defRPr/>
            </a:pPr>
            <a:r>
              <a:rPr lang="fr-FR"/>
              <a:t>Formation JavaScript - formations@alexis-ravel.com</a:t>
            </a:r>
          </a:p>
        </p:txBody>
      </p:sp>
      <p:sp>
        <p:nvSpPr>
          <p:cNvPr id="293891"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7AF5FD6-13A1-4730-91D0-1BAFBA91C1BC}" type="slidenum">
              <a:rPr lang="fr-FR" altLang="fr-FR" sz="1200" smtClean="0">
                <a:solidFill>
                  <a:srgbClr val="898989"/>
                </a:solidFill>
              </a:rPr>
              <a:pPr>
                <a:spcBef>
                  <a:spcPct val="0"/>
                </a:spcBef>
                <a:buFontTx/>
                <a:buNone/>
              </a:pPr>
              <a:t>153</a:t>
            </a:fld>
            <a:endParaRPr lang="fr-FR" altLang="fr-FR" sz="1200">
              <a:solidFill>
                <a:srgbClr val="898989"/>
              </a:solidFill>
            </a:endParaRPr>
          </a:p>
        </p:txBody>
      </p:sp>
      <p:sp>
        <p:nvSpPr>
          <p:cNvPr id="12"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pic>
        <p:nvPicPr>
          <p:cNvPr id="8" name="Imag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3608" y="266393"/>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pull dir="rd"/>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Espace réservé du contenu 2"/>
          <p:cNvSpPr>
            <a:spLocks noGrp="1"/>
          </p:cNvSpPr>
          <p:nvPr>
            <p:ph idx="1"/>
          </p:nvPr>
        </p:nvSpPr>
        <p:spPr>
          <a:xfrm>
            <a:off x="395288" y="1268413"/>
            <a:ext cx="8497887" cy="5184775"/>
          </a:xfrm>
        </p:spPr>
        <p:txBody>
          <a:bodyPr/>
          <a:lstStyle/>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800" u="sng" dirty="0">
                <a:latin typeface="Arial Rounded MT Bold" pitchFamily="34" charset="0"/>
              </a:rPr>
              <a:t>Notions avancées</a:t>
            </a: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000" i="1" dirty="0">
                <a:latin typeface="Arial Rounded MT Bold" pitchFamily="34" charset="0"/>
              </a:rPr>
              <a:t>Variable </a:t>
            </a:r>
            <a:r>
              <a:rPr lang="fr-FR" altLang="fr-FR" sz="2000" i="1" dirty="0" err="1">
                <a:latin typeface="Arial Rounded MT Bold" pitchFamily="34" charset="0"/>
              </a:rPr>
              <a:t>hoisting</a:t>
            </a:r>
            <a:endParaRPr lang="fr-FR" altLang="fr-FR" sz="1800" dirty="0">
              <a:latin typeface="Arial Rounded MT Bold" pitchFamily="34" charset="0"/>
            </a:endParaRP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Wingdings" panose="05000000000000000000" pitchFamily="2" charset="2"/>
              <a:buChar char="§"/>
            </a:pPr>
            <a:r>
              <a:rPr lang="fr-FR" altLang="fr-FR" sz="2000" dirty="0" err="1">
                <a:latin typeface="Arial Rounded MT Bold" pitchFamily="34" charset="0"/>
              </a:rPr>
              <a:t>Hoist</a:t>
            </a:r>
            <a:r>
              <a:rPr lang="fr-FR" altLang="fr-FR" sz="2000" dirty="0">
                <a:latin typeface="Arial Rounded MT Bold" pitchFamily="34" charset="0"/>
              </a:rPr>
              <a:t> signifie « remonter » en anglais. En effet, si on lance le code suivant : </a:t>
            </a: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Wingdings" panose="05000000000000000000" pitchFamily="2" charset="2"/>
              <a:buChar char="§"/>
            </a:pPr>
            <a:r>
              <a:rPr lang="fr-FR" altLang="fr-FR" sz="2000" dirty="0">
                <a:latin typeface="Arial Rounded MT Bold" pitchFamily="34" charset="0"/>
              </a:rPr>
              <a:t>On obtient la valeur </a:t>
            </a:r>
            <a:r>
              <a:rPr lang="fr-FR" altLang="fr-FR" sz="2000" dirty="0" err="1">
                <a:latin typeface="Arial Rounded MT Bold" pitchFamily="34" charset="0"/>
              </a:rPr>
              <a:t>undefined</a:t>
            </a:r>
            <a:r>
              <a:rPr lang="fr-FR" altLang="fr-FR" sz="2000" dirty="0">
                <a:latin typeface="Arial Rounded MT Bold" pitchFamily="34" charset="0"/>
              </a:rPr>
              <a:t> ! (dans certains navigateurs, le problème se reproduit même en enlevant la fonction anonyme exécutée immédiatement qui entoure le code)</a:t>
            </a: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p:txBody>
      </p:sp>
      <p:sp>
        <p:nvSpPr>
          <p:cNvPr id="9" name="Espace réservé du pied de page 8"/>
          <p:cNvSpPr>
            <a:spLocks noGrp="1"/>
          </p:cNvSpPr>
          <p:nvPr>
            <p:ph type="ftr" sz="quarter" idx="11"/>
          </p:nvPr>
        </p:nvSpPr>
        <p:spPr/>
        <p:txBody>
          <a:bodyPr/>
          <a:lstStyle/>
          <a:p>
            <a:pPr>
              <a:defRPr/>
            </a:pPr>
            <a:r>
              <a:rPr lang="fr-FR"/>
              <a:t>Formation JavaScript - formations@alexis-ravel.com</a:t>
            </a:r>
          </a:p>
        </p:txBody>
      </p:sp>
      <p:sp>
        <p:nvSpPr>
          <p:cNvPr id="295939"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9A69E16-0312-4E84-8E8B-4C750B5210EA}" type="slidenum">
              <a:rPr lang="fr-FR" altLang="fr-FR" sz="1200" smtClean="0">
                <a:solidFill>
                  <a:srgbClr val="898989"/>
                </a:solidFill>
              </a:rPr>
              <a:pPr>
                <a:spcBef>
                  <a:spcPct val="0"/>
                </a:spcBef>
                <a:buFontTx/>
                <a:buNone/>
              </a:pPr>
              <a:t>154</a:t>
            </a:fld>
            <a:endParaRPr lang="fr-FR" altLang="fr-FR" sz="1200">
              <a:solidFill>
                <a:srgbClr val="898989"/>
              </a:solidFill>
            </a:endParaRPr>
          </a:p>
        </p:txBody>
      </p:sp>
      <p:sp>
        <p:nvSpPr>
          <p:cNvPr id="12"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pic>
        <p:nvPicPr>
          <p:cNvPr id="29594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6238" y="3789363"/>
            <a:ext cx="3311525" cy="152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Imag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43608" y="266393"/>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pull dir="rd"/>
  </p:transition>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Espace réservé du contenu 2"/>
          <p:cNvSpPr>
            <a:spLocks noGrp="1"/>
          </p:cNvSpPr>
          <p:nvPr>
            <p:ph idx="1"/>
          </p:nvPr>
        </p:nvSpPr>
        <p:spPr>
          <a:xfrm>
            <a:off x="395288" y="1268413"/>
            <a:ext cx="8497887" cy="5184775"/>
          </a:xfrm>
        </p:spPr>
        <p:txBody>
          <a:bodyPr>
            <a:normAutofit lnSpcReduction="10000"/>
          </a:bodyPr>
          <a:lstStyle/>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800" u="sng" dirty="0">
                <a:latin typeface="Arial Rounded MT Bold" pitchFamily="34" charset="0"/>
              </a:rPr>
              <a:t>Notions avancées</a:t>
            </a: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000" i="1" dirty="0">
                <a:latin typeface="Arial Rounded MT Bold" pitchFamily="34" charset="0"/>
              </a:rPr>
              <a:t>Variable </a:t>
            </a:r>
            <a:r>
              <a:rPr lang="fr-FR" altLang="fr-FR" sz="2000" i="1" dirty="0" err="1">
                <a:latin typeface="Arial Rounded MT Bold" pitchFamily="34" charset="0"/>
              </a:rPr>
              <a:t>hoisting</a:t>
            </a:r>
            <a:endParaRPr lang="fr-FR" altLang="fr-FR" sz="1800" dirty="0">
              <a:latin typeface="Arial Rounded MT Bold" pitchFamily="34" charset="0"/>
            </a:endParaRP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Wingdings" panose="05000000000000000000" pitchFamily="2" charset="2"/>
              <a:buChar char="§"/>
            </a:pPr>
            <a:r>
              <a:rPr lang="fr-FR" altLang="fr-FR" sz="2000" dirty="0">
                <a:latin typeface="Arial Rounded MT Bold" pitchFamily="34" charset="0"/>
              </a:rPr>
              <a:t>La variable </a:t>
            </a:r>
            <a:r>
              <a:rPr lang="fr-FR" altLang="fr-FR" sz="2000" dirty="0" err="1">
                <a:latin typeface="Arial Rounded MT Bold" pitchFamily="34" charset="0"/>
              </a:rPr>
              <a:t>redéclarée</a:t>
            </a:r>
            <a:r>
              <a:rPr lang="fr-FR" altLang="fr-FR" sz="2000" dirty="0">
                <a:latin typeface="Arial Rounded MT Bold" pitchFamily="34" charset="0"/>
              </a:rPr>
              <a:t> </a:t>
            </a:r>
            <a:r>
              <a:rPr lang="fr-FR" altLang="fr-FR" sz="2000" dirty="0" err="1">
                <a:latin typeface="Arial Rounded MT Bold" pitchFamily="34" charset="0"/>
              </a:rPr>
              <a:t>myvar</a:t>
            </a:r>
            <a:r>
              <a:rPr lang="fr-FR" altLang="fr-FR" sz="2000" dirty="0">
                <a:latin typeface="Arial Rounded MT Bold" pitchFamily="34" charset="0"/>
              </a:rPr>
              <a:t> (</a:t>
            </a:r>
            <a:r>
              <a:rPr lang="fr-FR" altLang="fr-FR" sz="2000" dirty="0" err="1">
                <a:latin typeface="Arial Rounded MT Bold" pitchFamily="34" charset="0"/>
              </a:rPr>
              <a:t>redéclarée</a:t>
            </a:r>
            <a:r>
              <a:rPr lang="fr-FR" altLang="fr-FR" sz="2000" dirty="0">
                <a:latin typeface="Arial Rounded MT Bold" pitchFamily="34" charset="0"/>
              </a:rPr>
              <a:t> car on a le mot-clé </a:t>
            </a:r>
            <a:r>
              <a:rPr lang="fr-FR" altLang="fr-FR" sz="2000" dirty="0">
                <a:latin typeface="Arial" panose="020B0604020202020204" pitchFamily="34" charset="0"/>
                <a:cs typeface="Arial" panose="020B0604020202020204" pitchFamily="34" charset="0"/>
              </a:rPr>
              <a:t>var</a:t>
            </a:r>
            <a:r>
              <a:rPr lang="fr-FR" altLang="fr-FR" sz="2000" dirty="0">
                <a:latin typeface="Arial Rounded MT Bold" pitchFamily="34" charset="0"/>
              </a:rPr>
              <a:t>, sinon, on aurait juste changé localement sa valeur) a donc impacté le code qui précède sa déclaration !</a:t>
            </a:r>
          </a:p>
          <a:p>
            <a:pPr eaLnBrk="1" hangingPunct="1">
              <a:buSzPct val="150000"/>
              <a:buFont typeface="Wingdings" panose="05000000000000000000" pitchFamily="2" charset="2"/>
              <a:buChar char="§"/>
            </a:pPr>
            <a:r>
              <a:rPr lang="fr-FR" altLang="fr-FR" sz="2000" dirty="0">
                <a:latin typeface="Arial Rounded MT Bold" pitchFamily="34" charset="0"/>
              </a:rPr>
              <a:t>La variable a donc « remonté » dans le code, elle a « </a:t>
            </a:r>
            <a:r>
              <a:rPr lang="fr-FR" altLang="fr-FR" sz="2000" dirty="0" err="1">
                <a:latin typeface="Arial Rounded MT Bold" pitchFamily="34" charset="0"/>
              </a:rPr>
              <a:t>hoisted</a:t>
            </a:r>
            <a:r>
              <a:rPr lang="fr-FR" altLang="fr-FR" sz="2000" dirty="0">
                <a:latin typeface="Arial Rounded MT Bold" pitchFamily="34" charset="0"/>
              </a:rPr>
              <a:t> ». </a:t>
            </a:r>
            <a:r>
              <a:rPr lang="fr-FR" altLang="fr-FR" sz="2000" i="1" dirty="0">
                <a:latin typeface="Arial Rounded MT Bold" pitchFamily="34" charset="0"/>
              </a:rPr>
              <a:t>Seule la déclaration remonte</a:t>
            </a:r>
            <a:r>
              <a:rPr lang="fr-FR" altLang="fr-FR" sz="2000" dirty="0">
                <a:latin typeface="Arial Rounded MT Bold" pitchFamily="34" charset="0"/>
              </a:rPr>
              <a:t>, du coup on a la valeur </a:t>
            </a:r>
            <a:r>
              <a:rPr lang="fr-FR" altLang="fr-FR" sz="2000" dirty="0" err="1">
                <a:latin typeface="Arial Rounded MT Bold" pitchFamily="34" charset="0"/>
              </a:rPr>
              <a:t>undefined</a:t>
            </a:r>
            <a:r>
              <a:rPr lang="fr-FR" altLang="fr-FR" sz="2000" dirty="0">
                <a:latin typeface="Arial Rounded MT Bold" pitchFamily="34" charset="0"/>
              </a:rPr>
              <a:t>.</a:t>
            </a: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Wingdings" panose="05000000000000000000" pitchFamily="2" charset="2"/>
              <a:buChar char="§"/>
            </a:pPr>
            <a:r>
              <a:rPr lang="fr-FR" altLang="fr-FR" sz="2000" dirty="0">
                <a:latin typeface="Arial Rounded MT Bold" pitchFamily="34" charset="0"/>
              </a:rPr>
              <a:t>Moralité : </a:t>
            </a:r>
            <a:r>
              <a:rPr lang="fr-FR" altLang="fr-FR" sz="2000" dirty="0" err="1">
                <a:latin typeface="Arial Rounded MT Bold" pitchFamily="34" charset="0"/>
              </a:rPr>
              <a:t>redéclarer</a:t>
            </a:r>
            <a:r>
              <a:rPr lang="fr-FR" altLang="fr-FR" sz="2000" dirty="0">
                <a:latin typeface="Arial Rounded MT Bold" pitchFamily="34" charset="0"/>
              </a:rPr>
              <a:t> une variable existante peut occasionner des problèmes de ce genre. Cela peut se produire notamment lorsqu’on code en équipe.</a:t>
            </a:r>
          </a:p>
          <a:p>
            <a:pPr eaLnBrk="1" hangingPunct="1">
              <a:buSzPct val="150000"/>
              <a:buFont typeface="Wingdings" panose="05000000000000000000" pitchFamily="2" charset="2"/>
              <a:buChar char="§"/>
            </a:pPr>
            <a:r>
              <a:rPr lang="fr-FR" altLang="fr-FR" sz="2000" dirty="0">
                <a:latin typeface="Arial Rounded MT Bold" pitchFamily="34" charset="0"/>
              </a:rPr>
              <a:t>Best practice : </a:t>
            </a:r>
            <a:r>
              <a:rPr lang="fr-FR" altLang="fr-FR" sz="2000" i="1" dirty="0">
                <a:latin typeface="Arial Rounded MT Bold" pitchFamily="34" charset="0"/>
              </a:rPr>
              <a:t>déclarer ses variables en début de script, utiliser des </a:t>
            </a:r>
            <a:r>
              <a:rPr lang="fr-FR" altLang="fr-FR" sz="2000" i="1" dirty="0" err="1">
                <a:latin typeface="Arial Rounded MT Bold" pitchFamily="34" charset="0"/>
              </a:rPr>
              <a:t>namespaces</a:t>
            </a:r>
            <a:r>
              <a:rPr lang="fr-FR" altLang="fr-FR" sz="2000" i="1" dirty="0">
                <a:latin typeface="Arial Rounded MT Bold" pitchFamily="34" charset="0"/>
              </a:rPr>
              <a:t>.</a:t>
            </a: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p:txBody>
      </p:sp>
      <p:sp>
        <p:nvSpPr>
          <p:cNvPr id="297987"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856D89A-6BBD-4CAB-9449-AF3898EE206C}" type="slidenum">
              <a:rPr lang="fr-FR" altLang="fr-FR" sz="1200" smtClean="0">
                <a:solidFill>
                  <a:srgbClr val="898989"/>
                </a:solidFill>
              </a:rPr>
              <a:pPr>
                <a:spcBef>
                  <a:spcPct val="0"/>
                </a:spcBef>
                <a:buFontTx/>
                <a:buNone/>
              </a:pPr>
              <a:t>155</a:t>
            </a:fld>
            <a:endParaRPr lang="fr-FR" altLang="fr-FR" sz="1200">
              <a:solidFill>
                <a:srgbClr val="898989"/>
              </a:solidFill>
            </a:endParaRPr>
          </a:p>
        </p:txBody>
      </p:sp>
      <p:sp>
        <p:nvSpPr>
          <p:cNvPr id="12"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pic>
        <p:nvPicPr>
          <p:cNvPr id="29799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3438" y="1557338"/>
            <a:ext cx="3313112" cy="152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Espace réservé du pied de page 1"/>
          <p:cNvSpPr>
            <a:spLocks noGrp="1"/>
          </p:cNvSpPr>
          <p:nvPr>
            <p:ph type="ftr" sz="quarter" idx="11"/>
          </p:nvPr>
        </p:nvSpPr>
        <p:spPr/>
        <p:txBody>
          <a:bodyPr/>
          <a:lstStyle/>
          <a:p>
            <a:pPr>
              <a:defRPr/>
            </a:pPr>
            <a:r>
              <a:rPr lang="fr-FR"/>
              <a:t>Formation JavaScript - formations@alexis-ravel.com</a:t>
            </a:r>
          </a:p>
        </p:txBody>
      </p:sp>
      <p:pic>
        <p:nvPicPr>
          <p:cNvPr id="9" name="Imag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43608" y="266393"/>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pull dir="rd"/>
  </p:transition>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Espace réservé du contenu 2"/>
          <p:cNvSpPr>
            <a:spLocks noGrp="1"/>
          </p:cNvSpPr>
          <p:nvPr>
            <p:ph idx="1"/>
          </p:nvPr>
        </p:nvSpPr>
        <p:spPr>
          <a:xfrm>
            <a:off x="395288" y="1268413"/>
            <a:ext cx="8497887" cy="5184775"/>
          </a:xfrm>
        </p:spPr>
        <p:txBody>
          <a:bodyPr/>
          <a:lstStyle/>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800" u="sng" dirty="0">
                <a:latin typeface="Arial Rounded MT Bold" pitchFamily="34" charset="0"/>
              </a:rPr>
              <a:t>Notions avancées</a:t>
            </a: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000" i="1" dirty="0">
                <a:latin typeface="Arial Rounded MT Bold" pitchFamily="34" charset="0"/>
              </a:rPr>
              <a:t>Les </a:t>
            </a:r>
            <a:r>
              <a:rPr lang="fr-FR" altLang="fr-FR" sz="2000" i="1" dirty="0" err="1">
                <a:latin typeface="Arial Rounded MT Bold" pitchFamily="34" charset="0"/>
              </a:rPr>
              <a:t>closures</a:t>
            </a:r>
            <a:endParaRPr lang="fr-FR" altLang="fr-FR" sz="1800" dirty="0">
              <a:latin typeface="Arial Rounded MT Bold" pitchFamily="34" charset="0"/>
            </a:endParaRP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Wingdings" panose="05000000000000000000" pitchFamily="2" charset="2"/>
              <a:buChar char="§"/>
            </a:pPr>
            <a:r>
              <a:rPr lang="fr-FR" altLang="fr-FR" sz="2000" dirty="0">
                <a:latin typeface="Arial Rounded MT Bold" pitchFamily="34" charset="0"/>
              </a:rPr>
              <a:t>Problème illustrant l’utilité des </a:t>
            </a:r>
            <a:r>
              <a:rPr lang="fr-FR" altLang="fr-FR" sz="2000" dirty="0" err="1">
                <a:latin typeface="Arial Rounded MT Bold" pitchFamily="34" charset="0"/>
              </a:rPr>
              <a:t>closures</a:t>
            </a:r>
            <a:r>
              <a:rPr lang="fr-FR" altLang="fr-FR" sz="2000" dirty="0">
                <a:latin typeface="Arial Rounded MT Bold" pitchFamily="34" charset="0"/>
              </a:rPr>
              <a:t> :</a:t>
            </a:r>
          </a:p>
          <a:p>
            <a:pPr eaLnBrk="1" hangingPunct="1">
              <a:buSzPct val="150000"/>
              <a:buFont typeface="Arial" panose="020B0604020202020204" pitchFamily="34" charset="0"/>
              <a:buNone/>
            </a:pPr>
            <a:r>
              <a:rPr lang="fr-FR" altLang="fr-FR" sz="2000" dirty="0">
                <a:latin typeface="Arial Rounded MT Bold" pitchFamily="34" charset="0"/>
              </a:rPr>
              <a:t>Imaginons qu’au sein d’une boucle for, je veux afficher chaque valeur de l’indice i via un timeout de 1 seconde. </a:t>
            </a:r>
          </a:p>
          <a:p>
            <a:pPr eaLnBrk="1" hangingPunct="1">
              <a:buSzPct val="150000"/>
              <a:buFont typeface="Arial" panose="020B0604020202020204" pitchFamily="34" charset="0"/>
              <a:buNone/>
            </a:pPr>
            <a:r>
              <a:rPr lang="fr-FR" altLang="fr-FR" sz="2000" dirty="0">
                <a:latin typeface="Arial Rounded MT Bold" pitchFamily="34" charset="0"/>
              </a:rPr>
              <a:t>Intuitivement on ferait : </a:t>
            </a: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p:txBody>
      </p:sp>
      <p:sp>
        <p:nvSpPr>
          <p:cNvPr id="9" name="Espace réservé du pied de page 8"/>
          <p:cNvSpPr>
            <a:spLocks noGrp="1"/>
          </p:cNvSpPr>
          <p:nvPr>
            <p:ph type="ftr" sz="quarter" idx="11"/>
          </p:nvPr>
        </p:nvSpPr>
        <p:spPr/>
        <p:txBody>
          <a:bodyPr/>
          <a:lstStyle/>
          <a:p>
            <a:pPr>
              <a:defRPr/>
            </a:pPr>
            <a:r>
              <a:rPr lang="fr-FR"/>
              <a:t>Formation JavaScript - formations@alexis-ravel.com</a:t>
            </a:r>
          </a:p>
        </p:txBody>
      </p:sp>
      <p:sp>
        <p:nvSpPr>
          <p:cNvPr id="300035"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4F9E592-4F8B-432E-8F1C-48F680E11AD6}" type="slidenum">
              <a:rPr lang="fr-FR" altLang="fr-FR" sz="1200" smtClean="0">
                <a:solidFill>
                  <a:srgbClr val="898989"/>
                </a:solidFill>
              </a:rPr>
              <a:pPr>
                <a:spcBef>
                  <a:spcPct val="0"/>
                </a:spcBef>
                <a:buFontTx/>
                <a:buNone/>
              </a:pPr>
              <a:t>156</a:t>
            </a:fld>
            <a:endParaRPr lang="fr-FR" altLang="fr-FR" sz="1200">
              <a:solidFill>
                <a:srgbClr val="898989"/>
              </a:solidFill>
            </a:endParaRPr>
          </a:p>
        </p:txBody>
      </p:sp>
      <p:sp>
        <p:nvSpPr>
          <p:cNvPr id="12"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pic>
        <p:nvPicPr>
          <p:cNvPr id="30004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4868863"/>
            <a:ext cx="4176712"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Imag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43608" y="266393"/>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pull dir="rd"/>
  </p:transition>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Espace réservé du contenu 2"/>
          <p:cNvSpPr>
            <a:spLocks noGrp="1"/>
          </p:cNvSpPr>
          <p:nvPr>
            <p:ph idx="1"/>
          </p:nvPr>
        </p:nvSpPr>
        <p:spPr>
          <a:xfrm>
            <a:off x="395288" y="1268413"/>
            <a:ext cx="8497887" cy="5184775"/>
          </a:xfrm>
        </p:spPr>
        <p:txBody>
          <a:bodyPr/>
          <a:lstStyle/>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800" u="sng" dirty="0">
                <a:latin typeface="Arial Rounded MT Bold" pitchFamily="34" charset="0"/>
              </a:rPr>
              <a:t>Notions avancées</a:t>
            </a: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000" i="1" dirty="0">
                <a:latin typeface="Arial Rounded MT Bold" pitchFamily="34" charset="0"/>
              </a:rPr>
              <a:t>Les </a:t>
            </a:r>
            <a:r>
              <a:rPr lang="fr-FR" altLang="fr-FR" sz="2000" i="1" dirty="0" err="1">
                <a:latin typeface="Arial Rounded MT Bold" pitchFamily="34" charset="0"/>
              </a:rPr>
              <a:t>closures</a:t>
            </a:r>
            <a:endParaRPr lang="fr-FR" altLang="fr-FR" sz="1800" dirty="0">
              <a:latin typeface="Arial Rounded MT Bold" pitchFamily="34" charset="0"/>
            </a:endParaRP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Wingdings" panose="05000000000000000000" pitchFamily="2" charset="2"/>
              <a:buChar char="§"/>
            </a:pPr>
            <a:r>
              <a:rPr lang="fr-FR" altLang="fr-FR" sz="2000" dirty="0">
                <a:latin typeface="Arial Rounded MT Bold" pitchFamily="34" charset="0"/>
              </a:rPr>
              <a:t>Le code précédent génèrera trois boîtes de dialogues, qui afficheront toutes « 3 » au lieu de successivement « 0 », « 1 » et « 2 » !</a:t>
            </a:r>
          </a:p>
          <a:p>
            <a:pPr eaLnBrk="1" hangingPunct="1">
              <a:buSzPct val="150000"/>
              <a:buFont typeface="Arial" panose="020B0604020202020204" pitchFamily="34" charset="0"/>
              <a:buNone/>
            </a:pPr>
            <a:r>
              <a:rPr lang="fr-FR" altLang="fr-FR" sz="2000" dirty="0">
                <a:latin typeface="Arial Rounded MT Bold" pitchFamily="34" charset="0"/>
              </a:rPr>
              <a:t>	En effet, le temps que la fonction </a:t>
            </a:r>
            <a:r>
              <a:rPr lang="fr-FR" altLang="fr-FR" sz="2000" dirty="0" err="1">
                <a:latin typeface="Arial Rounded MT Bold" pitchFamily="34" charset="0"/>
              </a:rPr>
              <a:t>alert</a:t>
            </a:r>
            <a:r>
              <a:rPr lang="fr-FR" altLang="fr-FR" sz="2000" dirty="0">
                <a:latin typeface="Arial Rounded MT Bold" pitchFamily="34" charset="0"/>
              </a:rPr>
              <a:t>() soit déclenchée par le </a:t>
            </a:r>
            <a:r>
              <a:rPr lang="fr-FR" altLang="fr-FR" sz="2000" dirty="0" err="1">
                <a:latin typeface="Arial Rounded MT Bold" pitchFamily="34" charset="0"/>
              </a:rPr>
              <a:t>setTimeout</a:t>
            </a:r>
            <a:r>
              <a:rPr lang="fr-FR" altLang="fr-FR" sz="2000" dirty="0">
                <a:latin typeface="Arial Rounded MT Bold" pitchFamily="34" charset="0"/>
              </a:rPr>
              <a:t>(), la variable i aura été incrémentée jusqu’à la sortie de la boucle (quand i vaut 3).</a:t>
            </a: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Wingdings" panose="05000000000000000000" pitchFamily="2" charset="2"/>
              <a:buChar char="§"/>
            </a:pPr>
            <a:r>
              <a:rPr lang="fr-FR" altLang="fr-FR" sz="2000" dirty="0">
                <a:latin typeface="Arial Rounded MT Bold" pitchFamily="34" charset="0"/>
              </a:rPr>
              <a:t>On veut donc conserver la valeur de i au moment où on l’a donnée à </a:t>
            </a:r>
            <a:r>
              <a:rPr lang="fr-FR" altLang="fr-FR" sz="2000" dirty="0" err="1">
                <a:latin typeface="Arial Rounded MT Bold" pitchFamily="34" charset="0"/>
              </a:rPr>
              <a:t>setTimeout</a:t>
            </a:r>
            <a:r>
              <a:rPr lang="fr-FR" altLang="fr-FR" sz="2000" dirty="0">
                <a:latin typeface="Arial Rounded MT Bold" pitchFamily="34" charset="0"/>
              </a:rPr>
              <a:t>(). Voici comment faire : </a:t>
            </a: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p:txBody>
      </p:sp>
      <p:sp>
        <p:nvSpPr>
          <p:cNvPr id="9" name="Espace réservé du pied de page 8"/>
          <p:cNvSpPr>
            <a:spLocks noGrp="1"/>
          </p:cNvSpPr>
          <p:nvPr>
            <p:ph type="ftr" sz="quarter" idx="11"/>
          </p:nvPr>
        </p:nvSpPr>
        <p:spPr/>
        <p:txBody>
          <a:bodyPr/>
          <a:lstStyle/>
          <a:p>
            <a:pPr>
              <a:defRPr/>
            </a:pPr>
            <a:r>
              <a:rPr lang="fr-FR"/>
              <a:t>Formation JavaScript - formations@alexis-ravel.com</a:t>
            </a:r>
          </a:p>
        </p:txBody>
      </p:sp>
      <p:sp>
        <p:nvSpPr>
          <p:cNvPr id="302083"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D1E1239-F78D-4D48-AC8D-D56E07DAF4C7}" type="slidenum">
              <a:rPr lang="fr-FR" altLang="fr-FR" sz="1200" smtClean="0">
                <a:solidFill>
                  <a:srgbClr val="898989"/>
                </a:solidFill>
              </a:rPr>
              <a:pPr>
                <a:spcBef>
                  <a:spcPct val="0"/>
                </a:spcBef>
                <a:buFontTx/>
                <a:buNone/>
              </a:pPr>
              <a:t>157</a:t>
            </a:fld>
            <a:endParaRPr lang="fr-FR" altLang="fr-FR" sz="1200">
              <a:solidFill>
                <a:srgbClr val="898989"/>
              </a:solidFill>
            </a:endParaRPr>
          </a:p>
        </p:txBody>
      </p:sp>
      <p:sp>
        <p:nvSpPr>
          <p:cNvPr id="12"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pic>
        <p:nvPicPr>
          <p:cNvPr id="8" name="Imag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3608" y="266393"/>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pull dir="rd"/>
  </p:transition>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Espace réservé du contenu 2"/>
          <p:cNvSpPr>
            <a:spLocks noGrp="1"/>
          </p:cNvSpPr>
          <p:nvPr>
            <p:ph idx="1"/>
          </p:nvPr>
        </p:nvSpPr>
        <p:spPr>
          <a:xfrm>
            <a:off x="395288" y="1268413"/>
            <a:ext cx="8497887" cy="5184775"/>
          </a:xfrm>
        </p:spPr>
        <p:txBody>
          <a:bodyPr/>
          <a:lstStyle/>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800" u="sng" dirty="0">
                <a:latin typeface="Arial Rounded MT Bold" pitchFamily="34" charset="0"/>
              </a:rPr>
              <a:t>Notions avancées</a:t>
            </a: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000" i="1" dirty="0">
                <a:latin typeface="Arial Rounded MT Bold" pitchFamily="34" charset="0"/>
              </a:rPr>
              <a:t>Les </a:t>
            </a:r>
            <a:r>
              <a:rPr lang="fr-FR" altLang="fr-FR" sz="2000" i="1" dirty="0" err="1">
                <a:latin typeface="Arial Rounded MT Bold" pitchFamily="34" charset="0"/>
              </a:rPr>
              <a:t>closures</a:t>
            </a:r>
            <a:endParaRPr lang="fr-FR" altLang="fr-FR" sz="1800" dirty="0">
              <a:latin typeface="Arial Rounded MT Bold" pitchFamily="34" charset="0"/>
            </a:endParaRP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Wingdings" panose="05000000000000000000" pitchFamily="2" charset="2"/>
              <a:buChar char="§"/>
            </a:pPr>
            <a:r>
              <a:rPr lang="fr-FR" altLang="fr-FR" sz="2000" dirty="0">
                <a:latin typeface="Arial Rounded MT Bold" pitchFamily="34" charset="0"/>
              </a:rPr>
              <a:t>Explication : lorsqu'une variable est passée en argument à une fonction, la valeur de la variable est copiée dans l'argument (on dit que la variable est passée par valeur – ce n’est pas vrai pour les tableaux ou les objets, qui sont passés par référence).</a:t>
            </a: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p:txBody>
      </p:sp>
      <p:sp>
        <p:nvSpPr>
          <p:cNvPr id="9" name="Espace réservé du pied de page 8"/>
          <p:cNvSpPr>
            <a:spLocks noGrp="1"/>
          </p:cNvSpPr>
          <p:nvPr>
            <p:ph type="ftr" sz="quarter" idx="11"/>
          </p:nvPr>
        </p:nvSpPr>
        <p:spPr/>
        <p:txBody>
          <a:bodyPr/>
          <a:lstStyle/>
          <a:p>
            <a:pPr>
              <a:defRPr/>
            </a:pPr>
            <a:r>
              <a:rPr lang="fr-FR"/>
              <a:t>Formation JavaScript - formations@alexis-ravel.com</a:t>
            </a:r>
          </a:p>
        </p:txBody>
      </p:sp>
      <p:sp>
        <p:nvSpPr>
          <p:cNvPr id="304131"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A68D476-F6CC-4D46-8473-1D1F372D0EEA}" type="slidenum">
              <a:rPr lang="fr-FR" altLang="fr-FR" sz="1200" smtClean="0">
                <a:solidFill>
                  <a:srgbClr val="898989"/>
                </a:solidFill>
              </a:rPr>
              <a:pPr>
                <a:spcBef>
                  <a:spcPct val="0"/>
                </a:spcBef>
                <a:buFontTx/>
                <a:buNone/>
              </a:pPr>
              <a:t>158</a:t>
            </a:fld>
            <a:endParaRPr lang="fr-FR" altLang="fr-FR" sz="1200">
              <a:solidFill>
                <a:srgbClr val="898989"/>
              </a:solidFill>
            </a:endParaRPr>
          </a:p>
        </p:txBody>
      </p:sp>
      <p:sp>
        <p:nvSpPr>
          <p:cNvPr id="12"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pic>
        <p:nvPicPr>
          <p:cNvPr id="30413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775" y="2349500"/>
            <a:ext cx="3816350" cy="259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Imag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43608" y="266393"/>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pull dir="rd"/>
  </p:transition>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Espace réservé du contenu 2"/>
          <p:cNvSpPr>
            <a:spLocks noGrp="1"/>
          </p:cNvSpPr>
          <p:nvPr>
            <p:ph idx="1"/>
          </p:nvPr>
        </p:nvSpPr>
        <p:spPr>
          <a:xfrm>
            <a:off x="395288" y="1268413"/>
            <a:ext cx="8497887" cy="4392612"/>
          </a:xfrm>
        </p:spPr>
        <p:txBody>
          <a:bodyPr>
            <a:normAutofit/>
          </a:bodyPr>
          <a:lstStyle/>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800" u="sng" dirty="0">
                <a:latin typeface="Arial Rounded MT Bold" pitchFamily="34" charset="0"/>
              </a:rPr>
              <a:t>AJAX</a:t>
            </a:r>
          </a:p>
          <a:p>
            <a:pPr marL="0" indent="0" eaLnBrk="1" hangingPunct="1">
              <a:buSzPct val="150000"/>
              <a:buNone/>
            </a:pPr>
            <a:endParaRPr lang="fr-FR" altLang="fr-FR" sz="2000" dirty="0">
              <a:latin typeface="Arial Rounded MT Bold" pitchFamily="34" charset="0"/>
            </a:endParaRPr>
          </a:p>
          <a:p>
            <a:pPr eaLnBrk="1" hangingPunct="1">
              <a:buSzPct val="150000"/>
              <a:buFont typeface="Wingdings" panose="05000000000000000000" pitchFamily="2" charset="2"/>
              <a:buChar char="§"/>
            </a:pPr>
            <a:r>
              <a:rPr lang="fr-FR" altLang="fr-FR" sz="2000" dirty="0">
                <a:latin typeface="Arial Rounded MT Bold" pitchFamily="34" charset="0"/>
              </a:rPr>
              <a:t>Auparavant, pour appeler un script exécuté côté serveur (par exemple du PHP qui va requêter la base de donnée, ce que ne peux pas faire du JS en front, il fallait utiliser les fonctions de l’API </a:t>
            </a:r>
            <a:r>
              <a:rPr lang="fr-FR" altLang="fr-FR" sz="2000" i="1" dirty="0" err="1">
                <a:latin typeface="Arial Rounded MT Bold" pitchFamily="34" charset="0"/>
              </a:rPr>
              <a:t>XMLHTTPRequest</a:t>
            </a:r>
            <a:r>
              <a:rPr lang="fr-FR" altLang="fr-FR" sz="2000" dirty="0">
                <a:latin typeface="Arial Rounded MT Bold" pitchFamily="34" charset="0"/>
              </a:rPr>
              <a:t> qui étaient assez complexes et la librairie jQuery était plus simple à utiliser.</a:t>
            </a:r>
          </a:p>
          <a:p>
            <a:pPr eaLnBrk="1" hangingPunct="1">
              <a:buSzPct val="150000"/>
              <a:buFont typeface="Wingdings" panose="05000000000000000000" pitchFamily="2" charset="2"/>
              <a:buChar char="§"/>
            </a:pPr>
            <a:endParaRPr lang="fr-FR" altLang="fr-FR" sz="2000" dirty="0">
              <a:latin typeface="Arial Rounded MT Bold" pitchFamily="34" charset="0"/>
            </a:endParaRPr>
          </a:p>
          <a:p>
            <a:pPr eaLnBrk="1" hangingPunct="1">
              <a:buSzPct val="150000"/>
              <a:buFont typeface="Wingdings" panose="05000000000000000000" pitchFamily="2" charset="2"/>
              <a:buChar char="§"/>
            </a:pPr>
            <a:r>
              <a:rPr lang="fr-FR" altLang="fr-FR" sz="2000" dirty="0">
                <a:latin typeface="Arial Rounded MT Bold" pitchFamily="34" charset="0"/>
              </a:rPr>
              <a:t>JS devient nativement compétitif avec jQuery avec l’API </a:t>
            </a:r>
            <a:r>
              <a:rPr lang="fr-FR" altLang="fr-FR" sz="2000" i="1" dirty="0" err="1">
                <a:latin typeface="Arial Rounded MT Bold" pitchFamily="34" charset="0"/>
              </a:rPr>
              <a:t>Fetch</a:t>
            </a:r>
            <a:r>
              <a:rPr lang="fr-FR" altLang="fr-FR" sz="2000" dirty="0">
                <a:latin typeface="Arial Rounded MT Bold" pitchFamily="34" charset="0"/>
              </a:rPr>
              <a:t> : </a:t>
            </a:r>
            <a:r>
              <a:rPr lang="fr-FR" altLang="fr-FR" sz="2000" dirty="0">
                <a:latin typeface="Arial Rounded MT Bold" pitchFamily="34" charset="0"/>
                <a:hlinkClick r:id="rId3"/>
              </a:rPr>
              <a:t>https://mindsers.blog/fr/post/fetch-fin-jquery-ajax/</a:t>
            </a:r>
            <a:r>
              <a:rPr lang="fr-FR" altLang="fr-FR" sz="2000" dirty="0">
                <a:latin typeface="Arial Rounded MT Bold" pitchFamily="34" charset="0"/>
              </a:rPr>
              <a:t> </a:t>
            </a:r>
          </a:p>
          <a:p>
            <a:pPr marL="0" indent="0" eaLnBrk="1" hangingPunct="1">
              <a:buSzPct val="150000"/>
              <a:buNone/>
            </a:pPr>
            <a:endParaRPr lang="fr-FR" altLang="fr-FR" sz="2000" dirty="0"/>
          </a:p>
          <a:p>
            <a:pPr eaLnBrk="1" hangingPunct="1">
              <a:buSzPct val="150000"/>
              <a:buFont typeface="Arial" panose="020B0604020202020204" pitchFamily="34" charset="0"/>
              <a:buBlip>
                <a:blip r:embed="rId4"/>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4"/>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4"/>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4"/>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4"/>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4"/>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4"/>
              </a:buBlip>
            </a:pPr>
            <a:endParaRPr lang="fr-FR" altLang="fr-FR" sz="2000" dirty="0"/>
          </a:p>
          <a:p>
            <a:pPr eaLnBrk="1" hangingPunct="1">
              <a:buSzPct val="150000"/>
              <a:buFont typeface="Arial" panose="020B0604020202020204" pitchFamily="34" charset="0"/>
              <a:buBlip>
                <a:blip r:embed="rId4"/>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4"/>
              </a:buBlip>
            </a:pPr>
            <a:endParaRPr lang="fr-FR" altLang="fr-FR" sz="2000" dirty="0"/>
          </a:p>
          <a:p>
            <a:pPr eaLnBrk="1" hangingPunct="1">
              <a:buSzPct val="150000"/>
              <a:buFont typeface="Arial" panose="020B0604020202020204" pitchFamily="34" charset="0"/>
              <a:buBlip>
                <a:blip r:embed="rId4"/>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4"/>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4"/>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4"/>
              </a:buBlip>
            </a:pPr>
            <a:endParaRPr lang="fr-FR" altLang="fr-FR" sz="2000" dirty="0"/>
          </a:p>
          <a:p>
            <a:pPr eaLnBrk="1" hangingPunct="1">
              <a:buSzPct val="150000"/>
              <a:buFont typeface="Arial" panose="020B0604020202020204" pitchFamily="34" charset="0"/>
              <a:buBlip>
                <a:blip r:embed="rId4"/>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4"/>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4"/>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4"/>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4"/>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4"/>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4"/>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4"/>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4"/>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4"/>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4"/>
              </a:buBlip>
            </a:pPr>
            <a:endParaRPr lang="fr-FR" altLang="fr-FR" sz="2000" dirty="0"/>
          </a:p>
          <a:p>
            <a:pPr eaLnBrk="1" hangingPunct="1">
              <a:buSzPct val="150000"/>
              <a:buFont typeface="Arial" panose="020B0604020202020204" pitchFamily="34" charset="0"/>
              <a:buBlip>
                <a:blip r:embed="rId4"/>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4"/>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4"/>
              </a:buBlip>
            </a:pPr>
            <a:endParaRPr lang="fr-FR" altLang="fr-FR" sz="1800" dirty="0">
              <a:latin typeface="Arial Rounded MT Bold" pitchFamily="34" charset="0"/>
            </a:endParaRPr>
          </a:p>
        </p:txBody>
      </p:sp>
      <p:sp>
        <p:nvSpPr>
          <p:cNvPr id="306179"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34E0534-EC60-4ADE-AA6C-0F6D0B6B46F1}" type="slidenum">
              <a:rPr lang="fr-FR" altLang="fr-FR" sz="1200" smtClean="0">
                <a:solidFill>
                  <a:srgbClr val="898989"/>
                </a:solidFill>
              </a:rPr>
              <a:pPr>
                <a:spcBef>
                  <a:spcPct val="0"/>
                </a:spcBef>
                <a:buFontTx/>
                <a:buNone/>
              </a:pPr>
              <a:t>159</a:t>
            </a:fld>
            <a:endParaRPr lang="fr-FR" altLang="fr-FR" sz="1200">
              <a:solidFill>
                <a:srgbClr val="898989"/>
              </a:solidFill>
            </a:endParaRPr>
          </a:p>
        </p:txBody>
      </p:sp>
      <p:sp>
        <p:nvSpPr>
          <p:cNvPr id="12"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sp>
        <p:nvSpPr>
          <p:cNvPr id="2" name="Espace réservé du pied de page 1"/>
          <p:cNvSpPr>
            <a:spLocks noGrp="1"/>
          </p:cNvSpPr>
          <p:nvPr>
            <p:ph type="ftr" sz="quarter" idx="11"/>
          </p:nvPr>
        </p:nvSpPr>
        <p:spPr/>
        <p:txBody>
          <a:bodyPr/>
          <a:lstStyle/>
          <a:p>
            <a:pPr>
              <a:defRPr/>
            </a:pPr>
            <a:r>
              <a:rPr lang="fr-FR"/>
              <a:t>Formation JavaScript - formations@alexis-ravel.com</a:t>
            </a:r>
          </a:p>
        </p:txBody>
      </p:sp>
      <p:pic>
        <p:nvPicPr>
          <p:cNvPr id="8" name="Imag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43608" y="266393"/>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4" name="Image 3">
            <a:extLst>
              <a:ext uri="{FF2B5EF4-FFF2-40B4-BE49-F238E27FC236}">
                <a16:creationId xmlns:a16="http://schemas.microsoft.com/office/drawing/2014/main" id="{794D61A5-6421-BF78-B182-6FFE9D30A57F}"/>
              </a:ext>
            </a:extLst>
          </p:cNvPr>
          <p:cNvPicPr>
            <a:picLocks noChangeAspect="1"/>
          </p:cNvPicPr>
          <p:nvPr/>
        </p:nvPicPr>
        <p:blipFill>
          <a:blip r:embed="rId6"/>
          <a:stretch>
            <a:fillRect/>
          </a:stretch>
        </p:blipFill>
        <p:spPr>
          <a:xfrm>
            <a:off x="3017101" y="5127785"/>
            <a:ext cx="3109797" cy="1616515"/>
          </a:xfrm>
          <a:prstGeom prst="rect">
            <a:avLst/>
          </a:prstGeom>
        </p:spPr>
      </p:pic>
    </p:spTree>
    <p:extLst>
      <p:ext uri="{BB962C8B-B14F-4D97-AF65-F5344CB8AC3E}">
        <p14:creationId xmlns:p14="http://schemas.microsoft.com/office/powerpoint/2010/main" val="3394414662"/>
      </p:ext>
    </p:extLst>
  </p:cSld>
  <p:clrMapOvr>
    <a:masterClrMapping/>
  </p:clrMapOvr>
  <p:transition>
    <p:pull dir="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Espace réservé du contenu 2"/>
          <p:cNvSpPr>
            <a:spLocks noGrp="1"/>
          </p:cNvSpPr>
          <p:nvPr>
            <p:ph idx="1"/>
          </p:nvPr>
        </p:nvSpPr>
        <p:spPr>
          <a:xfrm>
            <a:off x="395288" y="1268413"/>
            <a:ext cx="8064500" cy="5184775"/>
          </a:xfrm>
        </p:spPr>
        <p:txBody>
          <a:bodyPr>
            <a:normAutofit fontScale="92500" lnSpcReduction="10000"/>
          </a:bodyPr>
          <a:lstStyle/>
          <a:p>
            <a:pPr eaLnBrk="1" hangingPunct="1">
              <a:buSzPct val="150000"/>
              <a:buFont typeface="Arial" panose="020B0604020202020204" pitchFamily="34" charset="0"/>
              <a:buNone/>
              <a:defRPr/>
            </a:pPr>
            <a:endParaRPr lang="fr-FR" altLang="fr-FR" sz="2000" dirty="0">
              <a:latin typeface="Arial Rounded MT Bold" pitchFamily="34" charset="0"/>
            </a:endParaRPr>
          </a:p>
          <a:p>
            <a:pPr eaLnBrk="1" hangingPunct="1">
              <a:buSzPct val="150000"/>
              <a:buFont typeface="Arial" panose="020B0604020202020204" pitchFamily="34" charset="0"/>
              <a:buNone/>
              <a:defRPr/>
            </a:pPr>
            <a:r>
              <a:rPr lang="fr-FR" altLang="fr-FR" sz="2800" u="sng" dirty="0">
                <a:latin typeface="Arial Rounded MT Bold" pitchFamily="34" charset="0"/>
              </a:rPr>
              <a:t>Variables et types de variables</a:t>
            </a:r>
          </a:p>
          <a:p>
            <a:pPr eaLnBrk="1" hangingPunct="1">
              <a:buSzPct val="150000"/>
              <a:buFont typeface="Arial" panose="020B0604020202020204" pitchFamily="34" charset="0"/>
              <a:buNone/>
              <a:defRPr/>
            </a:pPr>
            <a:endParaRPr lang="fr-FR" altLang="fr-FR" sz="2000" dirty="0">
              <a:latin typeface="Arial Rounded MT Bold" pitchFamily="34" charset="0"/>
            </a:endParaRPr>
          </a:p>
          <a:p>
            <a:pPr eaLnBrk="1" hangingPunct="1">
              <a:buSzPct val="150000"/>
              <a:buFont typeface="Arial" panose="020B0604020202020204" pitchFamily="34" charset="0"/>
              <a:buNone/>
              <a:defRPr/>
            </a:pPr>
            <a:r>
              <a:rPr lang="fr-FR" altLang="fr-FR" sz="2000" i="1" dirty="0">
                <a:latin typeface="Arial Rounded MT Bold" pitchFamily="34" charset="0"/>
              </a:rPr>
              <a:t>Astuces sur le </a:t>
            </a:r>
            <a:r>
              <a:rPr lang="fr-FR" altLang="fr-FR" sz="2000" i="1" dirty="0" err="1">
                <a:latin typeface="Arial Rounded MT Bold" pitchFamily="34" charset="0"/>
              </a:rPr>
              <a:t>débuggage</a:t>
            </a:r>
            <a:endParaRPr lang="fr-FR" altLang="fr-FR" sz="2000" i="1" dirty="0">
              <a:latin typeface="Arial Rounded MT Bold" pitchFamily="34" charset="0"/>
            </a:endParaRPr>
          </a:p>
          <a:p>
            <a:pPr eaLnBrk="1" hangingPunct="1">
              <a:buSzPct val="150000"/>
              <a:buFont typeface="Arial" panose="020B0604020202020204" pitchFamily="34" charset="0"/>
              <a:buNone/>
              <a:defRPr/>
            </a:pPr>
            <a:endParaRPr lang="fr-FR" altLang="fr-FR" sz="2000" dirty="0">
              <a:latin typeface="Arial Rounded MT Bold" pitchFamily="34" charset="0"/>
            </a:endParaRPr>
          </a:p>
          <a:p>
            <a:pPr eaLnBrk="1" hangingPunct="1">
              <a:buSzPct val="150000"/>
              <a:buFont typeface="Wingdings" panose="05000000000000000000" pitchFamily="2" charset="2"/>
              <a:buChar char="§"/>
              <a:defRPr/>
            </a:pPr>
            <a:r>
              <a:rPr lang="fr-FR" altLang="fr-FR" sz="2000" dirty="0">
                <a:latin typeface="Arial Rounded MT Bold" pitchFamily="34" charset="0"/>
              </a:rPr>
              <a:t>Généralement, une erreur de syntaxe stoppe complètement l’exécution du reste du script. Un script peut ne pas fonctionner parce qu’un autre script inclus sur la page est </a:t>
            </a:r>
            <a:r>
              <a:rPr lang="fr-FR" altLang="fr-FR" sz="2000" dirty="0" err="1">
                <a:latin typeface="Arial Rounded MT Bold" pitchFamily="34" charset="0"/>
              </a:rPr>
              <a:t>buggé</a:t>
            </a:r>
            <a:r>
              <a:rPr lang="fr-FR" altLang="fr-FR" sz="2000" dirty="0">
                <a:latin typeface="Arial Rounded MT Bold" pitchFamily="34" charset="0"/>
              </a:rPr>
              <a:t> !</a:t>
            </a:r>
          </a:p>
          <a:p>
            <a:pPr marL="0" indent="0" eaLnBrk="1" hangingPunct="1">
              <a:buSzPct val="150000"/>
              <a:buFont typeface="Arial" panose="020B0604020202020204" pitchFamily="34" charset="0"/>
              <a:buNone/>
              <a:defRPr/>
            </a:pPr>
            <a:endParaRPr lang="fr-FR" altLang="fr-FR" sz="2000" dirty="0">
              <a:latin typeface="Arial Rounded MT Bold" pitchFamily="34" charset="0"/>
            </a:endParaRPr>
          </a:p>
          <a:p>
            <a:pPr eaLnBrk="1" hangingPunct="1">
              <a:buSzPct val="150000"/>
              <a:buFont typeface="Wingdings" panose="05000000000000000000" pitchFamily="2" charset="2"/>
              <a:buChar char="§"/>
              <a:defRPr/>
            </a:pPr>
            <a:r>
              <a:rPr lang="fr-FR" altLang="fr-FR" sz="2000" dirty="0">
                <a:latin typeface="Arial Rounded MT Bold" pitchFamily="34" charset="0"/>
              </a:rPr>
              <a:t>Afin de régler certains bugs, on a besoin d’afficher le contenu des variables. Faire des </a:t>
            </a:r>
            <a:r>
              <a:rPr lang="fr-FR" altLang="fr-FR" sz="2000" dirty="0" err="1">
                <a:latin typeface="Consolas" panose="020B0609020204030204" pitchFamily="49" charset="0"/>
                <a:cs typeface="Consolas" panose="020B0609020204030204" pitchFamily="49" charset="0"/>
              </a:rPr>
              <a:t>alert</a:t>
            </a:r>
            <a:r>
              <a:rPr lang="fr-FR" altLang="fr-FR" sz="2000" dirty="0">
                <a:latin typeface="Consolas" panose="020B0609020204030204" pitchFamily="49" charset="0"/>
                <a:cs typeface="Consolas" panose="020B0609020204030204" pitchFamily="49" charset="0"/>
              </a:rPr>
              <a:t>() </a:t>
            </a:r>
            <a:r>
              <a:rPr lang="fr-FR" altLang="fr-FR" sz="2000" dirty="0">
                <a:latin typeface="Arial Rounded MT Bold" pitchFamily="34" charset="0"/>
              </a:rPr>
              <a:t>est assez lourd (et met en pause le script). On peut utiliser l’objet </a:t>
            </a:r>
            <a:r>
              <a:rPr lang="fr-FR" altLang="fr-FR" sz="2000" dirty="0">
                <a:latin typeface="Consolas" panose="020B0609020204030204" pitchFamily="49" charset="0"/>
              </a:rPr>
              <a:t>console</a:t>
            </a:r>
            <a:r>
              <a:rPr lang="fr-FR" altLang="fr-FR" sz="2000" dirty="0">
                <a:latin typeface="Arial Rounded MT Bold" pitchFamily="34" charset="0"/>
              </a:rPr>
              <a:t> et sa méthode </a:t>
            </a:r>
            <a:r>
              <a:rPr lang="fr-FR" altLang="fr-FR" sz="2000" dirty="0">
                <a:latin typeface="Consolas" panose="020B0609020204030204" pitchFamily="49" charset="0"/>
                <a:cs typeface="Consolas" panose="020B0609020204030204" pitchFamily="49" charset="0"/>
              </a:rPr>
              <a:t>log()</a:t>
            </a:r>
            <a:r>
              <a:rPr lang="fr-FR" altLang="fr-FR" sz="2000" dirty="0">
                <a:latin typeface="Arial Rounded MT Bold" pitchFamily="34" charset="0"/>
              </a:rPr>
              <a:t>. Ainsi, si on écrit </a:t>
            </a:r>
            <a:r>
              <a:rPr lang="fr-FR" altLang="fr-FR" sz="2000" dirty="0">
                <a:latin typeface="Consolas" panose="020B0609020204030204" pitchFamily="49" charset="0"/>
                <a:cs typeface="Consolas" panose="020B0609020204030204" pitchFamily="49" charset="0"/>
              </a:rPr>
              <a:t>console.log('un message')</a:t>
            </a:r>
            <a:r>
              <a:rPr lang="fr-FR" altLang="fr-FR" sz="2000" dirty="0">
                <a:latin typeface="Arial" panose="020B0604020202020204" pitchFamily="34" charset="0"/>
                <a:cs typeface="Arial" panose="020B0604020202020204" pitchFamily="34" charset="0"/>
              </a:rPr>
              <a:t>  </a:t>
            </a:r>
            <a:r>
              <a:rPr lang="fr-FR" altLang="fr-FR" sz="2000" dirty="0">
                <a:latin typeface="Arial Rounded MT Bold" pitchFamily="34" charset="0"/>
              </a:rPr>
              <a:t>cela s’affichera dans la console. Très pratique pour afficher la valeur de variables, ou des messages indicatifs.</a:t>
            </a:r>
          </a:p>
          <a:p>
            <a:pPr eaLnBrk="1" hangingPunct="1">
              <a:buSzPct val="150000"/>
              <a:buFont typeface="Arial" panose="020B0604020202020204" pitchFamily="34" charset="0"/>
              <a:buNone/>
              <a:defRPr/>
            </a:pPr>
            <a:endParaRPr lang="fr-FR" altLang="fr-FR" sz="2000" dirty="0">
              <a:latin typeface="Arial Rounded MT Bold" pitchFamily="34" charset="0"/>
            </a:endParaRPr>
          </a:p>
          <a:p>
            <a:pPr>
              <a:buFont typeface="Arial" panose="020B0604020202020204" pitchFamily="34" charset="0"/>
              <a:buNone/>
              <a:defRPr/>
            </a:pPr>
            <a:r>
              <a:rPr lang="fr-FR" altLang="fr-FR" sz="2000" dirty="0"/>
              <a:t> </a:t>
            </a:r>
          </a:p>
          <a:p>
            <a:pPr eaLnBrk="1" hangingPunct="1">
              <a:buSzPct val="150000"/>
              <a:buFont typeface="Arial" panose="020B0604020202020204" pitchFamily="34" charset="0"/>
              <a:buBlip>
                <a:blip r:embed="rId3"/>
              </a:buBlip>
              <a:defRPr/>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defRPr/>
            </a:pPr>
            <a:endParaRPr lang="fr-FR" altLang="fr-FR" sz="2000" dirty="0">
              <a:latin typeface="Arial" panose="020B0604020202020204" pitchFamily="34" charset="0"/>
              <a:cs typeface="Arial" panose="020B0604020202020204" pitchFamily="34" charset="0"/>
            </a:endParaRPr>
          </a:p>
          <a:p>
            <a:pPr eaLnBrk="1" hangingPunct="1">
              <a:buSzPct val="150000"/>
              <a:buFont typeface="Arial" panose="020B0604020202020204" pitchFamily="34" charset="0"/>
              <a:buBlip>
                <a:blip r:embed="rId3"/>
              </a:buBlip>
              <a:defRPr/>
            </a:pPr>
            <a:endParaRPr lang="fr-FR" altLang="fr-FR" sz="2000" dirty="0">
              <a:latin typeface="Arial Rounded MT Bold" pitchFamily="34" charset="0"/>
            </a:endParaRPr>
          </a:p>
          <a:p>
            <a:pPr eaLnBrk="1" hangingPunct="1">
              <a:buSzPct val="150000"/>
              <a:buFont typeface="Arial" panose="020B0604020202020204" pitchFamily="34" charset="0"/>
              <a:buNone/>
              <a:defRPr/>
            </a:pPr>
            <a:endParaRPr lang="fr-FR" altLang="fr-FR" sz="2000" dirty="0"/>
          </a:p>
          <a:p>
            <a:pPr eaLnBrk="1" hangingPunct="1">
              <a:buSzPct val="150000"/>
              <a:buFont typeface="Arial" panose="020B0604020202020204" pitchFamily="34" charset="0"/>
              <a:buNone/>
              <a:defRPr/>
            </a:pPr>
            <a:endParaRPr lang="fr-FR" altLang="fr-FR" sz="2000" dirty="0"/>
          </a:p>
          <a:p>
            <a:pPr eaLnBrk="1" hangingPunct="1">
              <a:buSzPct val="150000"/>
              <a:buFont typeface="Arial" panose="020B0604020202020204" pitchFamily="34" charset="0"/>
              <a:buBlip>
                <a:blip r:embed="rId3"/>
              </a:buBlip>
              <a:defRPr/>
            </a:pPr>
            <a:endParaRPr lang="fr-FR" altLang="fr-FR" sz="2000" dirty="0"/>
          </a:p>
          <a:p>
            <a:pPr eaLnBrk="1" hangingPunct="1">
              <a:buSzPct val="150000"/>
              <a:buFont typeface="Arial" panose="020B0604020202020204" pitchFamily="34" charset="0"/>
              <a:buBlip>
                <a:blip r:embed="rId3"/>
              </a:buBlip>
              <a:defRPr/>
            </a:pPr>
            <a:endParaRPr lang="fr-FR" altLang="fr-FR" sz="2000" dirty="0"/>
          </a:p>
          <a:p>
            <a:pPr eaLnBrk="1" hangingPunct="1">
              <a:buSzPct val="150000"/>
              <a:buFont typeface="Arial" panose="020B0604020202020204" pitchFamily="34" charset="0"/>
              <a:buNone/>
              <a:defRPr/>
            </a:pPr>
            <a:endParaRPr lang="fr-FR" altLang="fr-FR" sz="2000" dirty="0"/>
          </a:p>
        </p:txBody>
      </p:sp>
      <p:sp>
        <p:nvSpPr>
          <p:cNvPr id="9" name="Espace réservé du pied de page 8"/>
          <p:cNvSpPr>
            <a:spLocks noGrp="1"/>
          </p:cNvSpPr>
          <p:nvPr>
            <p:ph type="ftr" sz="quarter" idx="11"/>
          </p:nvPr>
        </p:nvSpPr>
        <p:spPr/>
        <p:txBody>
          <a:bodyPr/>
          <a:lstStyle/>
          <a:p>
            <a:pPr>
              <a:defRPr/>
            </a:pPr>
            <a:r>
              <a:rPr lang="fr-FR"/>
              <a:t>Formation JavaScript - formations@alexis-ravel.com</a:t>
            </a:r>
          </a:p>
        </p:txBody>
      </p:sp>
      <p:sp>
        <p:nvSpPr>
          <p:cNvPr id="33795"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E190EC8-595F-4355-A024-2E151EE7F058}" type="slidenum">
              <a:rPr lang="fr-FR" altLang="fr-FR" sz="1200" smtClean="0">
                <a:solidFill>
                  <a:srgbClr val="898989"/>
                </a:solidFill>
              </a:rPr>
              <a:pPr>
                <a:spcBef>
                  <a:spcPct val="0"/>
                </a:spcBef>
                <a:buFontTx/>
                <a:buNone/>
              </a:pPr>
              <a:t>16</a:t>
            </a:fld>
            <a:endParaRPr lang="fr-FR" altLang="fr-FR" sz="1200">
              <a:solidFill>
                <a:srgbClr val="898989"/>
              </a:solidFill>
            </a:endParaRPr>
          </a:p>
        </p:txBody>
      </p:sp>
      <p:sp>
        <p:nvSpPr>
          <p:cNvPr id="13"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pic>
        <p:nvPicPr>
          <p:cNvPr id="8" name="Imag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3608" y="266393"/>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pull dir="rd"/>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Espace réservé du contenu 2"/>
          <p:cNvSpPr>
            <a:spLocks noGrp="1"/>
          </p:cNvSpPr>
          <p:nvPr>
            <p:ph idx="1"/>
          </p:nvPr>
        </p:nvSpPr>
        <p:spPr>
          <a:xfrm>
            <a:off x="395288" y="1268413"/>
            <a:ext cx="8497887" cy="4392612"/>
          </a:xfrm>
        </p:spPr>
        <p:txBody>
          <a:bodyPr>
            <a:normAutofit fontScale="92500" lnSpcReduction="10000"/>
          </a:bodyPr>
          <a:lstStyle/>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800" u="sng" dirty="0">
                <a:latin typeface="Arial Rounded MT Bold" pitchFamily="34" charset="0"/>
              </a:rPr>
              <a:t>HTML5 : exemple d’API</a:t>
            </a: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000" i="1" dirty="0">
                <a:latin typeface="Arial Rounded MT Bold" pitchFamily="34" charset="0"/>
              </a:rPr>
              <a:t>L’HTML5 et le JavaScript</a:t>
            </a: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Wingdings" panose="05000000000000000000" pitchFamily="2" charset="2"/>
              <a:buChar char="§"/>
            </a:pPr>
            <a:r>
              <a:rPr lang="fr-FR" altLang="fr-FR" sz="2000" dirty="0">
                <a:latin typeface="Arial Rounded MT Bold" pitchFamily="34" charset="0"/>
              </a:rPr>
              <a:t>La popularité du HTML5 ne vient pas tant des nouvelles balises qu’il apporte (&lt;</a:t>
            </a:r>
            <a:r>
              <a:rPr lang="fr-FR" altLang="fr-FR" sz="2000" dirty="0" err="1">
                <a:latin typeface="Arial Rounded MT Bold" pitchFamily="34" charset="0"/>
              </a:rPr>
              <a:t>nav</a:t>
            </a:r>
            <a:r>
              <a:rPr lang="fr-FR" altLang="fr-FR" sz="2000" dirty="0">
                <a:latin typeface="Arial Rounded MT Bold" pitchFamily="34" charset="0"/>
              </a:rPr>
              <a:t>&gt;, &lt;header&gt;, &lt;</a:t>
            </a:r>
            <a:r>
              <a:rPr lang="fr-FR" altLang="fr-FR" sz="2000" dirty="0" err="1">
                <a:latin typeface="Arial Rounded MT Bold" pitchFamily="34" charset="0"/>
              </a:rPr>
              <a:t>footer</a:t>
            </a:r>
            <a:r>
              <a:rPr lang="fr-FR" altLang="fr-FR" sz="2000" dirty="0">
                <a:latin typeface="Arial Rounded MT Bold" pitchFamily="34" charset="0"/>
              </a:rPr>
              <a:t>&gt;, &lt;</a:t>
            </a:r>
            <a:r>
              <a:rPr lang="fr-FR" altLang="fr-FR" sz="2000" dirty="0" err="1">
                <a:latin typeface="Arial Rounded MT Bold" pitchFamily="34" charset="0"/>
              </a:rPr>
              <a:t>canvas</a:t>
            </a:r>
            <a:r>
              <a:rPr lang="fr-FR" altLang="fr-FR" sz="2000" dirty="0">
                <a:latin typeface="Arial Rounded MT Bold" pitchFamily="34" charset="0"/>
              </a:rPr>
              <a:t>&gt;, &lt;audio&gt;…) que de l’</a:t>
            </a:r>
            <a:r>
              <a:rPr lang="fr-FR" altLang="fr-FR" sz="2000" dirty="0" err="1">
                <a:latin typeface="Arial Rounded MT Bold" pitchFamily="34" charset="0"/>
              </a:rPr>
              <a:t>intéractivité</a:t>
            </a:r>
            <a:r>
              <a:rPr lang="fr-FR" altLang="fr-FR" sz="2000" dirty="0">
                <a:latin typeface="Arial Rounded MT Bold" pitchFamily="34" charset="0"/>
              </a:rPr>
              <a:t> donnée par les API JS qui l’ont accompagné (il en existe pour les éléments &lt;</a:t>
            </a:r>
            <a:r>
              <a:rPr lang="fr-FR" altLang="fr-FR" sz="2000" dirty="0" err="1">
                <a:latin typeface="Arial Rounded MT Bold" pitchFamily="34" charset="0"/>
              </a:rPr>
              <a:t>canvas</a:t>
            </a:r>
            <a:r>
              <a:rPr lang="fr-FR" altLang="fr-FR" sz="2000" dirty="0">
                <a:latin typeface="Arial Rounded MT Bold" pitchFamily="34" charset="0"/>
              </a:rPr>
              <a:t>&gt;, &lt;audio&gt; et &lt;</a:t>
            </a:r>
            <a:r>
              <a:rPr lang="fr-FR" altLang="fr-FR" sz="2000" dirty="0" err="1">
                <a:latin typeface="Arial Rounded MT Bold" pitchFamily="34" charset="0"/>
              </a:rPr>
              <a:t>video</a:t>
            </a:r>
            <a:r>
              <a:rPr lang="fr-FR" altLang="fr-FR" sz="2000" dirty="0">
                <a:latin typeface="Arial Rounded MT Bold" pitchFamily="34" charset="0"/>
              </a:rPr>
              <a:t>&gt;, mais aussi pour des fonctionnalités à part comme le drag and drop ou glisser-déposer, et quelques fonctions comme</a:t>
            </a:r>
            <a:r>
              <a:rPr lang="fr-FR" altLang="fr-FR" sz="2000" dirty="0">
                <a:latin typeface="Arial" panose="020B0604020202020204" pitchFamily="34" charset="0"/>
                <a:cs typeface="Arial" panose="020B0604020202020204" pitchFamily="34" charset="0"/>
              </a:rPr>
              <a:t> </a:t>
            </a:r>
            <a:r>
              <a:rPr lang="fr-FR" altLang="fr-FR" sz="2000" dirty="0" err="1">
                <a:latin typeface="Arial" panose="020B0604020202020204" pitchFamily="34" charset="0"/>
                <a:cs typeface="Arial" panose="020B0604020202020204" pitchFamily="34" charset="0"/>
              </a:rPr>
              <a:t>querySelector</a:t>
            </a:r>
            <a:r>
              <a:rPr lang="fr-FR" altLang="fr-FR" sz="2000" dirty="0">
                <a:latin typeface="Arial" panose="020B0604020202020204" pitchFamily="34" charset="0"/>
                <a:cs typeface="Arial" panose="020B0604020202020204" pitchFamily="34" charset="0"/>
              </a:rPr>
              <a:t>()</a:t>
            </a:r>
            <a:r>
              <a:rPr lang="fr-FR" altLang="fr-FR" sz="2000" dirty="0">
                <a:latin typeface="Arial Rounded MT Bold" pitchFamily="34" charset="0"/>
              </a:rPr>
              <a:t> que nous avons déjà vu).</a:t>
            </a: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Wingdings" panose="05000000000000000000" pitchFamily="2" charset="2"/>
              <a:buChar char="§"/>
            </a:pPr>
            <a:r>
              <a:rPr lang="fr-FR" altLang="fr-FR" sz="2000" dirty="0">
                <a:latin typeface="Arial Rounded MT Bold" pitchFamily="34" charset="0"/>
              </a:rPr>
              <a:t>Nous pourrons voir après jQuery l’API Drag &amp; Drop, qui permet de faire des interfaces dont on peut déplacer les éléments, ou de récupérer des éléments du Bureau pour les placer dans le navigateur.</a:t>
            </a: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p:txBody>
      </p:sp>
      <p:sp>
        <p:nvSpPr>
          <p:cNvPr id="306179"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34E0534-EC60-4ADE-AA6C-0F6D0B6B46F1}" type="slidenum">
              <a:rPr lang="fr-FR" altLang="fr-FR" sz="1200" smtClean="0">
                <a:solidFill>
                  <a:srgbClr val="898989"/>
                </a:solidFill>
              </a:rPr>
              <a:pPr>
                <a:spcBef>
                  <a:spcPct val="0"/>
                </a:spcBef>
                <a:buFontTx/>
                <a:buNone/>
              </a:pPr>
              <a:t>160</a:t>
            </a:fld>
            <a:endParaRPr lang="fr-FR" altLang="fr-FR" sz="1200">
              <a:solidFill>
                <a:srgbClr val="898989"/>
              </a:solidFill>
            </a:endParaRPr>
          </a:p>
        </p:txBody>
      </p:sp>
      <p:sp>
        <p:nvSpPr>
          <p:cNvPr id="12"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sp>
        <p:nvSpPr>
          <p:cNvPr id="2" name="Espace réservé du pied de page 1"/>
          <p:cNvSpPr>
            <a:spLocks noGrp="1"/>
          </p:cNvSpPr>
          <p:nvPr>
            <p:ph type="ftr" sz="quarter" idx="11"/>
          </p:nvPr>
        </p:nvSpPr>
        <p:spPr/>
        <p:txBody>
          <a:bodyPr/>
          <a:lstStyle/>
          <a:p>
            <a:pPr>
              <a:defRPr/>
            </a:pPr>
            <a:r>
              <a:rPr lang="fr-FR"/>
              <a:t>Formation JavaScript - formations@alexis-ravel.com</a:t>
            </a:r>
          </a:p>
        </p:txBody>
      </p:sp>
      <p:pic>
        <p:nvPicPr>
          <p:cNvPr id="8" name="Imag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3608" y="266393"/>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pull dir="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Espace réservé du contenu 2"/>
          <p:cNvSpPr>
            <a:spLocks noGrp="1"/>
          </p:cNvSpPr>
          <p:nvPr>
            <p:ph idx="1"/>
          </p:nvPr>
        </p:nvSpPr>
        <p:spPr>
          <a:xfrm>
            <a:off x="395288" y="1268413"/>
            <a:ext cx="8353425" cy="5184775"/>
          </a:xfrm>
        </p:spPr>
        <p:txBody>
          <a:bodyPr/>
          <a:lstStyle/>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800" u="sng" dirty="0">
                <a:latin typeface="Arial Rounded MT Bold" pitchFamily="34" charset="0"/>
              </a:rPr>
              <a:t>Variables et types de variables</a:t>
            </a: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000" i="1" dirty="0">
                <a:latin typeface="Arial Rounded MT Bold" pitchFamily="34" charset="0"/>
              </a:rPr>
              <a:t>Gestion des types de variables</a:t>
            </a: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Wingdings" panose="05000000000000000000" pitchFamily="2" charset="2"/>
              <a:buChar char="§"/>
            </a:pPr>
            <a:r>
              <a:rPr lang="fr-FR" altLang="fr-FR" sz="2000" dirty="0">
                <a:latin typeface="Arial Rounded MT Bold" pitchFamily="34" charset="0"/>
              </a:rPr>
              <a:t>Pour afficher le type d’une variable, on utilise l’instruction </a:t>
            </a:r>
            <a:r>
              <a:rPr lang="fr-FR" altLang="fr-FR" sz="2000" dirty="0" err="1">
                <a:latin typeface="Consolas" panose="020B0609020204030204" pitchFamily="49" charset="0"/>
                <a:cs typeface="Consolas" panose="020B0609020204030204" pitchFamily="49" charset="0"/>
              </a:rPr>
              <a:t>typeof</a:t>
            </a:r>
            <a:r>
              <a:rPr lang="fr-FR" altLang="fr-FR" sz="2000" dirty="0">
                <a:latin typeface="Arial Rounded MT Bold" pitchFamily="34" charset="0"/>
              </a:rPr>
              <a:t>. </a:t>
            </a:r>
          </a:p>
          <a:p>
            <a:pPr eaLnBrk="1" hangingPunct="1">
              <a:buSzPct val="150000"/>
              <a:buFont typeface="Wingdings" panose="05000000000000000000" pitchFamily="2" charset="2"/>
              <a:buChar char="§"/>
            </a:pPr>
            <a:r>
              <a:rPr lang="fr-FR" altLang="fr-FR" sz="2000" dirty="0">
                <a:latin typeface="Arial Rounded MT Bold" pitchFamily="34" charset="0"/>
              </a:rPr>
              <a:t>Si la </a:t>
            </a:r>
            <a:r>
              <a:rPr lang="fr-FR" altLang="fr-FR" sz="2000" i="1" dirty="0">
                <a:latin typeface="Arial Rounded MT Bold" pitchFamily="34" charset="0"/>
              </a:rPr>
              <a:t>variable n’existe pas ou n’a pas été initialisée</a:t>
            </a:r>
            <a:r>
              <a:rPr lang="fr-FR" altLang="fr-FR" sz="2000" dirty="0">
                <a:latin typeface="Arial Rounded MT Bold" pitchFamily="34" charset="0"/>
              </a:rPr>
              <a:t>, la valeur </a:t>
            </a:r>
            <a:r>
              <a:rPr lang="fr-FR" altLang="fr-FR" sz="2000" dirty="0" err="1">
                <a:latin typeface="Consolas" panose="020B0609020204030204" pitchFamily="49" charset="0"/>
                <a:cs typeface="Consolas" panose="020B0609020204030204" pitchFamily="49" charset="0"/>
              </a:rPr>
              <a:t>undefined</a:t>
            </a:r>
            <a:r>
              <a:rPr lang="fr-FR" altLang="fr-FR" sz="2000" dirty="0">
                <a:latin typeface="Arial Rounded MT Bold" pitchFamily="34" charset="0"/>
              </a:rPr>
              <a:t> est renvoyée :</a:t>
            </a: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None/>
            </a:pPr>
            <a:endParaRPr lang="fr-FR" altLang="fr-FR" sz="2000" dirty="0"/>
          </a:p>
        </p:txBody>
      </p:sp>
      <p:sp>
        <p:nvSpPr>
          <p:cNvPr id="9" name="Espace réservé du pied de page 8"/>
          <p:cNvSpPr>
            <a:spLocks noGrp="1"/>
          </p:cNvSpPr>
          <p:nvPr>
            <p:ph type="ftr" sz="quarter" idx="11"/>
          </p:nvPr>
        </p:nvSpPr>
        <p:spPr/>
        <p:txBody>
          <a:bodyPr/>
          <a:lstStyle/>
          <a:p>
            <a:pPr>
              <a:defRPr/>
            </a:pPr>
            <a:r>
              <a:rPr lang="fr-FR"/>
              <a:t>Formation JavaScript - formations@alexis-ravel.com</a:t>
            </a:r>
          </a:p>
        </p:txBody>
      </p:sp>
      <p:sp>
        <p:nvSpPr>
          <p:cNvPr id="35843"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872812B-AE5E-4C21-AA6C-69B2D41497FC}" type="slidenum">
              <a:rPr lang="fr-FR" altLang="fr-FR" sz="1200" smtClean="0">
                <a:solidFill>
                  <a:srgbClr val="898989"/>
                </a:solidFill>
              </a:rPr>
              <a:pPr>
                <a:spcBef>
                  <a:spcPct val="0"/>
                </a:spcBef>
                <a:buFontTx/>
                <a:buNone/>
              </a:pPr>
              <a:t>17</a:t>
            </a:fld>
            <a:endParaRPr lang="fr-FR" altLang="fr-FR" sz="1200">
              <a:solidFill>
                <a:srgbClr val="898989"/>
              </a:solidFill>
            </a:endParaRPr>
          </a:p>
        </p:txBody>
      </p:sp>
      <p:sp>
        <p:nvSpPr>
          <p:cNvPr id="13"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pic>
        <p:nvPicPr>
          <p:cNvPr id="35848" name="Imag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775" y="4508500"/>
            <a:ext cx="2592388"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9" name="Imag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2275" y="5229225"/>
            <a:ext cx="554355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Imag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43608" y="266393"/>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pull dir="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Espace réservé du contenu 2"/>
          <p:cNvSpPr>
            <a:spLocks noGrp="1"/>
          </p:cNvSpPr>
          <p:nvPr>
            <p:ph idx="1"/>
          </p:nvPr>
        </p:nvSpPr>
        <p:spPr>
          <a:xfrm>
            <a:off x="395288" y="1268413"/>
            <a:ext cx="8229600" cy="5184775"/>
          </a:xfrm>
        </p:spPr>
        <p:txBody>
          <a:bodyPr>
            <a:normAutofit fontScale="92500" lnSpcReduction="10000"/>
          </a:bodyPr>
          <a:lstStyle/>
          <a:p>
            <a:pPr eaLnBrk="1" hangingPunct="1">
              <a:buSzPct val="150000"/>
              <a:buFont typeface="Arial" panose="020B0604020202020204" pitchFamily="34" charset="0"/>
              <a:buNone/>
              <a:defRPr/>
            </a:pPr>
            <a:endParaRPr lang="fr-FR" altLang="fr-FR" sz="2000" dirty="0">
              <a:latin typeface="Arial Rounded MT Bold" pitchFamily="34" charset="0"/>
            </a:endParaRPr>
          </a:p>
          <a:p>
            <a:pPr eaLnBrk="1" hangingPunct="1">
              <a:buSzPct val="150000"/>
              <a:buFont typeface="Arial" panose="020B0604020202020204" pitchFamily="34" charset="0"/>
              <a:buNone/>
              <a:defRPr/>
            </a:pPr>
            <a:r>
              <a:rPr lang="fr-FR" altLang="fr-FR" sz="2800" u="sng" dirty="0">
                <a:latin typeface="Arial Rounded MT Bold" pitchFamily="34" charset="0"/>
              </a:rPr>
              <a:t>Variables et types de variables</a:t>
            </a:r>
          </a:p>
          <a:p>
            <a:pPr eaLnBrk="1" hangingPunct="1">
              <a:buSzPct val="150000"/>
              <a:buFont typeface="Arial" panose="020B0604020202020204" pitchFamily="34" charset="0"/>
              <a:buNone/>
              <a:defRPr/>
            </a:pPr>
            <a:endParaRPr lang="fr-FR" altLang="fr-FR" sz="2000" dirty="0">
              <a:latin typeface="Arial Rounded MT Bold" pitchFamily="34" charset="0"/>
            </a:endParaRPr>
          </a:p>
          <a:p>
            <a:pPr eaLnBrk="1" hangingPunct="1">
              <a:buSzPct val="150000"/>
              <a:buFont typeface="Arial" panose="020B0604020202020204" pitchFamily="34" charset="0"/>
              <a:buNone/>
              <a:defRPr/>
            </a:pPr>
            <a:r>
              <a:rPr lang="fr-FR" altLang="fr-FR" sz="2000" i="1" dirty="0">
                <a:latin typeface="Arial Rounded MT Bold" pitchFamily="34" charset="0"/>
              </a:rPr>
              <a:t>Conversion de types : conversion d’un nombre en chaîne</a:t>
            </a:r>
          </a:p>
          <a:p>
            <a:pPr eaLnBrk="1" hangingPunct="1">
              <a:buSzPct val="150000"/>
              <a:buFont typeface="Arial" panose="020B0604020202020204" pitchFamily="34" charset="0"/>
              <a:buNone/>
              <a:defRPr/>
            </a:pPr>
            <a:endParaRPr lang="fr-FR" altLang="fr-FR" sz="2000" dirty="0">
              <a:latin typeface="Arial Rounded MT Bold" pitchFamily="34" charset="0"/>
            </a:endParaRPr>
          </a:p>
          <a:p>
            <a:pPr eaLnBrk="1" hangingPunct="1">
              <a:buSzPct val="150000"/>
              <a:buFont typeface="Wingdings" panose="05000000000000000000" pitchFamily="2" charset="2"/>
              <a:buChar char="§"/>
              <a:defRPr/>
            </a:pPr>
            <a:r>
              <a:rPr lang="fr-FR" altLang="fr-FR" sz="2000" dirty="0">
                <a:latin typeface="Arial Rounded MT Bold" pitchFamily="34" charset="0"/>
              </a:rPr>
              <a:t>Pour concaténer deux chaînes, il suffit d’utiliser l’opérateur « </a:t>
            </a:r>
            <a:r>
              <a:rPr lang="fr-FR" altLang="fr-FR" sz="2000" dirty="0">
                <a:latin typeface="Arial" panose="020B0604020202020204" pitchFamily="34" charset="0"/>
                <a:cs typeface="Arial" panose="020B0604020202020204" pitchFamily="34" charset="0"/>
              </a:rPr>
              <a:t>+</a:t>
            </a:r>
            <a:r>
              <a:rPr lang="fr-FR" altLang="fr-FR" sz="2000" dirty="0">
                <a:latin typeface="Arial Rounded MT Bold" pitchFamily="34" charset="0"/>
              </a:rPr>
              <a:t> ». Si on concatène une chaîne à un nombre, celui-ci est automatiquement converti en chaîne :</a:t>
            </a:r>
          </a:p>
          <a:p>
            <a:pPr>
              <a:buFont typeface="Arial" panose="020B0604020202020204" pitchFamily="34" charset="0"/>
              <a:buNone/>
              <a:defRPr/>
            </a:pPr>
            <a:r>
              <a:rPr lang="en-US" altLang="fr-FR" sz="2000" dirty="0" err="1">
                <a:latin typeface="Consolas" panose="020B0609020204030204" pitchFamily="49" charset="0"/>
                <a:cs typeface="Consolas" panose="020B0609020204030204" pitchFamily="49" charset="0"/>
              </a:rPr>
              <a:t>var</a:t>
            </a:r>
            <a:r>
              <a:rPr lang="en-US" altLang="fr-FR" sz="2000" dirty="0">
                <a:latin typeface="Consolas" panose="020B0609020204030204" pitchFamily="49" charset="0"/>
                <a:cs typeface="Consolas" panose="020B0609020204030204" pitchFamily="49" charset="0"/>
              </a:rPr>
              <a:t> </a:t>
            </a:r>
            <a:r>
              <a:rPr lang="en-US" altLang="fr-FR" sz="2000" dirty="0" err="1">
                <a:latin typeface="Consolas" panose="020B0609020204030204" pitchFamily="49" charset="0"/>
                <a:cs typeface="Consolas" panose="020B0609020204030204" pitchFamily="49" charset="0"/>
              </a:rPr>
              <a:t>elementId</a:t>
            </a:r>
            <a:r>
              <a:rPr lang="en-US" altLang="fr-FR" sz="2000" dirty="0">
                <a:latin typeface="Consolas" panose="020B0609020204030204" pitchFamily="49" charset="0"/>
                <a:cs typeface="Consolas" panose="020B0609020204030204" pitchFamily="49" charset="0"/>
              </a:rPr>
              <a:t> = '#' ; </a:t>
            </a:r>
            <a:r>
              <a:rPr lang="en-US" altLang="fr-FR" sz="2000" dirty="0" err="1">
                <a:latin typeface="Consolas" panose="020B0609020204030204" pitchFamily="49" charset="0"/>
                <a:cs typeface="Consolas" panose="020B0609020204030204" pitchFamily="49" charset="0"/>
              </a:rPr>
              <a:t>var</a:t>
            </a:r>
            <a:r>
              <a:rPr lang="en-US" altLang="fr-FR" sz="2000" dirty="0">
                <a:latin typeface="Consolas" panose="020B0609020204030204" pitchFamily="49" charset="0"/>
                <a:cs typeface="Consolas" panose="020B0609020204030204" pitchFamily="49" charset="0"/>
              </a:rPr>
              <a:t> </a:t>
            </a:r>
            <a:r>
              <a:rPr lang="en-US" altLang="fr-FR" sz="2000" dirty="0" err="1">
                <a:latin typeface="Consolas" panose="020B0609020204030204" pitchFamily="49" charset="0"/>
                <a:cs typeface="Consolas" panose="020B0609020204030204" pitchFamily="49" charset="0"/>
              </a:rPr>
              <a:t>num</a:t>
            </a:r>
            <a:r>
              <a:rPr lang="en-US" altLang="fr-FR" sz="2000" dirty="0">
                <a:latin typeface="Consolas" panose="020B0609020204030204" pitchFamily="49" charset="0"/>
                <a:cs typeface="Consolas" panose="020B0609020204030204" pitchFamily="49" charset="0"/>
              </a:rPr>
              <a:t> = 5 ;</a:t>
            </a:r>
            <a:endParaRPr lang="fr-FR" altLang="fr-FR" sz="2000" dirty="0">
              <a:latin typeface="Consolas" panose="020B0609020204030204" pitchFamily="49" charset="0"/>
              <a:cs typeface="Consolas" panose="020B0609020204030204" pitchFamily="49" charset="0"/>
            </a:endParaRPr>
          </a:p>
          <a:p>
            <a:pPr>
              <a:buFont typeface="Arial" panose="020B0604020202020204" pitchFamily="34" charset="0"/>
              <a:buNone/>
              <a:defRPr/>
            </a:pPr>
            <a:r>
              <a:rPr lang="fr-FR" altLang="fr-FR" sz="2000" dirty="0" err="1">
                <a:latin typeface="Consolas" panose="020B0609020204030204" pitchFamily="49" charset="0"/>
                <a:cs typeface="Consolas" panose="020B0609020204030204" pitchFamily="49" charset="0"/>
              </a:rPr>
              <a:t>elementId</a:t>
            </a:r>
            <a:r>
              <a:rPr lang="fr-FR" altLang="fr-FR" sz="2000" dirty="0">
                <a:latin typeface="Consolas" panose="020B0609020204030204" pitchFamily="49" charset="0"/>
                <a:cs typeface="Consolas" panose="020B0609020204030204" pitchFamily="49" charset="0"/>
              </a:rPr>
              <a:t> += </a:t>
            </a:r>
            <a:r>
              <a:rPr lang="fr-FR" altLang="fr-FR" sz="2000" dirty="0" err="1">
                <a:latin typeface="Consolas" panose="020B0609020204030204" pitchFamily="49" charset="0"/>
                <a:cs typeface="Consolas" panose="020B0609020204030204" pitchFamily="49" charset="0"/>
              </a:rPr>
              <a:t>num</a:t>
            </a:r>
            <a:r>
              <a:rPr lang="fr-FR" altLang="fr-FR" sz="2000" dirty="0">
                <a:latin typeface="Consolas" panose="020B0609020204030204" pitchFamily="49" charset="0"/>
                <a:cs typeface="Consolas" panose="020B0609020204030204" pitchFamily="49" charset="0"/>
              </a:rPr>
              <a:t>; //</a:t>
            </a:r>
            <a:r>
              <a:rPr lang="fr-FR" altLang="fr-FR" sz="2000" dirty="0" err="1">
                <a:latin typeface="Consolas" panose="020B0609020204030204" pitchFamily="49" charset="0"/>
                <a:cs typeface="Consolas" panose="020B0609020204030204" pitchFamily="49" charset="0"/>
              </a:rPr>
              <a:t>elementId</a:t>
            </a:r>
            <a:r>
              <a:rPr lang="fr-FR" altLang="fr-FR" sz="2000" dirty="0">
                <a:latin typeface="Consolas" panose="020B0609020204030204" pitchFamily="49" charset="0"/>
                <a:cs typeface="Consolas" panose="020B0609020204030204" pitchFamily="49" charset="0"/>
              </a:rPr>
              <a:t> vaut '#5‘</a:t>
            </a:r>
          </a:p>
          <a:p>
            <a:pPr>
              <a:buFont typeface="Arial" panose="020B0604020202020204" pitchFamily="34" charset="0"/>
              <a:buNone/>
              <a:defRPr/>
            </a:pPr>
            <a:r>
              <a:rPr lang="fr-FR" altLang="fr-FR" sz="2000" dirty="0">
                <a:latin typeface="Consolas" panose="020B0609020204030204" pitchFamily="49" charset="0"/>
                <a:cs typeface="Consolas" panose="020B0609020204030204" pitchFamily="49" charset="0"/>
              </a:rPr>
              <a:t>//équivaut à : </a:t>
            </a:r>
            <a:r>
              <a:rPr lang="fr-FR" altLang="fr-FR" sz="2000" dirty="0" err="1">
                <a:latin typeface="Consolas" panose="020B0609020204030204" pitchFamily="49" charset="0"/>
                <a:cs typeface="Consolas" panose="020B0609020204030204" pitchFamily="49" charset="0"/>
              </a:rPr>
              <a:t>elementId</a:t>
            </a:r>
            <a:r>
              <a:rPr lang="fr-FR" altLang="fr-FR" sz="2000" dirty="0">
                <a:latin typeface="Consolas" panose="020B0609020204030204" pitchFamily="49" charset="0"/>
                <a:cs typeface="Consolas" panose="020B0609020204030204" pitchFamily="49" charset="0"/>
              </a:rPr>
              <a:t> = </a:t>
            </a:r>
            <a:r>
              <a:rPr lang="fr-FR" altLang="fr-FR" sz="2000" dirty="0" err="1">
                <a:latin typeface="Consolas" panose="020B0609020204030204" pitchFamily="49" charset="0"/>
                <a:cs typeface="Consolas" panose="020B0609020204030204" pitchFamily="49" charset="0"/>
              </a:rPr>
              <a:t>elementId+num</a:t>
            </a:r>
            <a:r>
              <a:rPr lang="fr-FR" altLang="fr-FR" sz="2000" dirty="0">
                <a:latin typeface="Consolas" panose="020B0609020204030204" pitchFamily="49" charset="0"/>
                <a:cs typeface="Consolas" panose="020B0609020204030204" pitchFamily="49" charset="0"/>
              </a:rPr>
              <a:t>;</a:t>
            </a:r>
          </a:p>
          <a:p>
            <a:pPr eaLnBrk="1" hangingPunct="1">
              <a:buSzPct val="150000"/>
              <a:buFont typeface="Arial" panose="020B0604020202020204" pitchFamily="34" charset="0"/>
              <a:buNone/>
              <a:defRPr/>
            </a:pPr>
            <a:endParaRPr lang="fr-FR" altLang="fr-FR" sz="2000" dirty="0">
              <a:latin typeface="Arial Rounded MT Bold" pitchFamily="34" charset="0"/>
            </a:endParaRPr>
          </a:p>
          <a:p>
            <a:pPr eaLnBrk="1" hangingPunct="1">
              <a:buSzPct val="150000"/>
              <a:buFont typeface="Wingdings" panose="05000000000000000000" pitchFamily="2" charset="2"/>
              <a:buChar char="§"/>
              <a:defRPr/>
            </a:pPr>
            <a:r>
              <a:rPr lang="fr-FR" altLang="fr-FR" sz="2000" dirty="0">
                <a:latin typeface="Arial Rounded MT Bold" pitchFamily="34" charset="0"/>
              </a:rPr>
              <a:t>Donc pour convertir un nombre en chaîne, il suffit de concaténer le nombre avec une chaîne vide :  </a:t>
            </a:r>
            <a:r>
              <a:rPr lang="fr-FR" altLang="fr-FR" sz="2000" dirty="0" err="1">
                <a:latin typeface="Consolas" panose="020B0609020204030204" pitchFamily="49" charset="0"/>
                <a:cs typeface="Consolas" panose="020B0609020204030204" pitchFamily="49" charset="0"/>
              </a:rPr>
              <a:t>num</a:t>
            </a:r>
            <a:r>
              <a:rPr lang="fr-FR" altLang="fr-FR" sz="2000" dirty="0">
                <a:latin typeface="Consolas" panose="020B0609020204030204" pitchFamily="49" charset="0"/>
                <a:cs typeface="Consolas" panose="020B0609020204030204" pitchFamily="49" charset="0"/>
              </a:rPr>
              <a:t> += '' ;</a:t>
            </a:r>
          </a:p>
          <a:p>
            <a:pPr marL="0" indent="0" eaLnBrk="1" hangingPunct="1">
              <a:buSzPct val="150000"/>
              <a:buFont typeface="Arial" panose="020B0604020202020204" pitchFamily="34" charset="0"/>
              <a:buNone/>
              <a:defRPr/>
            </a:pPr>
            <a:endParaRPr lang="fr-FR" altLang="fr-FR" sz="2000" dirty="0">
              <a:latin typeface="Arial" panose="020B0604020202020204" pitchFamily="34" charset="0"/>
              <a:cs typeface="Arial" panose="020B0604020202020204" pitchFamily="34" charset="0"/>
            </a:endParaRPr>
          </a:p>
          <a:p>
            <a:pPr marL="0" indent="0" eaLnBrk="1" hangingPunct="1">
              <a:buSzPct val="150000"/>
              <a:buFont typeface="Arial" panose="020B0604020202020204" pitchFamily="34" charset="0"/>
              <a:buNone/>
              <a:defRPr/>
            </a:pPr>
            <a:r>
              <a:rPr lang="fr-FR" altLang="fr-FR" sz="2000" dirty="0">
                <a:latin typeface="Arial" panose="020B0604020202020204" pitchFamily="34" charset="0"/>
                <a:cs typeface="Arial" panose="020B0604020202020204" pitchFamily="34" charset="0"/>
              </a:rPr>
              <a:t>Oui, le JS a certains côtés primitifs, nous y reviendrons…</a:t>
            </a:r>
          </a:p>
          <a:p>
            <a:pPr eaLnBrk="1" hangingPunct="1">
              <a:buSzPct val="150000"/>
              <a:buFont typeface="Arial" panose="020B0604020202020204" pitchFamily="34" charset="0"/>
              <a:buBlip>
                <a:blip r:embed="rId3"/>
              </a:buBlip>
              <a:defRPr/>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defRPr/>
            </a:pPr>
            <a:endParaRPr lang="fr-FR" altLang="fr-FR" sz="2000" dirty="0"/>
          </a:p>
          <a:p>
            <a:pPr eaLnBrk="1" hangingPunct="1">
              <a:buSzPct val="150000"/>
              <a:buFont typeface="Arial" panose="020B0604020202020204" pitchFamily="34" charset="0"/>
              <a:buBlip>
                <a:blip r:embed="rId3"/>
              </a:buBlip>
              <a:defRPr/>
            </a:pPr>
            <a:endParaRPr lang="fr-FR" altLang="fr-FR" sz="2000" dirty="0"/>
          </a:p>
          <a:p>
            <a:pPr eaLnBrk="1" hangingPunct="1">
              <a:buSzPct val="150000"/>
              <a:buFont typeface="Arial" panose="020B0604020202020204" pitchFamily="34" charset="0"/>
              <a:buBlip>
                <a:blip r:embed="rId3"/>
              </a:buBlip>
              <a:defRPr/>
            </a:pPr>
            <a:endParaRPr lang="fr-FR" altLang="fr-FR" sz="2000" dirty="0"/>
          </a:p>
          <a:p>
            <a:pPr eaLnBrk="1" hangingPunct="1">
              <a:buSzPct val="150000"/>
              <a:buFont typeface="Arial" panose="020B0604020202020204" pitchFamily="34" charset="0"/>
              <a:buNone/>
              <a:defRPr/>
            </a:pPr>
            <a:endParaRPr lang="fr-FR" altLang="fr-FR" sz="2000" dirty="0"/>
          </a:p>
        </p:txBody>
      </p:sp>
      <p:sp>
        <p:nvSpPr>
          <p:cNvPr id="37891"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D8B79D5-4DD3-45C4-8044-F27445799994}" type="slidenum">
              <a:rPr lang="fr-FR" altLang="fr-FR" sz="1200" smtClean="0">
                <a:solidFill>
                  <a:srgbClr val="898989"/>
                </a:solidFill>
              </a:rPr>
              <a:pPr>
                <a:spcBef>
                  <a:spcPct val="0"/>
                </a:spcBef>
                <a:buFontTx/>
                <a:buNone/>
              </a:pPr>
              <a:t>18</a:t>
            </a:fld>
            <a:endParaRPr lang="fr-FR" altLang="fr-FR" sz="1200">
              <a:solidFill>
                <a:srgbClr val="898989"/>
              </a:solidFill>
            </a:endParaRPr>
          </a:p>
        </p:txBody>
      </p:sp>
      <p:sp>
        <p:nvSpPr>
          <p:cNvPr id="13"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sp>
        <p:nvSpPr>
          <p:cNvPr id="2" name="Espace réservé du pied de page 1"/>
          <p:cNvSpPr>
            <a:spLocks noGrp="1"/>
          </p:cNvSpPr>
          <p:nvPr>
            <p:ph type="ftr" sz="quarter" idx="11"/>
          </p:nvPr>
        </p:nvSpPr>
        <p:spPr/>
        <p:txBody>
          <a:bodyPr/>
          <a:lstStyle/>
          <a:p>
            <a:pPr>
              <a:defRPr/>
            </a:pPr>
            <a:r>
              <a:rPr lang="fr-FR"/>
              <a:t>Formation JavaScript - formations@alexis-ravel.com</a:t>
            </a:r>
          </a:p>
        </p:txBody>
      </p:sp>
      <p:pic>
        <p:nvPicPr>
          <p:cNvPr id="8" name="Imag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3608" y="266393"/>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pull dir="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Espace réservé du contenu 2"/>
          <p:cNvSpPr>
            <a:spLocks noGrp="1"/>
          </p:cNvSpPr>
          <p:nvPr>
            <p:ph idx="1"/>
          </p:nvPr>
        </p:nvSpPr>
        <p:spPr>
          <a:xfrm>
            <a:off x="395288" y="1268413"/>
            <a:ext cx="8229600" cy="5184775"/>
          </a:xfrm>
        </p:spPr>
        <p:txBody>
          <a:bodyPr/>
          <a:lstStyle/>
          <a:p>
            <a:pPr eaLnBrk="1" hangingPunct="1">
              <a:buSzPct val="150000"/>
              <a:buFont typeface="Arial" panose="020B0604020202020204" pitchFamily="34" charset="0"/>
              <a:buNone/>
              <a:defRPr/>
            </a:pPr>
            <a:endParaRPr lang="fr-FR" altLang="fr-FR" sz="2000" dirty="0">
              <a:latin typeface="Arial Rounded MT Bold" pitchFamily="34" charset="0"/>
            </a:endParaRPr>
          </a:p>
          <a:p>
            <a:pPr eaLnBrk="1" hangingPunct="1">
              <a:buSzPct val="150000"/>
              <a:buFont typeface="Arial" panose="020B0604020202020204" pitchFamily="34" charset="0"/>
              <a:buNone/>
              <a:defRPr/>
            </a:pPr>
            <a:r>
              <a:rPr lang="fr-FR" altLang="fr-FR" sz="2800" u="sng" dirty="0">
                <a:latin typeface="Arial Rounded MT Bold" pitchFamily="34" charset="0"/>
              </a:rPr>
              <a:t>Variables et types de variables</a:t>
            </a:r>
          </a:p>
          <a:p>
            <a:pPr eaLnBrk="1" hangingPunct="1">
              <a:buSzPct val="150000"/>
              <a:buFont typeface="Arial" panose="020B0604020202020204" pitchFamily="34" charset="0"/>
              <a:buNone/>
              <a:defRPr/>
            </a:pPr>
            <a:endParaRPr lang="fr-FR" altLang="fr-FR" sz="2000" dirty="0">
              <a:latin typeface="Arial Rounded MT Bold" pitchFamily="34" charset="0"/>
            </a:endParaRPr>
          </a:p>
          <a:p>
            <a:pPr eaLnBrk="1" hangingPunct="1">
              <a:buSzPct val="150000"/>
              <a:buFont typeface="Arial" panose="020B0604020202020204" pitchFamily="34" charset="0"/>
              <a:buNone/>
              <a:defRPr/>
            </a:pPr>
            <a:r>
              <a:rPr lang="fr-FR" altLang="fr-FR" sz="2000" i="1" dirty="0">
                <a:latin typeface="Arial Rounded MT Bold" pitchFamily="34" charset="0"/>
              </a:rPr>
              <a:t>Conversion de types : conversion d’une chaîne en nombre</a:t>
            </a:r>
            <a:r>
              <a:rPr lang="fr-FR" altLang="fr-FR" sz="2000" dirty="0">
                <a:latin typeface="Arial Rounded MT Bold" pitchFamily="34" charset="0"/>
              </a:rPr>
              <a:t> </a:t>
            </a:r>
            <a:endParaRPr lang="fr-FR" altLang="fr-FR" sz="2000" i="1" dirty="0">
              <a:latin typeface="Arial Rounded MT Bold" pitchFamily="34" charset="0"/>
            </a:endParaRPr>
          </a:p>
          <a:p>
            <a:pPr eaLnBrk="1" hangingPunct="1">
              <a:buSzPct val="150000"/>
              <a:buFont typeface="Arial" panose="020B0604020202020204" pitchFamily="34" charset="0"/>
              <a:buNone/>
              <a:defRPr/>
            </a:pPr>
            <a:endParaRPr lang="fr-FR" altLang="fr-FR" sz="2000" dirty="0">
              <a:latin typeface="Arial Rounded MT Bold" pitchFamily="34" charset="0"/>
            </a:endParaRPr>
          </a:p>
          <a:p>
            <a:pPr eaLnBrk="1" hangingPunct="1">
              <a:buSzPct val="150000"/>
              <a:buFont typeface="Wingdings" panose="05000000000000000000" pitchFamily="2" charset="2"/>
              <a:buChar char="§"/>
              <a:defRPr/>
            </a:pPr>
            <a:r>
              <a:rPr lang="fr-FR" altLang="fr-FR" sz="2000" dirty="0">
                <a:latin typeface="Arial Rounded MT Bold" pitchFamily="34" charset="0"/>
              </a:rPr>
              <a:t>On utilise les fonctions </a:t>
            </a:r>
            <a:r>
              <a:rPr lang="fr-FR" altLang="fr-FR" sz="2000" dirty="0" err="1">
                <a:latin typeface="Consolas" panose="020B0609020204030204" pitchFamily="49" charset="0"/>
                <a:cs typeface="Consolas" panose="020B0609020204030204" pitchFamily="49" charset="0"/>
              </a:rPr>
              <a:t>parseInt</a:t>
            </a:r>
            <a:r>
              <a:rPr lang="fr-FR" altLang="fr-FR" sz="2000" dirty="0">
                <a:latin typeface="Consolas" panose="020B0609020204030204" pitchFamily="49" charset="0"/>
                <a:cs typeface="Consolas" panose="020B0609020204030204" pitchFamily="49" charset="0"/>
              </a:rPr>
              <a:t>() </a:t>
            </a:r>
            <a:r>
              <a:rPr lang="fr-FR" altLang="fr-FR" sz="2000" dirty="0">
                <a:latin typeface="Arial Rounded MT Bold" pitchFamily="34" charset="0"/>
              </a:rPr>
              <a:t>ou </a:t>
            </a:r>
            <a:r>
              <a:rPr lang="fr-FR" altLang="fr-FR" sz="2000" dirty="0" err="1">
                <a:latin typeface="Consolas" panose="020B0609020204030204" pitchFamily="49" charset="0"/>
                <a:cs typeface="Consolas" panose="020B0609020204030204" pitchFamily="49" charset="0"/>
              </a:rPr>
              <a:t>parseFloat</a:t>
            </a:r>
            <a:r>
              <a:rPr lang="fr-FR" altLang="fr-FR" sz="2000" dirty="0">
                <a:latin typeface="Consolas" panose="020B0609020204030204" pitchFamily="49" charset="0"/>
                <a:cs typeface="Consolas" panose="020B0609020204030204" pitchFamily="49" charset="0"/>
              </a:rPr>
              <a:t>()</a:t>
            </a:r>
            <a:r>
              <a:rPr lang="fr-FR" altLang="fr-FR" sz="2000" dirty="0">
                <a:latin typeface="Arial Rounded MT Bold" pitchFamily="34" charset="0"/>
              </a:rPr>
              <a:t>. Elles prennent en paramètre une </a:t>
            </a:r>
            <a:r>
              <a:rPr lang="fr-FR" altLang="fr-FR" sz="2000" i="1" dirty="0">
                <a:latin typeface="Arial Rounded MT Bold" pitchFamily="34" charset="0"/>
              </a:rPr>
              <a:t>string</a:t>
            </a:r>
            <a:r>
              <a:rPr lang="fr-FR" altLang="fr-FR" sz="2000" dirty="0">
                <a:latin typeface="Arial Rounded MT Bold" pitchFamily="34" charset="0"/>
              </a:rPr>
              <a:t> et la convertissent en </a:t>
            </a:r>
            <a:r>
              <a:rPr lang="fr-FR" altLang="fr-FR" sz="2000" i="1" dirty="0" err="1">
                <a:latin typeface="Arial Rounded MT Bold" pitchFamily="34" charset="0"/>
              </a:rPr>
              <a:t>number</a:t>
            </a:r>
            <a:r>
              <a:rPr lang="fr-FR" altLang="fr-FR" sz="2000" dirty="0">
                <a:latin typeface="Arial Rounded MT Bold" pitchFamily="34" charset="0"/>
              </a:rPr>
              <a:t>, en conservant ou pas les décimales selon qu’on utilise l’une ou l’autre.</a:t>
            </a:r>
          </a:p>
          <a:p>
            <a:pPr eaLnBrk="1" hangingPunct="1">
              <a:buSzPct val="150000"/>
              <a:buFont typeface="Wingdings" panose="05000000000000000000" pitchFamily="2" charset="2"/>
              <a:buChar char="§"/>
              <a:defRPr/>
            </a:pPr>
            <a:r>
              <a:rPr lang="fr-FR" altLang="fr-FR" sz="2000" dirty="0" err="1">
                <a:latin typeface="Arial Rounded MT Bold" pitchFamily="34" charset="0"/>
              </a:rPr>
              <a:t>Rq</a:t>
            </a:r>
            <a:r>
              <a:rPr lang="fr-FR" altLang="fr-FR" sz="2000" dirty="0">
                <a:latin typeface="Arial Rounded MT Bold" pitchFamily="34" charset="0"/>
              </a:rPr>
              <a:t> :  Si on envoie une chaîne commençant par des zéros, ces fonctions convertiront le nombre en base 2, il faut donc ajouter en second paramètre le nom de la base, par exemple : </a:t>
            </a:r>
          </a:p>
          <a:p>
            <a:pPr marL="0" indent="0" eaLnBrk="1" hangingPunct="1">
              <a:buSzPct val="150000"/>
              <a:buFont typeface="Arial" panose="020B0604020202020204" pitchFamily="34" charset="0"/>
              <a:buNone/>
              <a:defRPr/>
            </a:pPr>
            <a:r>
              <a:rPr lang="fr-FR" altLang="fr-FR" sz="2000" dirty="0">
                <a:latin typeface="Arial Rounded MT Bold" pitchFamily="34" charset="0"/>
              </a:rPr>
              <a:t>		</a:t>
            </a:r>
            <a:r>
              <a:rPr lang="fr-FR" altLang="fr-FR" sz="2000" dirty="0">
                <a:latin typeface="Consolas" panose="020B0609020204030204" pitchFamily="49" charset="0"/>
                <a:cs typeface="Consolas" panose="020B0609020204030204" pitchFamily="49" charset="0"/>
              </a:rPr>
              <a:t>var nb = </a:t>
            </a:r>
            <a:r>
              <a:rPr lang="fr-FR" altLang="fr-FR" sz="2000" dirty="0" err="1">
                <a:latin typeface="Consolas" panose="020B0609020204030204" pitchFamily="49" charset="0"/>
                <a:cs typeface="Consolas" panose="020B0609020204030204" pitchFamily="49" charset="0"/>
              </a:rPr>
              <a:t>parseInt</a:t>
            </a:r>
            <a:r>
              <a:rPr lang="fr-FR" altLang="fr-FR" sz="2000" dirty="0">
                <a:latin typeface="Consolas" panose="020B0609020204030204" pitchFamily="49" charset="0"/>
                <a:cs typeface="Consolas" panose="020B0609020204030204" pitchFamily="49" charset="0"/>
              </a:rPr>
              <a:t>('011', 10);</a:t>
            </a:r>
          </a:p>
          <a:p>
            <a:pPr eaLnBrk="1" hangingPunct="1">
              <a:buSzPct val="150000"/>
              <a:buFont typeface="Arial" panose="020B0604020202020204" pitchFamily="34" charset="0"/>
              <a:buBlip>
                <a:blip r:embed="rId3"/>
              </a:buBlip>
              <a:defRPr/>
            </a:pPr>
            <a:endParaRPr lang="fr-FR" altLang="fr-FR" sz="2000" dirty="0"/>
          </a:p>
          <a:p>
            <a:pPr eaLnBrk="1" hangingPunct="1">
              <a:buSzPct val="150000"/>
              <a:buFont typeface="Arial" panose="020B0604020202020204" pitchFamily="34" charset="0"/>
              <a:buBlip>
                <a:blip r:embed="rId3"/>
              </a:buBlip>
              <a:defRPr/>
            </a:pPr>
            <a:endParaRPr lang="fr-FR" altLang="fr-FR" sz="2000" dirty="0"/>
          </a:p>
          <a:p>
            <a:pPr eaLnBrk="1" hangingPunct="1">
              <a:buSzPct val="150000"/>
              <a:buFont typeface="Arial" panose="020B0604020202020204" pitchFamily="34" charset="0"/>
              <a:buNone/>
              <a:defRPr/>
            </a:pPr>
            <a:endParaRPr lang="fr-FR" altLang="fr-FR" sz="2000" dirty="0"/>
          </a:p>
        </p:txBody>
      </p:sp>
      <p:sp>
        <p:nvSpPr>
          <p:cNvPr id="9" name="Espace réservé du pied de page 8"/>
          <p:cNvSpPr>
            <a:spLocks noGrp="1"/>
          </p:cNvSpPr>
          <p:nvPr>
            <p:ph type="ftr" sz="quarter" idx="11"/>
          </p:nvPr>
        </p:nvSpPr>
        <p:spPr/>
        <p:txBody>
          <a:bodyPr/>
          <a:lstStyle/>
          <a:p>
            <a:pPr>
              <a:defRPr/>
            </a:pPr>
            <a:r>
              <a:rPr lang="fr-FR"/>
              <a:t>Formation JavaScript - formations@alexis-ravel.com</a:t>
            </a:r>
          </a:p>
        </p:txBody>
      </p:sp>
      <p:sp>
        <p:nvSpPr>
          <p:cNvPr id="39939"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CCF4917-09C8-4CB2-9CFE-9AD4313C8541}" type="slidenum">
              <a:rPr lang="fr-FR" altLang="fr-FR" sz="1200" smtClean="0">
                <a:solidFill>
                  <a:srgbClr val="898989"/>
                </a:solidFill>
              </a:rPr>
              <a:pPr>
                <a:spcBef>
                  <a:spcPct val="0"/>
                </a:spcBef>
                <a:buFontTx/>
                <a:buNone/>
              </a:pPr>
              <a:t>19</a:t>
            </a:fld>
            <a:endParaRPr lang="fr-FR" altLang="fr-FR" sz="1200">
              <a:solidFill>
                <a:srgbClr val="898989"/>
              </a:solidFill>
            </a:endParaRPr>
          </a:p>
        </p:txBody>
      </p:sp>
      <p:sp>
        <p:nvSpPr>
          <p:cNvPr id="13"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pic>
        <p:nvPicPr>
          <p:cNvPr id="8" name="Imag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3608" y="266393"/>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pull dir="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re 1"/>
          <p:cNvSpPr>
            <a:spLocks noGrp="1"/>
          </p:cNvSpPr>
          <p:nvPr>
            <p:ph type="title"/>
          </p:nvPr>
        </p:nvSpPr>
        <p:spPr>
          <a:xfrm>
            <a:off x="1979613" y="260350"/>
            <a:ext cx="6337300" cy="995363"/>
          </a:xfrm>
        </p:spPr>
        <p:txBody>
          <a:bodyPr/>
          <a:lstStyle/>
          <a:p>
            <a:pPr eaLnBrk="1" hangingPunct="1"/>
            <a:r>
              <a:rPr lang="fr-FR" altLang="fr-FR">
                <a:latin typeface="Eras Bold ITC" pitchFamily="34" charset="0"/>
              </a:rPr>
              <a:t>Culture &amp; pratique</a:t>
            </a:r>
          </a:p>
        </p:txBody>
      </p:sp>
      <p:sp>
        <p:nvSpPr>
          <p:cNvPr id="5123" name="Espace réservé du contenu 2"/>
          <p:cNvSpPr>
            <a:spLocks noGrp="1"/>
          </p:cNvSpPr>
          <p:nvPr>
            <p:ph idx="1"/>
          </p:nvPr>
        </p:nvSpPr>
        <p:spPr>
          <a:xfrm>
            <a:off x="395288" y="981075"/>
            <a:ext cx="8229600" cy="5400675"/>
          </a:xfrm>
        </p:spPr>
        <p:txBody>
          <a:bodyPr>
            <a:normAutofit lnSpcReduction="10000"/>
          </a:bodyPr>
          <a:lstStyle/>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800" dirty="0">
                <a:latin typeface="Arial Rounded MT Bold" pitchFamily="34" charset="0"/>
              </a:rPr>
              <a:t>Quelques mots-clés</a:t>
            </a:r>
          </a:p>
          <a:p>
            <a:pPr eaLnBrk="1" hangingPunct="1">
              <a:buSzPct val="150000"/>
              <a:buFont typeface="Arial" panose="020B0604020202020204" pitchFamily="34" charset="0"/>
              <a:buNone/>
            </a:pPr>
            <a:r>
              <a:rPr lang="fr-FR" altLang="fr-FR" sz="1800" dirty="0">
                <a:latin typeface="Arial Rounded MT Bold" pitchFamily="34" charset="0"/>
              </a:rPr>
              <a:t>Pour la culture générale, ou à caser en entretien…</a:t>
            </a: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endParaRPr lang="en-US" altLang="fr-FR" sz="2000" i="1" dirty="0">
              <a:latin typeface="Arial Rounded MT Bold" pitchFamily="34" charset="0"/>
            </a:endParaRPr>
          </a:p>
          <a:p>
            <a:pPr eaLnBrk="1" hangingPunct="1">
              <a:buSzPct val="150000"/>
              <a:buFont typeface="Arial" panose="020B0604020202020204" pitchFamily="34" charset="0"/>
              <a:buNone/>
            </a:pPr>
            <a:endParaRPr lang="en-US" altLang="fr-FR" sz="2000" i="1" dirty="0">
              <a:latin typeface="Arial Rounded MT Bold" pitchFamily="34" charset="0"/>
            </a:endParaRPr>
          </a:p>
          <a:p>
            <a:pPr eaLnBrk="1" hangingPunct="1">
              <a:buSzPct val="150000"/>
              <a:buFont typeface="Arial" panose="020B0604020202020204" pitchFamily="34" charset="0"/>
              <a:buNone/>
            </a:pPr>
            <a:endParaRPr lang="en-US" altLang="fr-FR" sz="2000" i="1" dirty="0">
              <a:latin typeface="Arial Rounded MT Bold" pitchFamily="34" charset="0"/>
            </a:endParaRPr>
          </a:p>
          <a:p>
            <a:pPr eaLnBrk="1" hangingPunct="1">
              <a:buSzPct val="150000"/>
              <a:buFont typeface="Arial" panose="020B0604020202020204" pitchFamily="34" charset="0"/>
              <a:buNone/>
            </a:pPr>
            <a:endParaRPr lang="en-US" altLang="fr-FR" sz="2000" i="1" dirty="0">
              <a:latin typeface="Arial Rounded MT Bold" pitchFamily="34" charset="0"/>
            </a:endParaRPr>
          </a:p>
          <a:p>
            <a:pPr eaLnBrk="1" hangingPunct="1">
              <a:buSzPct val="150000"/>
              <a:buFont typeface="Arial" panose="020B0604020202020204" pitchFamily="34" charset="0"/>
              <a:buNone/>
            </a:pPr>
            <a:endParaRPr lang="en-US" altLang="fr-FR" sz="2000" i="1" dirty="0">
              <a:latin typeface="Arial Rounded MT Bold" pitchFamily="34" charset="0"/>
            </a:endParaRPr>
          </a:p>
          <a:p>
            <a:pPr eaLnBrk="1" hangingPunct="1">
              <a:buSzPct val="150000"/>
              <a:buFont typeface="Arial" panose="020B0604020202020204" pitchFamily="34" charset="0"/>
              <a:buNone/>
            </a:pPr>
            <a:endParaRPr lang="en-US" altLang="fr-FR" sz="2000" i="1" dirty="0">
              <a:latin typeface="Arial Rounded MT Bold" pitchFamily="34" charset="0"/>
            </a:endParaRPr>
          </a:p>
          <a:p>
            <a:pPr eaLnBrk="1" hangingPunct="1">
              <a:buSzPct val="150000"/>
              <a:buFont typeface="Arial" panose="020B0604020202020204" pitchFamily="34" charset="0"/>
              <a:buNone/>
            </a:pPr>
            <a:endParaRPr lang="en-US" altLang="fr-FR" sz="2000" i="1" dirty="0">
              <a:latin typeface="Arial Rounded MT Bold" pitchFamily="34" charset="0"/>
            </a:endParaRPr>
          </a:p>
          <a:p>
            <a:pPr eaLnBrk="1" hangingPunct="1">
              <a:buSzPct val="150000"/>
              <a:buFont typeface="Arial" panose="020B0604020202020204" pitchFamily="34" charset="0"/>
              <a:buNone/>
            </a:pPr>
            <a:endParaRPr lang="en-US" altLang="fr-FR" sz="2000" i="1" dirty="0">
              <a:latin typeface="Arial Rounded MT Bold" pitchFamily="34" charset="0"/>
            </a:endParaRPr>
          </a:p>
          <a:p>
            <a:pPr eaLnBrk="1" hangingPunct="1">
              <a:buSzPct val="150000"/>
              <a:buFont typeface="Arial" panose="020B0604020202020204" pitchFamily="34" charset="0"/>
              <a:buNone/>
            </a:pPr>
            <a:r>
              <a:rPr lang="en-US" altLang="fr-FR" sz="1600" i="1" dirty="0" err="1">
                <a:latin typeface="Arial Rounded MT Bold" pitchFamily="34" charset="0"/>
              </a:rPr>
              <a:t>En</a:t>
            </a:r>
            <a:r>
              <a:rPr lang="en-US" altLang="fr-FR" sz="1600" i="1" dirty="0">
                <a:latin typeface="Arial Rounded MT Bold" pitchFamily="34" charset="0"/>
              </a:rPr>
              <a:t> </a:t>
            </a:r>
            <a:r>
              <a:rPr lang="en-US" altLang="fr-FR" sz="1600" i="1" dirty="0" err="1">
                <a:latin typeface="Arial Rounded MT Bold" pitchFamily="34" charset="0"/>
              </a:rPr>
              <a:t>gris</a:t>
            </a:r>
            <a:r>
              <a:rPr lang="en-US" altLang="fr-FR" sz="1600" i="1" dirty="0">
                <a:latin typeface="Arial Rounded MT Bold" pitchFamily="34" charset="0"/>
              </a:rPr>
              <a:t> : </a:t>
            </a:r>
            <a:r>
              <a:rPr lang="en-US" altLang="fr-FR" sz="1600" i="1" dirty="0" err="1">
                <a:latin typeface="Arial Rounded MT Bold" pitchFamily="34" charset="0"/>
              </a:rPr>
              <a:t>quelques</a:t>
            </a:r>
            <a:r>
              <a:rPr lang="en-US" altLang="fr-FR" sz="1600" i="1" dirty="0">
                <a:latin typeface="Arial Rounded MT Bold" pitchFamily="34" charset="0"/>
              </a:rPr>
              <a:t> </a:t>
            </a:r>
            <a:r>
              <a:rPr lang="en-US" altLang="fr-FR" sz="1600" i="1" dirty="0" err="1">
                <a:latin typeface="Arial Rounded MT Bold" pitchFamily="34" charset="0"/>
              </a:rPr>
              <a:t>termes</a:t>
            </a:r>
            <a:r>
              <a:rPr lang="en-US" altLang="fr-FR" sz="1600" i="1" dirty="0">
                <a:latin typeface="Arial Rounded MT Bold" pitchFamily="34" charset="0"/>
              </a:rPr>
              <a:t> </a:t>
            </a:r>
            <a:r>
              <a:rPr lang="en-US" altLang="fr-FR" sz="1600" i="1" dirty="0" err="1">
                <a:latin typeface="Arial Rounded MT Bold" pitchFamily="34" charset="0"/>
              </a:rPr>
              <a:t>génériques</a:t>
            </a:r>
            <a:r>
              <a:rPr lang="en-US" altLang="fr-FR" sz="1600" i="1" dirty="0">
                <a:latin typeface="Arial Rounded MT Bold" pitchFamily="34" charset="0"/>
              </a:rPr>
              <a:t> </a:t>
            </a:r>
            <a:r>
              <a:rPr lang="en-US" altLang="fr-FR" sz="1600" i="1" dirty="0" err="1">
                <a:latin typeface="Arial Rounded MT Bold" pitchFamily="34" charset="0"/>
              </a:rPr>
              <a:t>expliqués</a:t>
            </a:r>
            <a:r>
              <a:rPr lang="en-US" altLang="fr-FR" sz="1600" i="1" dirty="0">
                <a:latin typeface="Arial Rounded MT Bold" pitchFamily="34" charset="0"/>
              </a:rPr>
              <a:t> plus loin.</a:t>
            </a:r>
          </a:p>
          <a:p>
            <a:pPr eaLnBrk="1" hangingPunct="1">
              <a:buSzPct val="150000"/>
              <a:buFont typeface="Arial" panose="020B0604020202020204" pitchFamily="34" charset="0"/>
              <a:buNone/>
            </a:pPr>
            <a:r>
              <a:rPr lang="en-US" altLang="fr-FR" sz="1600" i="1" dirty="0" err="1">
                <a:latin typeface="Arial Rounded MT Bold" pitchFamily="34" charset="0"/>
              </a:rPr>
              <a:t>En</a:t>
            </a:r>
            <a:r>
              <a:rPr lang="en-US" altLang="fr-FR" sz="1600" i="1" dirty="0">
                <a:latin typeface="Arial Rounded MT Bold" pitchFamily="34" charset="0"/>
              </a:rPr>
              <a:t> bleu : des </a:t>
            </a:r>
            <a:r>
              <a:rPr lang="en-US" altLang="fr-FR" sz="1600" i="1" dirty="0" err="1">
                <a:latin typeface="Arial Rounded MT Bold" pitchFamily="34" charset="0"/>
              </a:rPr>
              <a:t>noms</a:t>
            </a:r>
            <a:r>
              <a:rPr lang="en-US" altLang="fr-FR" sz="1600" i="1" dirty="0">
                <a:latin typeface="Arial Rounded MT Bold" pitchFamily="34" charset="0"/>
              </a:rPr>
              <a:t> de framework </a:t>
            </a:r>
            <a:r>
              <a:rPr lang="en-US" altLang="fr-FR" sz="1600" i="1" dirty="0" err="1">
                <a:latin typeface="Arial Rounded MT Bold" pitchFamily="34" charset="0"/>
              </a:rPr>
              <a:t>connus</a:t>
            </a:r>
            <a:r>
              <a:rPr lang="en-US" altLang="fr-FR" sz="1600" i="1" dirty="0">
                <a:latin typeface="Arial Rounded MT Bold" pitchFamily="34" charset="0"/>
              </a:rPr>
              <a:t>.</a:t>
            </a:r>
          </a:p>
          <a:p>
            <a:pPr eaLnBrk="1" hangingPunct="1">
              <a:buSzPct val="150000"/>
              <a:buFont typeface="Arial" panose="020B0604020202020204" pitchFamily="34" charset="0"/>
              <a:buNone/>
            </a:pPr>
            <a:r>
              <a:rPr lang="en-US" altLang="fr-FR" sz="1600" i="1" dirty="0" err="1">
                <a:latin typeface="Arial Rounded MT Bold" pitchFamily="34" charset="0"/>
              </a:rPr>
              <a:t>En</a:t>
            </a:r>
            <a:r>
              <a:rPr lang="en-US" altLang="fr-FR" sz="1600" i="1" dirty="0">
                <a:latin typeface="Arial Rounded MT Bold" pitchFamily="34" charset="0"/>
              </a:rPr>
              <a:t> </a:t>
            </a:r>
            <a:r>
              <a:rPr lang="en-US" altLang="fr-FR" sz="1600" i="1" dirty="0" err="1">
                <a:latin typeface="Arial Rounded MT Bold" pitchFamily="34" charset="0"/>
              </a:rPr>
              <a:t>vert</a:t>
            </a:r>
            <a:r>
              <a:rPr lang="en-US" altLang="fr-FR" sz="1600" i="1" dirty="0">
                <a:latin typeface="Arial Rounded MT Bold" pitchFamily="34" charset="0"/>
              </a:rPr>
              <a:t> : des aspects </a:t>
            </a:r>
            <a:r>
              <a:rPr lang="en-US" altLang="fr-FR" sz="1600" i="1" dirty="0" err="1">
                <a:latin typeface="Arial Rounded MT Bold" pitchFamily="34" charset="0"/>
              </a:rPr>
              <a:t>centraux</a:t>
            </a:r>
            <a:r>
              <a:rPr lang="en-US" altLang="fr-FR" sz="1600" i="1" dirty="0">
                <a:latin typeface="Arial Rounded MT Bold" pitchFamily="34" charset="0"/>
              </a:rPr>
              <a:t> du JS.</a:t>
            </a:r>
          </a:p>
        </p:txBody>
      </p:sp>
      <p:sp>
        <p:nvSpPr>
          <p:cNvPr id="4" name="Espace réservé du pied de page 3"/>
          <p:cNvSpPr>
            <a:spLocks noGrp="1"/>
          </p:cNvSpPr>
          <p:nvPr>
            <p:ph type="ftr" sz="quarter" idx="11"/>
          </p:nvPr>
        </p:nvSpPr>
        <p:spPr/>
        <p:txBody>
          <a:bodyPr/>
          <a:lstStyle/>
          <a:p>
            <a:pPr>
              <a:defRPr/>
            </a:pPr>
            <a:r>
              <a:rPr lang="fr-FR"/>
              <a:t>Formation JavaScript - formations@alexis-ravel.com</a:t>
            </a:r>
          </a:p>
        </p:txBody>
      </p:sp>
      <p:sp>
        <p:nvSpPr>
          <p:cNvPr id="5125"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35918F1-1E2C-4DDE-B698-F6A26E229FFB}" type="slidenum">
              <a:rPr lang="fr-FR" altLang="fr-FR" sz="1200" smtClean="0">
                <a:solidFill>
                  <a:srgbClr val="898989"/>
                </a:solidFill>
              </a:rPr>
              <a:pPr>
                <a:spcBef>
                  <a:spcPct val="0"/>
                </a:spcBef>
                <a:buFontTx/>
                <a:buNone/>
              </a:pPr>
              <a:t>2</a:t>
            </a:fld>
            <a:endParaRPr lang="fr-FR" altLang="fr-FR" sz="1200">
              <a:solidFill>
                <a:srgbClr val="898989"/>
              </a:solidFill>
            </a:endParaRPr>
          </a:p>
        </p:txBody>
      </p:sp>
      <p:sp>
        <p:nvSpPr>
          <p:cNvPr id="7" name="ZoneTexte 6"/>
          <p:cNvSpPr txBox="1"/>
          <p:nvPr/>
        </p:nvSpPr>
        <p:spPr>
          <a:xfrm>
            <a:off x="2555875" y="3141663"/>
            <a:ext cx="3671888" cy="768350"/>
          </a:xfrm>
          <a:prstGeom prst="rect">
            <a:avLst/>
          </a:prstGeom>
          <a:noFill/>
        </p:spPr>
        <p:txBody>
          <a:bodyPr>
            <a:spAutoFit/>
          </a:bodyPr>
          <a:lstStyle/>
          <a:p>
            <a:pPr eaLnBrk="1" hangingPunct="1">
              <a:defRPr/>
            </a:pPr>
            <a:r>
              <a:rPr lang="en-US" sz="4400" i="1" dirty="0">
                <a:solidFill>
                  <a:schemeClr val="tx1">
                    <a:lumMod val="95000"/>
                    <a:lumOff val="5000"/>
                  </a:schemeClr>
                </a:solidFill>
                <a:latin typeface="Arial Rounded MT Bold" pitchFamily="34" charset="0"/>
                <a:cs typeface="Arial" charset="0"/>
              </a:rPr>
              <a:t>JavaScript </a:t>
            </a:r>
          </a:p>
        </p:txBody>
      </p:sp>
      <p:sp>
        <p:nvSpPr>
          <p:cNvPr id="5128" name="ZoneTexte 7"/>
          <p:cNvSpPr txBox="1">
            <a:spLocks noChangeArrowheads="1"/>
          </p:cNvSpPr>
          <p:nvPr/>
        </p:nvSpPr>
        <p:spPr bwMode="auto">
          <a:xfrm>
            <a:off x="1619250" y="4005263"/>
            <a:ext cx="25209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fr-FR" altLang="fr-FR" sz="4000" i="1">
                <a:solidFill>
                  <a:srgbClr val="002060"/>
                </a:solidFill>
                <a:latin typeface="Arial Rounded MT Bold" pitchFamily="34" charset="0"/>
              </a:rPr>
              <a:t>jQuery</a:t>
            </a:r>
          </a:p>
        </p:txBody>
      </p:sp>
      <p:sp>
        <p:nvSpPr>
          <p:cNvPr id="5129" name="ZoneTexte 8"/>
          <p:cNvSpPr txBox="1">
            <a:spLocks noChangeArrowheads="1"/>
          </p:cNvSpPr>
          <p:nvPr/>
        </p:nvSpPr>
        <p:spPr bwMode="auto">
          <a:xfrm>
            <a:off x="6516688" y="2781300"/>
            <a:ext cx="15843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fr-FR" altLang="fr-FR" sz="3600" i="1">
                <a:solidFill>
                  <a:srgbClr val="00B050"/>
                </a:solidFill>
                <a:latin typeface="Arial Rounded MT Bold" pitchFamily="34" charset="0"/>
              </a:rPr>
              <a:t>AJAX</a:t>
            </a:r>
          </a:p>
        </p:txBody>
      </p:sp>
      <p:sp>
        <p:nvSpPr>
          <p:cNvPr id="5130" name="ZoneTexte 9"/>
          <p:cNvSpPr txBox="1">
            <a:spLocks noChangeArrowheads="1"/>
          </p:cNvSpPr>
          <p:nvPr/>
        </p:nvSpPr>
        <p:spPr bwMode="auto">
          <a:xfrm>
            <a:off x="5076825" y="2420938"/>
            <a:ext cx="15827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fr-FR" altLang="fr-FR" sz="2800" i="1">
                <a:solidFill>
                  <a:srgbClr val="00B050"/>
                </a:solidFill>
                <a:latin typeface="Arial Rounded MT Bold" pitchFamily="34" charset="0"/>
              </a:rPr>
              <a:t>DOM</a:t>
            </a:r>
          </a:p>
        </p:txBody>
      </p:sp>
      <p:sp>
        <p:nvSpPr>
          <p:cNvPr id="5131" name="ZoneTexte 10"/>
          <p:cNvSpPr txBox="1">
            <a:spLocks noChangeArrowheads="1"/>
          </p:cNvSpPr>
          <p:nvPr/>
        </p:nvSpPr>
        <p:spPr bwMode="auto">
          <a:xfrm>
            <a:off x="827088" y="4724400"/>
            <a:ext cx="25923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fr-FR" sz="2400" i="1">
                <a:solidFill>
                  <a:srgbClr val="002060"/>
                </a:solidFill>
                <a:latin typeface="Arial Rounded MT Bold" pitchFamily="34" charset="0"/>
              </a:rPr>
              <a:t>Prototype.js </a:t>
            </a:r>
          </a:p>
        </p:txBody>
      </p:sp>
      <p:sp>
        <p:nvSpPr>
          <p:cNvPr id="5132" name="ZoneTexte 11"/>
          <p:cNvSpPr txBox="1">
            <a:spLocks noChangeArrowheads="1"/>
          </p:cNvSpPr>
          <p:nvPr/>
        </p:nvSpPr>
        <p:spPr bwMode="auto">
          <a:xfrm>
            <a:off x="3635375" y="4008438"/>
            <a:ext cx="208756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fr-FR" sz="2800" i="1" dirty="0">
                <a:solidFill>
                  <a:srgbClr val="002060"/>
                </a:solidFill>
                <a:latin typeface="Arial Rounded MT Bold" pitchFamily="34" charset="0"/>
              </a:rPr>
              <a:t>Vue.js</a:t>
            </a:r>
          </a:p>
        </p:txBody>
      </p:sp>
      <p:sp>
        <p:nvSpPr>
          <p:cNvPr id="5133" name="ZoneTexte 12"/>
          <p:cNvSpPr txBox="1">
            <a:spLocks noChangeArrowheads="1"/>
          </p:cNvSpPr>
          <p:nvPr/>
        </p:nvSpPr>
        <p:spPr bwMode="auto">
          <a:xfrm>
            <a:off x="5867400" y="3716338"/>
            <a:ext cx="20891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fr-FR" i="1">
                <a:solidFill>
                  <a:srgbClr val="002060"/>
                </a:solidFill>
                <a:latin typeface="Arial Rounded MT Bold" pitchFamily="34" charset="0"/>
              </a:rPr>
              <a:t>node.js</a:t>
            </a:r>
          </a:p>
        </p:txBody>
      </p:sp>
      <p:sp>
        <p:nvSpPr>
          <p:cNvPr id="5134" name="ZoneTexte 13"/>
          <p:cNvSpPr txBox="1">
            <a:spLocks noChangeArrowheads="1"/>
          </p:cNvSpPr>
          <p:nvPr/>
        </p:nvSpPr>
        <p:spPr bwMode="auto">
          <a:xfrm>
            <a:off x="5364163" y="4365625"/>
            <a:ext cx="2087562"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fr-FR" sz="2800" i="1">
                <a:solidFill>
                  <a:srgbClr val="002060"/>
                </a:solidFill>
                <a:latin typeface="Arial Rounded MT Bold" pitchFamily="34" charset="0"/>
              </a:rPr>
              <a:t>Express</a:t>
            </a:r>
          </a:p>
        </p:txBody>
      </p:sp>
      <p:sp>
        <p:nvSpPr>
          <p:cNvPr id="15" name="ZoneTexte 14"/>
          <p:cNvSpPr txBox="1"/>
          <p:nvPr/>
        </p:nvSpPr>
        <p:spPr>
          <a:xfrm>
            <a:off x="3059113" y="2349500"/>
            <a:ext cx="1152525" cy="460375"/>
          </a:xfrm>
          <a:prstGeom prst="rect">
            <a:avLst/>
          </a:prstGeom>
          <a:noFill/>
        </p:spPr>
        <p:txBody>
          <a:bodyPr>
            <a:spAutoFit/>
          </a:bodyPr>
          <a:lstStyle/>
          <a:p>
            <a:pPr eaLnBrk="1" hangingPunct="1">
              <a:buSzPct val="150000"/>
              <a:defRPr/>
            </a:pPr>
            <a:r>
              <a:rPr lang="en-US" sz="2400" i="1" dirty="0">
                <a:solidFill>
                  <a:schemeClr val="bg1">
                    <a:lumMod val="50000"/>
                  </a:schemeClr>
                </a:solidFill>
                <a:latin typeface="Arial Rounded MT Bold" pitchFamily="34" charset="0"/>
                <a:cs typeface="Arial" charset="0"/>
              </a:rPr>
              <a:t>V8</a:t>
            </a:r>
            <a:endParaRPr lang="fr-FR" sz="2400" i="1" dirty="0">
              <a:solidFill>
                <a:schemeClr val="bg1">
                  <a:lumMod val="50000"/>
                </a:schemeClr>
              </a:solidFill>
              <a:latin typeface="Arial Rounded MT Bold" pitchFamily="34" charset="0"/>
              <a:cs typeface="Arial" charset="0"/>
            </a:endParaRPr>
          </a:p>
        </p:txBody>
      </p:sp>
      <p:sp>
        <p:nvSpPr>
          <p:cNvPr id="16" name="ZoneTexte 15"/>
          <p:cNvSpPr txBox="1"/>
          <p:nvPr/>
        </p:nvSpPr>
        <p:spPr>
          <a:xfrm>
            <a:off x="1116013" y="2636838"/>
            <a:ext cx="2303462" cy="461962"/>
          </a:xfrm>
          <a:prstGeom prst="rect">
            <a:avLst/>
          </a:prstGeom>
          <a:noFill/>
        </p:spPr>
        <p:txBody>
          <a:bodyPr>
            <a:spAutoFit/>
          </a:bodyPr>
          <a:lstStyle/>
          <a:p>
            <a:pPr eaLnBrk="1" hangingPunct="1">
              <a:buSzPct val="150000"/>
              <a:defRPr/>
            </a:pPr>
            <a:r>
              <a:rPr lang="en-US" sz="2400" i="1">
                <a:solidFill>
                  <a:schemeClr val="bg1">
                    <a:lumMod val="50000"/>
                  </a:schemeClr>
                </a:solidFill>
                <a:latin typeface="Arial Rounded MT Bold" pitchFamily="34" charset="0"/>
                <a:cs typeface="Arial" charset="0"/>
              </a:rPr>
              <a:t>client-side</a:t>
            </a:r>
            <a:endParaRPr lang="fr-FR" sz="2400" i="1">
              <a:solidFill>
                <a:schemeClr val="bg1">
                  <a:lumMod val="50000"/>
                </a:schemeClr>
              </a:solidFill>
              <a:latin typeface="Arial Rounded MT Bold" pitchFamily="34" charset="0"/>
              <a:cs typeface="Arial" charset="0"/>
            </a:endParaRPr>
          </a:p>
        </p:txBody>
      </p:sp>
      <p:sp>
        <p:nvSpPr>
          <p:cNvPr id="5137" name="ZoneTexte 10"/>
          <p:cNvSpPr txBox="1">
            <a:spLocks noChangeArrowheads="1"/>
          </p:cNvSpPr>
          <p:nvPr/>
        </p:nvSpPr>
        <p:spPr bwMode="auto">
          <a:xfrm>
            <a:off x="3341688" y="4595813"/>
            <a:ext cx="2592387"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fr-FR" sz="2800" i="1">
                <a:solidFill>
                  <a:srgbClr val="002060"/>
                </a:solidFill>
                <a:latin typeface="Arial Rounded MT Bold" pitchFamily="34" charset="0"/>
              </a:rPr>
              <a:t>Angular.js</a:t>
            </a:r>
          </a:p>
        </p:txBody>
      </p:sp>
      <p:pic>
        <p:nvPicPr>
          <p:cNvPr id="20" name="Imag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560" y="310181"/>
            <a:ext cx="1000031" cy="958579"/>
          </a:xfrm>
          <a:prstGeom prst="rect">
            <a:avLst/>
          </a:prstGeom>
        </p:spPr>
      </p:pic>
    </p:spTree>
  </p:cSld>
  <p:clrMapOvr>
    <a:masterClrMapping/>
  </p:clrMapOvr>
  <p:transition>
    <p:pull dir="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Espace réservé du contenu 2"/>
          <p:cNvSpPr>
            <a:spLocks noGrp="1"/>
          </p:cNvSpPr>
          <p:nvPr>
            <p:ph idx="1"/>
          </p:nvPr>
        </p:nvSpPr>
        <p:spPr>
          <a:xfrm>
            <a:off x="395288" y="1268413"/>
            <a:ext cx="8229600" cy="5184775"/>
          </a:xfrm>
        </p:spPr>
        <p:txBody>
          <a:bodyPr/>
          <a:lstStyle/>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800" u="sng" dirty="0">
                <a:latin typeface="Arial Rounded MT Bold" pitchFamily="34" charset="0"/>
              </a:rPr>
              <a:t>Variables et types de variables</a:t>
            </a: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000" i="1" dirty="0">
                <a:latin typeface="Arial Rounded MT Bold" pitchFamily="34" charset="0"/>
              </a:rPr>
              <a:t>Conversion de types : conversion d’une chaîne en nombre</a:t>
            </a:r>
            <a:r>
              <a:rPr lang="fr-FR" altLang="fr-FR" sz="2000" dirty="0">
                <a:latin typeface="Arial Rounded MT Bold" pitchFamily="34" charset="0"/>
              </a:rPr>
              <a:t> </a:t>
            </a:r>
            <a:endParaRPr lang="fr-FR" altLang="fr-FR" sz="2000" i="1" dirty="0">
              <a:latin typeface="Arial Rounded MT Bold" pitchFamily="34" charset="0"/>
            </a:endParaRP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Wingdings" panose="05000000000000000000" pitchFamily="2" charset="2"/>
              <a:buChar char="§"/>
            </a:pPr>
            <a:r>
              <a:rPr lang="fr-FR" altLang="fr-FR" sz="2000" dirty="0">
                <a:latin typeface="Arial Rounded MT Bold" pitchFamily="34" charset="0"/>
              </a:rPr>
              <a:t>Exercice : tester </a:t>
            </a:r>
            <a:r>
              <a:rPr lang="fr-FR" altLang="fr-FR" sz="2000" dirty="0" err="1">
                <a:latin typeface="Arial" panose="020B0604020202020204" pitchFamily="34" charset="0"/>
                <a:cs typeface="Arial" panose="020B0604020202020204" pitchFamily="34" charset="0"/>
              </a:rPr>
              <a:t>parseInt</a:t>
            </a:r>
            <a:r>
              <a:rPr lang="fr-FR" altLang="fr-FR" sz="2000" dirty="0">
                <a:latin typeface="Arial" panose="020B0604020202020204" pitchFamily="34" charset="0"/>
                <a:cs typeface="Arial" panose="020B0604020202020204" pitchFamily="34" charset="0"/>
              </a:rPr>
              <a:t>()</a:t>
            </a:r>
            <a:r>
              <a:rPr lang="fr-FR" altLang="fr-FR" sz="2000" dirty="0">
                <a:latin typeface="Arial Rounded MT Bold" pitchFamily="34" charset="0"/>
              </a:rPr>
              <a:t> sur les valeurs suivantes et observer ce qu’elle renvoie. Est-ce la valeur attendu, est-ce le bon type ?</a:t>
            </a:r>
          </a:p>
          <a:p>
            <a:pPr lvl="1">
              <a:buFont typeface="Arial" panose="020B0604020202020204" pitchFamily="34" charset="0"/>
              <a:buNone/>
            </a:pPr>
            <a:r>
              <a:rPr lang="en-US" altLang="fr-FR" sz="1800" dirty="0">
                <a:latin typeface="Arial" panose="020B0604020202020204" pitchFamily="34" charset="0"/>
                <a:cs typeface="Arial" panose="020B0604020202020204" pitchFamily="34" charset="0"/>
              </a:rPr>
              <a:t>'</a:t>
            </a:r>
            <a:r>
              <a:rPr lang="fr-FR" altLang="fr-FR" sz="1800" dirty="0">
                <a:latin typeface="Arial" panose="020B0604020202020204" pitchFamily="34" charset="0"/>
                <a:cs typeface="Arial" panose="020B0604020202020204" pitchFamily="34" charset="0"/>
              </a:rPr>
              <a:t>12</a:t>
            </a:r>
            <a:r>
              <a:rPr lang="en-US" altLang="fr-FR" sz="1800" dirty="0">
                <a:latin typeface="Arial" panose="020B0604020202020204" pitchFamily="34" charset="0"/>
                <a:cs typeface="Arial" panose="020B0604020202020204" pitchFamily="34" charset="0"/>
              </a:rPr>
              <a:t>'</a:t>
            </a:r>
            <a:endParaRPr lang="fr-FR" altLang="fr-FR" sz="1800" dirty="0">
              <a:latin typeface="Arial" panose="020B0604020202020204" pitchFamily="34" charset="0"/>
              <a:cs typeface="Arial" panose="020B0604020202020204" pitchFamily="34" charset="0"/>
            </a:endParaRPr>
          </a:p>
          <a:p>
            <a:pPr lvl="1">
              <a:buFont typeface="Arial" panose="020B0604020202020204" pitchFamily="34" charset="0"/>
              <a:buNone/>
            </a:pPr>
            <a:r>
              <a:rPr lang="en-US" altLang="fr-FR" sz="1800" dirty="0">
                <a:latin typeface="Arial" panose="020B0604020202020204" pitchFamily="34" charset="0"/>
                <a:cs typeface="Arial" panose="020B0604020202020204" pitchFamily="34" charset="0"/>
              </a:rPr>
              <a:t>'</a:t>
            </a:r>
            <a:r>
              <a:rPr lang="fr-FR" altLang="fr-FR" sz="1800" dirty="0">
                <a:latin typeface="Arial" panose="020B0604020202020204" pitchFamily="34" charset="0"/>
                <a:cs typeface="Arial" panose="020B0604020202020204" pitchFamily="34" charset="0"/>
              </a:rPr>
              <a:t>12abcd</a:t>
            </a:r>
            <a:r>
              <a:rPr lang="en-US" altLang="fr-FR" sz="1800" dirty="0">
                <a:latin typeface="Arial" panose="020B0604020202020204" pitchFamily="34" charset="0"/>
                <a:cs typeface="Arial" panose="020B0604020202020204" pitchFamily="34" charset="0"/>
              </a:rPr>
              <a:t>'</a:t>
            </a:r>
            <a:endParaRPr lang="fr-FR" altLang="fr-FR" sz="1800" dirty="0">
              <a:latin typeface="Arial" panose="020B0604020202020204" pitchFamily="34" charset="0"/>
              <a:cs typeface="Arial" panose="020B0604020202020204" pitchFamily="34" charset="0"/>
            </a:endParaRPr>
          </a:p>
          <a:p>
            <a:pPr lvl="1">
              <a:buFont typeface="Arial" panose="020B0604020202020204" pitchFamily="34" charset="0"/>
              <a:buNone/>
            </a:pPr>
            <a:r>
              <a:rPr lang="en-US" altLang="fr-FR" sz="1800" dirty="0">
                <a:latin typeface="Arial" panose="020B0604020202020204" pitchFamily="34" charset="0"/>
                <a:cs typeface="Arial" panose="020B0604020202020204" pitchFamily="34" charset="0"/>
              </a:rPr>
              <a:t>'</a:t>
            </a:r>
            <a:r>
              <a:rPr lang="fr-FR" altLang="fr-FR" sz="1800" dirty="0">
                <a:latin typeface="Arial" panose="020B0604020202020204" pitchFamily="34" charset="0"/>
                <a:cs typeface="Arial" panose="020B0604020202020204" pitchFamily="34" charset="0"/>
              </a:rPr>
              <a:t>12abcd42</a:t>
            </a:r>
            <a:r>
              <a:rPr lang="en-US" altLang="fr-FR" sz="1800" dirty="0">
                <a:latin typeface="Arial" panose="020B0604020202020204" pitchFamily="34" charset="0"/>
                <a:cs typeface="Arial" panose="020B0604020202020204" pitchFamily="34" charset="0"/>
              </a:rPr>
              <a:t>'</a:t>
            </a:r>
            <a:endParaRPr lang="fr-FR" altLang="fr-FR" sz="1800" dirty="0">
              <a:latin typeface="Arial" panose="020B0604020202020204" pitchFamily="34" charset="0"/>
              <a:cs typeface="Arial" panose="020B0604020202020204" pitchFamily="34" charset="0"/>
            </a:endParaRPr>
          </a:p>
          <a:p>
            <a:pPr lvl="1">
              <a:buFont typeface="Arial" panose="020B0604020202020204" pitchFamily="34" charset="0"/>
              <a:buNone/>
            </a:pPr>
            <a:r>
              <a:rPr lang="en-US" altLang="fr-FR" sz="1800" dirty="0">
                <a:latin typeface="Arial" panose="020B0604020202020204" pitchFamily="34" charset="0"/>
                <a:cs typeface="Arial" panose="020B0604020202020204" pitchFamily="34" charset="0"/>
              </a:rPr>
              <a:t>'</a:t>
            </a:r>
            <a:r>
              <a:rPr lang="fr-FR" altLang="fr-FR" sz="1800" dirty="0">
                <a:latin typeface="Arial" panose="020B0604020202020204" pitchFamily="34" charset="0"/>
                <a:cs typeface="Arial" panose="020B0604020202020204" pitchFamily="34" charset="0"/>
              </a:rPr>
              <a:t>ab12</a:t>
            </a:r>
            <a:r>
              <a:rPr lang="en-US" altLang="fr-FR" sz="1800" dirty="0">
                <a:latin typeface="Arial" panose="020B0604020202020204" pitchFamily="34" charset="0"/>
                <a:cs typeface="Arial" panose="020B0604020202020204" pitchFamily="34" charset="0"/>
              </a:rPr>
              <a:t>'</a:t>
            </a:r>
            <a:endParaRPr lang="fr-FR" altLang="fr-FR" sz="1800" dirty="0">
              <a:latin typeface="Arial" panose="020B0604020202020204" pitchFamily="34" charset="0"/>
              <a:cs typeface="Arial" panose="020B0604020202020204" pitchFamily="34" charset="0"/>
            </a:endParaRPr>
          </a:p>
          <a:p>
            <a:pPr>
              <a:buFont typeface="Arial" panose="020B0604020202020204" pitchFamily="34" charset="0"/>
              <a:buNone/>
            </a:pPr>
            <a:endParaRPr lang="fr-FR" altLang="fr-FR" sz="2000" dirty="0"/>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None/>
            </a:pPr>
            <a:endParaRPr lang="fr-FR" altLang="fr-FR" sz="2000" dirty="0"/>
          </a:p>
        </p:txBody>
      </p:sp>
      <p:sp>
        <p:nvSpPr>
          <p:cNvPr id="9" name="Espace réservé du pied de page 8"/>
          <p:cNvSpPr>
            <a:spLocks noGrp="1"/>
          </p:cNvSpPr>
          <p:nvPr>
            <p:ph type="ftr" sz="quarter" idx="11"/>
          </p:nvPr>
        </p:nvSpPr>
        <p:spPr/>
        <p:txBody>
          <a:bodyPr/>
          <a:lstStyle/>
          <a:p>
            <a:pPr>
              <a:defRPr/>
            </a:pPr>
            <a:r>
              <a:rPr lang="fr-FR"/>
              <a:t>Formation JavaScript - formations@alexis-ravel.com</a:t>
            </a:r>
          </a:p>
        </p:txBody>
      </p:sp>
      <p:sp>
        <p:nvSpPr>
          <p:cNvPr id="41987"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7995AF9-B3B5-494E-8B7C-85F3518B871F}" type="slidenum">
              <a:rPr lang="fr-FR" altLang="fr-FR" sz="1200" smtClean="0">
                <a:solidFill>
                  <a:srgbClr val="898989"/>
                </a:solidFill>
              </a:rPr>
              <a:pPr>
                <a:spcBef>
                  <a:spcPct val="0"/>
                </a:spcBef>
                <a:buFontTx/>
                <a:buNone/>
              </a:pPr>
              <a:t>20</a:t>
            </a:fld>
            <a:endParaRPr lang="fr-FR" altLang="fr-FR" sz="1200">
              <a:solidFill>
                <a:srgbClr val="898989"/>
              </a:solidFill>
            </a:endParaRPr>
          </a:p>
        </p:txBody>
      </p:sp>
      <p:sp>
        <p:nvSpPr>
          <p:cNvPr id="13"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pic>
        <p:nvPicPr>
          <p:cNvPr id="8" name="Imag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3608" y="266393"/>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pull dir="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Espace réservé du contenu 2"/>
          <p:cNvSpPr>
            <a:spLocks noGrp="1"/>
          </p:cNvSpPr>
          <p:nvPr>
            <p:ph idx="1"/>
          </p:nvPr>
        </p:nvSpPr>
        <p:spPr>
          <a:xfrm>
            <a:off x="395288" y="1268413"/>
            <a:ext cx="8229600" cy="5184775"/>
          </a:xfrm>
        </p:spPr>
        <p:txBody>
          <a:bodyPr>
            <a:normAutofit lnSpcReduction="10000"/>
          </a:bodyPr>
          <a:lstStyle/>
          <a:p>
            <a:pPr eaLnBrk="1" hangingPunct="1">
              <a:buSzPct val="150000"/>
              <a:buFont typeface="Arial" panose="020B0604020202020204" pitchFamily="34" charset="0"/>
              <a:buNone/>
              <a:defRPr/>
            </a:pPr>
            <a:endParaRPr lang="fr-FR" altLang="fr-FR" sz="2000" dirty="0">
              <a:latin typeface="Arial Rounded MT Bold" pitchFamily="34" charset="0"/>
            </a:endParaRPr>
          </a:p>
          <a:p>
            <a:pPr eaLnBrk="1" hangingPunct="1">
              <a:buSzPct val="150000"/>
              <a:buFont typeface="Arial" panose="020B0604020202020204" pitchFamily="34" charset="0"/>
              <a:buNone/>
              <a:defRPr/>
            </a:pPr>
            <a:r>
              <a:rPr lang="fr-FR" altLang="fr-FR" sz="2800" u="sng" dirty="0">
                <a:latin typeface="Arial Rounded MT Bold" pitchFamily="34" charset="0"/>
              </a:rPr>
              <a:t>Variables et types de variables</a:t>
            </a:r>
          </a:p>
          <a:p>
            <a:pPr>
              <a:buFont typeface="Arial" panose="020B0604020202020204" pitchFamily="34" charset="0"/>
              <a:buNone/>
              <a:defRPr/>
            </a:pPr>
            <a:endParaRPr lang="fr-FR" altLang="fr-FR" sz="2000" dirty="0"/>
          </a:p>
          <a:p>
            <a:pPr>
              <a:buFont typeface="Arial" panose="020B0604020202020204" pitchFamily="34" charset="0"/>
              <a:buNone/>
              <a:defRPr/>
            </a:pPr>
            <a:r>
              <a:rPr lang="fr-FR" altLang="fr-FR" sz="2000" dirty="0">
                <a:latin typeface="Arial Rounded MT Bold" pitchFamily="34" charset="0"/>
              </a:rPr>
              <a:t>Moralité : si on convertit une chaîne en nombre, la fonction </a:t>
            </a:r>
            <a:r>
              <a:rPr lang="fr-FR" altLang="fr-FR" sz="2000" dirty="0" err="1">
                <a:latin typeface="Arial" panose="020B0604020202020204" pitchFamily="34" charset="0"/>
                <a:cs typeface="Arial" panose="020B0604020202020204" pitchFamily="34" charset="0"/>
              </a:rPr>
              <a:t>parseInt</a:t>
            </a:r>
            <a:r>
              <a:rPr lang="fr-FR" altLang="fr-FR" sz="2000" dirty="0">
                <a:latin typeface="Arial" panose="020B0604020202020204" pitchFamily="34" charset="0"/>
                <a:cs typeface="Arial" panose="020B0604020202020204" pitchFamily="34" charset="0"/>
              </a:rPr>
              <a:t>()</a:t>
            </a:r>
            <a:r>
              <a:rPr lang="fr-FR" altLang="fr-FR" sz="2000" dirty="0">
                <a:latin typeface="Arial Rounded MT Bold" pitchFamily="34" charset="0"/>
              </a:rPr>
              <a:t> prélève uniquement le nombre se trouvant en début de chaîne.</a:t>
            </a:r>
          </a:p>
          <a:p>
            <a:pPr eaLnBrk="1" hangingPunct="1">
              <a:buSzPct val="150000"/>
              <a:buFont typeface="Arial" panose="020B0604020202020204" pitchFamily="34" charset="0"/>
              <a:buBlip>
                <a:blip r:embed="rId3"/>
              </a:buBlip>
              <a:defRPr/>
            </a:pPr>
            <a:endParaRPr lang="fr-FR" altLang="fr-FR" sz="2000" dirty="0"/>
          </a:p>
          <a:p>
            <a:pPr eaLnBrk="1" hangingPunct="1">
              <a:buSzPct val="150000"/>
              <a:buFont typeface="Wingdings" panose="05000000000000000000" pitchFamily="2" charset="2"/>
              <a:buChar char="§"/>
              <a:defRPr/>
            </a:pPr>
            <a:r>
              <a:rPr lang="fr-FR" altLang="fr-FR" sz="2000" dirty="0">
                <a:latin typeface="Arial Rounded MT Bold" pitchFamily="34" charset="0"/>
              </a:rPr>
              <a:t>On remarque que si la chaîne ne contient pas de nombre à son début, la variable contient la valeur </a:t>
            </a:r>
            <a:r>
              <a:rPr lang="fr-FR" altLang="fr-FR" sz="2000" i="1" dirty="0" err="1">
                <a:latin typeface="Arial" panose="020B0604020202020204" pitchFamily="34" charset="0"/>
                <a:cs typeface="Arial" panose="020B0604020202020204" pitchFamily="34" charset="0"/>
              </a:rPr>
              <a:t>NaN</a:t>
            </a:r>
            <a:r>
              <a:rPr lang="fr-FR" altLang="fr-FR" sz="2000" dirty="0">
                <a:latin typeface="Arial Rounded MT Bold" pitchFamily="34" charset="0"/>
              </a:rPr>
              <a:t> (car la conversion a échoué). Cela signifie </a:t>
            </a:r>
            <a:r>
              <a:rPr lang="fr-FR" altLang="fr-FR" sz="2000" i="1" dirty="0">
                <a:latin typeface="Arial Rounded MT Bold" pitchFamily="34" charset="0"/>
              </a:rPr>
              <a:t>Not A </a:t>
            </a:r>
            <a:r>
              <a:rPr lang="fr-FR" altLang="fr-FR" sz="2000" i="1" dirty="0" err="1">
                <a:latin typeface="Arial Rounded MT Bold" pitchFamily="34" charset="0"/>
              </a:rPr>
              <a:t>Number</a:t>
            </a:r>
            <a:r>
              <a:rPr lang="fr-FR" altLang="fr-FR" sz="2000" dirty="0">
                <a:latin typeface="Arial Rounded MT Bold" pitchFamily="34" charset="0"/>
              </a:rPr>
              <a:t>. Pour autant, le </a:t>
            </a:r>
            <a:r>
              <a:rPr lang="fr-FR" altLang="fr-FR" sz="2000" i="1" dirty="0" err="1">
                <a:latin typeface="Arial Rounded MT Bold" pitchFamily="34" charset="0"/>
              </a:rPr>
              <a:t>typeof</a:t>
            </a:r>
            <a:r>
              <a:rPr lang="fr-FR" altLang="fr-FR" sz="2000" dirty="0">
                <a:latin typeface="Arial Rounded MT Bold" pitchFamily="34" charset="0"/>
              </a:rPr>
              <a:t> renvoie bien </a:t>
            </a:r>
            <a:r>
              <a:rPr lang="fr-FR" altLang="fr-FR" sz="2000" i="1" dirty="0" err="1">
                <a:latin typeface="Arial Rounded MT Bold" pitchFamily="34" charset="0"/>
              </a:rPr>
              <a:t>number</a:t>
            </a:r>
            <a:r>
              <a:rPr lang="fr-FR" altLang="fr-FR" sz="2000" dirty="0">
                <a:latin typeface="Arial Rounded MT Bold" pitchFamily="34" charset="0"/>
              </a:rPr>
              <a:t> !</a:t>
            </a:r>
          </a:p>
          <a:p>
            <a:pPr marL="0" indent="0" eaLnBrk="1" hangingPunct="1">
              <a:buSzPct val="150000"/>
              <a:buFont typeface="Arial" panose="020B0604020202020204" pitchFamily="34" charset="0"/>
              <a:buNone/>
              <a:defRPr/>
            </a:pPr>
            <a:endParaRPr lang="fr-FR" altLang="fr-FR" sz="2000" dirty="0">
              <a:latin typeface="Arial Rounded MT Bold" pitchFamily="34" charset="0"/>
            </a:endParaRPr>
          </a:p>
          <a:p>
            <a:pPr eaLnBrk="1" hangingPunct="1">
              <a:buSzPct val="150000"/>
              <a:buFont typeface="Wingdings" panose="05000000000000000000" pitchFamily="2" charset="2"/>
              <a:buChar char="§"/>
              <a:defRPr/>
            </a:pPr>
            <a:r>
              <a:rPr lang="fr-FR" altLang="fr-FR" sz="2000" dirty="0">
                <a:latin typeface="Arial Rounded MT Bold" pitchFamily="34" charset="0"/>
              </a:rPr>
              <a:t>Pour tester si une variable est bien un nombre, mieux vaut user de la fonction </a:t>
            </a:r>
            <a:r>
              <a:rPr lang="fr-FR" altLang="fr-FR" sz="2000" dirty="0" err="1">
                <a:latin typeface="Consolas" panose="020B0609020204030204" pitchFamily="49" charset="0"/>
                <a:cs typeface="Consolas" panose="020B0609020204030204" pitchFamily="49" charset="0"/>
              </a:rPr>
              <a:t>isNaN</a:t>
            </a:r>
            <a:r>
              <a:rPr lang="fr-FR" altLang="fr-FR" sz="2000" dirty="0">
                <a:latin typeface="Consolas" panose="020B0609020204030204" pitchFamily="49" charset="0"/>
                <a:cs typeface="Consolas" panose="020B0609020204030204" pitchFamily="49" charset="0"/>
              </a:rPr>
              <a:t>(</a:t>
            </a:r>
            <a:r>
              <a:rPr lang="fr-FR" altLang="fr-FR" sz="2000" dirty="0" err="1">
                <a:latin typeface="Consolas" panose="020B0609020204030204" pitchFamily="49" charset="0"/>
                <a:cs typeface="Consolas" panose="020B0609020204030204" pitchFamily="49" charset="0"/>
              </a:rPr>
              <a:t>maVar</a:t>
            </a:r>
            <a:r>
              <a:rPr lang="fr-FR" altLang="fr-FR" sz="2000" dirty="0">
                <a:latin typeface="Consolas" panose="020B0609020204030204" pitchFamily="49" charset="0"/>
                <a:cs typeface="Consolas" panose="020B0609020204030204" pitchFamily="49" charset="0"/>
              </a:rPr>
              <a:t>)</a:t>
            </a:r>
            <a:r>
              <a:rPr lang="fr-FR" altLang="fr-FR" sz="2000" dirty="0">
                <a:latin typeface="Arial Rounded MT Bold" pitchFamily="34" charset="0"/>
              </a:rPr>
              <a:t>. Attention,</a:t>
            </a:r>
            <a:r>
              <a:rPr lang="fr-FR" altLang="fr-FR" sz="2000" dirty="0">
                <a:latin typeface="Consolas" panose="020B0609020204030204" pitchFamily="49" charset="0"/>
                <a:cs typeface="Consolas" panose="020B0609020204030204" pitchFamily="49" charset="0"/>
              </a:rPr>
              <a:t> </a:t>
            </a:r>
            <a:r>
              <a:rPr lang="fr-FR" altLang="fr-FR" sz="2000" dirty="0" err="1">
                <a:latin typeface="Consolas" panose="020B0609020204030204" pitchFamily="49" charset="0"/>
                <a:cs typeface="Consolas" panose="020B0609020204030204" pitchFamily="49" charset="0"/>
              </a:rPr>
              <a:t>isNaN</a:t>
            </a:r>
            <a:r>
              <a:rPr lang="fr-FR" altLang="fr-FR" sz="2000" dirty="0">
                <a:latin typeface="Consolas" panose="020B0609020204030204" pitchFamily="49" charset="0"/>
                <a:cs typeface="Consolas" panose="020B0609020204030204" pitchFamily="49" charset="0"/>
              </a:rPr>
              <a:t>() </a:t>
            </a:r>
            <a:r>
              <a:rPr lang="fr-FR" altLang="fr-FR" sz="2000" dirty="0">
                <a:latin typeface="Arial Rounded MT Bold" pitchFamily="34" charset="0"/>
              </a:rPr>
              <a:t>renvoie </a:t>
            </a:r>
            <a:r>
              <a:rPr lang="fr-FR" altLang="fr-FR" sz="2000" i="1" dirty="0">
                <a:latin typeface="Arial Rounded MT Bold" pitchFamily="34" charset="0"/>
              </a:rPr>
              <a:t>false</a:t>
            </a:r>
            <a:r>
              <a:rPr lang="fr-FR" altLang="fr-FR" sz="2000" dirty="0">
                <a:latin typeface="Arial Rounded MT Bold" pitchFamily="34" charset="0"/>
              </a:rPr>
              <a:t> si la variable est une string contenant un nombre, comme </a:t>
            </a:r>
            <a:r>
              <a:rPr lang="fr-FR" altLang="fr-FR" sz="2000" dirty="0">
                <a:latin typeface="Arial" panose="020B0604020202020204" pitchFamily="34" charset="0"/>
                <a:cs typeface="Arial" panose="020B0604020202020204" pitchFamily="34" charset="0"/>
              </a:rPr>
              <a:t>'12' </a:t>
            </a:r>
            <a:r>
              <a:rPr lang="fr-FR" altLang="fr-FR" sz="2000" dirty="0">
                <a:latin typeface="Arial Rounded MT Bold" pitchFamily="34" charset="0"/>
              </a:rPr>
              <a:t>: elle sera donc considérée comme un nombre ! </a:t>
            </a:r>
          </a:p>
          <a:p>
            <a:pPr eaLnBrk="1" hangingPunct="1">
              <a:buSzPct val="150000"/>
              <a:buFont typeface="Arial" panose="020B0604020202020204" pitchFamily="34" charset="0"/>
              <a:buBlip>
                <a:blip r:embed="rId3"/>
              </a:buBlip>
              <a:defRPr/>
            </a:pPr>
            <a:endParaRPr lang="fr-FR" altLang="fr-FR" sz="2000" dirty="0"/>
          </a:p>
          <a:p>
            <a:pPr eaLnBrk="1" hangingPunct="1">
              <a:buSzPct val="150000"/>
              <a:buFont typeface="Arial" panose="020B0604020202020204" pitchFamily="34" charset="0"/>
              <a:buNone/>
              <a:defRPr/>
            </a:pPr>
            <a:endParaRPr lang="fr-FR" altLang="fr-FR" sz="2000" dirty="0"/>
          </a:p>
        </p:txBody>
      </p:sp>
      <p:sp>
        <p:nvSpPr>
          <p:cNvPr id="9" name="Espace réservé du pied de page 8"/>
          <p:cNvSpPr>
            <a:spLocks noGrp="1"/>
          </p:cNvSpPr>
          <p:nvPr>
            <p:ph type="ftr" sz="quarter" idx="11"/>
          </p:nvPr>
        </p:nvSpPr>
        <p:spPr/>
        <p:txBody>
          <a:bodyPr/>
          <a:lstStyle/>
          <a:p>
            <a:pPr>
              <a:defRPr/>
            </a:pPr>
            <a:r>
              <a:rPr lang="fr-FR"/>
              <a:t>Formation JavaScript - formations@alexis-ravel.com</a:t>
            </a:r>
          </a:p>
        </p:txBody>
      </p:sp>
      <p:sp>
        <p:nvSpPr>
          <p:cNvPr id="44035"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018B44B-6C00-42EC-976C-842FC2D0C83E}" type="slidenum">
              <a:rPr lang="fr-FR" altLang="fr-FR" sz="1200" smtClean="0">
                <a:solidFill>
                  <a:srgbClr val="898989"/>
                </a:solidFill>
              </a:rPr>
              <a:pPr>
                <a:spcBef>
                  <a:spcPct val="0"/>
                </a:spcBef>
                <a:buFontTx/>
                <a:buNone/>
              </a:pPr>
              <a:t>21</a:t>
            </a:fld>
            <a:endParaRPr lang="fr-FR" altLang="fr-FR" sz="1200">
              <a:solidFill>
                <a:srgbClr val="898989"/>
              </a:solidFill>
            </a:endParaRPr>
          </a:p>
        </p:txBody>
      </p:sp>
      <p:sp>
        <p:nvSpPr>
          <p:cNvPr id="13"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pic>
        <p:nvPicPr>
          <p:cNvPr id="8" name="Imag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3608" y="266393"/>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pull dir="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Espace réservé du contenu 2"/>
          <p:cNvSpPr>
            <a:spLocks noGrp="1"/>
          </p:cNvSpPr>
          <p:nvPr>
            <p:ph idx="1"/>
          </p:nvPr>
        </p:nvSpPr>
        <p:spPr>
          <a:xfrm>
            <a:off x="395288" y="1268413"/>
            <a:ext cx="8229600" cy="5184775"/>
          </a:xfrm>
        </p:spPr>
        <p:txBody>
          <a:bodyPr/>
          <a:lstStyle/>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800" u="sng" dirty="0">
                <a:latin typeface="Arial Rounded MT Bold" pitchFamily="34" charset="0"/>
              </a:rPr>
              <a:t>Variables et types de variables</a:t>
            </a: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Wingdings" panose="05000000000000000000" pitchFamily="2" charset="2"/>
              <a:buChar char="§"/>
            </a:pPr>
            <a:r>
              <a:rPr lang="fr-FR" altLang="fr-FR" sz="2000" dirty="0">
                <a:latin typeface="Arial Rounded MT Bold" pitchFamily="34" charset="0"/>
              </a:rPr>
              <a:t>Dans un cas général (mais en pratique ce genre de choses est peu fréquent), l’idéal est donc de combiner </a:t>
            </a:r>
            <a:r>
              <a:rPr lang="fr-FR" altLang="fr-FR" sz="2000" dirty="0" err="1">
                <a:latin typeface="Arial Rounded MT Bold" pitchFamily="34" charset="0"/>
              </a:rPr>
              <a:t>typeof</a:t>
            </a:r>
            <a:r>
              <a:rPr lang="fr-FR" altLang="fr-FR" sz="2000" dirty="0">
                <a:latin typeface="Arial Rounded MT Bold" pitchFamily="34" charset="0"/>
              </a:rPr>
              <a:t> et </a:t>
            </a:r>
            <a:r>
              <a:rPr lang="fr-FR" altLang="fr-FR" sz="2000" dirty="0" err="1">
                <a:latin typeface="Arial Rounded MT Bold" pitchFamily="34" charset="0"/>
              </a:rPr>
              <a:t>isNan</a:t>
            </a:r>
            <a:r>
              <a:rPr lang="fr-FR" altLang="fr-FR" sz="2000" dirty="0">
                <a:latin typeface="Arial Rounded MT Bold" pitchFamily="34" charset="0"/>
              </a:rPr>
              <a:t> pour être sûr qu’une variable est un nombre :</a:t>
            </a:r>
          </a:p>
          <a:p>
            <a:pPr eaLnBrk="1" hangingPunct="1">
              <a:buSzPct val="150000"/>
              <a:buFont typeface="Arial" panose="020B0604020202020204" pitchFamily="34" charset="0"/>
              <a:buNone/>
            </a:pPr>
            <a:endParaRPr lang="fr-FR" altLang="fr-FR" sz="2000" dirty="0"/>
          </a:p>
        </p:txBody>
      </p:sp>
      <p:sp>
        <p:nvSpPr>
          <p:cNvPr id="9" name="Espace réservé du pied de page 8"/>
          <p:cNvSpPr>
            <a:spLocks noGrp="1"/>
          </p:cNvSpPr>
          <p:nvPr>
            <p:ph type="ftr" sz="quarter" idx="11"/>
          </p:nvPr>
        </p:nvSpPr>
        <p:spPr/>
        <p:txBody>
          <a:bodyPr/>
          <a:lstStyle/>
          <a:p>
            <a:pPr>
              <a:defRPr/>
            </a:pPr>
            <a:r>
              <a:rPr lang="fr-FR"/>
              <a:t>Formation JavaScript - formations@alexis-ravel.com</a:t>
            </a:r>
          </a:p>
        </p:txBody>
      </p:sp>
      <p:sp>
        <p:nvSpPr>
          <p:cNvPr id="46083"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852090D-B78E-4593-BB71-26EB817E4404}" type="slidenum">
              <a:rPr lang="fr-FR" altLang="fr-FR" sz="1200" smtClean="0">
                <a:solidFill>
                  <a:srgbClr val="898989"/>
                </a:solidFill>
              </a:rPr>
              <a:pPr>
                <a:spcBef>
                  <a:spcPct val="0"/>
                </a:spcBef>
                <a:buFontTx/>
                <a:buNone/>
              </a:pPr>
              <a:t>22</a:t>
            </a:fld>
            <a:endParaRPr lang="fr-FR" altLang="fr-FR" sz="1200">
              <a:solidFill>
                <a:srgbClr val="898989"/>
              </a:solidFill>
            </a:endParaRPr>
          </a:p>
        </p:txBody>
      </p:sp>
      <p:sp>
        <p:nvSpPr>
          <p:cNvPr id="13"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pic>
        <p:nvPicPr>
          <p:cNvPr id="46088" name="Imag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3621088"/>
            <a:ext cx="575945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Imag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43608" y="266393"/>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pull dir="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Espace réservé du contenu 2"/>
          <p:cNvSpPr>
            <a:spLocks noGrp="1"/>
          </p:cNvSpPr>
          <p:nvPr>
            <p:ph idx="1"/>
          </p:nvPr>
        </p:nvSpPr>
        <p:spPr>
          <a:xfrm>
            <a:off x="395288" y="1268413"/>
            <a:ext cx="8229600" cy="5184775"/>
          </a:xfrm>
        </p:spPr>
        <p:txBody>
          <a:bodyPr/>
          <a:lstStyle/>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800" u="sng" dirty="0">
                <a:latin typeface="Arial Rounded MT Bold" pitchFamily="34" charset="0"/>
              </a:rPr>
              <a:t>Variables et types de variables</a:t>
            </a: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000" i="1" dirty="0">
                <a:latin typeface="Arial Rounded MT Bold" pitchFamily="34" charset="0"/>
              </a:rPr>
              <a:t>Dernière remarque sur les types de variable et les objets</a:t>
            </a: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Wingdings" panose="05000000000000000000" pitchFamily="2" charset="2"/>
              <a:buChar char="§"/>
            </a:pPr>
            <a:r>
              <a:rPr lang="fr-FR" altLang="fr-FR" sz="2000" dirty="0">
                <a:latin typeface="Arial Rounded MT Bold" pitchFamily="34" charset="0"/>
              </a:rPr>
              <a:t>En JS, les variables comme une string sont des objets (dits </a:t>
            </a:r>
            <a:r>
              <a:rPr lang="fr-FR" altLang="fr-FR" sz="2000" i="1" dirty="0">
                <a:latin typeface="Arial Rounded MT Bold" pitchFamily="34" charset="0"/>
              </a:rPr>
              <a:t>natifs</a:t>
            </a:r>
            <a:r>
              <a:rPr lang="fr-FR" altLang="fr-FR" sz="2000" dirty="0">
                <a:latin typeface="Arial Rounded MT Bold" pitchFamily="34" charset="0"/>
              </a:rPr>
              <a:t> car déjà présent dans le langage). </a:t>
            </a:r>
          </a:p>
          <a:p>
            <a:pPr eaLnBrk="1" hangingPunct="1">
              <a:buSzPct val="150000"/>
              <a:buFont typeface="Wingdings" panose="05000000000000000000" pitchFamily="2" charset="2"/>
              <a:buChar char="§"/>
            </a:pPr>
            <a:r>
              <a:rPr lang="fr-FR" altLang="fr-FR" sz="2000" dirty="0">
                <a:latin typeface="Arial Rounded MT Bold" pitchFamily="34" charset="0"/>
              </a:rPr>
              <a:t>Exemple d’appel de propriété ou de méthode :</a:t>
            </a: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None/>
            </a:pPr>
            <a:endParaRPr lang="fr-FR" altLang="fr-FR" sz="2000" dirty="0"/>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None/>
            </a:pPr>
            <a:endParaRPr lang="fr-FR" altLang="fr-FR" sz="2000" dirty="0"/>
          </a:p>
        </p:txBody>
      </p:sp>
      <p:sp>
        <p:nvSpPr>
          <p:cNvPr id="9" name="Espace réservé du pied de page 8"/>
          <p:cNvSpPr>
            <a:spLocks noGrp="1"/>
          </p:cNvSpPr>
          <p:nvPr>
            <p:ph type="ftr" sz="quarter" idx="11"/>
          </p:nvPr>
        </p:nvSpPr>
        <p:spPr/>
        <p:txBody>
          <a:bodyPr/>
          <a:lstStyle/>
          <a:p>
            <a:pPr>
              <a:defRPr/>
            </a:pPr>
            <a:r>
              <a:rPr lang="fr-FR"/>
              <a:t>Formation JavaScript - formations@alexis-ravel.com</a:t>
            </a:r>
          </a:p>
        </p:txBody>
      </p:sp>
      <p:sp>
        <p:nvSpPr>
          <p:cNvPr id="48131"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94F3BC1-8B40-46D8-9380-5B4EC7DE960A}" type="slidenum">
              <a:rPr lang="fr-FR" altLang="fr-FR" sz="1200" smtClean="0">
                <a:solidFill>
                  <a:srgbClr val="898989"/>
                </a:solidFill>
              </a:rPr>
              <a:pPr>
                <a:spcBef>
                  <a:spcPct val="0"/>
                </a:spcBef>
                <a:buFontTx/>
                <a:buNone/>
              </a:pPr>
              <a:t>23</a:t>
            </a:fld>
            <a:endParaRPr lang="fr-FR" altLang="fr-FR" sz="1200">
              <a:solidFill>
                <a:srgbClr val="898989"/>
              </a:solidFill>
            </a:endParaRPr>
          </a:p>
        </p:txBody>
      </p:sp>
      <p:sp>
        <p:nvSpPr>
          <p:cNvPr id="13"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pic>
        <p:nvPicPr>
          <p:cNvPr id="48136" name="Imag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4365625"/>
            <a:ext cx="4968875"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Imag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43608" y="266393"/>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pull dir="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Espace réservé du contenu 2"/>
          <p:cNvSpPr>
            <a:spLocks noGrp="1"/>
          </p:cNvSpPr>
          <p:nvPr>
            <p:ph idx="1"/>
          </p:nvPr>
        </p:nvSpPr>
        <p:spPr>
          <a:xfrm>
            <a:off x="395288" y="1268413"/>
            <a:ext cx="8229600" cy="5184775"/>
          </a:xfrm>
        </p:spPr>
        <p:txBody>
          <a:bodyPr/>
          <a:lstStyle/>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800" u="sng" dirty="0">
                <a:latin typeface="Arial Rounded MT Bold" pitchFamily="34" charset="0"/>
              </a:rPr>
              <a:t>Fonctions classiques</a:t>
            </a: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Wingdings" panose="05000000000000000000" pitchFamily="2" charset="2"/>
              <a:buChar char="§"/>
            </a:pPr>
            <a:r>
              <a:rPr lang="fr-FR" altLang="fr-FR" sz="2000" dirty="0">
                <a:latin typeface="Arial Rounded MT Bold" pitchFamily="34" charset="0"/>
              </a:rPr>
              <a:t>Deux fonctions affichant une pop-up (comme </a:t>
            </a:r>
            <a:r>
              <a:rPr lang="fr-FR" altLang="fr-FR" sz="2000" dirty="0" err="1">
                <a:latin typeface="Arial Rounded MT Bold" pitchFamily="34" charset="0"/>
              </a:rPr>
              <a:t>alert</a:t>
            </a:r>
            <a:r>
              <a:rPr lang="fr-FR" altLang="fr-FR" sz="2000" dirty="0">
                <a:latin typeface="Arial Rounded MT Bold" pitchFamily="34" charset="0"/>
              </a:rPr>
              <a:t>), mais qui permettent de recevoir une entrée utilisateur :</a:t>
            </a:r>
          </a:p>
          <a:p>
            <a:pPr lvl="1" eaLnBrk="1" hangingPunct="1">
              <a:buSzPct val="150000"/>
              <a:buFont typeface="Wingdings" panose="05000000000000000000" pitchFamily="2" charset="2"/>
              <a:buChar char="§"/>
            </a:pPr>
            <a:r>
              <a:rPr lang="fr-FR" altLang="fr-FR" sz="1800" dirty="0">
                <a:latin typeface="Arial Rounded MT Bold" pitchFamily="34" charset="0"/>
              </a:rPr>
              <a:t>La fonction </a:t>
            </a:r>
            <a:r>
              <a:rPr lang="fr-FR" altLang="fr-FR" sz="1800" dirty="0" err="1">
                <a:latin typeface="Consolas" panose="020B0609020204030204" pitchFamily="49" charset="0"/>
                <a:cs typeface="Consolas" panose="020B0609020204030204" pitchFamily="49" charset="0"/>
              </a:rPr>
              <a:t>confirm</a:t>
            </a:r>
            <a:r>
              <a:rPr lang="fr-FR" altLang="fr-FR" sz="1800" dirty="0">
                <a:latin typeface="Consolas" panose="020B0609020204030204" pitchFamily="49" charset="0"/>
                <a:cs typeface="Consolas" panose="020B0609020204030204" pitchFamily="49" charset="0"/>
              </a:rPr>
              <a:t>('texte de la boîte de dialogue')</a:t>
            </a:r>
            <a:r>
              <a:rPr lang="fr-FR" altLang="fr-FR" sz="1800" dirty="0">
                <a:latin typeface="Arial" panose="020B0604020202020204" pitchFamily="34" charset="0"/>
                <a:cs typeface="Arial" panose="020B0604020202020204" pitchFamily="34" charset="0"/>
              </a:rPr>
              <a:t> </a:t>
            </a:r>
            <a:r>
              <a:rPr lang="fr-FR" altLang="fr-FR" sz="1800" dirty="0">
                <a:latin typeface="Arial Rounded MT Bold" pitchFamily="34" charset="0"/>
              </a:rPr>
              <a:t>permet de demander à l’utilisateur de confirmer quelque-chose : il peut alors cliquer sur un bouton « Ok » ou un bouton « Annuler ». La fonction renvoie un booléen (</a:t>
            </a:r>
            <a:r>
              <a:rPr lang="fr-FR" altLang="fr-FR" sz="1800" dirty="0" err="1">
                <a:latin typeface="Arial Rounded MT Bold" pitchFamily="34" charset="0"/>
              </a:rPr>
              <a:t>true</a:t>
            </a:r>
            <a:r>
              <a:rPr lang="fr-FR" altLang="fr-FR" sz="1800" dirty="0">
                <a:latin typeface="Arial Rounded MT Bold" pitchFamily="34" charset="0"/>
              </a:rPr>
              <a:t> si Ok).</a:t>
            </a:r>
          </a:p>
          <a:p>
            <a:pPr lvl="1" eaLnBrk="1" hangingPunct="1">
              <a:buSzPct val="150000"/>
              <a:buFont typeface="Wingdings" panose="05000000000000000000" pitchFamily="2" charset="2"/>
              <a:buChar char="§"/>
            </a:pPr>
            <a:r>
              <a:rPr lang="fr-FR" altLang="fr-FR" sz="1800" dirty="0">
                <a:latin typeface="Arial Rounded MT Bold" pitchFamily="34" charset="0"/>
              </a:rPr>
              <a:t>La fonction </a:t>
            </a:r>
            <a:r>
              <a:rPr lang="fr-FR" altLang="fr-FR" sz="1800" dirty="0">
                <a:latin typeface="Consolas" panose="020B0609020204030204" pitchFamily="49" charset="0"/>
                <a:cs typeface="Consolas" panose="020B0609020204030204" pitchFamily="49" charset="0"/>
              </a:rPr>
              <a:t>prompt('texte de la boîte de dialogue’) </a:t>
            </a:r>
            <a:r>
              <a:rPr lang="fr-FR" altLang="fr-FR" sz="1800" dirty="0">
                <a:latin typeface="Arial Rounded MT Bold" pitchFamily="34" charset="0"/>
              </a:rPr>
              <a:t>permet à l’utilisateur d’entrer du texte dans un champ contenu dans la pop-up. Exemple : </a:t>
            </a:r>
            <a:r>
              <a:rPr lang="fr-FR" altLang="fr-FR" sz="1800" dirty="0">
                <a:latin typeface="Arial" panose="020B0604020202020204" pitchFamily="34" charset="0"/>
                <a:cs typeface="Arial" panose="020B0604020202020204" pitchFamily="34" charset="0"/>
              </a:rPr>
              <a:t>var chiffre = prompt('Entrez un chiffre entre 1 et 10') ;</a:t>
            </a:r>
          </a:p>
          <a:p>
            <a:pPr lvl="2" eaLnBrk="1" hangingPunct="1">
              <a:buSzPct val="150000"/>
              <a:buFont typeface="Wingdings" panose="05000000000000000000" pitchFamily="2" charset="2"/>
              <a:buChar char="§"/>
            </a:pPr>
            <a:r>
              <a:rPr lang="fr-FR" altLang="fr-FR" sz="1600" dirty="0">
                <a:latin typeface="Arial Rounded MT Bold" pitchFamily="34" charset="0"/>
              </a:rPr>
              <a:t>Attention, elle retourne ce qu’a entré l’utilisateur sous forme de chaîne (elle convertit donc un </a:t>
            </a:r>
            <a:r>
              <a:rPr lang="fr-FR" altLang="fr-FR" sz="1600" dirty="0" err="1">
                <a:latin typeface="Arial Rounded MT Bold" pitchFamily="34" charset="0"/>
              </a:rPr>
              <a:t>number</a:t>
            </a:r>
            <a:r>
              <a:rPr lang="fr-FR" altLang="fr-FR" sz="1600" dirty="0">
                <a:latin typeface="Arial Rounded MT Bold" pitchFamily="34" charset="0"/>
              </a:rPr>
              <a:t> en string) !</a:t>
            </a:r>
          </a:p>
          <a:p>
            <a:pPr lvl="2" eaLnBrk="1" hangingPunct="1">
              <a:buSzPct val="150000"/>
              <a:buFont typeface="Arial" panose="020B0604020202020204" pitchFamily="34" charset="0"/>
              <a:buBlip>
                <a:blip r:embed="rId3"/>
              </a:buBlip>
            </a:pPr>
            <a:endParaRPr lang="fr-FR" altLang="fr-FR" sz="1400" dirty="0">
              <a:latin typeface="Arial Rounded MT Bold" pitchFamily="34" charset="0"/>
            </a:endParaRPr>
          </a:p>
          <a:p>
            <a:pPr lvl="1" eaLnBrk="1" hangingPunct="1">
              <a:buSzPct val="150000"/>
              <a:buFont typeface="Arial" panose="020B0604020202020204" pitchFamily="34" charset="0"/>
              <a:buBlip>
                <a:blip r:embed="rId3"/>
              </a:buBlip>
            </a:pPr>
            <a:endParaRPr lang="fr-FR" altLang="fr-FR" sz="1600" dirty="0"/>
          </a:p>
          <a:p>
            <a:pPr lvl="1" eaLnBrk="1" hangingPunct="1">
              <a:buSzPct val="150000"/>
              <a:buFont typeface="Arial" panose="020B0604020202020204" pitchFamily="34" charset="0"/>
              <a:buBlip>
                <a:blip r:embed="rId3"/>
              </a:buBlip>
            </a:pPr>
            <a:endParaRPr lang="fr-FR" altLang="fr-FR" sz="1600" dirty="0">
              <a:latin typeface="Arial Rounded MT Bold" pitchFamily="34" charset="0"/>
            </a:endParaRPr>
          </a:p>
          <a:p>
            <a:pPr lvl="1" eaLnBrk="1" hangingPunct="1">
              <a:buSzPct val="150000"/>
              <a:buFont typeface="Arial" panose="020B0604020202020204" pitchFamily="34" charset="0"/>
              <a:buBlip>
                <a:blip r:embed="rId3"/>
              </a:buBlip>
            </a:pPr>
            <a:endParaRPr lang="fr-FR" altLang="fr-FR" sz="16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None/>
            </a:pPr>
            <a:endParaRPr lang="fr-FR" altLang="fr-FR" sz="2000" dirty="0"/>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None/>
            </a:pPr>
            <a:endParaRPr lang="fr-FR" altLang="fr-FR" sz="2000" dirty="0"/>
          </a:p>
        </p:txBody>
      </p:sp>
      <p:sp>
        <p:nvSpPr>
          <p:cNvPr id="9" name="Espace réservé du pied de page 8"/>
          <p:cNvSpPr>
            <a:spLocks noGrp="1"/>
          </p:cNvSpPr>
          <p:nvPr>
            <p:ph type="ftr" sz="quarter" idx="11"/>
          </p:nvPr>
        </p:nvSpPr>
        <p:spPr/>
        <p:txBody>
          <a:bodyPr/>
          <a:lstStyle/>
          <a:p>
            <a:pPr>
              <a:defRPr/>
            </a:pPr>
            <a:r>
              <a:rPr lang="fr-FR"/>
              <a:t>Formation JavaScript - formations@alexis-ravel.com</a:t>
            </a:r>
          </a:p>
        </p:txBody>
      </p:sp>
      <p:sp>
        <p:nvSpPr>
          <p:cNvPr id="50179"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9889EA1-7027-49A3-BF35-C7B913DE925E}" type="slidenum">
              <a:rPr lang="fr-FR" altLang="fr-FR" sz="1200" smtClean="0">
                <a:solidFill>
                  <a:srgbClr val="898989"/>
                </a:solidFill>
              </a:rPr>
              <a:pPr>
                <a:spcBef>
                  <a:spcPct val="0"/>
                </a:spcBef>
                <a:buFontTx/>
                <a:buNone/>
              </a:pPr>
              <a:t>24</a:t>
            </a:fld>
            <a:endParaRPr lang="fr-FR" altLang="fr-FR" sz="1200">
              <a:solidFill>
                <a:srgbClr val="898989"/>
              </a:solidFill>
            </a:endParaRPr>
          </a:p>
        </p:txBody>
      </p:sp>
      <p:sp>
        <p:nvSpPr>
          <p:cNvPr id="13"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pic>
        <p:nvPicPr>
          <p:cNvPr id="8" name="Imag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3608" y="266393"/>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pull dir="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Espace réservé du contenu 2"/>
          <p:cNvSpPr>
            <a:spLocks noGrp="1"/>
          </p:cNvSpPr>
          <p:nvPr>
            <p:ph idx="1"/>
          </p:nvPr>
        </p:nvSpPr>
        <p:spPr>
          <a:xfrm>
            <a:off x="395288" y="1268413"/>
            <a:ext cx="8229600" cy="5184775"/>
          </a:xfrm>
        </p:spPr>
        <p:txBody>
          <a:bodyPr/>
          <a:lstStyle/>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800" u="sng" dirty="0">
                <a:latin typeface="Arial Rounded MT Bold" pitchFamily="34" charset="0"/>
              </a:rPr>
              <a:t>Fonctions classiques</a:t>
            </a: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Wingdings" panose="05000000000000000000" pitchFamily="2" charset="2"/>
              <a:buChar char="§"/>
            </a:pPr>
            <a:r>
              <a:rPr lang="fr-FR" altLang="fr-FR" sz="2000" u="sng" dirty="0">
                <a:latin typeface="Arial Rounded MT Bold" pitchFamily="34" charset="0"/>
              </a:rPr>
              <a:t>Exercice : </a:t>
            </a:r>
            <a:r>
              <a:rPr lang="fr-FR" altLang="fr-FR" sz="2000" dirty="0">
                <a:latin typeface="Arial Rounded MT Bold" pitchFamily="34" charset="0"/>
              </a:rPr>
              <a:t>faites entrer successivement deux nombres à l’utilisateur, puis affichez la somme de ces deux nombres.</a:t>
            </a:r>
          </a:p>
          <a:p>
            <a:pPr marL="0" indent="0" eaLnBrk="1" hangingPunct="1">
              <a:buSzPct val="150000"/>
              <a:buNone/>
            </a:pPr>
            <a:endParaRPr lang="fr-FR" altLang="fr-FR" sz="2000" dirty="0">
              <a:latin typeface="Arial Rounded MT Bold" pitchFamily="34" charset="0"/>
            </a:endParaRP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endParaRPr lang="fr-FR" altLang="fr-FR" sz="2000" dirty="0">
              <a:latin typeface="Arial Rounded MT Bold" pitchFamily="34" charset="0"/>
            </a:endParaRPr>
          </a:p>
          <a:p>
            <a:pPr>
              <a:buSzPct val="150000"/>
              <a:buFont typeface="Wingdings" panose="05000000000000000000" pitchFamily="2" charset="2"/>
              <a:buChar char="§"/>
            </a:pPr>
            <a:r>
              <a:rPr lang="fr-FR" altLang="fr-FR" sz="2000" dirty="0">
                <a:latin typeface="Arial Rounded MT Bold" pitchFamily="34" charset="0"/>
              </a:rPr>
              <a:t>Souvenez-vous bien sûr de l’existence de </a:t>
            </a:r>
            <a:r>
              <a:rPr lang="fr-FR" altLang="fr-FR" sz="2000" dirty="0" err="1">
                <a:latin typeface="Consolas" panose="020B0609020204030204" pitchFamily="49" charset="0"/>
                <a:cs typeface="Consolas" panose="020B0609020204030204" pitchFamily="49" charset="0"/>
              </a:rPr>
              <a:t>parseInt</a:t>
            </a:r>
            <a:r>
              <a:rPr lang="fr-FR" altLang="fr-FR" sz="2000" dirty="0">
                <a:latin typeface="Consolas" panose="020B0609020204030204" pitchFamily="49" charset="0"/>
                <a:cs typeface="Consolas" panose="020B0609020204030204" pitchFamily="49" charset="0"/>
              </a:rPr>
              <a:t>() </a:t>
            </a:r>
            <a:r>
              <a:rPr lang="fr-FR" altLang="fr-FR" sz="2000" dirty="0">
                <a:latin typeface="Arial Rounded MT Bold" pitchFamily="34" charset="0"/>
              </a:rPr>
              <a:t>et surtout de </a:t>
            </a:r>
            <a:r>
              <a:rPr lang="fr-FR" altLang="fr-FR" sz="2000" dirty="0">
                <a:latin typeface="Consolas" panose="020B0609020204030204" pitchFamily="49" charset="0"/>
                <a:cs typeface="Consolas" panose="020B0609020204030204" pitchFamily="49" charset="0"/>
              </a:rPr>
              <a:t>console.log()  </a:t>
            </a:r>
            <a:r>
              <a:rPr lang="fr-FR" altLang="fr-FR" sz="2000" dirty="0">
                <a:latin typeface="Arial Rounded MT Bold" pitchFamily="34" charset="0"/>
                <a:cs typeface="Consolas" panose="020B0609020204030204" pitchFamily="49" charset="0"/>
              </a:rPr>
              <a:t>(</a:t>
            </a:r>
            <a:r>
              <a:rPr lang="fr-FR" altLang="fr-FR" sz="2000" dirty="0" err="1">
                <a:latin typeface="Consolas" panose="020B0609020204030204" pitchFamily="49" charset="0"/>
                <a:cs typeface="Consolas" panose="020B0609020204030204" pitchFamily="49" charset="0"/>
              </a:rPr>
              <a:t>alert</a:t>
            </a:r>
            <a:r>
              <a:rPr lang="fr-FR" altLang="fr-FR" sz="2000" dirty="0">
                <a:latin typeface="Consolas" panose="020B0609020204030204" pitchFamily="49" charset="0"/>
                <a:cs typeface="Consolas" panose="020B0609020204030204" pitchFamily="49" charset="0"/>
              </a:rPr>
              <a:t>() </a:t>
            </a:r>
            <a:r>
              <a:rPr lang="fr-FR" altLang="fr-FR" sz="2000" dirty="0">
                <a:latin typeface="Arial Rounded MT Bold" pitchFamily="34" charset="0"/>
                <a:cs typeface="Consolas" panose="020B0609020204030204" pitchFamily="49" charset="0"/>
              </a:rPr>
              <a:t>peut aussi convenir pour cet exercice vu qu’un utilisateur n’utilise pas forcément la console) </a:t>
            </a:r>
            <a:r>
              <a:rPr lang="fr-FR" altLang="fr-FR" sz="2000" dirty="0">
                <a:latin typeface="Arial Rounded MT Bold" pitchFamily="34" charset="0"/>
              </a:rPr>
              <a:t>!</a:t>
            </a:r>
            <a:endParaRPr lang="fr-FR" altLang="fr-FR" sz="1600" dirty="0">
              <a:latin typeface="Arial Rounded MT Bold" pitchFamily="34" charset="0"/>
            </a:endParaRPr>
          </a:p>
          <a:p>
            <a:pPr lvl="2" eaLnBrk="1" hangingPunct="1">
              <a:buSzPct val="150000"/>
              <a:buFont typeface="Arial" panose="020B0604020202020204" pitchFamily="34" charset="0"/>
              <a:buBlip>
                <a:blip r:embed="rId3"/>
              </a:buBlip>
            </a:pPr>
            <a:endParaRPr lang="fr-FR" altLang="fr-FR" sz="1400" dirty="0">
              <a:latin typeface="Arial Rounded MT Bold" pitchFamily="34" charset="0"/>
            </a:endParaRPr>
          </a:p>
          <a:p>
            <a:pPr lvl="1" eaLnBrk="1" hangingPunct="1">
              <a:buSzPct val="150000"/>
              <a:buFont typeface="Arial" panose="020B0604020202020204" pitchFamily="34" charset="0"/>
              <a:buBlip>
                <a:blip r:embed="rId3"/>
              </a:buBlip>
            </a:pPr>
            <a:endParaRPr lang="fr-FR" altLang="fr-FR" sz="1600" dirty="0"/>
          </a:p>
          <a:p>
            <a:pPr lvl="1" eaLnBrk="1" hangingPunct="1">
              <a:buSzPct val="150000"/>
              <a:buFont typeface="Arial" panose="020B0604020202020204" pitchFamily="34" charset="0"/>
              <a:buBlip>
                <a:blip r:embed="rId3"/>
              </a:buBlip>
            </a:pPr>
            <a:endParaRPr lang="fr-FR" altLang="fr-FR" sz="1600" dirty="0">
              <a:latin typeface="Arial Rounded MT Bold" pitchFamily="34" charset="0"/>
            </a:endParaRPr>
          </a:p>
          <a:p>
            <a:pPr lvl="1" eaLnBrk="1" hangingPunct="1">
              <a:buSzPct val="150000"/>
              <a:buFont typeface="Arial" panose="020B0604020202020204" pitchFamily="34" charset="0"/>
              <a:buBlip>
                <a:blip r:embed="rId3"/>
              </a:buBlip>
            </a:pPr>
            <a:endParaRPr lang="fr-FR" altLang="fr-FR" sz="16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None/>
            </a:pPr>
            <a:endParaRPr lang="fr-FR" altLang="fr-FR" sz="2000" dirty="0"/>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None/>
            </a:pPr>
            <a:endParaRPr lang="fr-FR" altLang="fr-FR" sz="2000" dirty="0"/>
          </a:p>
        </p:txBody>
      </p:sp>
      <p:sp>
        <p:nvSpPr>
          <p:cNvPr id="9" name="Espace réservé du pied de page 8"/>
          <p:cNvSpPr>
            <a:spLocks noGrp="1"/>
          </p:cNvSpPr>
          <p:nvPr>
            <p:ph type="ftr" sz="quarter" idx="11"/>
          </p:nvPr>
        </p:nvSpPr>
        <p:spPr/>
        <p:txBody>
          <a:bodyPr/>
          <a:lstStyle/>
          <a:p>
            <a:pPr>
              <a:defRPr/>
            </a:pPr>
            <a:r>
              <a:rPr lang="fr-FR"/>
              <a:t>Formation JavaScript - formations@alexis-ravel.com</a:t>
            </a:r>
          </a:p>
        </p:txBody>
      </p:sp>
      <p:sp>
        <p:nvSpPr>
          <p:cNvPr id="52227"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F191A09-9222-4988-9064-2BD1E36099F0}" type="slidenum">
              <a:rPr lang="fr-FR" altLang="fr-FR" sz="1200" smtClean="0">
                <a:solidFill>
                  <a:srgbClr val="898989"/>
                </a:solidFill>
              </a:rPr>
              <a:pPr>
                <a:spcBef>
                  <a:spcPct val="0"/>
                </a:spcBef>
                <a:buFontTx/>
                <a:buNone/>
              </a:pPr>
              <a:t>25</a:t>
            </a:fld>
            <a:endParaRPr lang="fr-FR" altLang="fr-FR" sz="1200">
              <a:solidFill>
                <a:srgbClr val="898989"/>
              </a:solidFill>
            </a:endParaRPr>
          </a:p>
        </p:txBody>
      </p:sp>
      <p:sp>
        <p:nvSpPr>
          <p:cNvPr id="13"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pic>
        <p:nvPicPr>
          <p:cNvPr id="8" name="Imag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3608" y="266393"/>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pull dir="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Espace réservé du contenu 2"/>
          <p:cNvSpPr>
            <a:spLocks noGrp="1"/>
          </p:cNvSpPr>
          <p:nvPr>
            <p:ph idx="1"/>
          </p:nvPr>
        </p:nvSpPr>
        <p:spPr>
          <a:xfrm>
            <a:off x="395288" y="1268413"/>
            <a:ext cx="8229600" cy="5184775"/>
          </a:xfrm>
        </p:spPr>
        <p:txBody>
          <a:bodyPr/>
          <a:lstStyle/>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800" u="sng" dirty="0">
                <a:latin typeface="Arial Rounded MT Bold" pitchFamily="34" charset="0"/>
              </a:rPr>
              <a:t>Règles syntaxiques</a:t>
            </a: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000" i="1" dirty="0">
                <a:latin typeface="Arial Rounded MT Bold" pitchFamily="34" charset="0"/>
              </a:rPr>
              <a:t>Les opérateurs arithmétiques</a:t>
            </a: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Wingdings" panose="05000000000000000000" pitchFamily="2" charset="2"/>
              <a:buChar char="§"/>
            </a:pPr>
            <a:r>
              <a:rPr lang="fr-FR" altLang="fr-FR" sz="2000" dirty="0">
                <a:latin typeface="Arial Rounded MT Bold" pitchFamily="34" charset="0"/>
              </a:rPr>
              <a:t>On a les opérateurs classiques    </a:t>
            </a:r>
            <a:r>
              <a:rPr lang="fr-FR" altLang="fr-FR" sz="2000" dirty="0">
                <a:latin typeface="Arial" panose="020B0604020202020204" pitchFamily="34" charset="0"/>
                <a:cs typeface="Arial" panose="020B0604020202020204" pitchFamily="34" charset="0"/>
              </a:rPr>
              <a:t>+   -    *    /     %    </a:t>
            </a:r>
            <a:r>
              <a:rPr lang="fr-FR" altLang="fr-FR" sz="2000" dirty="0">
                <a:latin typeface="Arial Rounded MT Bold" pitchFamily="34" charset="0"/>
              </a:rPr>
              <a:t>ainsi que les raccourcis associés:   </a:t>
            </a:r>
            <a:r>
              <a:rPr lang="fr-FR" altLang="fr-FR" sz="2000" dirty="0">
                <a:latin typeface="Arial" panose="020B0604020202020204" pitchFamily="34" charset="0"/>
                <a:cs typeface="Arial" panose="020B0604020202020204" pitchFamily="34" charset="0"/>
              </a:rPr>
              <a:t> +=     -=      *=      /=    %=</a:t>
            </a:r>
          </a:p>
          <a:p>
            <a:pPr>
              <a:buFont typeface="Arial" panose="020B0604020202020204" pitchFamily="34" charset="0"/>
              <a:buNone/>
            </a:pPr>
            <a:r>
              <a:rPr lang="fr-FR" altLang="fr-FR" sz="2000" dirty="0">
                <a:latin typeface="Arial Rounded MT Bold" pitchFamily="34" charset="0"/>
              </a:rPr>
              <a:t>	</a:t>
            </a:r>
          </a:p>
          <a:p>
            <a:pPr>
              <a:buFont typeface="Arial" panose="020B0604020202020204" pitchFamily="34" charset="0"/>
              <a:buNone/>
            </a:pPr>
            <a:r>
              <a:rPr lang="fr-FR" altLang="fr-FR" sz="2000" dirty="0">
                <a:latin typeface="Arial Rounded MT Bold" pitchFamily="34" charset="0"/>
              </a:rPr>
              <a:t>	Exemple :  </a:t>
            </a:r>
          </a:p>
          <a:p>
            <a:pPr>
              <a:buFont typeface="Arial" panose="020B0604020202020204" pitchFamily="34" charset="0"/>
              <a:buNone/>
            </a:pPr>
            <a:r>
              <a:rPr lang="fr-FR" altLang="fr-FR" sz="2000" dirty="0">
                <a:latin typeface="Consolas" panose="020B0609020204030204" pitchFamily="49" charset="0"/>
                <a:cs typeface="Consolas" panose="020B0609020204030204" pitchFamily="49" charset="0"/>
              </a:rPr>
              <a:t>	var nb = 5 ; </a:t>
            </a:r>
          </a:p>
          <a:p>
            <a:pPr>
              <a:buFont typeface="Arial" panose="020B0604020202020204" pitchFamily="34" charset="0"/>
              <a:buNone/>
            </a:pPr>
            <a:r>
              <a:rPr lang="fr-FR" altLang="fr-FR" sz="2000" dirty="0">
                <a:latin typeface="Consolas" panose="020B0609020204030204" pitchFamily="49" charset="0"/>
                <a:cs typeface="Consolas" panose="020B0609020204030204" pitchFamily="49" charset="0"/>
              </a:rPr>
              <a:t>	nb*=5 ; //nb vaut 25.  équivaut à nb = nb * 5;</a:t>
            </a:r>
          </a:p>
        </p:txBody>
      </p:sp>
      <p:sp>
        <p:nvSpPr>
          <p:cNvPr id="9" name="Espace réservé du pied de page 8"/>
          <p:cNvSpPr>
            <a:spLocks noGrp="1"/>
          </p:cNvSpPr>
          <p:nvPr>
            <p:ph type="ftr" sz="quarter" idx="11"/>
          </p:nvPr>
        </p:nvSpPr>
        <p:spPr/>
        <p:txBody>
          <a:bodyPr/>
          <a:lstStyle/>
          <a:p>
            <a:pPr>
              <a:defRPr/>
            </a:pPr>
            <a:r>
              <a:rPr lang="fr-FR"/>
              <a:t>Formation JavaScript - formations@alexis-ravel.com</a:t>
            </a:r>
          </a:p>
        </p:txBody>
      </p:sp>
      <p:sp>
        <p:nvSpPr>
          <p:cNvPr id="54275"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3F645E3-56CD-4A22-9DCB-9113B1E97262}" type="slidenum">
              <a:rPr lang="fr-FR" altLang="fr-FR" sz="1200" smtClean="0">
                <a:solidFill>
                  <a:srgbClr val="898989"/>
                </a:solidFill>
              </a:rPr>
              <a:pPr>
                <a:spcBef>
                  <a:spcPct val="0"/>
                </a:spcBef>
                <a:buFontTx/>
                <a:buNone/>
              </a:pPr>
              <a:t>26</a:t>
            </a:fld>
            <a:endParaRPr lang="fr-FR" altLang="fr-FR" sz="1200">
              <a:solidFill>
                <a:srgbClr val="898989"/>
              </a:solidFill>
            </a:endParaRPr>
          </a:p>
        </p:txBody>
      </p:sp>
      <p:sp>
        <p:nvSpPr>
          <p:cNvPr id="14"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pic>
        <p:nvPicPr>
          <p:cNvPr id="8" name="Imag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3608" y="260648"/>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pull dir="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Espace réservé du contenu 2"/>
          <p:cNvSpPr>
            <a:spLocks noGrp="1"/>
          </p:cNvSpPr>
          <p:nvPr>
            <p:ph idx="1"/>
          </p:nvPr>
        </p:nvSpPr>
        <p:spPr>
          <a:xfrm>
            <a:off x="395288" y="1268413"/>
            <a:ext cx="8229600" cy="5184775"/>
          </a:xfrm>
        </p:spPr>
        <p:txBody>
          <a:bodyPr/>
          <a:lstStyle/>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800" u="sng" dirty="0">
                <a:latin typeface="Arial Rounded MT Bold" pitchFamily="34" charset="0"/>
              </a:rPr>
              <a:t>Règles syntaxiques</a:t>
            </a: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000" i="1" dirty="0">
                <a:latin typeface="Arial Rounded MT Bold" pitchFamily="34" charset="0"/>
              </a:rPr>
              <a:t>Les opérateurs arithmétiques</a:t>
            </a: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Wingdings" panose="05000000000000000000" pitchFamily="2" charset="2"/>
              <a:buChar char="§"/>
            </a:pPr>
            <a:r>
              <a:rPr lang="fr-FR" altLang="fr-FR" sz="2000" dirty="0">
                <a:latin typeface="Arial Rounded MT Bold" pitchFamily="34" charset="0"/>
              </a:rPr>
              <a:t>On a des subtilités concernant l’incrémentation   </a:t>
            </a:r>
            <a:r>
              <a:rPr lang="fr-FR" altLang="fr-FR" sz="2000" dirty="0">
                <a:latin typeface="Arial" panose="020B0604020202020204" pitchFamily="34" charset="0"/>
                <a:cs typeface="Arial" panose="020B0604020202020204" pitchFamily="34" charset="0"/>
              </a:rPr>
              <a:t>++</a:t>
            </a:r>
            <a:r>
              <a:rPr lang="fr-FR" altLang="fr-FR" sz="2000" dirty="0">
                <a:latin typeface="Arial Rounded MT Bold" pitchFamily="34" charset="0"/>
              </a:rPr>
              <a:t>  (idem pour la décrémentation   </a:t>
            </a:r>
            <a:r>
              <a:rPr lang="fr-FR" altLang="fr-FR" sz="2000" dirty="0">
                <a:latin typeface="Arial" panose="020B0604020202020204" pitchFamily="34" charset="0"/>
                <a:cs typeface="Arial" panose="020B0604020202020204" pitchFamily="34" charset="0"/>
              </a:rPr>
              <a:t>--</a:t>
            </a:r>
            <a:r>
              <a:rPr lang="fr-FR" altLang="fr-FR" sz="2000" dirty="0">
                <a:latin typeface="Arial Rounded MT Bold" pitchFamily="34" charset="0"/>
              </a:rPr>
              <a:t>  ) : on peut placer l’opérateur avant ou après le nom de la variable. Cela impacte sur la priorité de l’opération, si lors d’une affectation on veut récupérer le résultat de l’incrémentation ou pas.</a:t>
            </a:r>
          </a:p>
          <a:p>
            <a:pPr>
              <a:buFont typeface="Arial" panose="020B0604020202020204" pitchFamily="34" charset="0"/>
              <a:buNone/>
            </a:pPr>
            <a:r>
              <a:rPr lang="fr-FR" altLang="fr-FR" sz="2000" dirty="0">
                <a:latin typeface="Arial" panose="020B0604020202020204" pitchFamily="34" charset="0"/>
                <a:cs typeface="Arial" panose="020B0604020202020204" pitchFamily="34" charset="0"/>
              </a:rPr>
              <a:t>	var nb = 5 ; </a:t>
            </a:r>
          </a:p>
          <a:p>
            <a:pPr>
              <a:buFont typeface="Arial" panose="020B0604020202020204" pitchFamily="34" charset="0"/>
              <a:buNone/>
            </a:pPr>
            <a:r>
              <a:rPr lang="fr-FR" altLang="fr-FR" sz="2000" dirty="0">
                <a:latin typeface="Arial" panose="020B0604020202020204" pitchFamily="34" charset="0"/>
                <a:cs typeface="Arial" panose="020B0604020202020204" pitchFamily="34" charset="0"/>
              </a:rPr>
              <a:t>	var </a:t>
            </a:r>
            <a:r>
              <a:rPr lang="fr-FR" altLang="fr-FR" sz="2000" dirty="0" err="1">
                <a:latin typeface="Arial" panose="020B0604020202020204" pitchFamily="34" charset="0"/>
                <a:cs typeface="Arial" panose="020B0604020202020204" pitchFamily="34" charset="0"/>
              </a:rPr>
              <a:t>nbIncr</a:t>
            </a:r>
            <a:r>
              <a:rPr lang="fr-FR" altLang="fr-FR" sz="2000" dirty="0">
                <a:latin typeface="Arial" panose="020B0604020202020204" pitchFamily="34" charset="0"/>
                <a:cs typeface="Arial" panose="020B0604020202020204" pitchFamily="34" charset="0"/>
              </a:rPr>
              <a:t> = ++nb ; //on aura </a:t>
            </a:r>
            <a:r>
              <a:rPr lang="fr-FR" altLang="fr-FR" sz="2000" dirty="0" err="1">
                <a:latin typeface="Arial" panose="020B0604020202020204" pitchFamily="34" charset="0"/>
                <a:cs typeface="Arial" panose="020B0604020202020204" pitchFamily="34" charset="0"/>
              </a:rPr>
              <a:t>nbIncr</a:t>
            </a:r>
            <a:r>
              <a:rPr lang="fr-FR" altLang="fr-FR" sz="2000" dirty="0">
                <a:latin typeface="Arial" panose="020B0604020202020204" pitchFamily="34" charset="0"/>
                <a:cs typeface="Arial" panose="020B0604020202020204" pitchFamily="34" charset="0"/>
              </a:rPr>
              <a:t> = 6</a:t>
            </a:r>
          </a:p>
          <a:p>
            <a:pPr>
              <a:buFont typeface="Arial" panose="020B0604020202020204" pitchFamily="34" charset="0"/>
              <a:buNone/>
            </a:pPr>
            <a:r>
              <a:rPr lang="fr-FR" altLang="fr-FR" sz="2000" dirty="0">
                <a:latin typeface="Arial" panose="020B0604020202020204" pitchFamily="34" charset="0"/>
                <a:cs typeface="Arial" panose="020B0604020202020204" pitchFamily="34" charset="0"/>
              </a:rPr>
              <a:t>	var nb = 5 ;</a:t>
            </a:r>
          </a:p>
          <a:p>
            <a:pPr>
              <a:buFont typeface="Arial" panose="020B0604020202020204" pitchFamily="34" charset="0"/>
              <a:buNone/>
            </a:pPr>
            <a:r>
              <a:rPr lang="fr-FR" altLang="fr-FR" sz="2000" dirty="0">
                <a:latin typeface="Arial" panose="020B0604020202020204" pitchFamily="34" charset="0"/>
                <a:cs typeface="Arial" panose="020B0604020202020204" pitchFamily="34" charset="0"/>
              </a:rPr>
              <a:t>	var </a:t>
            </a:r>
            <a:r>
              <a:rPr lang="fr-FR" altLang="fr-FR" sz="2000" dirty="0" err="1">
                <a:latin typeface="Arial" panose="020B0604020202020204" pitchFamily="34" charset="0"/>
                <a:cs typeface="Arial" panose="020B0604020202020204" pitchFamily="34" charset="0"/>
              </a:rPr>
              <a:t>nbIncr</a:t>
            </a:r>
            <a:r>
              <a:rPr lang="fr-FR" altLang="fr-FR" sz="2000" dirty="0">
                <a:latin typeface="Arial" panose="020B0604020202020204" pitchFamily="34" charset="0"/>
                <a:cs typeface="Arial" panose="020B0604020202020204" pitchFamily="34" charset="0"/>
              </a:rPr>
              <a:t> = nb++ ; //on aura </a:t>
            </a:r>
            <a:r>
              <a:rPr lang="fr-FR" altLang="fr-FR" sz="2000" dirty="0" err="1">
                <a:latin typeface="Arial" panose="020B0604020202020204" pitchFamily="34" charset="0"/>
                <a:cs typeface="Arial" panose="020B0604020202020204" pitchFamily="34" charset="0"/>
              </a:rPr>
              <a:t>nbIncr</a:t>
            </a:r>
            <a:r>
              <a:rPr lang="fr-FR" altLang="fr-FR" sz="2000" dirty="0">
                <a:latin typeface="Arial" panose="020B0604020202020204" pitchFamily="34" charset="0"/>
                <a:cs typeface="Arial" panose="020B0604020202020204" pitchFamily="34" charset="0"/>
              </a:rPr>
              <a:t> = 5</a:t>
            </a: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p:txBody>
      </p:sp>
      <p:sp>
        <p:nvSpPr>
          <p:cNvPr id="9" name="Espace réservé du pied de page 8"/>
          <p:cNvSpPr>
            <a:spLocks noGrp="1"/>
          </p:cNvSpPr>
          <p:nvPr>
            <p:ph type="ftr" sz="quarter" idx="11"/>
          </p:nvPr>
        </p:nvSpPr>
        <p:spPr/>
        <p:txBody>
          <a:bodyPr/>
          <a:lstStyle/>
          <a:p>
            <a:pPr>
              <a:defRPr/>
            </a:pPr>
            <a:r>
              <a:rPr lang="fr-FR"/>
              <a:t>Formation JavaScript - formations@alexis-ravel.com</a:t>
            </a:r>
          </a:p>
        </p:txBody>
      </p:sp>
      <p:sp>
        <p:nvSpPr>
          <p:cNvPr id="56323"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2851E87-BBFA-4049-94F1-384458656A62}" type="slidenum">
              <a:rPr lang="fr-FR" altLang="fr-FR" sz="1200" smtClean="0">
                <a:solidFill>
                  <a:srgbClr val="898989"/>
                </a:solidFill>
              </a:rPr>
              <a:pPr>
                <a:spcBef>
                  <a:spcPct val="0"/>
                </a:spcBef>
                <a:buFontTx/>
                <a:buNone/>
              </a:pPr>
              <a:t>27</a:t>
            </a:fld>
            <a:endParaRPr lang="fr-FR" altLang="fr-FR" sz="1200">
              <a:solidFill>
                <a:srgbClr val="898989"/>
              </a:solidFill>
            </a:endParaRPr>
          </a:p>
        </p:txBody>
      </p:sp>
      <p:sp>
        <p:nvSpPr>
          <p:cNvPr id="11"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pic>
        <p:nvPicPr>
          <p:cNvPr id="8" name="Imag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3608" y="266393"/>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pull dir="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Espace réservé du contenu 2"/>
          <p:cNvSpPr>
            <a:spLocks noGrp="1"/>
          </p:cNvSpPr>
          <p:nvPr>
            <p:ph idx="1"/>
          </p:nvPr>
        </p:nvSpPr>
        <p:spPr>
          <a:xfrm>
            <a:off x="395288" y="1268413"/>
            <a:ext cx="8229600" cy="5184775"/>
          </a:xfrm>
        </p:spPr>
        <p:txBody>
          <a:bodyPr/>
          <a:lstStyle/>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800" u="sng" dirty="0">
                <a:latin typeface="Arial Rounded MT Bold" pitchFamily="34" charset="0"/>
              </a:rPr>
              <a:t>Règles syntaxiques</a:t>
            </a: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000" i="1" dirty="0">
                <a:latin typeface="Arial Rounded MT Bold" pitchFamily="34" charset="0"/>
              </a:rPr>
              <a:t>Les opérateurs  de comparaison</a:t>
            </a: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Wingdings" panose="05000000000000000000" pitchFamily="2" charset="2"/>
              <a:buChar char="§"/>
            </a:pPr>
            <a:r>
              <a:rPr lang="fr-FR" altLang="fr-FR" sz="2000" dirty="0">
                <a:latin typeface="Arial Rounded MT Bold" pitchFamily="34" charset="0"/>
              </a:rPr>
              <a:t>On a des comparateurs classiques, comme     </a:t>
            </a:r>
            <a:r>
              <a:rPr lang="fr-FR" altLang="fr-FR" sz="2000" dirty="0">
                <a:latin typeface="Arial" panose="020B0604020202020204" pitchFamily="34" charset="0"/>
                <a:cs typeface="Arial" panose="020B0604020202020204" pitchFamily="34" charset="0"/>
              </a:rPr>
              <a:t>&gt;    &lt;=     ==     !=</a:t>
            </a:r>
            <a:r>
              <a:rPr lang="fr-FR" altLang="fr-FR" sz="2000" dirty="0">
                <a:latin typeface="Arial Rounded MT Bold" pitchFamily="34" charset="0"/>
              </a:rPr>
              <a:t>   </a:t>
            </a:r>
          </a:p>
          <a:p>
            <a:pPr>
              <a:buFont typeface="Arial" panose="020B0604020202020204" pitchFamily="34" charset="0"/>
              <a:buNone/>
            </a:pPr>
            <a:r>
              <a:rPr lang="fr-FR" altLang="fr-FR" sz="2000" dirty="0">
                <a:latin typeface="Arial Rounded MT Bold" pitchFamily="34" charset="0"/>
              </a:rPr>
              <a:t>	Comme en PHP, dans le cas de   </a:t>
            </a:r>
            <a:r>
              <a:rPr lang="fr-FR" altLang="fr-FR" sz="2000" dirty="0">
                <a:latin typeface="Arial" panose="020B0604020202020204" pitchFamily="34" charset="0"/>
                <a:cs typeface="Arial" panose="020B0604020202020204" pitchFamily="34" charset="0"/>
              </a:rPr>
              <a:t> !=   </a:t>
            </a:r>
            <a:r>
              <a:rPr lang="fr-FR" altLang="fr-FR" sz="2000" dirty="0">
                <a:latin typeface="Arial Rounded MT Bold" pitchFamily="34" charset="0"/>
              </a:rPr>
              <a:t>ou de   </a:t>
            </a:r>
            <a:r>
              <a:rPr lang="fr-FR" altLang="fr-FR" sz="2000" dirty="0">
                <a:latin typeface="Arial" panose="020B0604020202020204" pitchFamily="34" charset="0"/>
                <a:cs typeface="Arial" panose="020B0604020202020204" pitchFamily="34" charset="0"/>
              </a:rPr>
              <a:t>==</a:t>
            </a:r>
            <a:r>
              <a:rPr lang="fr-FR" altLang="fr-FR" sz="2000" dirty="0">
                <a:latin typeface="Arial Rounded MT Bold" pitchFamily="34" charset="0"/>
              </a:rPr>
              <a:t>   on peut rajouter un égal pour comparer à la fois la valeur et le type d’une variable :</a:t>
            </a:r>
          </a:p>
          <a:p>
            <a:pPr>
              <a:buFont typeface="Arial" panose="020B0604020202020204" pitchFamily="34" charset="0"/>
              <a:buNone/>
            </a:pPr>
            <a:r>
              <a:rPr lang="fr-FR" altLang="fr-FR" sz="2000" dirty="0">
                <a:latin typeface="Arial" panose="020B0604020202020204" pitchFamily="34" charset="0"/>
                <a:cs typeface="Arial" panose="020B0604020202020204" pitchFamily="34" charset="0"/>
              </a:rPr>
              <a:t>	'69' == 69   </a:t>
            </a:r>
            <a:r>
              <a:rPr lang="fr-FR" altLang="fr-FR" sz="2000" dirty="0">
                <a:latin typeface="Arial Rounded MT Bold" pitchFamily="34" charset="0"/>
              </a:rPr>
              <a:t>renvoie </a:t>
            </a:r>
            <a:r>
              <a:rPr lang="fr-FR" altLang="fr-FR" sz="2000" dirty="0" err="1">
                <a:latin typeface="Arial Rounded MT Bold" pitchFamily="34" charset="0"/>
              </a:rPr>
              <a:t>true</a:t>
            </a:r>
            <a:r>
              <a:rPr lang="fr-FR" altLang="fr-FR" sz="2000" dirty="0">
                <a:latin typeface="Arial Rounded MT Bold" pitchFamily="34" charset="0"/>
              </a:rPr>
              <a:t> (alors qu’on a une string à gauche)</a:t>
            </a:r>
          </a:p>
          <a:p>
            <a:pPr>
              <a:buFont typeface="Arial" panose="020B0604020202020204" pitchFamily="34" charset="0"/>
              <a:buNone/>
            </a:pPr>
            <a:r>
              <a:rPr lang="fr-FR" altLang="fr-FR" sz="2000" dirty="0">
                <a:latin typeface="Arial" panose="020B0604020202020204" pitchFamily="34" charset="0"/>
                <a:cs typeface="Arial" panose="020B0604020202020204" pitchFamily="34" charset="0"/>
              </a:rPr>
              <a:t>	'69' </a:t>
            </a:r>
            <a:r>
              <a:rPr lang="fr-FR" altLang="fr-FR" sz="2000" b="1" dirty="0">
                <a:latin typeface="Arial" panose="020B0604020202020204" pitchFamily="34" charset="0"/>
                <a:cs typeface="Arial" panose="020B0604020202020204" pitchFamily="34" charset="0"/>
              </a:rPr>
              <a:t>===</a:t>
            </a:r>
            <a:r>
              <a:rPr lang="fr-FR" altLang="fr-FR" sz="2000" dirty="0">
                <a:latin typeface="Arial" panose="020B0604020202020204" pitchFamily="34" charset="0"/>
                <a:cs typeface="Arial" panose="020B0604020202020204" pitchFamily="34" charset="0"/>
              </a:rPr>
              <a:t> 69  </a:t>
            </a:r>
            <a:r>
              <a:rPr lang="fr-FR" altLang="fr-FR" sz="2000" dirty="0">
                <a:latin typeface="Arial Rounded MT Bold" pitchFamily="34" charset="0"/>
              </a:rPr>
              <a:t>renvoie false</a:t>
            </a: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p:txBody>
      </p:sp>
      <p:sp>
        <p:nvSpPr>
          <p:cNvPr id="9" name="Espace réservé du pied de page 8"/>
          <p:cNvSpPr>
            <a:spLocks noGrp="1"/>
          </p:cNvSpPr>
          <p:nvPr>
            <p:ph type="ftr" sz="quarter" idx="11"/>
          </p:nvPr>
        </p:nvSpPr>
        <p:spPr/>
        <p:txBody>
          <a:bodyPr/>
          <a:lstStyle/>
          <a:p>
            <a:pPr>
              <a:defRPr/>
            </a:pPr>
            <a:r>
              <a:rPr lang="fr-FR"/>
              <a:t>Formation JavaScript - formations@alexis-ravel.com</a:t>
            </a:r>
          </a:p>
        </p:txBody>
      </p:sp>
      <p:sp>
        <p:nvSpPr>
          <p:cNvPr id="58371"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BF72366-CB9C-4E63-8552-C8321A3B0D95}" type="slidenum">
              <a:rPr lang="fr-FR" altLang="fr-FR" sz="1200" smtClean="0">
                <a:solidFill>
                  <a:srgbClr val="898989"/>
                </a:solidFill>
              </a:rPr>
              <a:pPr>
                <a:spcBef>
                  <a:spcPct val="0"/>
                </a:spcBef>
                <a:buFontTx/>
                <a:buNone/>
              </a:pPr>
              <a:t>28</a:t>
            </a:fld>
            <a:endParaRPr lang="fr-FR" altLang="fr-FR" sz="1200">
              <a:solidFill>
                <a:srgbClr val="898989"/>
              </a:solidFill>
            </a:endParaRPr>
          </a:p>
        </p:txBody>
      </p:sp>
      <p:sp>
        <p:nvSpPr>
          <p:cNvPr id="8"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pic>
        <p:nvPicPr>
          <p:cNvPr id="10" name="Imag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3608" y="266393"/>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pull dir="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Espace réservé du contenu 2"/>
          <p:cNvSpPr>
            <a:spLocks noGrp="1"/>
          </p:cNvSpPr>
          <p:nvPr>
            <p:ph idx="1"/>
          </p:nvPr>
        </p:nvSpPr>
        <p:spPr>
          <a:xfrm>
            <a:off x="395288" y="1268413"/>
            <a:ext cx="8229600" cy="5184775"/>
          </a:xfrm>
        </p:spPr>
        <p:txBody>
          <a:bodyPr/>
          <a:lstStyle/>
          <a:p>
            <a:pPr eaLnBrk="1" hangingPunct="1">
              <a:buSzPct val="150000"/>
              <a:buFont typeface="Arial" panose="020B0604020202020204" pitchFamily="34" charset="0"/>
              <a:buNone/>
              <a:defRPr/>
            </a:pPr>
            <a:endParaRPr lang="fr-FR" altLang="fr-FR" sz="2000" dirty="0">
              <a:latin typeface="Arial Rounded MT Bold" pitchFamily="34" charset="0"/>
            </a:endParaRPr>
          </a:p>
          <a:p>
            <a:pPr eaLnBrk="1" hangingPunct="1">
              <a:buSzPct val="150000"/>
              <a:buFont typeface="Arial" panose="020B0604020202020204" pitchFamily="34" charset="0"/>
              <a:buNone/>
              <a:defRPr/>
            </a:pPr>
            <a:r>
              <a:rPr lang="fr-FR" altLang="fr-FR" sz="2800" u="sng" dirty="0">
                <a:latin typeface="Arial Rounded MT Bold" pitchFamily="34" charset="0"/>
              </a:rPr>
              <a:t>Règles syntaxiques</a:t>
            </a:r>
          </a:p>
          <a:p>
            <a:pPr eaLnBrk="1" hangingPunct="1">
              <a:buSzPct val="150000"/>
              <a:buFont typeface="Arial" panose="020B0604020202020204" pitchFamily="34" charset="0"/>
              <a:buNone/>
              <a:defRPr/>
            </a:pPr>
            <a:endParaRPr lang="fr-FR" altLang="fr-FR" sz="2000" dirty="0">
              <a:latin typeface="Arial Rounded MT Bold" pitchFamily="34" charset="0"/>
            </a:endParaRPr>
          </a:p>
          <a:p>
            <a:pPr eaLnBrk="1" hangingPunct="1">
              <a:buSzPct val="150000"/>
              <a:buFont typeface="Arial" panose="020B0604020202020204" pitchFamily="34" charset="0"/>
              <a:buNone/>
              <a:defRPr/>
            </a:pPr>
            <a:r>
              <a:rPr lang="fr-FR" altLang="fr-FR" sz="2000" i="1" dirty="0">
                <a:latin typeface="Arial Rounded MT Bold" pitchFamily="34" charset="0"/>
              </a:rPr>
              <a:t>Les opérateurs  logiques</a:t>
            </a:r>
          </a:p>
          <a:p>
            <a:pPr eaLnBrk="1" hangingPunct="1">
              <a:buSzPct val="150000"/>
              <a:buFont typeface="Arial" panose="020B0604020202020204" pitchFamily="34" charset="0"/>
              <a:buNone/>
              <a:defRPr/>
            </a:pPr>
            <a:endParaRPr lang="fr-FR" altLang="fr-FR" sz="2000" dirty="0">
              <a:latin typeface="Arial Rounded MT Bold" pitchFamily="34" charset="0"/>
            </a:endParaRPr>
          </a:p>
          <a:p>
            <a:pPr eaLnBrk="1" hangingPunct="1">
              <a:buSzPct val="150000"/>
              <a:buFont typeface="Wingdings" panose="05000000000000000000" pitchFamily="2" charset="2"/>
              <a:buChar char="§"/>
              <a:defRPr/>
            </a:pPr>
            <a:r>
              <a:rPr lang="fr-FR" altLang="fr-FR" sz="2000" dirty="0">
                <a:latin typeface="Arial Rounded MT Bold" pitchFamily="34" charset="0"/>
              </a:rPr>
              <a:t>Attention, AND et OR ne marchent pas, contrairement à PHP. On utilise  </a:t>
            </a:r>
            <a:r>
              <a:rPr lang="fr-FR" altLang="fr-FR" sz="2000" b="1" dirty="0">
                <a:latin typeface="Arial" panose="020B0604020202020204" pitchFamily="34" charset="0"/>
                <a:cs typeface="Arial" panose="020B0604020202020204" pitchFamily="34" charset="0"/>
              </a:rPr>
              <a:t>&amp;&amp;</a:t>
            </a:r>
            <a:r>
              <a:rPr lang="fr-FR" altLang="fr-FR" sz="2000" dirty="0">
                <a:latin typeface="Arial Rounded MT Bold" pitchFamily="34" charset="0"/>
              </a:rPr>
              <a:t>  pour AND et  </a:t>
            </a:r>
            <a:r>
              <a:rPr lang="fr-FR" altLang="fr-FR" sz="2000" b="1" dirty="0">
                <a:latin typeface="Arial" panose="020B0604020202020204" pitchFamily="34" charset="0"/>
                <a:cs typeface="Arial" panose="020B0604020202020204" pitchFamily="34" charset="0"/>
              </a:rPr>
              <a:t>||</a:t>
            </a:r>
            <a:r>
              <a:rPr lang="fr-FR" altLang="fr-FR" sz="2000" dirty="0">
                <a:latin typeface="Arial Rounded MT Bold" pitchFamily="34" charset="0"/>
              </a:rPr>
              <a:t>  pour OR.</a:t>
            </a:r>
          </a:p>
          <a:p>
            <a:pPr eaLnBrk="1" hangingPunct="1">
              <a:buSzPct val="150000"/>
              <a:buFont typeface="Arial" panose="020B0604020202020204" pitchFamily="34" charset="0"/>
              <a:buBlip>
                <a:blip r:embed="rId3"/>
              </a:buBlip>
              <a:defRPr/>
            </a:pPr>
            <a:endParaRPr lang="fr-FR" altLang="fr-FR" sz="2000" dirty="0">
              <a:latin typeface="Arial Rounded MT Bold" pitchFamily="34" charset="0"/>
            </a:endParaRPr>
          </a:p>
          <a:p>
            <a:pPr eaLnBrk="1" hangingPunct="1">
              <a:buSzPct val="150000"/>
              <a:buFont typeface="Wingdings" panose="05000000000000000000" pitchFamily="2" charset="2"/>
              <a:buChar char="§"/>
              <a:defRPr/>
            </a:pPr>
            <a:r>
              <a:rPr lang="fr-FR" altLang="fr-FR" sz="2000" dirty="0">
                <a:latin typeface="Arial Rounded MT Bold" pitchFamily="34" charset="0"/>
              </a:rPr>
              <a:t>Au passage les commentaires </a:t>
            </a:r>
            <a:r>
              <a:rPr lang="fr-FR" altLang="fr-FR" sz="2000" dirty="0" err="1">
                <a:latin typeface="Arial Rounded MT Bold" pitchFamily="34" charset="0"/>
              </a:rPr>
              <a:t>monolignes</a:t>
            </a:r>
            <a:r>
              <a:rPr lang="fr-FR" altLang="fr-FR" sz="2000" dirty="0">
                <a:latin typeface="Arial Rounded MT Bold" pitchFamily="34" charset="0"/>
              </a:rPr>
              <a:t> sont les habituels :</a:t>
            </a:r>
          </a:p>
          <a:p>
            <a:pPr marL="0" indent="0" eaLnBrk="1" hangingPunct="1">
              <a:buSzPct val="150000"/>
              <a:buFont typeface="Arial" panose="020B0604020202020204" pitchFamily="34" charset="0"/>
              <a:buNone/>
              <a:defRPr/>
            </a:pPr>
            <a:r>
              <a:rPr lang="fr-FR" altLang="fr-FR" sz="2000" dirty="0">
                <a:latin typeface="Arial Rounded MT Bold" pitchFamily="34" charset="0"/>
                <a:cs typeface="Arial" panose="020B0604020202020204" pitchFamily="34" charset="0"/>
              </a:rPr>
              <a:t>		</a:t>
            </a:r>
            <a:r>
              <a:rPr lang="fr-FR" altLang="fr-FR" sz="2000" dirty="0">
                <a:latin typeface="Arial" panose="020B0604020202020204" pitchFamily="34" charset="0"/>
                <a:cs typeface="Arial" panose="020B0604020202020204" pitchFamily="34" charset="0"/>
              </a:rPr>
              <a:t>// </a:t>
            </a:r>
            <a:r>
              <a:rPr lang="fr-FR" altLang="fr-FR" sz="2000" dirty="0" err="1">
                <a:latin typeface="Arial" panose="020B0604020202020204" pitchFamily="34" charset="0"/>
                <a:cs typeface="Arial" panose="020B0604020202020204" pitchFamily="34" charset="0"/>
              </a:rPr>
              <a:t>little</a:t>
            </a:r>
            <a:r>
              <a:rPr lang="fr-FR" altLang="fr-FR" sz="2000" dirty="0">
                <a:latin typeface="Arial" panose="020B0604020202020204" pitchFamily="34" charset="0"/>
                <a:cs typeface="Arial" panose="020B0604020202020204" pitchFamily="34" charset="0"/>
              </a:rPr>
              <a:t> comment      </a:t>
            </a:r>
          </a:p>
          <a:p>
            <a:pPr marL="0" indent="0" eaLnBrk="1" hangingPunct="1">
              <a:buSzPct val="150000"/>
              <a:buFont typeface="Arial" panose="020B0604020202020204" pitchFamily="34" charset="0"/>
              <a:buNone/>
              <a:defRPr/>
            </a:pPr>
            <a:r>
              <a:rPr lang="fr-FR" altLang="fr-FR" sz="2000" dirty="0">
                <a:latin typeface="Arial Rounded MT Bold" pitchFamily="34" charset="0"/>
              </a:rPr>
              <a:t>et les commentaires </a:t>
            </a:r>
            <a:r>
              <a:rPr lang="fr-FR" altLang="fr-FR" sz="2000" dirty="0" err="1">
                <a:latin typeface="Arial Rounded MT Bold" pitchFamily="34" charset="0"/>
              </a:rPr>
              <a:t>multilignes</a:t>
            </a:r>
            <a:r>
              <a:rPr lang="fr-FR" altLang="fr-FR" sz="2000" dirty="0">
                <a:latin typeface="Arial Rounded MT Bold" pitchFamily="34" charset="0"/>
              </a:rPr>
              <a:t> les :               </a:t>
            </a:r>
          </a:p>
          <a:p>
            <a:pPr marL="0" indent="0" eaLnBrk="1" hangingPunct="1">
              <a:buSzPct val="150000"/>
              <a:buFont typeface="Arial" panose="020B0604020202020204" pitchFamily="34" charset="0"/>
              <a:buNone/>
              <a:defRPr/>
            </a:pPr>
            <a:r>
              <a:rPr lang="fr-FR" altLang="fr-FR" sz="2000" dirty="0">
                <a:latin typeface="Arial Rounded MT Bold" pitchFamily="34" charset="0"/>
              </a:rPr>
              <a:t>		 </a:t>
            </a:r>
            <a:r>
              <a:rPr lang="fr-FR" altLang="fr-FR" sz="2000" dirty="0">
                <a:latin typeface="Arial" panose="020B0604020202020204" pitchFamily="34" charset="0"/>
                <a:cs typeface="Arial" panose="020B0604020202020204" pitchFamily="34" charset="0"/>
              </a:rPr>
              <a:t>/* </a:t>
            </a:r>
            <a:r>
              <a:rPr lang="fr-FR" altLang="fr-FR" sz="2000" dirty="0" err="1">
                <a:latin typeface="Arial" panose="020B0604020202020204" pitchFamily="34" charset="0"/>
                <a:cs typeface="Arial" panose="020B0604020202020204" pitchFamily="34" charset="0"/>
              </a:rPr>
              <a:t>my</a:t>
            </a:r>
            <a:r>
              <a:rPr lang="fr-FR" altLang="fr-FR" sz="2000" dirty="0">
                <a:latin typeface="Arial" panose="020B0604020202020204" pitchFamily="34" charset="0"/>
                <a:cs typeface="Arial" panose="020B0604020202020204" pitchFamily="34" charset="0"/>
              </a:rPr>
              <a:t> </a:t>
            </a:r>
          </a:p>
          <a:p>
            <a:pPr eaLnBrk="1" hangingPunct="1">
              <a:buSzPct val="150000"/>
              <a:buFont typeface="Arial" panose="020B0604020202020204" pitchFamily="34" charset="0"/>
              <a:buNone/>
              <a:defRPr/>
            </a:pPr>
            <a:r>
              <a:rPr lang="fr-FR" altLang="fr-FR" sz="2000" dirty="0">
                <a:latin typeface="Arial" panose="020B0604020202020204" pitchFamily="34" charset="0"/>
                <a:cs typeface="Arial" panose="020B0604020202020204" pitchFamily="34" charset="0"/>
              </a:rPr>
              <a:t>			comment */</a:t>
            </a:r>
          </a:p>
          <a:p>
            <a:pPr eaLnBrk="1" hangingPunct="1">
              <a:buSzPct val="150000"/>
              <a:buFont typeface="Arial" panose="020B0604020202020204" pitchFamily="34" charset="0"/>
              <a:buBlip>
                <a:blip r:embed="rId3"/>
              </a:buBlip>
              <a:defRPr/>
            </a:pPr>
            <a:endParaRPr lang="fr-FR" altLang="fr-FR" sz="2000" dirty="0">
              <a:latin typeface="Arial Rounded MT Bold" pitchFamily="34" charset="0"/>
            </a:endParaRPr>
          </a:p>
        </p:txBody>
      </p:sp>
      <p:sp>
        <p:nvSpPr>
          <p:cNvPr id="9" name="Espace réservé du pied de page 8"/>
          <p:cNvSpPr>
            <a:spLocks noGrp="1"/>
          </p:cNvSpPr>
          <p:nvPr>
            <p:ph type="ftr" sz="quarter" idx="11"/>
          </p:nvPr>
        </p:nvSpPr>
        <p:spPr/>
        <p:txBody>
          <a:bodyPr/>
          <a:lstStyle/>
          <a:p>
            <a:pPr>
              <a:defRPr/>
            </a:pPr>
            <a:r>
              <a:rPr lang="fr-FR"/>
              <a:t>Formation JavaScript - formations@alexis-ravel.com</a:t>
            </a:r>
          </a:p>
        </p:txBody>
      </p:sp>
      <p:sp>
        <p:nvSpPr>
          <p:cNvPr id="60419"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D58C3DF-A47D-4F5F-852E-8B21193B2C56}" type="slidenum">
              <a:rPr lang="fr-FR" altLang="fr-FR" sz="1200" smtClean="0">
                <a:solidFill>
                  <a:srgbClr val="898989"/>
                </a:solidFill>
              </a:rPr>
              <a:pPr>
                <a:spcBef>
                  <a:spcPct val="0"/>
                </a:spcBef>
                <a:buFontTx/>
                <a:buNone/>
              </a:pPr>
              <a:t>29</a:t>
            </a:fld>
            <a:endParaRPr lang="fr-FR" altLang="fr-FR" sz="1200">
              <a:solidFill>
                <a:srgbClr val="898989"/>
              </a:solidFill>
            </a:endParaRPr>
          </a:p>
        </p:txBody>
      </p:sp>
      <p:sp>
        <p:nvSpPr>
          <p:cNvPr id="8"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pic>
        <p:nvPicPr>
          <p:cNvPr id="10" name="Imag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3608" y="260648"/>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pull dir="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p:cNvSpPr>
            <a:spLocks noGrp="1"/>
          </p:cNvSpPr>
          <p:nvPr>
            <p:ph type="title"/>
          </p:nvPr>
        </p:nvSpPr>
        <p:spPr>
          <a:xfrm>
            <a:off x="1979613" y="260350"/>
            <a:ext cx="6337300" cy="995363"/>
          </a:xfrm>
        </p:spPr>
        <p:txBody>
          <a:bodyPr/>
          <a:lstStyle/>
          <a:p>
            <a:pPr eaLnBrk="1" hangingPunct="1"/>
            <a:r>
              <a:rPr lang="fr-FR" altLang="fr-FR">
                <a:latin typeface="Eras Bold ITC" pitchFamily="34" charset="0"/>
              </a:rPr>
              <a:t>Culture &amp; pratique</a:t>
            </a:r>
          </a:p>
        </p:txBody>
      </p:sp>
      <p:sp>
        <p:nvSpPr>
          <p:cNvPr id="7171" name="Espace réservé du contenu 2"/>
          <p:cNvSpPr>
            <a:spLocks noGrp="1"/>
          </p:cNvSpPr>
          <p:nvPr>
            <p:ph idx="1"/>
          </p:nvPr>
        </p:nvSpPr>
        <p:spPr>
          <a:xfrm>
            <a:off x="395288" y="1052513"/>
            <a:ext cx="8229600" cy="5400675"/>
          </a:xfrm>
        </p:spPr>
        <p:txBody>
          <a:bodyPr/>
          <a:lstStyle/>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800" dirty="0">
                <a:latin typeface="Arial Rounded MT Bold" pitchFamily="34" charset="0"/>
              </a:rPr>
              <a:t>PLAN</a:t>
            </a:r>
          </a:p>
          <a:p>
            <a:pPr eaLnBrk="1" hangingPunct="1">
              <a:buSzPct val="150000"/>
              <a:buFont typeface="Arial" panose="020B0604020202020204" pitchFamily="34" charset="0"/>
              <a:buNone/>
            </a:pPr>
            <a:endParaRPr lang="fr-FR" altLang="fr-FR" sz="2000" dirty="0">
              <a:latin typeface="Arial Rounded MT Bold" pitchFamily="34" charset="0"/>
            </a:endParaRPr>
          </a:p>
          <a:p>
            <a:pPr>
              <a:buSzPct val="150000"/>
              <a:buFont typeface="Wingdings" panose="05000000000000000000" pitchFamily="2" charset="2"/>
              <a:buChar char="§"/>
            </a:pPr>
            <a:r>
              <a:rPr lang="fr-FR" altLang="fr-FR" sz="2400" dirty="0">
                <a:latin typeface="Arial Rounded MT Bold" pitchFamily="34" charset="0"/>
              </a:rPr>
              <a:t>Présentation succincte de JavaScript</a:t>
            </a:r>
          </a:p>
          <a:p>
            <a:pPr eaLnBrk="1" hangingPunct="1">
              <a:buSzPct val="150000"/>
              <a:buFont typeface="Wingdings" panose="05000000000000000000" pitchFamily="2" charset="2"/>
              <a:buChar char="§"/>
            </a:pPr>
            <a:endParaRPr lang="fr-FR" altLang="fr-FR" sz="2400" dirty="0">
              <a:latin typeface="Arial Rounded MT Bold" pitchFamily="34" charset="0"/>
            </a:endParaRPr>
          </a:p>
          <a:p>
            <a:pPr eaLnBrk="1" hangingPunct="1">
              <a:buSzPct val="150000"/>
              <a:buFont typeface="Wingdings" panose="05000000000000000000" pitchFamily="2" charset="2"/>
              <a:buChar char="§"/>
            </a:pPr>
            <a:r>
              <a:rPr lang="fr-FR" altLang="fr-FR" sz="2400" dirty="0">
                <a:latin typeface="Arial Rounded MT Bold" pitchFamily="34" charset="0"/>
              </a:rPr>
              <a:t>Généralités</a:t>
            </a:r>
          </a:p>
          <a:p>
            <a:pPr eaLnBrk="1" hangingPunct="1">
              <a:buSzPct val="150000"/>
              <a:buFont typeface="Wingdings" panose="05000000000000000000" pitchFamily="2" charset="2"/>
              <a:buChar char="§"/>
            </a:pPr>
            <a:endParaRPr lang="fr-FR" altLang="fr-FR" sz="2400" dirty="0">
              <a:latin typeface="Arial Rounded MT Bold" pitchFamily="34" charset="0"/>
            </a:endParaRPr>
          </a:p>
          <a:p>
            <a:pPr eaLnBrk="1" hangingPunct="1">
              <a:buSzPct val="150000"/>
              <a:buFont typeface="Wingdings" panose="05000000000000000000" pitchFamily="2" charset="2"/>
              <a:buChar char="§"/>
            </a:pPr>
            <a:r>
              <a:rPr lang="fr-FR" altLang="fr-FR" sz="2400" dirty="0">
                <a:latin typeface="Arial Rounded MT Bold" pitchFamily="34" charset="0"/>
              </a:rPr>
              <a:t>Champs d’application</a:t>
            </a:r>
            <a:endParaRPr lang="fr-FR" altLang="fr-FR" sz="1600" dirty="0">
              <a:latin typeface="Arial Rounded MT Bold" pitchFamily="34" charset="0"/>
            </a:endParaRPr>
          </a:p>
          <a:p>
            <a:pPr lvl="1" eaLnBrk="1" hangingPunct="1">
              <a:buSzPct val="150000"/>
              <a:buFont typeface="Arial" panose="020B0604020202020204" pitchFamily="34" charset="0"/>
              <a:buBlip>
                <a:blip r:embed="rId3"/>
              </a:buBlip>
            </a:pPr>
            <a:endParaRPr lang="fr-FR" altLang="fr-FR" sz="1400" dirty="0">
              <a:latin typeface="Arial Rounded MT Bold" pitchFamily="34" charset="0"/>
            </a:endParaRPr>
          </a:p>
        </p:txBody>
      </p:sp>
      <p:sp>
        <p:nvSpPr>
          <p:cNvPr id="4" name="Espace réservé du pied de page 3"/>
          <p:cNvSpPr>
            <a:spLocks noGrp="1"/>
          </p:cNvSpPr>
          <p:nvPr>
            <p:ph type="ftr" sz="quarter" idx="11"/>
          </p:nvPr>
        </p:nvSpPr>
        <p:spPr/>
        <p:txBody>
          <a:bodyPr/>
          <a:lstStyle/>
          <a:p>
            <a:pPr>
              <a:defRPr/>
            </a:pPr>
            <a:r>
              <a:rPr lang="fr-FR"/>
              <a:t>Formation JavaScript - formations@alexis-ravel.com</a:t>
            </a:r>
          </a:p>
        </p:txBody>
      </p:sp>
      <p:sp>
        <p:nvSpPr>
          <p:cNvPr id="7173"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01358FD-B990-4896-B8C5-2D3D6A6C6989}" type="slidenum">
              <a:rPr lang="fr-FR" altLang="fr-FR" sz="1200" smtClean="0">
                <a:solidFill>
                  <a:srgbClr val="898989"/>
                </a:solidFill>
              </a:rPr>
              <a:pPr>
                <a:spcBef>
                  <a:spcPct val="0"/>
                </a:spcBef>
                <a:buFontTx/>
                <a:buNone/>
              </a:pPr>
              <a:t>3</a:t>
            </a:fld>
            <a:endParaRPr lang="fr-FR" altLang="fr-FR" sz="1200">
              <a:solidFill>
                <a:srgbClr val="898989"/>
              </a:solidFill>
            </a:endParaRPr>
          </a:p>
        </p:txBody>
      </p:sp>
      <p:pic>
        <p:nvPicPr>
          <p:cNvPr id="8" name="Imag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1560" y="260350"/>
            <a:ext cx="1000031" cy="958579"/>
          </a:xfrm>
          <a:prstGeom prst="rect">
            <a:avLst/>
          </a:prstGeom>
        </p:spPr>
      </p:pic>
    </p:spTree>
  </p:cSld>
  <p:clrMapOvr>
    <a:masterClrMapping/>
  </p:clrMapOvr>
  <p:transition>
    <p:pull dir="rd"/>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Espace réservé du contenu 2"/>
          <p:cNvSpPr>
            <a:spLocks noGrp="1"/>
          </p:cNvSpPr>
          <p:nvPr>
            <p:ph idx="1"/>
          </p:nvPr>
        </p:nvSpPr>
        <p:spPr>
          <a:xfrm>
            <a:off x="395288" y="1268413"/>
            <a:ext cx="8229600" cy="5184775"/>
          </a:xfrm>
        </p:spPr>
        <p:txBody>
          <a:bodyPr/>
          <a:lstStyle/>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800" u="sng" dirty="0">
                <a:latin typeface="Arial Rounded MT Bold" pitchFamily="34" charset="0"/>
              </a:rPr>
              <a:t>Règles syntaxiques</a:t>
            </a: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000" i="1" dirty="0">
                <a:latin typeface="Arial Rounded MT Bold" pitchFamily="34" charset="0"/>
              </a:rPr>
              <a:t>Les structures conditionnelles</a:t>
            </a: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Wingdings" panose="05000000000000000000" pitchFamily="2" charset="2"/>
              <a:buChar char="§"/>
            </a:pPr>
            <a:r>
              <a:rPr lang="fr-FR" altLang="fr-FR" sz="2000" dirty="0">
                <a:latin typeface="Arial Rounded MT Bold" pitchFamily="34" charset="0"/>
              </a:rPr>
              <a:t>On a la traditionnelle structure en </a:t>
            </a:r>
            <a:r>
              <a:rPr lang="fr-FR" altLang="fr-FR" sz="2000" dirty="0">
                <a:latin typeface="Consolas" panose="020B0609020204030204" pitchFamily="49" charset="0"/>
                <a:cs typeface="Consolas" panose="020B0609020204030204" pitchFamily="49" charset="0"/>
              </a:rPr>
              <a:t>if… </a:t>
            </a:r>
            <a:r>
              <a:rPr lang="fr-FR" altLang="fr-FR" sz="2000" dirty="0" err="1">
                <a:latin typeface="Consolas" panose="020B0609020204030204" pitchFamily="49" charset="0"/>
                <a:cs typeface="Consolas" panose="020B0609020204030204" pitchFamily="49" charset="0"/>
              </a:rPr>
              <a:t>else</a:t>
            </a:r>
            <a:r>
              <a:rPr lang="fr-FR" altLang="fr-FR" sz="2000" dirty="0">
                <a:latin typeface="Arial Rounded MT Bold" pitchFamily="34" charset="0"/>
              </a:rPr>
              <a:t> :</a:t>
            </a:r>
          </a:p>
          <a:p>
            <a:pPr marL="0" indent="0" eaLnBrk="1" hangingPunct="1">
              <a:buSzPct val="150000"/>
              <a:buNone/>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p:txBody>
      </p:sp>
      <p:sp>
        <p:nvSpPr>
          <p:cNvPr id="9" name="Espace réservé du pied de page 8"/>
          <p:cNvSpPr>
            <a:spLocks noGrp="1"/>
          </p:cNvSpPr>
          <p:nvPr>
            <p:ph type="ftr" sz="quarter" idx="11"/>
          </p:nvPr>
        </p:nvSpPr>
        <p:spPr/>
        <p:txBody>
          <a:bodyPr/>
          <a:lstStyle/>
          <a:p>
            <a:pPr>
              <a:defRPr/>
            </a:pPr>
            <a:r>
              <a:rPr lang="fr-FR"/>
              <a:t>Formation JavaScript - formations@alexis-ravel.com</a:t>
            </a:r>
          </a:p>
        </p:txBody>
      </p:sp>
      <p:sp>
        <p:nvSpPr>
          <p:cNvPr id="62467"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C1A59BC-F525-4CFC-AFB3-C81DA62FB78A}" type="slidenum">
              <a:rPr lang="fr-FR" altLang="fr-FR" sz="1200" smtClean="0">
                <a:solidFill>
                  <a:srgbClr val="898989"/>
                </a:solidFill>
              </a:rPr>
              <a:pPr>
                <a:spcBef>
                  <a:spcPct val="0"/>
                </a:spcBef>
                <a:buFontTx/>
                <a:buNone/>
              </a:pPr>
              <a:t>30</a:t>
            </a:fld>
            <a:endParaRPr lang="fr-FR" altLang="fr-FR" sz="1200">
              <a:solidFill>
                <a:srgbClr val="898989"/>
              </a:solidFill>
            </a:endParaRPr>
          </a:p>
        </p:txBody>
      </p:sp>
      <p:pic>
        <p:nvPicPr>
          <p:cNvPr id="62471" name="Imag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3860800"/>
            <a:ext cx="2663825" cy="214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pic>
        <p:nvPicPr>
          <p:cNvPr id="11" name="Imag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43608" y="266393"/>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pull dir="r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Espace réservé du contenu 2"/>
          <p:cNvSpPr>
            <a:spLocks noGrp="1"/>
          </p:cNvSpPr>
          <p:nvPr>
            <p:ph idx="1"/>
          </p:nvPr>
        </p:nvSpPr>
        <p:spPr>
          <a:xfrm>
            <a:off x="395288" y="1268413"/>
            <a:ext cx="8229600" cy="5184775"/>
          </a:xfrm>
        </p:spPr>
        <p:txBody>
          <a:bodyPr/>
          <a:lstStyle/>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000" i="1" dirty="0">
                <a:latin typeface="Arial Rounded MT Bold" pitchFamily="34" charset="0"/>
              </a:rPr>
              <a:t>Les structures conditionnelles</a:t>
            </a: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Wingdings" panose="05000000000000000000" pitchFamily="2" charset="2"/>
              <a:buChar char="§"/>
            </a:pPr>
            <a:r>
              <a:rPr lang="fr-FR" altLang="fr-FR" sz="2000" u="sng" dirty="0">
                <a:latin typeface="Arial Rounded MT Bold" pitchFamily="34" charset="0"/>
              </a:rPr>
              <a:t>Exercice 1 :</a:t>
            </a:r>
            <a:r>
              <a:rPr lang="fr-FR" altLang="fr-FR" sz="2000" dirty="0">
                <a:latin typeface="Arial Rounded MT Bold" pitchFamily="34" charset="0"/>
              </a:rPr>
              <a:t> créez une variable nommée </a:t>
            </a:r>
            <a:r>
              <a:rPr lang="fr-FR" altLang="fr-FR" sz="2000" i="1" dirty="0" err="1">
                <a:latin typeface="Arial Rounded MT Bold" pitchFamily="34" charset="0"/>
              </a:rPr>
              <a:t>age</a:t>
            </a:r>
            <a:r>
              <a:rPr lang="fr-FR" altLang="fr-FR" sz="2000" dirty="0">
                <a:latin typeface="Arial Rounded MT Bold" pitchFamily="34" charset="0"/>
              </a:rPr>
              <a:t> que doit rentrer l’utilisateur via une pop-up.</a:t>
            </a:r>
          </a:p>
          <a:p>
            <a:pPr marL="0" indent="0" eaLnBrk="1" hangingPunct="1">
              <a:buSzPct val="150000"/>
              <a:buNone/>
            </a:pPr>
            <a:r>
              <a:rPr lang="fr-FR" altLang="fr-FR" sz="2000" dirty="0">
                <a:latin typeface="Arial Rounded MT Bold" pitchFamily="34" charset="0"/>
              </a:rPr>
              <a:t>Créez la structure de conditions de manière à ce que si l’âge est inférieur à 18, on afficher une pop-up disant « vous êtes mineur » et si l’âge est supérieur ou égal à 18, « vous êtes majeur ».</a:t>
            </a:r>
          </a:p>
          <a:p>
            <a:pPr marL="0" indent="0" eaLnBrk="1" hangingPunct="1">
              <a:buSzPct val="150000"/>
              <a:buNone/>
            </a:pPr>
            <a:r>
              <a:rPr lang="fr-FR" altLang="fr-FR" sz="2000" dirty="0">
                <a:latin typeface="Arial Rounded MT Bold" pitchFamily="34" charset="0"/>
              </a:rPr>
              <a:t>Si l’âge entré est négatif, affichez un message d’erreur.</a:t>
            </a:r>
          </a:p>
          <a:p>
            <a:pPr marL="0" indent="0" eaLnBrk="1" hangingPunct="1">
              <a:buSzPct val="150000"/>
              <a:buNone/>
            </a:pPr>
            <a:endParaRPr lang="fr-FR" altLang="fr-FR" sz="2000" dirty="0">
              <a:latin typeface="Arial Rounded MT Bold" pitchFamily="34" charset="0"/>
            </a:endParaRPr>
          </a:p>
          <a:p>
            <a:pPr marL="0" indent="0" eaLnBrk="1" hangingPunct="1">
              <a:buSzPct val="150000"/>
              <a:buNone/>
            </a:pPr>
            <a:endParaRPr lang="fr-FR" altLang="fr-FR" sz="2000" dirty="0">
              <a:latin typeface="Arial Rounded MT Bold" pitchFamily="34" charset="0"/>
            </a:endParaRPr>
          </a:p>
        </p:txBody>
      </p:sp>
      <p:sp>
        <p:nvSpPr>
          <p:cNvPr id="9" name="Espace réservé du pied de page 8"/>
          <p:cNvSpPr>
            <a:spLocks noGrp="1"/>
          </p:cNvSpPr>
          <p:nvPr>
            <p:ph type="ftr" sz="quarter" idx="11"/>
          </p:nvPr>
        </p:nvSpPr>
        <p:spPr/>
        <p:txBody>
          <a:bodyPr/>
          <a:lstStyle/>
          <a:p>
            <a:pPr>
              <a:defRPr/>
            </a:pPr>
            <a:r>
              <a:rPr lang="fr-FR"/>
              <a:t>Formation JavaScript - formations@alexis-ravel.com</a:t>
            </a:r>
          </a:p>
        </p:txBody>
      </p:sp>
      <p:sp>
        <p:nvSpPr>
          <p:cNvPr id="62467"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C1A59BC-F525-4CFC-AFB3-C81DA62FB78A}" type="slidenum">
              <a:rPr lang="fr-FR" altLang="fr-FR" sz="1200" smtClean="0">
                <a:solidFill>
                  <a:srgbClr val="898989"/>
                </a:solidFill>
              </a:rPr>
              <a:pPr>
                <a:spcBef>
                  <a:spcPct val="0"/>
                </a:spcBef>
                <a:buFontTx/>
                <a:buNone/>
              </a:pPr>
              <a:t>31</a:t>
            </a:fld>
            <a:endParaRPr lang="fr-FR" altLang="fr-FR" sz="1200">
              <a:solidFill>
                <a:srgbClr val="898989"/>
              </a:solidFill>
            </a:endParaRPr>
          </a:p>
        </p:txBody>
      </p:sp>
      <p:sp>
        <p:nvSpPr>
          <p:cNvPr id="10"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pic>
        <p:nvPicPr>
          <p:cNvPr id="11" name="Imag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3608" y="266393"/>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722484500"/>
      </p:ext>
    </p:extLst>
  </p:cSld>
  <p:clrMapOvr>
    <a:masterClrMapping/>
  </p:clrMapOvr>
  <p:transition>
    <p:pull dir="r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Espace réservé du contenu 2"/>
          <p:cNvSpPr>
            <a:spLocks noGrp="1"/>
          </p:cNvSpPr>
          <p:nvPr>
            <p:ph idx="1"/>
          </p:nvPr>
        </p:nvSpPr>
        <p:spPr>
          <a:xfrm>
            <a:off x="395288" y="1268413"/>
            <a:ext cx="8229600" cy="5184775"/>
          </a:xfrm>
        </p:spPr>
        <p:txBody>
          <a:bodyPr/>
          <a:lstStyle/>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000" i="1" dirty="0">
                <a:latin typeface="Arial Rounded MT Bold" pitchFamily="34" charset="0"/>
              </a:rPr>
              <a:t>Les structures conditionnelles</a:t>
            </a: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Wingdings" panose="05000000000000000000" pitchFamily="2" charset="2"/>
              <a:buChar char="§"/>
            </a:pPr>
            <a:r>
              <a:rPr lang="fr-FR" altLang="fr-FR" sz="2000" u="sng" dirty="0">
                <a:latin typeface="Arial Rounded MT Bold" pitchFamily="34" charset="0"/>
              </a:rPr>
              <a:t>Exercice 2 :</a:t>
            </a:r>
            <a:r>
              <a:rPr lang="fr-FR" altLang="fr-FR" sz="2000" dirty="0">
                <a:latin typeface="Arial Rounded MT Bold" pitchFamily="34" charset="0"/>
              </a:rPr>
              <a:t> créez une variable </a:t>
            </a:r>
            <a:r>
              <a:rPr lang="fr-FR" altLang="fr-FR" sz="2000" i="1" dirty="0" err="1">
                <a:latin typeface="Arial Rounded MT Bold" pitchFamily="34" charset="0"/>
              </a:rPr>
              <a:t>chiffreAffaires</a:t>
            </a:r>
            <a:r>
              <a:rPr lang="fr-FR" altLang="fr-FR" sz="2000" i="1" dirty="0">
                <a:latin typeface="Arial Rounded MT Bold" pitchFamily="34" charset="0"/>
              </a:rPr>
              <a:t>. </a:t>
            </a:r>
            <a:r>
              <a:rPr lang="fr-FR" altLang="fr-FR" sz="2000" dirty="0">
                <a:latin typeface="Arial Rounded MT Bold" pitchFamily="34" charset="0"/>
              </a:rPr>
              <a:t>Créez les conditions suivantes : </a:t>
            </a:r>
          </a:p>
          <a:p>
            <a:pPr marL="0" indent="0" eaLnBrk="1" hangingPunct="1">
              <a:buSzPct val="150000"/>
              <a:buNone/>
            </a:pPr>
            <a:r>
              <a:rPr lang="fr-FR" altLang="fr-FR" sz="2000" dirty="0">
                <a:latin typeface="Arial Rounded MT Bold" pitchFamily="34" charset="0"/>
              </a:rPr>
              <a:t>Si votre CA est nul, afficher « vous êtes une start-up »</a:t>
            </a:r>
          </a:p>
          <a:p>
            <a:pPr marL="0" indent="0">
              <a:buSzPct val="150000"/>
              <a:buNone/>
            </a:pPr>
            <a:r>
              <a:rPr lang="fr-FR" altLang="fr-FR" sz="2000" dirty="0">
                <a:latin typeface="Arial Rounded MT Bold" pitchFamily="34" charset="0"/>
              </a:rPr>
              <a:t>Sinon si votre CA est entre 1 et 60000, afficher « vous êtes un micro-entrepreneur »</a:t>
            </a:r>
          </a:p>
          <a:p>
            <a:pPr marL="0" indent="0">
              <a:buSzPct val="150000"/>
              <a:buNone/>
            </a:pPr>
            <a:r>
              <a:rPr lang="fr-FR" altLang="fr-FR" sz="2000" dirty="0">
                <a:latin typeface="Arial Rounded MT Bold" pitchFamily="34" charset="0"/>
              </a:rPr>
              <a:t>Sinon « vous êtes un business viable »</a:t>
            </a:r>
          </a:p>
          <a:p>
            <a:pPr marL="0" indent="0">
              <a:buSzPct val="150000"/>
              <a:buNone/>
            </a:pPr>
            <a:endParaRPr lang="fr-FR" altLang="fr-FR" sz="2000" dirty="0">
              <a:latin typeface="Arial Rounded MT Bold" pitchFamily="34" charset="0"/>
            </a:endParaRPr>
          </a:p>
          <a:p>
            <a:pPr marL="0" indent="0">
              <a:buSzPct val="150000"/>
              <a:buNone/>
            </a:pPr>
            <a:endParaRPr lang="fr-FR" altLang="fr-FR" sz="2000" dirty="0">
              <a:latin typeface="Arial Rounded MT Bold" pitchFamily="34" charset="0"/>
            </a:endParaRPr>
          </a:p>
          <a:p>
            <a:pPr marL="0" indent="0">
              <a:buSzPct val="150000"/>
              <a:buNone/>
            </a:pPr>
            <a:r>
              <a:rPr lang="fr-FR" altLang="fr-FR" sz="2000" dirty="0" err="1">
                <a:latin typeface="Arial Rounded MT Bold" pitchFamily="34" charset="0"/>
              </a:rPr>
              <a:t>Rq</a:t>
            </a:r>
            <a:r>
              <a:rPr lang="fr-FR" altLang="fr-FR" sz="2000" dirty="0">
                <a:latin typeface="Arial Rounded MT Bold" pitchFamily="34" charset="0"/>
              </a:rPr>
              <a:t> : Le ET logique s’écrit </a:t>
            </a:r>
            <a:r>
              <a:rPr lang="fr-FR" altLang="fr-FR" sz="2000" b="1" dirty="0">
                <a:latin typeface="Arial Rounded MT Bold" pitchFamily="34" charset="0"/>
              </a:rPr>
              <a:t>&amp;&amp;</a:t>
            </a:r>
          </a:p>
          <a:p>
            <a:pPr marL="0" indent="0" eaLnBrk="1" hangingPunct="1">
              <a:buSzPct val="150000"/>
              <a:buNone/>
            </a:pPr>
            <a:endParaRPr lang="fr-FR" altLang="fr-FR" sz="2000" dirty="0">
              <a:latin typeface="Arial Rounded MT Bold" pitchFamily="34" charset="0"/>
            </a:endParaRPr>
          </a:p>
          <a:p>
            <a:pPr marL="0" indent="0" eaLnBrk="1" hangingPunct="1">
              <a:buSzPct val="150000"/>
              <a:buNone/>
            </a:pPr>
            <a:endParaRPr lang="fr-FR" altLang="fr-FR" sz="2000" dirty="0">
              <a:latin typeface="Arial Rounded MT Bold" pitchFamily="34" charset="0"/>
            </a:endParaRPr>
          </a:p>
          <a:p>
            <a:pPr marL="0" indent="0" eaLnBrk="1" hangingPunct="1">
              <a:buSzPct val="150000"/>
              <a:buNone/>
            </a:pPr>
            <a:endParaRPr lang="fr-FR" altLang="fr-FR" sz="2000" dirty="0">
              <a:latin typeface="Arial Rounded MT Bold" pitchFamily="34" charset="0"/>
            </a:endParaRPr>
          </a:p>
        </p:txBody>
      </p:sp>
      <p:sp>
        <p:nvSpPr>
          <p:cNvPr id="9" name="Espace réservé du pied de page 8"/>
          <p:cNvSpPr>
            <a:spLocks noGrp="1"/>
          </p:cNvSpPr>
          <p:nvPr>
            <p:ph type="ftr" sz="quarter" idx="11"/>
          </p:nvPr>
        </p:nvSpPr>
        <p:spPr/>
        <p:txBody>
          <a:bodyPr/>
          <a:lstStyle/>
          <a:p>
            <a:pPr>
              <a:defRPr/>
            </a:pPr>
            <a:r>
              <a:rPr lang="fr-FR"/>
              <a:t>Formation JavaScript - formations@alexis-ravel.com</a:t>
            </a:r>
          </a:p>
        </p:txBody>
      </p:sp>
      <p:sp>
        <p:nvSpPr>
          <p:cNvPr id="62467"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C1A59BC-F525-4CFC-AFB3-C81DA62FB78A}" type="slidenum">
              <a:rPr lang="fr-FR" altLang="fr-FR" sz="1200" smtClean="0">
                <a:solidFill>
                  <a:srgbClr val="898989"/>
                </a:solidFill>
              </a:rPr>
              <a:pPr>
                <a:spcBef>
                  <a:spcPct val="0"/>
                </a:spcBef>
                <a:buFontTx/>
                <a:buNone/>
              </a:pPr>
              <a:t>32</a:t>
            </a:fld>
            <a:endParaRPr lang="fr-FR" altLang="fr-FR" sz="1200">
              <a:solidFill>
                <a:srgbClr val="898989"/>
              </a:solidFill>
            </a:endParaRPr>
          </a:p>
        </p:txBody>
      </p:sp>
      <p:sp>
        <p:nvSpPr>
          <p:cNvPr id="10"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pic>
        <p:nvPicPr>
          <p:cNvPr id="11" name="Imag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3608" y="266393"/>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932897988"/>
      </p:ext>
    </p:extLst>
  </p:cSld>
  <p:clrMapOvr>
    <a:masterClrMapping/>
  </p:clrMapOvr>
  <p:transition>
    <p:pull dir="r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Espace réservé du contenu 2"/>
          <p:cNvSpPr>
            <a:spLocks noGrp="1"/>
          </p:cNvSpPr>
          <p:nvPr>
            <p:ph idx="1"/>
          </p:nvPr>
        </p:nvSpPr>
        <p:spPr>
          <a:xfrm>
            <a:off x="395288" y="1268413"/>
            <a:ext cx="8229600" cy="5184775"/>
          </a:xfrm>
        </p:spPr>
        <p:txBody>
          <a:bodyPr/>
          <a:lstStyle/>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800" u="sng" dirty="0">
                <a:latin typeface="Arial Rounded MT Bold" pitchFamily="34" charset="0"/>
              </a:rPr>
              <a:t>Règles syntaxiques</a:t>
            </a: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000" i="1" dirty="0">
                <a:latin typeface="Arial Rounded MT Bold" pitchFamily="34" charset="0"/>
              </a:rPr>
              <a:t>Les structures conditionnelles</a:t>
            </a: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Wingdings" panose="05000000000000000000" pitchFamily="2" charset="2"/>
              <a:buChar char="§"/>
            </a:pPr>
            <a:r>
              <a:rPr lang="fr-FR" altLang="fr-FR" sz="2000" dirty="0">
                <a:latin typeface="Arial Rounded MT Bold" pitchFamily="34" charset="0"/>
              </a:rPr>
              <a:t>On a les ternaires, pratiques dans certains cas simples car peu verbeux :</a:t>
            </a: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p:txBody>
      </p:sp>
      <p:sp>
        <p:nvSpPr>
          <p:cNvPr id="9" name="Espace réservé du pied de page 8"/>
          <p:cNvSpPr>
            <a:spLocks noGrp="1"/>
          </p:cNvSpPr>
          <p:nvPr>
            <p:ph type="ftr" sz="quarter" idx="11"/>
          </p:nvPr>
        </p:nvSpPr>
        <p:spPr/>
        <p:txBody>
          <a:bodyPr/>
          <a:lstStyle/>
          <a:p>
            <a:pPr>
              <a:defRPr/>
            </a:pPr>
            <a:r>
              <a:rPr lang="fr-FR"/>
              <a:t>Formation JavaScript - formations@alexis-ravel.com</a:t>
            </a:r>
          </a:p>
        </p:txBody>
      </p:sp>
      <p:sp>
        <p:nvSpPr>
          <p:cNvPr id="64515"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1C8F24D-49D9-4423-8AD3-4C7790283DFC}" type="slidenum">
              <a:rPr lang="fr-FR" altLang="fr-FR" sz="1200" smtClean="0">
                <a:solidFill>
                  <a:srgbClr val="898989"/>
                </a:solidFill>
              </a:rPr>
              <a:pPr>
                <a:spcBef>
                  <a:spcPct val="0"/>
                </a:spcBef>
                <a:buFontTx/>
                <a:buNone/>
              </a:pPr>
              <a:t>33</a:t>
            </a:fld>
            <a:endParaRPr lang="fr-FR" altLang="fr-FR" sz="1200">
              <a:solidFill>
                <a:srgbClr val="898989"/>
              </a:solidFill>
            </a:endParaRPr>
          </a:p>
        </p:txBody>
      </p:sp>
      <p:pic>
        <p:nvPicPr>
          <p:cNvPr id="64519" name="Imag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4149725"/>
            <a:ext cx="3959225"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pic>
        <p:nvPicPr>
          <p:cNvPr id="10" name="Imag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43608" y="266393"/>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pull dir="r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Espace réservé du contenu 2"/>
          <p:cNvSpPr>
            <a:spLocks noGrp="1"/>
          </p:cNvSpPr>
          <p:nvPr>
            <p:ph idx="1"/>
          </p:nvPr>
        </p:nvSpPr>
        <p:spPr>
          <a:xfrm>
            <a:off x="395288" y="1268413"/>
            <a:ext cx="8229600" cy="5184775"/>
          </a:xfrm>
        </p:spPr>
        <p:txBody>
          <a:bodyPr/>
          <a:lstStyle/>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800" u="sng" dirty="0">
                <a:latin typeface="Arial Rounded MT Bold" pitchFamily="34" charset="0"/>
              </a:rPr>
              <a:t>Règles syntaxiques</a:t>
            </a: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000" i="1" dirty="0">
                <a:latin typeface="Arial Rounded MT Bold" pitchFamily="34" charset="0"/>
              </a:rPr>
              <a:t>Les structures conditionnelles</a:t>
            </a: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Wingdings" panose="05000000000000000000" pitchFamily="2" charset="2"/>
              <a:buChar char="§"/>
            </a:pPr>
            <a:r>
              <a:rPr lang="fr-FR" altLang="fr-FR" sz="2000" dirty="0">
                <a:latin typeface="Arial Rounded MT Bold" pitchFamily="34" charset="0"/>
              </a:rPr>
              <a:t>On peut mettre directement une variable dans une condition, par exemple  </a:t>
            </a:r>
            <a:r>
              <a:rPr lang="fr-FR" altLang="fr-FR" sz="2000" dirty="0">
                <a:latin typeface="Consolas" panose="020B0609020204030204" pitchFamily="49" charset="0"/>
                <a:cs typeface="Consolas" panose="020B0609020204030204" pitchFamily="49" charset="0"/>
              </a:rPr>
              <a:t>if(jeune) {…}</a:t>
            </a:r>
            <a:r>
              <a:rPr lang="fr-FR" altLang="fr-FR" sz="2000" dirty="0">
                <a:latin typeface="Arial Rounded MT Bold" pitchFamily="34" charset="0"/>
              </a:rPr>
              <a:t>.   La variable est alors </a:t>
            </a:r>
            <a:r>
              <a:rPr lang="fr-FR" altLang="fr-FR" sz="2000" dirty="0" err="1">
                <a:latin typeface="Arial Rounded MT Bold" pitchFamily="34" charset="0"/>
              </a:rPr>
              <a:t>castée</a:t>
            </a:r>
            <a:r>
              <a:rPr lang="fr-FR" altLang="fr-FR" sz="2000" dirty="0">
                <a:latin typeface="Arial Rounded MT Bold" pitchFamily="34" charset="0"/>
              </a:rPr>
              <a:t> en booléen. Si elle vaut </a:t>
            </a:r>
            <a:r>
              <a:rPr lang="fr-FR" altLang="fr-FR" sz="2000" i="1" dirty="0" err="1">
                <a:latin typeface="Arial" panose="020B0604020202020204" pitchFamily="34" charset="0"/>
                <a:cs typeface="Arial" panose="020B0604020202020204" pitchFamily="34" charset="0"/>
              </a:rPr>
              <a:t>undefined</a:t>
            </a:r>
            <a:r>
              <a:rPr lang="fr-FR" altLang="fr-FR" sz="2000" dirty="0">
                <a:latin typeface="Arial Rounded MT Bold" pitchFamily="34" charset="0"/>
              </a:rPr>
              <a:t>, </a:t>
            </a:r>
            <a:r>
              <a:rPr lang="fr-FR" altLang="fr-FR" sz="2000" i="1" dirty="0">
                <a:latin typeface="Arial" panose="020B0604020202020204" pitchFamily="34" charset="0"/>
                <a:cs typeface="Arial" panose="020B0604020202020204" pitchFamily="34" charset="0"/>
              </a:rPr>
              <a:t>''</a:t>
            </a:r>
            <a:r>
              <a:rPr lang="fr-FR" altLang="fr-FR" sz="2000" dirty="0">
                <a:latin typeface="Arial Rounded MT Bold" pitchFamily="34" charset="0"/>
              </a:rPr>
              <a:t> ou </a:t>
            </a:r>
            <a:r>
              <a:rPr lang="fr-FR" altLang="fr-FR" sz="2000" i="1" dirty="0">
                <a:latin typeface="Arial" panose="020B0604020202020204" pitchFamily="34" charset="0"/>
                <a:cs typeface="Arial" panose="020B0604020202020204" pitchFamily="34" charset="0"/>
              </a:rPr>
              <a:t>0</a:t>
            </a:r>
            <a:r>
              <a:rPr lang="fr-FR" altLang="fr-FR" sz="2000" dirty="0">
                <a:latin typeface="Arial Rounded MT Bold" pitchFamily="34" charset="0"/>
              </a:rPr>
              <a:t>, elle sera </a:t>
            </a:r>
            <a:r>
              <a:rPr lang="fr-FR" altLang="fr-FR" sz="2000" dirty="0" err="1">
                <a:latin typeface="Arial Rounded MT Bold" pitchFamily="34" charset="0"/>
              </a:rPr>
              <a:t>castée</a:t>
            </a:r>
            <a:r>
              <a:rPr lang="fr-FR" altLang="fr-FR" sz="2000" dirty="0">
                <a:latin typeface="Arial Rounded MT Bold" pitchFamily="34" charset="0"/>
              </a:rPr>
              <a:t> en false. Sinon en </a:t>
            </a:r>
            <a:r>
              <a:rPr lang="fr-FR" altLang="fr-FR" sz="2000" dirty="0" err="1">
                <a:latin typeface="Arial Rounded MT Bold" pitchFamily="34" charset="0"/>
              </a:rPr>
              <a:t>true</a:t>
            </a:r>
            <a:r>
              <a:rPr lang="fr-FR" altLang="fr-FR" sz="2000" dirty="0">
                <a:latin typeface="Arial Rounded MT Bold" pitchFamily="34" charset="0"/>
              </a:rPr>
              <a:t>.</a:t>
            </a:r>
          </a:p>
          <a:p>
            <a:pPr eaLnBrk="1" hangingPunct="1">
              <a:buSzPct val="150000"/>
              <a:buFont typeface="Wingdings" panose="05000000000000000000" pitchFamily="2" charset="2"/>
              <a:buChar char="§"/>
            </a:pPr>
            <a:r>
              <a:rPr lang="fr-FR" altLang="fr-FR" sz="2000" dirty="0">
                <a:latin typeface="Arial Rounded MT Bold" pitchFamily="34" charset="0"/>
              </a:rPr>
              <a:t>Pour récupérer, parmi plusieurs variables, le contenu de la première à être non vide, on peut utiliser l’opérateur || qui va retourner la première valeur estimée à </a:t>
            </a:r>
            <a:r>
              <a:rPr lang="fr-FR" altLang="fr-FR" sz="2000" dirty="0" err="1">
                <a:latin typeface="Arial Rounded MT Bold" pitchFamily="34" charset="0"/>
              </a:rPr>
              <a:t>true</a:t>
            </a:r>
            <a:r>
              <a:rPr lang="fr-FR" altLang="fr-FR" sz="2000" dirty="0">
                <a:latin typeface="Arial Rounded MT Bold" pitchFamily="34" charset="0"/>
              </a:rPr>
              <a:t> :</a:t>
            </a: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p:txBody>
      </p:sp>
      <p:sp>
        <p:nvSpPr>
          <p:cNvPr id="9" name="Espace réservé du pied de page 8"/>
          <p:cNvSpPr>
            <a:spLocks noGrp="1"/>
          </p:cNvSpPr>
          <p:nvPr>
            <p:ph type="ftr" sz="quarter" idx="11"/>
          </p:nvPr>
        </p:nvSpPr>
        <p:spPr/>
        <p:txBody>
          <a:bodyPr/>
          <a:lstStyle/>
          <a:p>
            <a:pPr>
              <a:defRPr/>
            </a:pPr>
            <a:r>
              <a:rPr lang="fr-FR"/>
              <a:t>Formation JavaScript - formations@alexis-ravel.com</a:t>
            </a:r>
          </a:p>
        </p:txBody>
      </p:sp>
      <p:sp>
        <p:nvSpPr>
          <p:cNvPr id="66563"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FF9CCA4-AC7C-4F38-87AD-275556770E9A}" type="slidenum">
              <a:rPr lang="fr-FR" altLang="fr-FR" sz="1200" smtClean="0">
                <a:solidFill>
                  <a:srgbClr val="898989"/>
                </a:solidFill>
              </a:rPr>
              <a:pPr>
                <a:spcBef>
                  <a:spcPct val="0"/>
                </a:spcBef>
                <a:buFontTx/>
                <a:buNone/>
              </a:pPr>
              <a:t>34</a:t>
            </a:fld>
            <a:endParaRPr lang="fr-FR" altLang="fr-FR" sz="1200">
              <a:solidFill>
                <a:srgbClr val="898989"/>
              </a:solidFill>
            </a:endParaRPr>
          </a:p>
        </p:txBody>
      </p:sp>
      <p:pic>
        <p:nvPicPr>
          <p:cNvPr id="66567" name="Imag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6238" y="5589588"/>
            <a:ext cx="3311525"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pic>
        <p:nvPicPr>
          <p:cNvPr id="11" name="Imag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43608" y="266393"/>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pull dir="rd"/>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Espace réservé du contenu 2"/>
          <p:cNvSpPr>
            <a:spLocks noGrp="1"/>
          </p:cNvSpPr>
          <p:nvPr>
            <p:ph idx="1"/>
          </p:nvPr>
        </p:nvSpPr>
        <p:spPr>
          <a:xfrm>
            <a:off x="395288" y="1268413"/>
            <a:ext cx="8229600" cy="5184775"/>
          </a:xfrm>
        </p:spPr>
        <p:txBody>
          <a:bodyPr/>
          <a:lstStyle/>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800" u="sng" dirty="0">
                <a:latin typeface="Arial Rounded MT Bold" pitchFamily="34" charset="0"/>
              </a:rPr>
              <a:t>Règles syntaxiques</a:t>
            </a: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000" i="1" dirty="0">
                <a:latin typeface="Arial Rounded MT Bold" pitchFamily="34" charset="0"/>
              </a:rPr>
              <a:t>Les structures conditionnelles</a:t>
            </a: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Wingdings" panose="05000000000000000000" pitchFamily="2" charset="2"/>
              <a:buChar char="§"/>
            </a:pPr>
            <a:r>
              <a:rPr lang="fr-FR" altLang="fr-FR" sz="2000" dirty="0">
                <a:latin typeface="Arial Rounded MT Bold" pitchFamily="34" charset="0"/>
              </a:rPr>
              <a:t>On a le </a:t>
            </a:r>
            <a:r>
              <a:rPr lang="fr-FR" altLang="fr-FR" sz="2000" dirty="0">
                <a:latin typeface="Arial" panose="020B0604020202020204" pitchFamily="34" charset="0"/>
                <a:cs typeface="Arial" panose="020B0604020202020204" pitchFamily="34" charset="0"/>
              </a:rPr>
              <a:t>switch</a:t>
            </a:r>
            <a:r>
              <a:rPr lang="fr-FR" altLang="fr-FR" sz="2000" dirty="0">
                <a:latin typeface="Arial Rounded MT Bold" pitchFamily="34" charset="0"/>
              </a:rPr>
              <a:t> (sensible au type comme le triple égal</a:t>
            </a:r>
            <a:r>
              <a:rPr lang="fr-FR" altLang="fr-FR" sz="2000" dirty="0">
                <a:latin typeface="Arial" panose="020B0604020202020204" pitchFamily="34" charset="0"/>
                <a:cs typeface="Arial" panose="020B0604020202020204" pitchFamily="34" charset="0"/>
              </a:rPr>
              <a:t> ===</a:t>
            </a:r>
            <a:r>
              <a:rPr lang="fr-FR" altLang="fr-FR" sz="2000" dirty="0">
                <a:latin typeface="Arial Rounded MT Bold" pitchFamily="34" charset="0"/>
              </a:rPr>
              <a:t>) :</a:t>
            </a: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p:txBody>
      </p:sp>
      <p:sp>
        <p:nvSpPr>
          <p:cNvPr id="9" name="Espace réservé du pied de page 8"/>
          <p:cNvSpPr>
            <a:spLocks noGrp="1"/>
          </p:cNvSpPr>
          <p:nvPr>
            <p:ph type="ftr" sz="quarter" idx="11"/>
          </p:nvPr>
        </p:nvSpPr>
        <p:spPr/>
        <p:txBody>
          <a:bodyPr/>
          <a:lstStyle/>
          <a:p>
            <a:pPr>
              <a:defRPr/>
            </a:pPr>
            <a:r>
              <a:rPr lang="fr-FR"/>
              <a:t>Formation JavaScript - formations@alexis-ravel.com</a:t>
            </a:r>
          </a:p>
        </p:txBody>
      </p:sp>
      <p:sp>
        <p:nvSpPr>
          <p:cNvPr id="68611"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609EF86-9882-4003-8017-97952D95B2E6}" type="slidenum">
              <a:rPr lang="fr-FR" altLang="fr-FR" sz="1200" smtClean="0">
                <a:solidFill>
                  <a:srgbClr val="898989"/>
                </a:solidFill>
              </a:rPr>
              <a:pPr>
                <a:spcBef>
                  <a:spcPct val="0"/>
                </a:spcBef>
                <a:buFontTx/>
                <a:buNone/>
              </a:pPr>
              <a:t>35</a:t>
            </a:fld>
            <a:endParaRPr lang="fr-FR" altLang="fr-FR" sz="1200">
              <a:solidFill>
                <a:srgbClr val="898989"/>
              </a:solidFill>
            </a:endParaRPr>
          </a:p>
        </p:txBody>
      </p:sp>
      <p:pic>
        <p:nvPicPr>
          <p:cNvPr id="68615" name="Imag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3789363"/>
            <a:ext cx="7416800" cy="2519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pic>
        <p:nvPicPr>
          <p:cNvPr id="10" name="Imag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43608" y="266393"/>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pull dir="rd"/>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Espace réservé du contenu 2"/>
          <p:cNvSpPr>
            <a:spLocks noGrp="1"/>
          </p:cNvSpPr>
          <p:nvPr>
            <p:ph idx="1"/>
          </p:nvPr>
        </p:nvSpPr>
        <p:spPr>
          <a:xfrm>
            <a:off x="395288" y="1268413"/>
            <a:ext cx="8229600" cy="5184775"/>
          </a:xfrm>
        </p:spPr>
        <p:txBody>
          <a:bodyPr/>
          <a:lstStyle/>
          <a:p>
            <a:pPr eaLnBrk="1" hangingPunct="1">
              <a:buSzPct val="150000"/>
              <a:buFont typeface="Arial" panose="020B0604020202020204" pitchFamily="34" charset="0"/>
              <a:buNone/>
              <a:defRPr/>
            </a:pPr>
            <a:endParaRPr lang="fr-FR" altLang="fr-FR" sz="2000" dirty="0">
              <a:latin typeface="Arial Rounded MT Bold" pitchFamily="34" charset="0"/>
            </a:endParaRPr>
          </a:p>
          <a:p>
            <a:pPr eaLnBrk="1" hangingPunct="1">
              <a:buSzPct val="150000"/>
              <a:buFont typeface="Arial" panose="020B0604020202020204" pitchFamily="34" charset="0"/>
              <a:buNone/>
              <a:defRPr/>
            </a:pPr>
            <a:r>
              <a:rPr lang="fr-FR" altLang="fr-FR" sz="2800" u="sng" dirty="0">
                <a:latin typeface="Arial Rounded MT Bold" pitchFamily="34" charset="0"/>
              </a:rPr>
              <a:t>Règles syntaxiques</a:t>
            </a:r>
          </a:p>
          <a:p>
            <a:pPr eaLnBrk="1" hangingPunct="1">
              <a:buSzPct val="150000"/>
              <a:buFont typeface="Arial" panose="020B0604020202020204" pitchFamily="34" charset="0"/>
              <a:buNone/>
              <a:defRPr/>
            </a:pPr>
            <a:endParaRPr lang="fr-FR" altLang="fr-FR" sz="2000" dirty="0">
              <a:latin typeface="Arial Rounded MT Bold" pitchFamily="34" charset="0"/>
            </a:endParaRPr>
          </a:p>
          <a:p>
            <a:pPr eaLnBrk="1" hangingPunct="1">
              <a:buSzPct val="150000"/>
              <a:buFont typeface="Arial" panose="020B0604020202020204" pitchFamily="34" charset="0"/>
              <a:buNone/>
              <a:defRPr/>
            </a:pPr>
            <a:r>
              <a:rPr lang="fr-FR" altLang="fr-FR" sz="2000" i="1" dirty="0">
                <a:latin typeface="Arial Rounded MT Bold" pitchFamily="34" charset="0"/>
              </a:rPr>
              <a:t>Les boucles</a:t>
            </a:r>
          </a:p>
          <a:p>
            <a:pPr eaLnBrk="1" hangingPunct="1">
              <a:buSzPct val="150000"/>
              <a:buFont typeface="Arial" panose="020B0604020202020204" pitchFamily="34" charset="0"/>
              <a:buNone/>
              <a:defRPr/>
            </a:pPr>
            <a:endParaRPr lang="fr-FR" altLang="fr-FR" sz="2000" dirty="0">
              <a:latin typeface="Arial Rounded MT Bold" pitchFamily="34" charset="0"/>
            </a:endParaRPr>
          </a:p>
          <a:p>
            <a:pPr eaLnBrk="1" hangingPunct="1">
              <a:buSzPct val="150000"/>
              <a:buFont typeface="Wingdings" panose="05000000000000000000" pitchFamily="2" charset="2"/>
              <a:buChar char="§"/>
              <a:defRPr/>
            </a:pPr>
            <a:r>
              <a:rPr lang="fr-FR" altLang="fr-FR" sz="2000" dirty="0">
                <a:latin typeface="Arial Rounded MT Bold" pitchFamily="34" charset="0"/>
              </a:rPr>
              <a:t>La boucle </a:t>
            </a:r>
            <a:r>
              <a:rPr lang="fr-FR" altLang="fr-FR" sz="2000" dirty="0" err="1">
                <a:latin typeface="Consolas" panose="020B0609020204030204" pitchFamily="49" charset="0"/>
                <a:cs typeface="Consolas" panose="020B0609020204030204" pitchFamily="49" charset="0"/>
              </a:rPr>
              <a:t>while</a:t>
            </a:r>
            <a:r>
              <a:rPr lang="fr-FR" altLang="fr-FR" sz="2000" dirty="0">
                <a:latin typeface="Consolas" panose="020B0609020204030204" pitchFamily="49" charset="0"/>
                <a:cs typeface="Consolas" panose="020B0609020204030204" pitchFamily="49" charset="0"/>
              </a:rPr>
              <a:t>(/*condition*/) { /*instructions*/ } </a:t>
            </a:r>
            <a:r>
              <a:rPr lang="fr-FR" altLang="fr-FR" sz="2000" dirty="0">
                <a:latin typeface="Arial Rounded MT Bold" pitchFamily="34" charset="0"/>
              </a:rPr>
              <a:t>est très classique.</a:t>
            </a:r>
          </a:p>
          <a:p>
            <a:pPr eaLnBrk="1" hangingPunct="1">
              <a:buSzPct val="150000"/>
              <a:buFont typeface="Wingdings" panose="05000000000000000000" pitchFamily="2" charset="2"/>
              <a:buChar char="§"/>
              <a:defRPr/>
            </a:pPr>
            <a:r>
              <a:rPr lang="fr-FR" altLang="fr-FR" sz="2000" dirty="0">
                <a:latin typeface="Arial Rounded MT Bold" pitchFamily="34" charset="0"/>
              </a:rPr>
              <a:t>On a aussi la boucle </a:t>
            </a:r>
            <a:r>
              <a:rPr lang="fr-FR" altLang="fr-FR" sz="2000" dirty="0">
                <a:latin typeface="Consolas" panose="020B0609020204030204" pitchFamily="49" charset="0"/>
                <a:cs typeface="Consolas" panose="020B0609020204030204" pitchFamily="49" charset="0"/>
              </a:rPr>
              <a:t>do </a:t>
            </a:r>
            <a:r>
              <a:rPr lang="fr-FR" altLang="fr-FR" sz="2000" dirty="0" err="1">
                <a:latin typeface="Consolas" panose="020B0609020204030204" pitchFamily="49" charset="0"/>
                <a:cs typeface="Consolas" panose="020B0609020204030204" pitchFamily="49" charset="0"/>
              </a:rPr>
              <a:t>while</a:t>
            </a:r>
            <a:r>
              <a:rPr lang="fr-FR" altLang="fr-FR" sz="2000" dirty="0">
                <a:latin typeface="Arial Rounded MT Bold" pitchFamily="34" charset="0"/>
              </a:rPr>
              <a:t> qui permet d’exécuter les instructions de la boucle au moins une fois :</a:t>
            </a:r>
          </a:p>
          <a:p>
            <a:pPr eaLnBrk="1" hangingPunct="1">
              <a:buSzPct val="150000"/>
              <a:buFont typeface="Arial" panose="020B0604020202020204" pitchFamily="34" charset="0"/>
              <a:buBlip>
                <a:blip r:embed="rId3"/>
              </a:buBlip>
              <a:defRPr/>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defRPr/>
            </a:pPr>
            <a:endParaRPr lang="fr-FR" altLang="fr-FR" sz="2000" dirty="0">
              <a:latin typeface="Arial Rounded MT Bold" pitchFamily="34" charset="0"/>
            </a:endParaRPr>
          </a:p>
          <a:p>
            <a:pPr marL="0" indent="0" eaLnBrk="1" hangingPunct="1">
              <a:buSzPct val="150000"/>
              <a:buFont typeface="Arial" panose="020B0604020202020204" pitchFamily="34" charset="0"/>
              <a:buNone/>
              <a:defRPr/>
            </a:pPr>
            <a:endParaRPr lang="fr-FR" altLang="fr-FR" sz="2000" dirty="0">
              <a:latin typeface="Arial Rounded MT Bold" pitchFamily="34" charset="0"/>
            </a:endParaRPr>
          </a:p>
          <a:p>
            <a:pPr eaLnBrk="1" hangingPunct="1">
              <a:buSzPct val="150000"/>
              <a:buFont typeface="Arial" panose="020B0604020202020204" pitchFamily="34" charset="0"/>
              <a:buNone/>
              <a:defRPr/>
            </a:pPr>
            <a:r>
              <a:rPr lang="fr-FR" altLang="fr-FR" sz="2000" dirty="0">
                <a:latin typeface="Arial Rounded MT Bold" pitchFamily="34" charset="0"/>
              </a:rPr>
              <a:t>	Bien que la condition soit à false, la console affichera bien une fois le texte « Passage dans le do </a:t>
            </a:r>
            <a:r>
              <a:rPr lang="fr-FR" altLang="fr-FR" sz="2000" dirty="0" err="1">
                <a:latin typeface="Arial Rounded MT Bold" pitchFamily="34" charset="0"/>
              </a:rPr>
              <a:t>while</a:t>
            </a:r>
            <a:r>
              <a:rPr lang="fr-FR" altLang="fr-FR" sz="2000" dirty="0">
                <a:latin typeface="Arial Rounded MT Bold" pitchFamily="34" charset="0"/>
              </a:rPr>
              <a:t> ».</a:t>
            </a:r>
          </a:p>
          <a:p>
            <a:pPr eaLnBrk="1" hangingPunct="1">
              <a:buSzPct val="150000"/>
              <a:buFont typeface="Arial" panose="020B0604020202020204" pitchFamily="34" charset="0"/>
              <a:buBlip>
                <a:blip r:embed="rId3"/>
              </a:buBlip>
              <a:defRPr/>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defRPr/>
            </a:pPr>
            <a:endParaRPr lang="fr-FR" altLang="fr-FR" sz="2000" dirty="0">
              <a:latin typeface="Arial Rounded MT Bold" pitchFamily="34" charset="0"/>
            </a:endParaRPr>
          </a:p>
        </p:txBody>
      </p:sp>
      <p:sp>
        <p:nvSpPr>
          <p:cNvPr id="9" name="Espace réservé du pied de page 8"/>
          <p:cNvSpPr>
            <a:spLocks noGrp="1"/>
          </p:cNvSpPr>
          <p:nvPr>
            <p:ph type="ftr" sz="quarter" idx="11"/>
          </p:nvPr>
        </p:nvSpPr>
        <p:spPr/>
        <p:txBody>
          <a:bodyPr/>
          <a:lstStyle/>
          <a:p>
            <a:pPr>
              <a:defRPr/>
            </a:pPr>
            <a:r>
              <a:rPr lang="fr-FR"/>
              <a:t>Formation JavaScript - formations@alexis-ravel.com</a:t>
            </a:r>
          </a:p>
        </p:txBody>
      </p:sp>
      <p:sp>
        <p:nvSpPr>
          <p:cNvPr id="70659"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A08BB25-B31C-4D8F-9721-96EC1811789E}" type="slidenum">
              <a:rPr lang="fr-FR" altLang="fr-FR" sz="1200" smtClean="0">
                <a:solidFill>
                  <a:srgbClr val="898989"/>
                </a:solidFill>
              </a:rPr>
              <a:pPr>
                <a:spcBef>
                  <a:spcPct val="0"/>
                </a:spcBef>
                <a:buFontTx/>
                <a:buNone/>
              </a:pPr>
              <a:t>36</a:t>
            </a:fld>
            <a:endParaRPr lang="fr-FR" altLang="fr-FR" sz="1200">
              <a:solidFill>
                <a:srgbClr val="898989"/>
              </a:solidFill>
            </a:endParaRPr>
          </a:p>
        </p:txBody>
      </p:sp>
      <p:pic>
        <p:nvPicPr>
          <p:cNvPr id="70663" name="Imag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5050" y="4652963"/>
            <a:ext cx="4248150"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pic>
        <p:nvPicPr>
          <p:cNvPr id="11" name="Imag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43608" y="266393"/>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pull dir="rd"/>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Espace réservé du contenu 2"/>
          <p:cNvSpPr>
            <a:spLocks noGrp="1"/>
          </p:cNvSpPr>
          <p:nvPr>
            <p:ph idx="1"/>
          </p:nvPr>
        </p:nvSpPr>
        <p:spPr>
          <a:xfrm>
            <a:off x="395288" y="1268413"/>
            <a:ext cx="8229600" cy="5184775"/>
          </a:xfrm>
        </p:spPr>
        <p:txBody>
          <a:bodyPr/>
          <a:lstStyle/>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800" u="sng" dirty="0">
                <a:latin typeface="Arial Rounded MT Bold" pitchFamily="34" charset="0"/>
              </a:rPr>
              <a:t>Règles syntaxiques</a:t>
            </a: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000" i="1" dirty="0">
                <a:latin typeface="Arial Rounded MT Bold" pitchFamily="34" charset="0"/>
              </a:rPr>
              <a:t>Les boucles</a:t>
            </a: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Wingdings" panose="05000000000000000000" pitchFamily="2" charset="2"/>
              <a:buChar char="§"/>
            </a:pPr>
            <a:r>
              <a:rPr lang="fr-FR" altLang="fr-FR" sz="2000" dirty="0">
                <a:latin typeface="Arial Rounded MT Bold" pitchFamily="34" charset="0"/>
              </a:rPr>
              <a:t>Présentation de la boucle for : </a:t>
            </a: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000" dirty="0"/>
              <a:t>	</a:t>
            </a:r>
            <a:r>
              <a:rPr lang="fr-FR" altLang="fr-FR" sz="1800" dirty="0">
                <a:latin typeface="Arial Rounded MT Bold" pitchFamily="34" charset="0"/>
              </a:rPr>
              <a:t>Remarque : la ou les variables déclarées dans le bloc d’initialisation de la boucle for ne sont pas détruites  ! (donc on peut afficher </a:t>
            </a:r>
            <a:r>
              <a:rPr lang="fr-FR" altLang="fr-FR" sz="1800" dirty="0">
                <a:latin typeface="Arial" panose="020B0604020202020204" pitchFamily="34" charset="0"/>
                <a:cs typeface="Arial" panose="020B0604020202020204" pitchFamily="34" charset="0"/>
              </a:rPr>
              <a:t>i</a:t>
            </a:r>
            <a:r>
              <a:rPr lang="fr-FR" altLang="fr-FR" sz="1800" dirty="0">
                <a:latin typeface="Arial Rounded MT Bold" pitchFamily="34" charset="0"/>
              </a:rPr>
              <a:t> à la sortie de la boucle)</a:t>
            </a:r>
          </a:p>
          <a:p>
            <a:pPr eaLnBrk="1" hangingPunct="1">
              <a:buSzPct val="150000"/>
              <a:buFont typeface="Arial" panose="020B0604020202020204" pitchFamily="34" charset="0"/>
              <a:buNone/>
            </a:pPr>
            <a:endParaRPr lang="fr-FR" altLang="fr-FR" sz="2000" dirty="0">
              <a:latin typeface="Arial Rounded MT Bold" pitchFamily="34" charset="0"/>
            </a:endParaRPr>
          </a:p>
        </p:txBody>
      </p:sp>
      <p:sp>
        <p:nvSpPr>
          <p:cNvPr id="9" name="Espace réservé du pied de page 8"/>
          <p:cNvSpPr>
            <a:spLocks noGrp="1"/>
          </p:cNvSpPr>
          <p:nvPr>
            <p:ph type="ftr" sz="quarter" idx="11"/>
          </p:nvPr>
        </p:nvSpPr>
        <p:spPr/>
        <p:txBody>
          <a:bodyPr/>
          <a:lstStyle/>
          <a:p>
            <a:pPr>
              <a:defRPr/>
            </a:pPr>
            <a:r>
              <a:rPr lang="fr-FR"/>
              <a:t>Formation JavaScript - formations@alexis-ravel.com</a:t>
            </a:r>
          </a:p>
        </p:txBody>
      </p:sp>
      <p:sp>
        <p:nvSpPr>
          <p:cNvPr id="72707"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67A9D81-23AC-42E9-B684-6D385FAAF9F6}" type="slidenum">
              <a:rPr lang="fr-FR" altLang="fr-FR" sz="1200" smtClean="0">
                <a:solidFill>
                  <a:srgbClr val="898989"/>
                </a:solidFill>
              </a:rPr>
              <a:pPr>
                <a:spcBef>
                  <a:spcPct val="0"/>
                </a:spcBef>
                <a:buFontTx/>
                <a:buNone/>
              </a:pPr>
              <a:t>37</a:t>
            </a:fld>
            <a:endParaRPr lang="fr-FR" altLang="fr-FR" sz="1200">
              <a:solidFill>
                <a:srgbClr val="898989"/>
              </a:solidFill>
            </a:endParaRPr>
          </a:p>
        </p:txBody>
      </p:sp>
      <p:pic>
        <p:nvPicPr>
          <p:cNvPr id="72711" name="Imag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3789363"/>
            <a:ext cx="4392612"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pic>
        <p:nvPicPr>
          <p:cNvPr id="11" name="Imag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43608" y="266393"/>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pull dir="rd"/>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Espace réservé du contenu 2"/>
          <p:cNvSpPr>
            <a:spLocks noGrp="1"/>
          </p:cNvSpPr>
          <p:nvPr>
            <p:ph idx="1"/>
          </p:nvPr>
        </p:nvSpPr>
        <p:spPr>
          <a:xfrm>
            <a:off x="395288" y="1268413"/>
            <a:ext cx="8229600" cy="5184775"/>
          </a:xfrm>
        </p:spPr>
        <p:txBody>
          <a:bodyPr>
            <a:normAutofit/>
          </a:bodyPr>
          <a:lstStyle/>
          <a:p>
            <a:pPr eaLnBrk="1" hangingPunct="1">
              <a:buSzPct val="150000"/>
              <a:buFont typeface="Arial" panose="020B0604020202020204" pitchFamily="34" charset="0"/>
              <a:buNone/>
              <a:defRPr/>
            </a:pPr>
            <a:endParaRPr lang="fr-FR" altLang="fr-FR" sz="2000" dirty="0">
              <a:latin typeface="Arial Rounded MT Bold" pitchFamily="34" charset="0"/>
            </a:endParaRPr>
          </a:p>
          <a:p>
            <a:pPr eaLnBrk="1" hangingPunct="1">
              <a:buSzPct val="150000"/>
              <a:buFont typeface="Arial" panose="020B0604020202020204" pitchFamily="34" charset="0"/>
              <a:buNone/>
              <a:defRPr/>
            </a:pPr>
            <a:r>
              <a:rPr lang="fr-FR" altLang="fr-FR" sz="2800" u="sng" dirty="0">
                <a:latin typeface="Arial Rounded MT Bold" pitchFamily="34" charset="0"/>
              </a:rPr>
              <a:t>Règles syntaxiques</a:t>
            </a:r>
          </a:p>
          <a:p>
            <a:pPr eaLnBrk="1" hangingPunct="1">
              <a:buSzPct val="150000"/>
              <a:buFont typeface="Arial" panose="020B0604020202020204" pitchFamily="34" charset="0"/>
              <a:buNone/>
              <a:defRPr/>
            </a:pPr>
            <a:endParaRPr lang="fr-FR" altLang="fr-FR" sz="2000" dirty="0">
              <a:latin typeface="Arial Rounded MT Bold" pitchFamily="34" charset="0"/>
            </a:endParaRPr>
          </a:p>
          <a:p>
            <a:pPr eaLnBrk="1" hangingPunct="1">
              <a:buSzPct val="150000"/>
              <a:buFont typeface="Arial" panose="020B0604020202020204" pitchFamily="34" charset="0"/>
              <a:buNone/>
              <a:defRPr/>
            </a:pPr>
            <a:r>
              <a:rPr lang="fr-FR" altLang="fr-FR" sz="2000" i="1" dirty="0">
                <a:latin typeface="Arial Rounded MT Bold" pitchFamily="34" charset="0"/>
              </a:rPr>
              <a:t>Les boucles</a:t>
            </a:r>
          </a:p>
          <a:p>
            <a:pPr eaLnBrk="1" hangingPunct="1">
              <a:buSzPct val="150000"/>
              <a:buFont typeface="Arial" panose="020B0604020202020204" pitchFamily="34" charset="0"/>
              <a:buNone/>
              <a:defRPr/>
            </a:pPr>
            <a:endParaRPr lang="fr-FR" altLang="fr-FR" sz="2000" dirty="0">
              <a:latin typeface="Arial Rounded MT Bold" pitchFamily="34" charset="0"/>
            </a:endParaRPr>
          </a:p>
          <a:p>
            <a:pPr eaLnBrk="1" hangingPunct="1">
              <a:buSzPct val="150000"/>
              <a:buFont typeface="Wingdings" panose="05000000000000000000" pitchFamily="2" charset="2"/>
              <a:buChar char="§"/>
              <a:defRPr/>
            </a:pPr>
            <a:r>
              <a:rPr lang="fr-FR" altLang="fr-FR" sz="2000" dirty="0">
                <a:latin typeface="Arial Rounded MT Bold" pitchFamily="34" charset="0"/>
              </a:rPr>
              <a:t>La boucle </a:t>
            </a:r>
            <a:r>
              <a:rPr lang="fr-FR" altLang="fr-FR" sz="2000" dirty="0" err="1">
                <a:latin typeface="Arial Rounded MT Bold" pitchFamily="34" charset="0"/>
              </a:rPr>
              <a:t>while</a:t>
            </a:r>
            <a:r>
              <a:rPr lang="fr-FR" altLang="fr-FR" sz="2000" dirty="0">
                <a:latin typeface="Arial Rounded MT Bold" pitchFamily="34" charset="0"/>
              </a:rPr>
              <a:t> permet d’exécuter du code tant qu’une </a:t>
            </a:r>
            <a:r>
              <a:rPr lang="fr-FR" altLang="fr-FR" sz="2000" dirty="0" err="1">
                <a:latin typeface="Arial Rounded MT Bold" pitchFamily="34" charset="0"/>
              </a:rPr>
              <a:t>conditon</a:t>
            </a:r>
            <a:r>
              <a:rPr lang="fr-FR" altLang="fr-FR" sz="2000" dirty="0">
                <a:latin typeface="Arial Rounded MT Bold" pitchFamily="34" charset="0"/>
              </a:rPr>
              <a:t> est remplie : </a:t>
            </a:r>
          </a:p>
          <a:p>
            <a:pPr eaLnBrk="1" hangingPunct="1">
              <a:buSzPct val="150000"/>
              <a:buFont typeface="Wingdings" panose="05000000000000000000" pitchFamily="2" charset="2"/>
              <a:buChar char="§"/>
              <a:defRPr/>
            </a:pPr>
            <a:endParaRPr lang="fr-FR" altLang="fr-FR" sz="2000" dirty="0">
              <a:latin typeface="Arial Rounded MT Bold" pitchFamily="34" charset="0"/>
            </a:endParaRPr>
          </a:p>
          <a:p>
            <a:pPr marL="0" indent="0" eaLnBrk="1" hangingPunct="1">
              <a:buSzPct val="150000"/>
              <a:buNone/>
              <a:defRPr/>
            </a:pPr>
            <a:r>
              <a:rPr lang="fr-FR" altLang="fr-FR" sz="2000" b="1" dirty="0" err="1">
                <a:latin typeface="Arial Rounded MT Bold" pitchFamily="34" charset="0"/>
              </a:rPr>
              <a:t>while</a:t>
            </a:r>
            <a:r>
              <a:rPr lang="fr-FR" altLang="fr-FR" sz="2000" b="1" dirty="0">
                <a:latin typeface="Arial Rounded MT Bold" pitchFamily="34" charset="0"/>
              </a:rPr>
              <a:t> (condition) {</a:t>
            </a:r>
          </a:p>
          <a:p>
            <a:pPr marL="0" indent="0" eaLnBrk="1" hangingPunct="1">
              <a:buSzPct val="150000"/>
              <a:buNone/>
              <a:defRPr/>
            </a:pPr>
            <a:r>
              <a:rPr lang="fr-FR" altLang="fr-FR" sz="2000" b="1" dirty="0">
                <a:latin typeface="Arial Rounded MT Bold" pitchFamily="34" charset="0"/>
              </a:rPr>
              <a:t>	</a:t>
            </a:r>
            <a:r>
              <a:rPr lang="fr-FR" altLang="fr-FR" sz="2000" b="1" dirty="0" err="1">
                <a:latin typeface="Arial Rounded MT Bold" pitchFamily="34" charset="0"/>
              </a:rPr>
              <a:t>alert</a:t>
            </a:r>
            <a:r>
              <a:rPr lang="fr-FR" altLang="fr-FR" sz="2000" b="1" dirty="0">
                <a:latin typeface="Arial Rounded MT Bold" pitchFamily="34" charset="0"/>
              </a:rPr>
              <a:t>(‘spam’);</a:t>
            </a:r>
          </a:p>
          <a:p>
            <a:pPr marL="0" indent="0" eaLnBrk="1" hangingPunct="1">
              <a:buSzPct val="150000"/>
              <a:buNone/>
              <a:defRPr/>
            </a:pPr>
            <a:r>
              <a:rPr lang="fr-FR" altLang="fr-FR" sz="2000" b="1" dirty="0">
                <a:latin typeface="Arial Rounded MT Bold" pitchFamily="34" charset="0"/>
              </a:rPr>
              <a:t>}</a:t>
            </a:r>
          </a:p>
          <a:p>
            <a:pPr marL="0" indent="0" eaLnBrk="1" hangingPunct="1">
              <a:buSzPct val="150000"/>
              <a:buNone/>
              <a:defRPr/>
            </a:pPr>
            <a:endParaRPr lang="fr-FR" altLang="fr-FR" sz="2000" dirty="0">
              <a:latin typeface="Arial Rounded MT Bold" pitchFamily="34" charset="0"/>
            </a:endParaRPr>
          </a:p>
          <a:p>
            <a:pPr marL="0" indent="0" eaLnBrk="1" hangingPunct="1">
              <a:buSzPct val="150000"/>
              <a:buNone/>
              <a:defRPr/>
            </a:pPr>
            <a:r>
              <a:rPr lang="fr-FR" altLang="fr-FR" sz="2000" u="sng" dirty="0">
                <a:latin typeface="Arial Rounded MT Bold" pitchFamily="34" charset="0"/>
              </a:rPr>
              <a:t>Exercice :</a:t>
            </a:r>
            <a:r>
              <a:rPr lang="fr-FR" altLang="fr-FR" sz="2000" dirty="0">
                <a:latin typeface="Arial Rounded MT Bold" pitchFamily="34" charset="0"/>
              </a:rPr>
              <a:t> testez avec comme condition 1==1</a:t>
            </a:r>
            <a:endParaRPr lang="fr-FR" altLang="fr-FR" sz="2000" u="sng" dirty="0">
              <a:latin typeface="Arial Rounded MT Bold" pitchFamily="34" charset="0"/>
            </a:endParaRPr>
          </a:p>
          <a:p>
            <a:pPr eaLnBrk="1" hangingPunct="1">
              <a:buSzPct val="150000"/>
              <a:buFont typeface="Arial" panose="020B0604020202020204" pitchFamily="34" charset="0"/>
              <a:buBlip>
                <a:blip r:embed="rId3"/>
              </a:buBlip>
              <a:defRPr/>
            </a:pPr>
            <a:endParaRPr lang="fr-FR" altLang="fr-FR" sz="2000" dirty="0">
              <a:latin typeface="Arial Rounded MT Bold" pitchFamily="34" charset="0"/>
            </a:endParaRPr>
          </a:p>
        </p:txBody>
      </p:sp>
      <p:sp>
        <p:nvSpPr>
          <p:cNvPr id="9" name="Espace réservé du pied de page 8"/>
          <p:cNvSpPr>
            <a:spLocks noGrp="1"/>
          </p:cNvSpPr>
          <p:nvPr>
            <p:ph type="ftr" sz="quarter" idx="11"/>
          </p:nvPr>
        </p:nvSpPr>
        <p:spPr/>
        <p:txBody>
          <a:bodyPr/>
          <a:lstStyle/>
          <a:p>
            <a:pPr>
              <a:defRPr/>
            </a:pPr>
            <a:r>
              <a:rPr lang="fr-FR"/>
              <a:t>Formation JavaScript - formations@alexis-ravel.com</a:t>
            </a:r>
          </a:p>
        </p:txBody>
      </p:sp>
      <p:sp>
        <p:nvSpPr>
          <p:cNvPr id="74755"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170187D-D3C6-4ED6-A873-5D9884F4161D}" type="slidenum">
              <a:rPr lang="fr-FR" altLang="fr-FR" sz="1200" smtClean="0">
                <a:solidFill>
                  <a:srgbClr val="898989"/>
                </a:solidFill>
              </a:rPr>
              <a:pPr>
                <a:spcBef>
                  <a:spcPct val="0"/>
                </a:spcBef>
                <a:buFontTx/>
                <a:buNone/>
              </a:pPr>
              <a:t>38</a:t>
            </a:fld>
            <a:endParaRPr lang="fr-FR" altLang="fr-FR" sz="1200">
              <a:solidFill>
                <a:srgbClr val="898989"/>
              </a:solidFill>
            </a:endParaRPr>
          </a:p>
        </p:txBody>
      </p:sp>
      <p:sp>
        <p:nvSpPr>
          <p:cNvPr id="10"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pic>
        <p:nvPicPr>
          <p:cNvPr id="11" name="Imag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3608" y="266393"/>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081081754"/>
      </p:ext>
    </p:extLst>
  </p:cSld>
  <p:clrMapOvr>
    <a:masterClrMapping/>
  </p:clrMapOvr>
  <p:transition>
    <p:pull dir="rd"/>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Espace réservé du contenu 2"/>
          <p:cNvSpPr>
            <a:spLocks noGrp="1"/>
          </p:cNvSpPr>
          <p:nvPr>
            <p:ph idx="1"/>
          </p:nvPr>
        </p:nvSpPr>
        <p:spPr>
          <a:xfrm>
            <a:off x="395288" y="1268413"/>
            <a:ext cx="8229600" cy="5184775"/>
          </a:xfrm>
        </p:spPr>
        <p:txBody>
          <a:bodyPr>
            <a:normAutofit lnSpcReduction="10000"/>
          </a:bodyPr>
          <a:lstStyle/>
          <a:p>
            <a:pPr eaLnBrk="1" hangingPunct="1">
              <a:buSzPct val="150000"/>
              <a:buFont typeface="Arial" panose="020B0604020202020204" pitchFamily="34" charset="0"/>
              <a:buNone/>
              <a:defRPr/>
            </a:pPr>
            <a:endParaRPr lang="fr-FR" altLang="fr-FR" sz="2000" dirty="0">
              <a:latin typeface="Arial Rounded MT Bold" pitchFamily="34" charset="0"/>
            </a:endParaRPr>
          </a:p>
          <a:p>
            <a:pPr eaLnBrk="1" hangingPunct="1">
              <a:buSzPct val="150000"/>
              <a:buFont typeface="Arial" panose="020B0604020202020204" pitchFamily="34" charset="0"/>
              <a:buNone/>
              <a:defRPr/>
            </a:pPr>
            <a:r>
              <a:rPr lang="fr-FR" altLang="fr-FR" sz="2800" u="sng" dirty="0">
                <a:latin typeface="Arial Rounded MT Bold" pitchFamily="34" charset="0"/>
              </a:rPr>
              <a:t>Règles syntaxiques</a:t>
            </a:r>
          </a:p>
          <a:p>
            <a:pPr eaLnBrk="1" hangingPunct="1">
              <a:buSzPct val="150000"/>
              <a:buFont typeface="Arial" panose="020B0604020202020204" pitchFamily="34" charset="0"/>
              <a:buNone/>
              <a:defRPr/>
            </a:pPr>
            <a:endParaRPr lang="fr-FR" altLang="fr-FR" sz="2000" dirty="0">
              <a:latin typeface="Arial Rounded MT Bold" pitchFamily="34" charset="0"/>
            </a:endParaRPr>
          </a:p>
          <a:p>
            <a:pPr eaLnBrk="1" hangingPunct="1">
              <a:buSzPct val="150000"/>
              <a:buFont typeface="Arial" panose="020B0604020202020204" pitchFamily="34" charset="0"/>
              <a:buNone/>
              <a:defRPr/>
            </a:pPr>
            <a:r>
              <a:rPr lang="fr-FR" altLang="fr-FR" sz="2000" i="1" dirty="0">
                <a:latin typeface="Arial Rounded MT Bold" pitchFamily="34" charset="0"/>
              </a:rPr>
              <a:t>Les boucles</a:t>
            </a:r>
          </a:p>
          <a:p>
            <a:pPr eaLnBrk="1" hangingPunct="1">
              <a:buSzPct val="150000"/>
              <a:buFont typeface="Arial" panose="020B0604020202020204" pitchFamily="34" charset="0"/>
              <a:buNone/>
              <a:defRPr/>
            </a:pPr>
            <a:endParaRPr lang="fr-FR" altLang="fr-FR" sz="2000" dirty="0">
              <a:latin typeface="Arial Rounded MT Bold" pitchFamily="34" charset="0"/>
            </a:endParaRPr>
          </a:p>
          <a:p>
            <a:pPr eaLnBrk="1" hangingPunct="1">
              <a:buSzPct val="150000"/>
              <a:buFont typeface="Wingdings" panose="05000000000000000000" pitchFamily="2" charset="2"/>
              <a:buChar char="§"/>
              <a:defRPr/>
            </a:pPr>
            <a:r>
              <a:rPr lang="fr-FR" altLang="fr-FR" sz="2000" dirty="0">
                <a:latin typeface="Arial Rounded MT Bold" pitchFamily="34" charset="0"/>
              </a:rPr>
              <a:t>Deux mots-clés intéressants peuvent s’utiliser dans les boucles :  </a:t>
            </a:r>
          </a:p>
          <a:p>
            <a:pPr marL="0" indent="0" eaLnBrk="1" hangingPunct="1">
              <a:buSzPct val="150000"/>
              <a:buFont typeface="Arial" panose="020B0604020202020204" pitchFamily="34" charset="0"/>
              <a:buNone/>
              <a:defRPr/>
            </a:pPr>
            <a:r>
              <a:rPr lang="fr-FR" altLang="fr-FR" sz="2000" dirty="0">
                <a:latin typeface="Arial Rounded MT Bold" pitchFamily="34" charset="0"/>
                <a:cs typeface="Arial" panose="020B0604020202020204" pitchFamily="34" charset="0"/>
              </a:rPr>
              <a:t>	</a:t>
            </a:r>
            <a:r>
              <a:rPr lang="fr-FR" altLang="fr-FR" sz="2000" dirty="0">
                <a:latin typeface="Consolas" panose="020B0609020204030204" pitchFamily="49" charset="0"/>
                <a:cs typeface="Consolas" panose="020B0609020204030204" pitchFamily="49" charset="0"/>
              </a:rPr>
              <a:t>break; </a:t>
            </a:r>
            <a:r>
              <a:rPr lang="fr-FR" altLang="fr-FR" sz="2000" dirty="0">
                <a:latin typeface="Arial" panose="020B0604020202020204" pitchFamily="34" charset="0"/>
                <a:cs typeface="Arial" panose="020B0604020202020204" pitchFamily="34" charset="0"/>
              </a:rPr>
              <a:t> </a:t>
            </a:r>
            <a:r>
              <a:rPr lang="fr-FR" altLang="fr-FR" sz="2000" dirty="0">
                <a:latin typeface="Arial Rounded MT Bold" pitchFamily="34" charset="0"/>
              </a:rPr>
              <a:t>qui permet de sortir immédiatement de la boucle</a:t>
            </a:r>
          </a:p>
          <a:p>
            <a:pPr marL="0" indent="0" eaLnBrk="1" hangingPunct="1">
              <a:buSzPct val="150000"/>
              <a:buFont typeface="Arial" panose="020B0604020202020204" pitchFamily="34" charset="0"/>
              <a:buNone/>
              <a:defRPr/>
            </a:pPr>
            <a:r>
              <a:rPr lang="fr-FR" altLang="fr-FR" sz="2000" dirty="0">
                <a:latin typeface="Arial Rounded MT Bold" pitchFamily="34" charset="0"/>
              </a:rPr>
              <a:t>	</a:t>
            </a:r>
            <a:r>
              <a:rPr lang="fr-FR" altLang="fr-FR" sz="2000" dirty="0">
                <a:latin typeface="Consolas" panose="020B0609020204030204" pitchFamily="49" charset="0"/>
                <a:cs typeface="Consolas" panose="020B0609020204030204" pitchFamily="49" charset="0"/>
              </a:rPr>
              <a:t>continue;  </a:t>
            </a:r>
            <a:r>
              <a:rPr lang="fr-FR" altLang="fr-FR" sz="2000" dirty="0">
                <a:latin typeface="Arial Rounded MT Bold" pitchFamily="34" charset="0"/>
              </a:rPr>
              <a:t>qui stoppe l’itération en cours mais qui ne fait pas sortir de la boucle.</a:t>
            </a:r>
          </a:p>
          <a:p>
            <a:pPr eaLnBrk="1" hangingPunct="1">
              <a:buSzPct val="150000"/>
              <a:buFont typeface="Arial" panose="020B0604020202020204" pitchFamily="34" charset="0"/>
              <a:buNone/>
              <a:defRPr/>
            </a:pPr>
            <a:r>
              <a:rPr lang="fr-FR" altLang="fr-FR" sz="2000" dirty="0">
                <a:latin typeface="Arial Rounded MT Bold" pitchFamily="34" charset="0"/>
              </a:rPr>
              <a:t>	Exemple pour </a:t>
            </a:r>
            <a:r>
              <a:rPr lang="fr-FR" altLang="fr-FR" sz="2000" dirty="0">
                <a:latin typeface="Arial" panose="020B0604020202020204" pitchFamily="34" charset="0"/>
                <a:cs typeface="Arial" panose="020B0604020202020204" pitchFamily="34" charset="0"/>
              </a:rPr>
              <a:t>continue</a:t>
            </a:r>
            <a:r>
              <a:rPr lang="fr-FR" altLang="fr-FR" sz="2000" dirty="0">
                <a:latin typeface="Arial Rounded MT Bold" pitchFamily="34" charset="0"/>
              </a:rPr>
              <a:t> :</a:t>
            </a:r>
          </a:p>
          <a:p>
            <a:pPr eaLnBrk="1" hangingPunct="1">
              <a:buSzPct val="150000"/>
              <a:buFont typeface="Arial" panose="020B0604020202020204" pitchFamily="34" charset="0"/>
              <a:buBlip>
                <a:blip r:embed="rId3"/>
              </a:buBlip>
              <a:defRPr/>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defRPr/>
            </a:pPr>
            <a:endParaRPr lang="fr-FR" altLang="fr-FR" sz="2000" dirty="0">
              <a:latin typeface="Arial Rounded MT Bold" pitchFamily="34" charset="0"/>
            </a:endParaRPr>
          </a:p>
          <a:p>
            <a:pPr eaLnBrk="1" hangingPunct="1">
              <a:buSzPct val="150000"/>
              <a:buFont typeface="Arial" panose="020B0604020202020204" pitchFamily="34" charset="0"/>
              <a:buNone/>
              <a:defRPr/>
            </a:pPr>
            <a:endParaRPr lang="fr-FR" altLang="fr-FR" sz="2000" dirty="0">
              <a:latin typeface="Arial Rounded MT Bold" pitchFamily="34" charset="0"/>
            </a:endParaRPr>
          </a:p>
          <a:p>
            <a:pPr eaLnBrk="1" hangingPunct="1">
              <a:buSzPct val="150000"/>
              <a:buFont typeface="Arial" panose="020B0604020202020204" pitchFamily="34" charset="0"/>
              <a:buNone/>
              <a:defRPr/>
            </a:pPr>
            <a:r>
              <a:rPr lang="fr-FR" altLang="fr-FR" sz="2000" dirty="0">
                <a:latin typeface="Arial Rounded MT Bold" pitchFamily="34" charset="0"/>
              </a:rPr>
              <a:t>Dans la console, seul le chiffre 2 ne sera pas affiché.</a:t>
            </a:r>
          </a:p>
          <a:p>
            <a:pPr eaLnBrk="1" hangingPunct="1">
              <a:buSzPct val="150000"/>
              <a:buFont typeface="Arial" panose="020B0604020202020204" pitchFamily="34" charset="0"/>
              <a:buBlip>
                <a:blip r:embed="rId3"/>
              </a:buBlip>
              <a:defRPr/>
            </a:pPr>
            <a:endParaRPr lang="fr-FR" altLang="fr-FR" sz="2000" dirty="0">
              <a:latin typeface="Arial Rounded MT Bold" pitchFamily="34" charset="0"/>
            </a:endParaRPr>
          </a:p>
        </p:txBody>
      </p:sp>
      <p:sp>
        <p:nvSpPr>
          <p:cNvPr id="9" name="Espace réservé du pied de page 8"/>
          <p:cNvSpPr>
            <a:spLocks noGrp="1"/>
          </p:cNvSpPr>
          <p:nvPr>
            <p:ph type="ftr" sz="quarter" idx="11"/>
          </p:nvPr>
        </p:nvSpPr>
        <p:spPr/>
        <p:txBody>
          <a:bodyPr/>
          <a:lstStyle/>
          <a:p>
            <a:pPr>
              <a:defRPr/>
            </a:pPr>
            <a:r>
              <a:rPr lang="fr-FR"/>
              <a:t>Formation JavaScript - formations@alexis-ravel.com</a:t>
            </a:r>
          </a:p>
        </p:txBody>
      </p:sp>
      <p:sp>
        <p:nvSpPr>
          <p:cNvPr id="74755"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170187D-D3C6-4ED6-A873-5D9884F4161D}" type="slidenum">
              <a:rPr lang="fr-FR" altLang="fr-FR" sz="1200" smtClean="0">
                <a:solidFill>
                  <a:srgbClr val="898989"/>
                </a:solidFill>
              </a:rPr>
              <a:pPr>
                <a:spcBef>
                  <a:spcPct val="0"/>
                </a:spcBef>
                <a:buFontTx/>
                <a:buNone/>
              </a:pPr>
              <a:t>39</a:t>
            </a:fld>
            <a:endParaRPr lang="fr-FR" altLang="fr-FR" sz="1200">
              <a:solidFill>
                <a:srgbClr val="898989"/>
              </a:solidFill>
            </a:endParaRPr>
          </a:p>
        </p:txBody>
      </p:sp>
      <p:pic>
        <p:nvPicPr>
          <p:cNvPr id="74759" name="Imag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9912" y="4411515"/>
            <a:ext cx="2808288" cy="143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pic>
        <p:nvPicPr>
          <p:cNvPr id="11" name="Imag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43608" y="266393"/>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pull dir="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re 1"/>
          <p:cNvSpPr>
            <a:spLocks noGrp="1"/>
          </p:cNvSpPr>
          <p:nvPr>
            <p:ph type="title"/>
          </p:nvPr>
        </p:nvSpPr>
        <p:spPr>
          <a:xfrm>
            <a:off x="1979613" y="260350"/>
            <a:ext cx="6337300" cy="995363"/>
          </a:xfrm>
        </p:spPr>
        <p:txBody>
          <a:bodyPr/>
          <a:lstStyle/>
          <a:p>
            <a:pPr eaLnBrk="1" hangingPunct="1"/>
            <a:r>
              <a:rPr lang="fr-FR" altLang="fr-FR" dirty="0">
                <a:latin typeface="Eras Bold ITC" pitchFamily="34" charset="0"/>
              </a:rPr>
              <a:t>Culture &amp; pratique</a:t>
            </a:r>
          </a:p>
        </p:txBody>
      </p:sp>
      <p:sp>
        <p:nvSpPr>
          <p:cNvPr id="9219" name="Espace réservé du contenu 2"/>
          <p:cNvSpPr>
            <a:spLocks noGrp="1"/>
          </p:cNvSpPr>
          <p:nvPr>
            <p:ph idx="1"/>
          </p:nvPr>
        </p:nvSpPr>
        <p:spPr>
          <a:xfrm>
            <a:off x="395288" y="1052513"/>
            <a:ext cx="8229600" cy="5545137"/>
          </a:xfrm>
        </p:spPr>
        <p:txBody>
          <a:bodyPr>
            <a:normAutofit/>
          </a:bodyPr>
          <a:lstStyle/>
          <a:p>
            <a:pPr eaLnBrk="1" hangingPunct="1">
              <a:buSzPct val="150000"/>
              <a:buFont typeface="Arial" panose="020B0604020202020204" pitchFamily="34" charset="0"/>
              <a:buNone/>
              <a:defRPr/>
            </a:pPr>
            <a:endParaRPr lang="fr-FR" altLang="fr-FR" sz="2000" dirty="0">
              <a:latin typeface="Arial Rounded MT Bold" pitchFamily="34" charset="0"/>
            </a:endParaRPr>
          </a:p>
          <a:p>
            <a:pPr eaLnBrk="1" hangingPunct="1">
              <a:buSzPct val="150000"/>
              <a:buFont typeface="Arial" panose="020B0604020202020204" pitchFamily="34" charset="0"/>
              <a:buNone/>
              <a:defRPr/>
            </a:pPr>
            <a:r>
              <a:rPr lang="fr-FR" altLang="fr-FR" sz="2800" u="sng" dirty="0">
                <a:latin typeface="Arial Rounded MT Bold" pitchFamily="34" charset="0"/>
              </a:rPr>
              <a:t>Présentation </a:t>
            </a:r>
            <a:r>
              <a:rPr lang="fr-FR" altLang="fr-FR" sz="2800" u="sng" dirty="0" err="1">
                <a:latin typeface="Arial Rounded MT Bold" pitchFamily="34" charset="0"/>
              </a:rPr>
              <a:t>succinte</a:t>
            </a:r>
            <a:r>
              <a:rPr lang="fr-FR" altLang="fr-FR" sz="2800" u="sng" dirty="0">
                <a:latin typeface="Arial Rounded MT Bold" pitchFamily="34" charset="0"/>
              </a:rPr>
              <a:t> du JavaScript  (JS) </a:t>
            </a:r>
          </a:p>
          <a:p>
            <a:pPr eaLnBrk="1" hangingPunct="1">
              <a:buSzPct val="150000"/>
              <a:buFont typeface="Arial" panose="020B0604020202020204" pitchFamily="34" charset="0"/>
              <a:buBlip>
                <a:blip r:embed="rId3"/>
              </a:buBlip>
              <a:defRPr/>
            </a:pPr>
            <a:endParaRPr lang="fr-FR" altLang="fr-FR" sz="2000" dirty="0">
              <a:latin typeface="Arial Rounded MT Bold" pitchFamily="34" charset="0"/>
            </a:endParaRPr>
          </a:p>
          <a:p>
            <a:pPr eaLnBrk="1" hangingPunct="1">
              <a:buSzPct val="150000"/>
              <a:buFont typeface="Wingdings" panose="05000000000000000000" pitchFamily="2" charset="2"/>
              <a:buChar char="§"/>
              <a:defRPr/>
            </a:pPr>
            <a:r>
              <a:rPr lang="fr-FR" altLang="fr-FR" sz="2000" dirty="0">
                <a:latin typeface="Arial Rounded MT Bold" pitchFamily="34" charset="0"/>
              </a:rPr>
              <a:t>Apparu en 1995, connu </a:t>
            </a:r>
          </a:p>
          <a:p>
            <a:pPr eaLnBrk="1" hangingPunct="1">
              <a:buSzPct val="150000"/>
              <a:buFont typeface="Arial" panose="020B0604020202020204" pitchFamily="34" charset="0"/>
              <a:buNone/>
              <a:defRPr/>
            </a:pPr>
            <a:r>
              <a:rPr lang="fr-FR" altLang="fr-FR" sz="2000" dirty="0">
                <a:latin typeface="Arial Rounded MT Bold" pitchFamily="34" charset="0"/>
              </a:rPr>
              <a:t>notamment pour ses </a:t>
            </a:r>
          </a:p>
          <a:p>
            <a:pPr eaLnBrk="1" hangingPunct="1">
              <a:buSzPct val="150000"/>
              <a:buFont typeface="Arial" panose="020B0604020202020204" pitchFamily="34" charset="0"/>
              <a:buNone/>
              <a:defRPr/>
            </a:pPr>
            <a:r>
              <a:rPr lang="fr-FR" altLang="fr-FR" sz="2000" dirty="0">
                <a:latin typeface="Arial Rounded MT Bold" pitchFamily="34" charset="0"/>
              </a:rPr>
              <a:t>agaçantes pop-up :</a:t>
            </a:r>
          </a:p>
          <a:p>
            <a:pPr eaLnBrk="1" hangingPunct="1">
              <a:buSzPct val="150000"/>
              <a:buFont typeface="Arial" panose="020B0604020202020204" pitchFamily="34" charset="0"/>
              <a:buNone/>
              <a:defRPr/>
            </a:pPr>
            <a:endParaRPr lang="fr-FR" altLang="fr-FR" sz="2000" dirty="0">
              <a:latin typeface="Arial Rounded MT Bold" pitchFamily="34" charset="0"/>
            </a:endParaRPr>
          </a:p>
          <a:p>
            <a:pPr eaLnBrk="1" hangingPunct="1">
              <a:buSzPct val="150000"/>
              <a:buFont typeface="Wingdings" panose="05000000000000000000" pitchFamily="2" charset="2"/>
              <a:buChar char="§"/>
              <a:defRPr/>
            </a:pPr>
            <a:r>
              <a:rPr lang="fr-FR" altLang="fr-FR" sz="2000" dirty="0">
                <a:latin typeface="Arial Rounded MT Bold" pitchFamily="34" charset="0"/>
              </a:rPr>
              <a:t>Langage exécuté classiquement côté client (directement dans le navigateur) pour rendre les pages plus interactives et rapides (ne nécessite pas d’appel au serveur, sauf pour l’AJAX). </a:t>
            </a:r>
          </a:p>
          <a:p>
            <a:pPr marL="0" indent="0" eaLnBrk="1" hangingPunct="1">
              <a:buSzPct val="150000"/>
              <a:buFont typeface="Arial" panose="020B0604020202020204" pitchFamily="34" charset="0"/>
              <a:buNone/>
              <a:defRPr/>
            </a:pPr>
            <a:r>
              <a:rPr lang="fr-FR" altLang="fr-FR" sz="2000" dirty="0">
                <a:latin typeface="Arial Rounded MT Bold" pitchFamily="34" charset="0"/>
              </a:rPr>
              <a:t>	</a:t>
            </a:r>
          </a:p>
          <a:p>
            <a:pPr marL="0" indent="0" eaLnBrk="1" hangingPunct="1">
              <a:buSzPct val="150000"/>
              <a:buFont typeface="Arial" panose="020B0604020202020204" pitchFamily="34" charset="0"/>
              <a:buNone/>
              <a:defRPr/>
            </a:pPr>
            <a:r>
              <a:rPr lang="fr-FR" altLang="fr-FR" sz="2000" dirty="0">
                <a:latin typeface="Arial Rounded MT Bold" pitchFamily="34" charset="0"/>
              </a:rPr>
              <a:t>Exemple : correction auto des formulaires, calcul pour des prêts bancaires...</a:t>
            </a:r>
          </a:p>
          <a:p>
            <a:pPr marL="0" indent="0" eaLnBrk="1" hangingPunct="1">
              <a:buSzPct val="150000"/>
              <a:buFont typeface="Arial" panose="020B0604020202020204" pitchFamily="34" charset="0"/>
              <a:buNone/>
              <a:defRPr/>
            </a:pPr>
            <a:endParaRPr lang="fr-FR" altLang="fr-FR" sz="2000" dirty="0">
              <a:latin typeface="Arial Rounded MT Bold" pitchFamily="34" charset="0"/>
            </a:endParaRPr>
          </a:p>
        </p:txBody>
      </p:sp>
      <p:sp>
        <p:nvSpPr>
          <p:cNvPr id="9220"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C66CBD4-8D6A-4B53-95F7-F76069658E0C}" type="slidenum">
              <a:rPr lang="fr-FR" altLang="fr-FR" sz="1200" smtClean="0">
                <a:solidFill>
                  <a:srgbClr val="898989"/>
                </a:solidFill>
              </a:rPr>
              <a:pPr>
                <a:spcBef>
                  <a:spcPct val="0"/>
                </a:spcBef>
                <a:buFontTx/>
                <a:buNone/>
              </a:pPr>
              <a:t>4</a:t>
            </a:fld>
            <a:endParaRPr lang="fr-FR" altLang="fr-FR" sz="1200">
              <a:solidFill>
                <a:srgbClr val="898989"/>
              </a:solidFill>
            </a:endParaRPr>
          </a:p>
        </p:txBody>
      </p:sp>
      <p:pic>
        <p:nvPicPr>
          <p:cNvPr id="9222" name="Picture 9"/>
          <p:cNvPicPr>
            <a:picLocks noChangeAspect="1" noChangeArrowheads="1"/>
          </p:cNvPicPr>
          <p:nvPr/>
        </p:nvPicPr>
        <p:blipFill>
          <a:blip r:embed="rId4">
            <a:extLst>
              <a:ext uri="{28A0092B-C50C-407E-A947-70E740481C1C}">
                <a14:useLocalDpi xmlns:a14="http://schemas.microsoft.com/office/drawing/2010/main" val="0"/>
              </a:ext>
            </a:extLst>
          </a:blip>
          <a:srcRect l="5324" t="8495" r="4170" b="10809"/>
          <a:stretch>
            <a:fillRect/>
          </a:stretch>
        </p:blipFill>
        <p:spPr bwMode="auto">
          <a:xfrm>
            <a:off x="4356100" y="2133600"/>
            <a:ext cx="3671888" cy="136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Imag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1560" y="260350"/>
            <a:ext cx="1000031" cy="958579"/>
          </a:xfrm>
          <a:prstGeom prst="rect">
            <a:avLst/>
          </a:prstGeom>
        </p:spPr>
      </p:pic>
      <p:sp>
        <p:nvSpPr>
          <p:cNvPr id="2" name="Espace réservé du pied de page 1"/>
          <p:cNvSpPr>
            <a:spLocks noGrp="1"/>
          </p:cNvSpPr>
          <p:nvPr>
            <p:ph type="ftr" sz="quarter" idx="11"/>
          </p:nvPr>
        </p:nvSpPr>
        <p:spPr/>
        <p:txBody>
          <a:bodyPr/>
          <a:lstStyle/>
          <a:p>
            <a:pPr>
              <a:defRPr/>
            </a:pPr>
            <a:r>
              <a:rPr lang="fr-FR"/>
              <a:t>Formation JavaScript - formations@alexis-ravel.com</a:t>
            </a:r>
          </a:p>
        </p:txBody>
      </p:sp>
      <p:pic>
        <p:nvPicPr>
          <p:cNvPr id="4" name="Image 3">
            <a:extLst>
              <a:ext uri="{FF2B5EF4-FFF2-40B4-BE49-F238E27FC236}">
                <a16:creationId xmlns:a16="http://schemas.microsoft.com/office/drawing/2014/main" id="{8B92C45E-591D-742D-A914-8BE86989A841}"/>
              </a:ext>
            </a:extLst>
          </p:cNvPr>
          <p:cNvPicPr>
            <a:picLocks noChangeAspect="1"/>
          </p:cNvPicPr>
          <p:nvPr/>
        </p:nvPicPr>
        <p:blipFill>
          <a:blip r:embed="rId6"/>
          <a:stretch>
            <a:fillRect/>
          </a:stretch>
        </p:blipFill>
        <p:spPr>
          <a:xfrm>
            <a:off x="2998530" y="5499038"/>
            <a:ext cx="5029458" cy="2444876"/>
          </a:xfrm>
          <a:prstGeom prst="rect">
            <a:avLst/>
          </a:prstGeom>
        </p:spPr>
      </p:pic>
    </p:spTree>
  </p:cSld>
  <p:clrMapOvr>
    <a:masterClrMapping/>
  </p:clrMapOvr>
  <p:transition>
    <p:pull dir="rd"/>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Espace réservé du contenu 2"/>
          <p:cNvSpPr>
            <a:spLocks noGrp="1"/>
          </p:cNvSpPr>
          <p:nvPr>
            <p:ph idx="1"/>
          </p:nvPr>
        </p:nvSpPr>
        <p:spPr>
          <a:xfrm>
            <a:off x="395288" y="1268413"/>
            <a:ext cx="8229600" cy="5688979"/>
          </a:xfrm>
        </p:spPr>
        <p:txBody>
          <a:bodyPr>
            <a:normAutofit/>
          </a:bodyPr>
          <a:lstStyle/>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800" u="sng" dirty="0">
                <a:latin typeface="Arial Rounded MT Bold" pitchFamily="34" charset="0"/>
              </a:rPr>
              <a:t>Règles syntaxiques</a:t>
            </a: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000" i="1" dirty="0">
                <a:latin typeface="Arial Rounded MT Bold" pitchFamily="34" charset="0"/>
              </a:rPr>
              <a:t>Les fonctions</a:t>
            </a: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Wingdings" panose="05000000000000000000" pitchFamily="2" charset="2"/>
              <a:buChar char="§"/>
            </a:pPr>
            <a:r>
              <a:rPr lang="fr-FR" altLang="fr-FR" sz="2000" dirty="0">
                <a:latin typeface="Arial Rounded MT Bold" pitchFamily="34" charset="0"/>
              </a:rPr>
              <a:t>Une fonction permet d’exécuter du code (souvent complexe) à partir du nom de la fonction. Entre parenthèse, on met des </a:t>
            </a:r>
            <a:r>
              <a:rPr lang="fr-FR" altLang="fr-FR" sz="2000" i="1" dirty="0">
                <a:latin typeface="Arial Rounded MT Bold" pitchFamily="34" charset="0"/>
              </a:rPr>
              <a:t>paramètres</a:t>
            </a:r>
            <a:r>
              <a:rPr lang="fr-FR" altLang="fr-FR" sz="2000" dirty="0">
                <a:latin typeface="Arial Rounded MT Bold" pitchFamily="34" charset="0"/>
              </a:rPr>
              <a:t> (des données en entrée) et elle retourne une valeur :</a:t>
            </a:r>
          </a:p>
          <a:p>
            <a:pPr marL="0" indent="0" eaLnBrk="1" hangingPunct="1">
              <a:buSzPct val="150000"/>
              <a:buNone/>
            </a:pPr>
            <a:r>
              <a:rPr lang="fr-FR" altLang="fr-FR" sz="2000" dirty="0">
                <a:latin typeface="Arial Rounded MT Bold" pitchFamily="34" charset="0"/>
              </a:rPr>
              <a:t>// on définit la fonction de manière abstraite : </a:t>
            </a:r>
          </a:p>
          <a:p>
            <a:pPr marL="0" indent="0" eaLnBrk="1" hangingPunct="1">
              <a:buSzPct val="150000"/>
              <a:buNone/>
            </a:pPr>
            <a:r>
              <a:rPr lang="fr-FR" altLang="fr-FR" sz="2000" b="1" dirty="0" err="1">
                <a:latin typeface="Arial Rounded MT Bold" pitchFamily="34" charset="0"/>
              </a:rPr>
              <a:t>function</a:t>
            </a:r>
            <a:r>
              <a:rPr lang="fr-FR" altLang="fr-FR" sz="2000" b="1" dirty="0">
                <a:latin typeface="Arial Rounded MT Bold" pitchFamily="34" charset="0"/>
              </a:rPr>
              <a:t> addition(nb1,nb2) {</a:t>
            </a:r>
          </a:p>
          <a:p>
            <a:pPr marL="0" indent="0" eaLnBrk="1" hangingPunct="1">
              <a:buSzPct val="150000"/>
              <a:buNone/>
            </a:pPr>
            <a:r>
              <a:rPr lang="fr-FR" altLang="fr-FR" sz="2000" b="1" dirty="0">
                <a:latin typeface="Arial Rounded MT Bold" pitchFamily="34" charset="0"/>
              </a:rPr>
              <a:t>	var </a:t>
            </a:r>
            <a:r>
              <a:rPr lang="fr-FR" altLang="fr-FR" sz="2000" b="1" dirty="0" err="1">
                <a:latin typeface="Arial Rounded MT Bold" pitchFamily="34" charset="0"/>
              </a:rPr>
              <a:t>res</a:t>
            </a:r>
            <a:r>
              <a:rPr lang="fr-FR" altLang="fr-FR" sz="2000" b="1" dirty="0">
                <a:latin typeface="Arial Rounded MT Bold" pitchFamily="34" charset="0"/>
              </a:rPr>
              <a:t> = nb1 + nb2;</a:t>
            </a:r>
          </a:p>
          <a:p>
            <a:pPr marL="0" indent="0" eaLnBrk="1" hangingPunct="1">
              <a:buSzPct val="150000"/>
              <a:buNone/>
            </a:pPr>
            <a:r>
              <a:rPr lang="fr-FR" altLang="fr-FR" sz="2000" b="1" dirty="0">
                <a:latin typeface="Arial Rounded MT Bold" pitchFamily="34" charset="0"/>
              </a:rPr>
              <a:t>	return </a:t>
            </a:r>
            <a:r>
              <a:rPr lang="fr-FR" altLang="fr-FR" sz="2000" b="1" dirty="0" err="1">
                <a:latin typeface="Arial Rounded MT Bold" pitchFamily="34" charset="0"/>
              </a:rPr>
              <a:t>res</a:t>
            </a:r>
            <a:r>
              <a:rPr lang="fr-FR" altLang="fr-FR" sz="2000" b="1" dirty="0">
                <a:latin typeface="Arial Rounded MT Bold" pitchFamily="34" charset="0"/>
              </a:rPr>
              <a:t>;</a:t>
            </a:r>
          </a:p>
          <a:p>
            <a:pPr marL="0" indent="0" eaLnBrk="1" hangingPunct="1">
              <a:buSzPct val="150000"/>
              <a:buNone/>
            </a:pPr>
            <a:r>
              <a:rPr lang="fr-FR" altLang="fr-FR" sz="2000" b="1" dirty="0">
                <a:latin typeface="Arial Rounded MT Bold" pitchFamily="34" charset="0"/>
              </a:rPr>
              <a:t>}</a:t>
            </a:r>
          </a:p>
          <a:p>
            <a:pPr eaLnBrk="1" hangingPunct="1">
              <a:buSzPct val="150000"/>
              <a:buFont typeface="Arial" panose="020B0604020202020204" pitchFamily="34" charset="0"/>
              <a:buNone/>
            </a:pPr>
            <a:r>
              <a:rPr lang="fr-FR" altLang="fr-FR" sz="2000" b="1" dirty="0">
                <a:latin typeface="Arial Rounded MT Bold" pitchFamily="34" charset="0"/>
              </a:rPr>
              <a:t> console.log(addition(1,2)); </a:t>
            </a:r>
            <a:r>
              <a:rPr lang="fr-FR" altLang="fr-FR" sz="2000" dirty="0">
                <a:latin typeface="Arial Rounded MT Bold" pitchFamily="34" charset="0"/>
              </a:rPr>
              <a:t>//on appelle la fonction</a:t>
            </a:r>
          </a:p>
        </p:txBody>
      </p:sp>
      <p:sp>
        <p:nvSpPr>
          <p:cNvPr id="9" name="Espace réservé du pied de page 8"/>
          <p:cNvSpPr>
            <a:spLocks noGrp="1"/>
          </p:cNvSpPr>
          <p:nvPr>
            <p:ph type="ftr" sz="quarter" idx="11"/>
          </p:nvPr>
        </p:nvSpPr>
        <p:spPr/>
        <p:txBody>
          <a:bodyPr/>
          <a:lstStyle/>
          <a:p>
            <a:pPr>
              <a:defRPr/>
            </a:pPr>
            <a:r>
              <a:rPr lang="fr-FR"/>
              <a:t>Formation JavaScript - formations@alexis-ravel.com</a:t>
            </a:r>
          </a:p>
        </p:txBody>
      </p:sp>
      <p:sp>
        <p:nvSpPr>
          <p:cNvPr id="76803"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E2CAE46-49B7-45B1-B07C-01574F07BB55}" type="slidenum">
              <a:rPr lang="fr-FR" altLang="fr-FR" sz="1200" smtClean="0">
                <a:solidFill>
                  <a:srgbClr val="898989"/>
                </a:solidFill>
              </a:rPr>
              <a:pPr>
                <a:spcBef>
                  <a:spcPct val="0"/>
                </a:spcBef>
                <a:buFontTx/>
                <a:buNone/>
              </a:pPr>
              <a:t>40</a:t>
            </a:fld>
            <a:endParaRPr lang="fr-FR" altLang="fr-FR" sz="1200">
              <a:solidFill>
                <a:srgbClr val="898989"/>
              </a:solidFill>
            </a:endParaRPr>
          </a:p>
        </p:txBody>
      </p:sp>
      <p:sp>
        <p:nvSpPr>
          <p:cNvPr id="10"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pic>
        <p:nvPicPr>
          <p:cNvPr id="11" name="Imag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3608" y="266393"/>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725583339"/>
      </p:ext>
    </p:extLst>
  </p:cSld>
  <p:clrMapOvr>
    <a:masterClrMapping/>
  </p:clrMapOvr>
  <p:transition>
    <p:pull dir="rd"/>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Espace réservé du contenu 2"/>
          <p:cNvSpPr>
            <a:spLocks noGrp="1"/>
          </p:cNvSpPr>
          <p:nvPr>
            <p:ph idx="1"/>
          </p:nvPr>
        </p:nvSpPr>
        <p:spPr>
          <a:xfrm>
            <a:off x="395288" y="1268413"/>
            <a:ext cx="8229600" cy="5688979"/>
          </a:xfrm>
        </p:spPr>
        <p:txBody>
          <a:bodyPr>
            <a:normAutofit/>
          </a:bodyPr>
          <a:lstStyle/>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800" u="sng" dirty="0">
                <a:latin typeface="Arial Rounded MT Bold" pitchFamily="34" charset="0"/>
              </a:rPr>
              <a:t>Règles syntaxiques</a:t>
            </a: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000" i="1" dirty="0">
                <a:latin typeface="Arial Rounded MT Bold" pitchFamily="34" charset="0"/>
              </a:rPr>
              <a:t>Les fonctions</a:t>
            </a: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Wingdings" panose="05000000000000000000" pitchFamily="2" charset="2"/>
              <a:buChar char="§"/>
            </a:pPr>
            <a:r>
              <a:rPr lang="fr-FR" altLang="fr-FR" sz="2000" u="sng" dirty="0">
                <a:latin typeface="Arial Rounded MT Bold" pitchFamily="34" charset="0"/>
              </a:rPr>
              <a:t>Exercice</a:t>
            </a:r>
            <a:r>
              <a:rPr lang="fr-FR" altLang="fr-FR" sz="2000" dirty="0">
                <a:latin typeface="Arial Rounded MT Bold" pitchFamily="34" charset="0"/>
              </a:rPr>
              <a:t> : créez une fonction qui traite 3 nombres en entrée et qui renvoie la multiplication de ces nombres.</a:t>
            </a:r>
          </a:p>
          <a:p>
            <a:pPr marL="0" indent="0" eaLnBrk="1" hangingPunct="1">
              <a:buSzPct val="150000"/>
              <a:buNone/>
            </a:pPr>
            <a:r>
              <a:rPr lang="fr-FR" altLang="fr-FR" sz="2000" dirty="0">
                <a:latin typeface="Arial Rounded MT Bold" pitchFamily="34" charset="0"/>
              </a:rPr>
              <a:t>Définissez la fonction (avec le mot-clé </a:t>
            </a:r>
            <a:r>
              <a:rPr lang="fr-FR" altLang="fr-FR" sz="2000" i="1" dirty="0" err="1">
                <a:latin typeface="Arial Rounded MT Bold" pitchFamily="34" charset="0"/>
              </a:rPr>
              <a:t>function</a:t>
            </a:r>
            <a:r>
              <a:rPr lang="fr-FR" altLang="fr-FR" sz="2000" dirty="0">
                <a:latin typeface="Arial Rounded MT Bold" pitchFamily="34" charset="0"/>
              </a:rPr>
              <a:t>) puis testez-la !</a:t>
            </a:r>
          </a:p>
        </p:txBody>
      </p:sp>
      <p:sp>
        <p:nvSpPr>
          <p:cNvPr id="9" name="Espace réservé du pied de page 8"/>
          <p:cNvSpPr>
            <a:spLocks noGrp="1"/>
          </p:cNvSpPr>
          <p:nvPr>
            <p:ph type="ftr" sz="quarter" idx="11"/>
          </p:nvPr>
        </p:nvSpPr>
        <p:spPr/>
        <p:txBody>
          <a:bodyPr/>
          <a:lstStyle/>
          <a:p>
            <a:pPr>
              <a:defRPr/>
            </a:pPr>
            <a:r>
              <a:rPr lang="fr-FR"/>
              <a:t>Formation JavaScript - formations@alexis-ravel.com</a:t>
            </a:r>
          </a:p>
        </p:txBody>
      </p:sp>
      <p:sp>
        <p:nvSpPr>
          <p:cNvPr id="76803"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E2CAE46-49B7-45B1-B07C-01574F07BB55}" type="slidenum">
              <a:rPr lang="fr-FR" altLang="fr-FR" sz="1200" smtClean="0">
                <a:solidFill>
                  <a:srgbClr val="898989"/>
                </a:solidFill>
              </a:rPr>
              <a:pPr>
                <a:spcBef>
                  <a:spcPct val="0"/>
                </a:spcBef>
                <a:buFontTx/>
                <a:buNone/>
              </a:pPr>
              <a:t>41</a:t>
            </a:fld>
            <a:endParaRPr lang="fr-FR" altLang="fr-FR" sz="1200">
              <a:solidFill>
                <a:srgbClr val="898989"/>
              </a:solidFill>
            </a:endParaRPr>
          </a:p>
        </p:txBody>
      </p:sp>
      <p:sp>
        <p:nvSpPr>
          <p:cNvPr id="10"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pic>
        <p:nvPicPr>
          <p:cNvPr id="11" name="Imag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3608" y="266393"/>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463987595"/>
      </p:ext>
    </p:extLst>
  </p:cSld>
  <p:clrMapOvr>
    <a:masterClrMapping/>
  </p:clrMapOvr>
  <p:transition>
    <p:pull dir="rd"/>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Espace réservé du contenu 2"/>
          <p:cNvSpPr>
            <a:spLocks noGrp="1"/>
          </p:cNvSpPr>
          <p:nvPr>
            <p:ph idx="1"/>
          </p:nvPr>
        </p:nvSpPr>
        <p:spPr>
          <a:xfrm>
            <a:off x="395288" y="1268413"/>
            <a:ext cx="8229600" cy="5688979"/>
          </a:xfrm>
        </p:spPr>
        <p:txBody>
          <a:bodyPr>
            <a:normAutofit lnSpcReduction="10000"/>
          </a:bodyPr>
          <a:lstStyle/>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800" u="sng" dirty="0">
                <a:latin typeface="Arial Rounded MT Bold" pitchFamily="34" charset="0"/>
              </a:rPr>
              <a:t>Règles syntaxiques</a:t>
            </a: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000" i="1" dirty="0">
                <a:latin typeface="Arial Rounded MT Bold" pitchFamily="34" charset="0"/>
              </a:rPr>
              <a:t>Les fonctions</a:t>
            </a: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Wingdings" panose="05000000000000000000" pitchFamily="2" charset="2"/>
              <a:buChar char="§"/>
            </a:pPr>
            <a:r>
              <a:rPr lang="fr-FR" altLang="fr-FR" sz="2000" dirty="0">
                <a:latin typeface="Arial Rounded MT Bold" pitchFamily="34" charset="0"/>
              </a:rPr>
              <a:t>Exemple de définition d’une fonction avec un argument facultatif :</a:t>
            </a: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marL="0" indent="0" eaLnBrk="1" hangingPunct="1">
              <a:buSzPct val="150000"/>
              <a:buNone/>
            </a:pPr>
            <a:endParaRPr lang="fr-FR" altLang="fr-FR" sz="2000" dirty="0">
              <a:latin typeface="Arial Rounded MT Bold" pitchFamily="34" charset="0"/>
            </a:endParaRPr>
          </a:p>
          <a:p>
            <a:pPr marL="0" indent="0" eaLnBrk="1" hangingPunct="1">
              <a:buSzPct val="150000"/>
              <a:buNone/>
            </a:pPr>
            <a:endParaRPr lang="fr-FR" altLang="fr-FR" sz="2000" dirty="0">
              <a:latin typeface="Arial Rounded MT Bold" pitchFamily="34" charset="0"/>
            </a:endParaRPr>
          </a:p>
          <a:p>
            <a:pPr eaLnBrk="1" hangingPunct="1">
              <a:buSzPct val="150000"/>
              <a:buFont typeface="Arial" panose="020B0604020202020204" pitchFamily="34" charset="0"/>
              <a:buNone/>
            </a:pPr>
            <a:endParaRPr lang="fr-FR" altLang="fr-FR" sz="2400" dirty="0">
              <a:latin typeface="Arial Rounded MT Bold" pitchFamily="34" charset="0"/>
            </a:endParaRPr>
          </a:p>
          <a:p>
            <a:pPr eaLnBrk="1" hangingPunct="1">
              <a:buSzPct val="150000"/>
              <a:buFont typeface="Arial" panose="020B0604020202020204" pitchFamily="34" charset="0"/>
              <a:buNone/>
            </a:pPr>
            <a:r>
              <a:rPr lang="fr-FR" altLang="fr-FR" sz="1800" dirty="0">
                <a:latin typeface="Arial Rounded MT Bold" pitchFamily="34" charset="0"/>
              </a:rPr>
              <a:t>	On teste si « nom » n’est pas initialisée, et si c’est le cas on lui assigne une chaîne vide.</a:t>
            </a: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000" dirty="0">
                <a:latin typeface="Arial Rounded MT Bold" pitchFamily="34" charset="0"/>
              </a:rPr>
              <a:t> </a:t>
            </a:r>
          </a:p>
        </p:txBody>
      </p:sp>
      <p:sp>
        <p:nvSpPr>
          <p:cNvPr id="9" name="Espace réservé du pied de page 8"/>
          <p:cNvSpPr>
            <a:spLocks noGrp="1"/>
          </p:cNvSpPr>
          <p:nvPr>
            <p:ph type="ftr" sz="quarter" idx="11"/>
          </p:nvPr>
        </p:nvSpPr>
        <p:spPr/>
        <p:txBody>
          <a:bodyPr/>
          <a:lstStyle/>
          <a:p>
            <a:pPr>
              <a:defRPr/>
            </a:pPr>
            <a:r>
              <a:rPr lang="fr-FR"/>
              <a:t>Formation JavaScript - formations@alexis-ravel.com</a:t>
            </a:r>
          </a:p>
        </p:txBody>
      </p:sp>
      <p:sp>
        <p:nvSpPr>
          <p:cNvPr id="76803"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E2CAE46-49B7-45B1-B07C-01574F07BB55}" type="slidenum">
              <a:rPr lang="fr-FR" altLang="fr-FR" sz="1200" smtClean="0">
                <a:solidFill>
                  <a:srgbClr val="898989"/>
                </a:solidFill>
              </a:rPr>
              <a:pPr>
                <a:spcBef>
                  <a:spcPct val="0"/>
                </a:spcBef>
                <a:buFontTx/>
                <a:buNone/>
              </a:pPr>
              <a:t>42</a:t>
            </a:fld>
            <a:endParaRPr lang="fr-FR" altLang="fr-FR" sz="1200">
              <a:solidFill>
                <a:srgbClr val="898989"/>
              </a:solidFill>
            </a:endParaRPr>
          </a:p>
        </p:txBody>
      </p:sp>
      <p:pic>
        <p:nvPicPr>
          <p:cNvPr id="76807" name="Imag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688" y="3623316"/>
            <a:ext cx="4897438"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pic>
        <p:nvPicPr>
          <p:cNvPr id="11" name="Imag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43608" y="266393"/>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pull dir="rd"/>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Espace réservé du contenu 2"/>
          <p:cNvSpPr>
            <a:spLocks noGrp="1"/>
          </p:cNvSpPr>
          <p:nvPr>
            <p:ph idx="1"/>
          </p:nvPr>
        </p:nvSpPr>
        <p:spPr>
          <a:xfrm>
            <a:off x="395288" y="1268413"/>
            <a:ext cx="8229600" cy="5184775"/>
          </a:xfrm>
        </p:spPr>
        <p:txBody>
          <a:bodyPr>
            <a:normAutofit fontScale="92500" lnSpcReduction="10000"/>
          </a:bodyPr>
          <a:lstStyle/>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800" u="sng" dirty="0">
                <a:latin typeface="Arial Rounded MT Bold" pitchFamily="34" charset="0"/>
              </a:rPr>
              <a:t>Règles syntaxiques</a:t>
            </a: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000" i="1" dirty="0">
                <a:latin typeface="Arial Rounded MT Bold" pitchFamily="34" charset="0"/>
              </a:rPr>
              <a:t>Les fonctions</a:t>
            </a: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Wingdings" panose="05000000000000000000" pitchFamily="2" charset="2"/>
              <a:buChar char="§"/>
            </a:pPr>
            <a:r>
              <a:rPr lang="fr-FR" altLang="fr-FR" sz="2000" u="sng" dirty="0">
                <a:latin typeface="Arial Rounded MT Bold" pitchFamily="34" charset="0"/>
              </a:rPr>
              <a:t>Exercice :</a:t>
            </a:r>
            <a:r>
              <a:rPr lang="fr-FR" altLang="fr-FR" sz="2000" dirty="0">
                <a:latin typeface="Arial Rounded MT Bold" pitchFamily="34" charset="0"/>
              </a:rPr>
              <a:t> dans un contexte d’élections, créez un programme qui, tant qu’un utilisateur n’appuie pas sur le bouton « Annuler », enregistre chaque entrée. Si une entrée est égale à </a:t>
            </a:r>
            <a:r>
              <a:rPr lang="fr-FR" altLang="fr-FR" sz="2000" dirty="0">
                <a:latin typeface="Arial" panose="020B0604020202020204" pitchFamily="34" charset="0"/>
                <a:cs typeface="Arial" panose="020B0604020202020204" pitchFamily="34" charset="0"/>
              </a:rPr>
              <a:t>'c1', 'c2‘ </a:t>
            </a:r>
            <a:r>
              <a:rPr lang="fr-FR" altLang="fr-FR" sz="2000" dirty="0">
                <a:latin typeface="Arial Rounded MT Bold" pitchFamily="34" charset="0"/>
              </a:rPr>
              <a:t>ou </a:t>
            </a:r>
            <a:r>
              <a:rPr lang="fr-FR" altLang="fr-FR" sz="2000" dirty="0">
                <a:latin typeface="Arial" panose="020B0604020202020204" pitchFamily="34" charset="0"/>
                <a:cs typeface="Arial" panose="020B0604020202020204" pitchFamily="34" charset="0"/>
              </a:rPr>
              <a:t>'c3' </a:t>
            </a:r>
            <a:r>
              <a:rPr lang="fr-FR" altLang="fr-FR" sz="2000" dirty="0">
                <a:latin typeface="Arial Rounded MT Bold" pitchFamily="34" charset="0"/>
                <a:cs typeface="Arial" panose="020B0604020202020204" pitchFamily="34" charset="0"/>
              </a:rPr>
              <a:t>(les trois candidats en lice), le vote est comptabilisé </a:t>
            </a:r>
            <a:r>
              <a:rPr lang="fr-FR" altLang="fr-FR" sz="2000" dirty="0">
                <a:latin typeface="Arial" panose="020B0604020202020204" pitchFamily="34" charset="0"/>
                <a:cs typeface="Arial" panose="020B0604020202020204" pitchFamily="34" charset="0"/>
              </a:rPr>
              <a:t>. Une</a:t>
            </a:r>
            <a:r>
              <a:rPr lang="fr-FR" altLang="fr-FR" sz="2000" dirty="0">
                <a:latin typeface="Arial Rounded MT Bold" pitchFamily="34" charset="0"/>
                <a:cs typeface="Arial" panose="020B0604020202020204" pitchFamily="34" charset="0"/>
              </a:rPr>
              <a:t> fonction doit retourner le nom du gagnant, ou la chaîne </a:t>
            </a:r>
            <a:r>
              <a:rPr lang="fr-FR" altLang="fr-FR" sz="2000" dirty="0">
                <a:latin typeface="Arial" panose="020B0604020202020204" pitchFamily="34" charset="0"/>
                <a:cs typeface="Arial" panose="020B0604020202020204" pitchFamily="34" charset="0"/>
              </a:rPr>
              <a:t>'égalité' </a:t>
            </a:r>
            <a:r>
              <a:rPr lang="fr-FR" altLang="fr-FR" sz="2000" dirty="0">
                <a:latin typeface="Arial Rounded MT Bold" pitchFamily="34" charset="0"/>
                <a:cs typeface="Arial" panose="020B0604020202020204" pitchFamily="34" charset="0"/>
              </a:rPr>
              <a:t>en cas d’égalité.</a:t>
            </a:r>
          </a:p>
          <a:p>
            <a:pPr eaLnBrk="1" hangingPunct="1">
              <a:buSzPct val="150000"/>
              <a:buFont typeface="Wingdings" panose="05000000000000000000" pitchFamily="2" charset="2"/>
              <a:buChar char="§"/>
            </a:pPr>
            <a:endParaRPr lang="fr-FR" altLang="fr-FR" sz="2000" dirty="0">
              <a:latin typeface="Arial Rounded MT Bold" pitchFamily="34" charset="0"/>
              <a:cs typeface="Arial" panose="020B0604020202020204" pitchFamily="34" charset="0"/>
            </a:endParaRPr>
          </a:p>
          <a:p>
            <a:pPr eaLnBrk="1" hangingPunct="1">
              <a:buSzPct val="150000"/>
              <a:buFont typeface="Wingdings" panose="05000000000000000000" pitchFamily="2" charset="2"/>
              <a:buChar char="§"/>
            </a:pPr>
            <a:r>
              <a:rPr lang="fr-FR" altLang="fr-FR" sz="2000" dirty="0">
                <a:latin typeface="Arial Rounded MT Bold" pitchFamily="34" charset="0"/>
                <a:cs typeface="Arial" panose="020B0604020202020204" pitchFamily="34" charset="0"/>
              </a:rPr>
              <a:t>Astuce : vous pouvez faire : </a:t>
            </a:r>
          </a:p>
          <a:p>
            <a:pPr marL="0" indent="0" eaLnBrk="1" hangingPunct="1">
              <a:buSzPct val="150000"/>
              <a:buNone/>
            </a:pPr>
            <a:r>
              <a:rPr lang="fr-FR" altLang="fr-FR" sz="2000" dirty="0">
                <a:latin typeface="Arial Rounded MT Bold" pitchFamily="34" charset="0"/>
                <a:cs typeface="Arial" panose="020B0604020202020204" pitchFamily="34" charset="0"/>
              </a:rPr>
              <a:t>	</a:t>
            </a:r>
            <a:r>
              <a:rPr lang="fr-FR" altLang="fr-FR" sz="2000" dirty="0" err="1">
                <a:latin typeface="Consolas" panose="020B0609020204030204" pitchFamily="49" charset="0"/>
                <a:cs typeface="Consolas" panose="020B0609020204030204" pitchFamily="49" charset="0"/>
              </a:rPr>
              <a:t>while</a:t>
            </a:r>
            <a:r>
              <a:rPr lang="fr-FR" altLang="fr-FR" sz="2000" dirty="0">
                <a:latin typeface="Consolas" panose="020B0609020204030204" pitchFamily="49" charset="0"/>
                <a:cs typeface="Consolas" panose="020B0609020204030204" pitchFamily="49" charset="0"/>
              </a:rPr>
              <a:t>(vote = prompt(‘Votez !’)) { …</a:t>
            </a:r>
          </a:p>
          <a:p>
            <a:pPr eaLnBrk="1" hangingPunct="1">
              <a:buSzPct val="150000"/>
              <a:buFont typeface="Arial" panose="020B0604020202020204" pitchFamily="34" charset="0"/>
              <a:buBlip>
                <a:blip r:embed="rId3"/>
              </a:buBlip>
            </a:pPr>
            <a:endParaRPr lang="fr-FR" altLang="fr-FR" sz="2000" dirty="0">
              <a:latin typeface="Arial Rounded MT Bold" pitchFamily="34" charset="0"/>
              <a:cs typeface="Arial" panose="020B0604020202020204" pitchFamily="34" charset="0"/>
            </a:endParaRPr>
          </a:p>
          <a:p>
            <a:pPr eaLnBrk="1" hangingPunct="1">
              <a:buSzPct val="150000"/>
              <a:buFont typeface="Wingdings" panose="05000000000000000000" pitchFamily="2" charset="2"/>
              <a:buChar char="§"/>
            </a:pPr>
            <a:r>
              <a:rPr lang="fr-FR" altLang="fr-FR" sz="2000" dirty="0">
                <a:latin typeface="Arial Rounded MT Bold" pitchFamily="34" charset="0"/>
                <a:cs typeface="Arial" panose="020B0604020202020204" pitchFamily="34" charset="0"/>
              </a:rPr>
              <a:t>Bonus : truquez les élections en faisant compter double tous les votes de c1 !</a:t>
            </a:r>
            <a:endParaRPr lang="fr-FR" altLang="fr-FR" sz="2000" dirty="0">
              <a:latin typeface="Arial Rounded MT Bold" pitchFamily="34" charset="0"/>
            </a:endParaRPr>
          </a:p>
        </p:txBody>
      </p:sp>
      <p:sp>
        <p:nvSpPr>
          <p:cNvPr id="9" name="Espace réservé du pied de page 8"/>
          <p:cNvSpPr>
            <a:spLocks noGrp="1"/>
          </p:cNvSpPr>
          <p:nvPr>
            <p:ph type="ftr" sz="quarter" idx="11"/>
          </p:nvPr>
        </p:nvSpPr>
        <p:spPr/>
        <p:txBody>
          <a:bodyPr/>
          <a:lstStyle/>
          <a:p>
            <a:pPr>
              <a:defRPr/>
            </a:pPr>
            <a:r>
              <a:rPr lang="fr-FR"/>
              <a:t>Formation JavaScript - formations@alexis-ravel.com</a:t>
            </a:r>
          </a:p>
        </p:txBody>
      </p:sp>
      <p:sp>
        <p:nvSpPr>
          <p:cNvPr id="78851"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EFB5E17-054C-486A-A86B-2BB2A8119B2F}" type="slidenum">
              <a:rPr lang="fr-FR" altLang="fr-FR" sz="1200" smtClean="0">
                <a:solidFill>
                  <a:srgbClr val="898989"/>
                </a:solidFill>
              </a:rPr>
              <a:pPr>
                <a:spcBef>
                  <a:spcPct val="0"/>
                </a:spcBef>
                <a:buFontTx/>
                <a:buNone/>
              </a:pPr>
              <a:t>43</a:t>
            </a:fld>
            <a:endParaRPr lang="fr-FR" altLang="fr-FR" sz="1200">
              <a:solidFill>
                <a:srgbClr val="898989"/>
              </a:solidFill>
            </a:endParaRPr>
          </a:p>
        </p:txBody>
      </p:sp>
      <p:sp>
        <p:nvSpPr>
          <p:cNvPr id="8"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pic>
        <p:nvPicPr>
          <p:cNvPr id="10" name="Imag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3608" y="266393"/>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pull dir="rd"/>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Espace réservé du contenu 2"/>
          <p:cNvSpPr>
            <a:spLocks noGrp="1"/>
          </p:cNvSpPr>
          <p:nvPr>
            <p:ph idx="1"/>
          </p:nvPr>
        </p:nvSpPr>
        <p:spPr>
          <a:xfrm>
            <a:off x="395288" y="1268413"/>
            <a:ext cx="8229600" cy="5184775"/>
          </a:xfrm>
        </p:spPr>
        <p:txBody>
          <a:bodyPr/>
          <a:lstStyle/>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800" u="sng" dirty="0">
                <a:latin typeface="Arial Rounded MT Bold" pitchFamily="34" charset="0"/>
              </a:rPr>
              <a:t>Règles syntaxiques</a:t>
            </a: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000" i="1" dirty="0">
                <a:latin typeface="Arial Rounded MT Bold" pitchFamily="34" charset="0"/>
              </a:rPr>
              <a:t>A propos des variables globales</a:t>
            </a: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Wingdings" panose="05000000000000000000" pitchFamily="2" charset="2"/>
              <a:buChar char="§"/>
            </a:pPr>
            <a:r>
              <a:rPr lang="fr-FR" altLang="fr-FR" sz="2000" dirty="0">
                <a:latin typeface="Arial Rounded MT Bold" pitchFamily="34" charset="0"/>
              </a:rPr>
              <a:t>Si on veut appeler une variable globale dans une fonction alors qu’une variable locale possède le même nom, il faut faire appel à </a:t>
            </a:r>
            <a:r>
              <a:rPr lang="fr-FR" altLang="fr-FR" sz="2000" dirty="0" err="1">
                <a:latin typeface="Consolas" panose="020B0609020204030204" pitchFamily="49" charset="0"/>
                <a:cs typeface="Consolas" panose="020B0609020204030204" pitchFamily="49" charset="0"/>
              </a:rPr>
              <a:t>window.maVar</a:t>
            </a:r>
            <a:r>
              <a:rPr lang="fr-FR" altLang="fr-FR" sz="2000" dirty="0">
                <a:latin typeface="Arial" panose="020B0604020202020204" pitchFamily="34" charset="0"/>
                <a:cs typeface="Arial" panose="020B0604020202020204" pitchFamily="34" charset="0"/>
              </a:rPr>
              <a:t>.</a:t>
            </a:r>
          </a:p>
          <a:p>
            <a:pPr eaLnBrk="1" hangingPunct="1">
              <a:buSzPct val="150000"/>
              <a:buFont typeface="Wingdings" panose="05000000000000000000" pitchFamily="2" charset="2"/>
              <a:buChar char="§"/>
            </a:pPr>
            <a:r>
              <a:rPr lang="fr-FR" altLang="fr-FR" sz="2000" dirty="0">
                <a:latin typeface="Arial Rounded MT Bold" pitchFamily="34" charset="0"/>
              </a:rPr>
              <a:t>En effet, quand on déclare des variables dans le contexte global, elles deviennent une propriété  l’objet</a:t>
            </a:r>
            <a:r>
              <a:rPr lang="fr-FR" altLang="fr-FR" sz="2000" dirty="0">
                <a:latin typeface="Arial" panose="020B0604020202020204" pitchFamily="34" charset="0"/>
                <a:cs typeface="Arial" panose="020B0604020202020204" pitchFamily="34" charset="0"/>
              </a:rPr>
              <a:t> </a:t>
            </a:r>
            <a:r>
              <a:rPr lang="fr-FR" altLang="fr-FR" sz="2000" dirty="0" err="1">
                <a:latin typeface="Consolas" panose="020B0609020204030204" pitchFamily="49" charset="0"/>
                <a:cs typeface="Consolas" panose="020B0609020204030204" pitchFamily="49" charset="0"/>
              </a:rPr>
              <a:t>window</a:t>
            </a:r>
            <a:r>
              <a:rPr lang="fr-FR" altLang="fr-FR" sz="2000" dirty="0">
                <a:latin typeface="Arial Rounded MT Bold" pitchFamily="34" charset="0"/>
              </a:rPr>
              <a:t>. Il représente la fenêtre du navigateur, et est appelé implicitement quand on appelle certaines fonctions de base : </a:t>
            </a:r>
            <a:r>
              <a:rPr lang="fr-FR" altLang="fr-FR" sz="2000" dirty="0" err="1">
                <a:latin typeface="Arial" panose="020B0604020202020204" pitchFamily="34" charset="0"/>
                <a:cs typeface="Arial" panose="020B0604020202020204" pitchFamily="34" charset="0"/>
              </a:rPr>
              <a:t>alert</a:t>
            </a:r>
            <a:r>
              <a:rPr lang="fr-FR" altLang="fr-FR" sz="2000" dirty="0">
                <a:latin typeface="Arial" panose="020B0604020202020204" pitchFamily="34" charset="0"/>
                <a:cs typeface="Arial" panose="020B0604020202020204" pitchFamily="34" charset="0"/>
              </a:rPr>
              <a:t>() </a:t>
            </a:r>
            <a:r>
              <a:rPr lang="fr-FR" altLang="fr-FR" sz="2000" dirty="0">
                <a:latin typeface="Arial Rounded MT Bold" pitchFamily="34" charset="0"/>
              </a:rPr>
              <a:t>revient à </a:t>
            </a:r>
            <a:r>
              <a:rPr lang="fr-FR" altLang="fr-FR" sz="2000" dirty="0" err="1">
                <a:latin typeface="Arial" panose="020B0604020202020204" pitchFamily="34" charset="0"/>
                <a:cs typeface="Arial" panose="020B0604020202020204" pitchFamily="34" charset="0"/>
              </a:rPr>
              <a:t>window.alert</a:t>
            </a:r>
            <a:r>
              <a:rPr lang="fr-FR" altLang="fr-FR" sz="2000" dirty="0">
                <a:latin typeface="Arial" panose="020B0604020202020204" pitchFamily="34" charset="0"/>
                <a:cs typeface="Arial" panose="020B0604020202020204" pitchFamily="34" charset="0"/>
              </a:rPr>
              <a:t>() </a:t>
            </a:r>
            <a:endParaRPr lang="fr-FR" altLang="fr-FR" sz="2000" dirty="0">
              <a:latin typeface="Arial Rounded MT Bold" pitchFamily="34" charset="0"/>
            </a:endParaRPr>
          </a:p>
        </p:txBody>
      </p:sp>
      <p:sp>
        <p:nvSpPr>
          <p:cNvPr id="9" name="Espace réservé du pied de page 8"/>
          <p:cNvSpPr>
            <a:spLocks noGrp="1"/>
          </p:cNvSpPr>
          <p:nvPr>
            <p:ph type="ftr" sz="quarter" idx="11"/>
          </p:nvPr>
        </p:nvSpPr>
        <p:spPr/>
        <p:txBody>
          <a:bodyPr/>
          <a:lstStyle/>
          <a:p>
            <a:pPr>
              <a:defRPr/>
            </a:pPr>
            <a:r>
              <a:rPr lang="fr-FR"/>
              <a:t>Formation JavaScript - formations@alexis-ravel.com</a:t>
            </a:r>
          </a:p>
        </p:txBody>
      </p:sp>
      <p:sp>
        <p:nvSpPr>
          <p:cNvPr id="80899"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C0CD3B3-6F20-4233-8925-7656F4761F16}" type="slidenum">
              <a:rPr lang="fr-FR" altLang="fr-FR" sz="1200" smtClean="0">
                <a:solidFill>
                  <a:srgbClr val="898989"/>
                </a:solidFill>
              </a:rPr>
              <a:pPr>
                <a:spcBef>
                  <a:spcPct val="0"/>
                </a:spcBef>
                <a:buFontTx/>
                <a:buNone/>
              </a:pPr>
              <a:t>44</a:t>
            </a:fld>
            <a:endParaRPr lang="fr-FR" altLang="fr-FR" sz="1200">
              <a:solidFill>
                <a:srgbClr val="898989"/>
              </a:solidFill>
            </a:endParaRPr>
          </a:p>
        </p:txBody>
      </p:sp>
      <p:sp>
        <p:nvSpPr>
          <p:cNvPr id="8"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pic>
        <p:nvPicPr>
          <p:cNvPr id="10" name="Imag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3608" y="266393"/>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pull dir="rd"/>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Espace réservé du contenu 2"/>
          <p:cNvSpPr>
            <a:spLocks noGrp="1"/>
          </p:cNvSpPr>
          <p:nvPr>
            <p:ph idx="1"/>
          </p:nvPr>
        </p:nvSpPr>
        <p:spPr>
          <a:xfrm>
            <a:off x="395288" y="1268413"/>
            <a:ext cx="8229600" cy="5184775"/>
          </a:xfrm>
        </p:spPr>
        <p:txBody>
          <a:bodyPr>
            <a:normAutofit fontScale="70000" lnSpcReduction="20000"/>
          </a:bodyPr>
          <a:lstStyle/>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800" u="sng" dirty="0">
                <a:latin typeface="Arial Rounded MT Bold" pitchFamily="34" charset="0"/>
              </a:rPr>
              <a:t>Règles syntaxiques</a:t>
            </a: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000" i="1" dirty="0">
                <a:latin typeface="Arial Rounded MT Bold" pitchFamily="34" charset="0"/>
              </a:rPr>
              <a:t>A propos des variables globales</a:t>
            </a: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Wingdings" panose="05000000000000000000" pitchFamily="2" charset="2"/>
              <a:buChar char="§"/>
            </a:pPr>
            <a:r>
              <a:rPr lang="fr-FR" altLang="fr-FR" sz="2900" dirty="0">
                <a:latin typeface="Arial Rounded MT Bold" pitchFamily="34" charset="0"/>
              </a:rPr>
              <a:t>Remarque : si on déclare une variable sans la précéder du mot-clé </a:t>
            </a:r>
            <a:r>
              <a:rPr lang="fr-FR" altLang="fr-FR" sz="2900" dirty="0">
                <a:latin typeface="Arial" panose="020B0604020202020204" pitchFamily="34" charset="0"/>
                <a:cs typeface="Arial" panose="020B0604020202020204" pitchFamily="34" charset="0"/>
              </a:rPr>
              <a:t>var</a:t>
            </a:r>
            <a:r>
              <a:rPr lang="fr-FR" altLang="fr-FR" sz="2900" dirty="0">
                <a:latin typeface="Arial Rounded MT Bold" pitchFamily="34" charset="0"/>
              </a:rPr>
              <a:t>, celle-ci est considérée comme globale et donc automatiquement une propriété de l’objet </a:t>
            </a:r>
            <a:r>
              <a:rPr lang="fr-FR" altLang="fr-FR" sz="2900" dirty="0" err="1">
                <a:latin typeface="Arial Rounded MT Bold" pitchFamily="34" charset="0"/>
              </a:rPr>
              <a:t>window</a:t>
            </a:r>
            <a:r>
              <a:rPr lang="fr-FR" altLang="fr-FR" sz="2900" dirty="0">
                <a:latin typeface="Arial Rounded MT Bold" pitchFamily="34" charset="0"/>
              </a:rPr>
              <a:t>. Mais cela peut être dangereux (conflits de nom, code moins clair…).</a:t>
            </a:r>
          </a:p>
          <a:p>
            <a:pPr eaLnBrk="1" hangingPunct="1">
              <a:buSzPct val="150000"/>
              <a:buFont typeface="Wingdings" panose="05000000000000000000" pitchFamily="2" charset="2"/>
              <a:buChar char="§"/>
            </a:pPr>
            <a:endParaRPr lang="fr-FR" altLang="fr-FR" sz="2900" dirty="0">
              <a:latin typeface="Arial Rounded MT Bold" pitchFamily="34" charset="0"/>
            </a:endParaRPr>
          </a:p>
          <a:p>
            <a:pPr eaLnBrk="1" hangingPunct="1">
              <a:buSzPct val="150000"/>
              <a:buFont typeface="Wingdings" panose="05000000000000000000" pitchFamily="2" charset="2"/>
              <a:buChar char="§"/>
            </a:pPr>
            <a:r>
              <a:rPr lang="fr-FR" altLang="fr-FR" sz="2900" dirty="0">
                <a:latin typeface="Arial Rounded MT Bold" pitchFamily="34" charset="0"/>
              </a:rPr>
              <a:t>Depuis quelques années, on utilise le mot-clé </a:t>
            </a:r>
            <a:r>
              <a:rPr lang="fr-FR" altLang="fr-FR" sz="2900" i="1" dirty="0">
                <a:latin typeface="Arial Rounded MT Bold" pitchFamily="34" charset="0"/>
              </a:rPr>
              <a:t>let </a:t>
            </a:r>
            <a:r>
              <a:rPr lang="fr-FR" altLang="fr-FR" sz="2900" dirty="0">
                <a:latin typeface="Arial Rounded MT Bold" pitchFamily="34" charset="0"/>
              </a:rPr>
              <a:t>au lieu de </a:t>
            </a:r>
            <a:r>
              <a:rPr lang="fr-FR" altLang="fr-FR" sz="2900" i="1" dirty="0">
                <a:latin typeface="Arial Rounded MT Bold" pitchFamily="34" charset="0"/>
              </a:rPr>
              <a:t>var</a:t>
            </a:r>
            <a:r>
              <a:rPr lang="fr-FR" altLang="fr-FR" sz="2900" dirty="0">
                <a:latin typeface="Arial Rounded MT Bold" pitchFamily="34" charset="0"/>
              </a:rPr>
              <a:t> quand on veut déclarer une variable très locale (dans un « bloc », </a:t>
            </a:r>
            <a:r>
              <a:rPr lang="fr-FR" altLang="fr-FR" sz="2900" dirty="0" err="1">
                <a:latin typeface="Arial Rounded MT Bold" pitchFamily="34" charset="0"/>
              </a:rPr>
              <a:t>ie</a:t>
            </a:r>
            <a:r>
              <a:rPr lang="fr-FR" altLang="fr-FR" sz="2900" dirty="0">
                <a:latin typeface="Arial Rounded MT Bold" pitchFamily="34" charset="0"/>
              </a:rPr>
              <a:t> dans une accolade, qui ne réécrira pas en-dehors des accolades une variable déclarée avec </a:t>
            </a:r>
            <a:r>
              <a:rPr lang="fr-FR" altLang="fr-FR" sz="2900" i="1" dirty="0">
                <a:latin typeface="Arial Rounded MT Bold" pitchFamily="34" charset="0"/>
              </a:rPr>
              <a:t>var</a:t>
            </a:r>
            <a:r>
              <a:rPr lang="fr-FR" altLang="fr-FR" sz="2900" dirty="0">
                <a:latin typeface="Arial Rounded MT Bold" pitchFamily="34" charset="0"/>
              </a:rPr>
              <a:t>) : </a:t>
            </a:r>
          </a:p>
          <a:p>
            <a:pPr marL="0" indent="0">
              <a:buSzPct val="150000"/>
              <a:buNone/>
            </a:pPr>
            <a:endParaRPr lang="fr-FR" altLang="fr-FR" sz="2600" dirty="0">
              <a:latin typeface="Consolas" panose="020B0609020204030204" pitchFamily="49" charset="0"/>
              <a:cs typeface="Consolas" panose="020B0609020204030204" pitchFamily="49" charset="0"/>
            </a:endParaRPr>
          </a:p>
          <a:p>
            <a:pPr marL="0" indent="0">
              <a:buSzPct val="150000"/>
              <a:buNone/>
            </a:pPr>
            <a:r>
              <a:rPr lang="fr-FR" altLang="fr-FR" sz="2600" dirty="0">
                <a:latin typeface="Consolas" panose="020B0609020204030204" pitchFamily="49" charset="0"/>
                <a:cs typeface="Consolas" panose="020B0609020204030204" pitchFamily="49" charset="0"/>
              </a:rPr>
              <a:t>	let </a:t>
            </a:r>
            <a:r>
              <a:rPr lang="fr-FR" altLang="fr-FR" sz="2600" dirty="0" err="1">
                <a:latin typeface="Consolas" panose="020B0609020204030204" pitchFamily="49" charset="0"/>
                <a:cs typeface="Consolas" panose="020B0609020204030204" pitchFamily="49" charset="0"/>
              </a:rPr>
              <a:t>myLocalVariable</a:t>
            </a:r>
            <a:r>
              <a:rPr lang="fr-FR" altLang="fr-FR" sz="2600" dirty="0">
                <a:latin typeface="Consolas" panose="020B0609020204030204" pitchFamily="49" charset="0"/>
                <a:cs typeface="Consolas" panose="020B0609020204030204" pitchFamily="49" charset="0"/>
              </a:rPr>
              <a:t> = ‘</a:t>
            </a:r>
            <a:r>
              <a:rPr lang="fr-FR" altLang="fr-FR" sz="2600" dirty="0" err="1">
                <a:latin typeface="Consolas" panose="020B0609020204030204" pitchFamily="49" charset="0"/>
                <a:cs typeface="Consolas" panose="020B0609020204030204" pitchFamily="49" charset="0"/>
              </a:rPr>
              <a:t>something</a:t>
            </a:r>
            <a:r>
              <a:rPr lang="fr-FR" altLang="fr-FR" sz="2600" dirty="0">
                <a:latin typeface="Consolas" panose="020B0609020204030204" pitchFamily="49" charset="0"/>
                <a:cs typeface="Consolas" panose="020B0609020204030204" pitchFamily="49" charset="0"/>
              </a:rPr>
              <a:t>’</a:t>
            </a:r>
          </a:p>
          <a:p>
            <a:pPr eaLnBrk="1" hangingPunct="1">
              <a:buSzPct val="150000"/>
              <a:buFont typeface="Wingdings" panose="05000000000000000000" pitchFamily="2" charset="2"/>
              <a:buChar char="§"/>
            </a:pPr>
            <a:endParaRPr lang="fr-FR" altLang="fr-FR" sz="2000" dirty="0">
              <a:latin typeface="Arial Rounded MT Bold" pitchFamily="34" charset="0"/>
            </a:endParaRPr>
          </a:p>
          <a:p>
            <a:pPr marL="0" indent="0" eaLnBrk="1" hangingPunct="1">
              <a:buSzPct val="150000"/>
              <a:buNone/>
            </a:pPr>
            <a:r>
              <a:rPr lang="fr-FR" altLang="fr-FR" sz="2000" dirty="0">
                <a:latin typeface="Arial Rounded MT Bold" pitchFamily="34" charset="0"/>
                <a:hlinkClick r:id="rId3"/>
              </a:rPr>
              <a:t>https://developer.mozilla.org/fr/docs/Web/JavaScript/Reference/Statements/let</a:t>
            </a:r>
            <a:r>
              <a:rPr lang="fr-FR" altLang="fr-FR" sz="2000" dirty="0">
                <a:latin typeface="Arial Rounded MT Bold" pitchFamily="34" charset="0"/>
              </a:rPr>
              <a:t> </a:t>
            </a:r>
          </a:p>
          <a:p>
            <a:pPr eaLnBrk="1" hangingPunct="1">
              <a:buSzPct val="150000"/>
              <a:buFont typeface="Wingdings" panose="05000000000000000000" pitchFamily="2" charset="2"/>
              <a:buChar char="§"/>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000" dirty="0">
                <a:latin typeface="Arial Rounded MT Bold" pitchFamily="34" charset="0"/>
              </a:rPr>
              <a:t> </a:t>
            </a:r>
          </a:p>
          <a:p>
            <a:pPr eaLnBrk="1" hangingPunct="1">
              <a:buSzPct val="150000"/>
              <a:buFont typeface="Arial" panose="020B0604020202020204" pitchFamily="34" charset="0"/>
              <a:buBlip>
                <a:blip r:embed="rId4"/>
              </a:buBlip>
            </a:pPr>
            <a:endParaRPr lang="fr-FR" altLang="fr-FR" sz="2000" dirty="0">
              <a:latin typeface="Arial Rounded MT Bold" pitchFamily="34" charset="0"/>
            </a:endParaRPr>
          </a:p>
        </p:txBody>
      </p:sp>
      <p:sp>
        <p:nvSpPr>
          <p:cNvPr id="9" name="Espace réservé du pied de page 8"/>
          <p:cNvSpPr>
            <a:spLocks noGrp="1"/>
          </p:cNvSpPr>
          <p:nvPr>
            <p:ph type="ftr" sz="quarter" idx="11"/>
          </p:nvPr>
        </p:nvSpPr>
        <p:spPr/>
        <p:txBody>
          <a:bodyPr/>
          <a:lstStyle/>
          <a:p>
            <a:pPr>
              <a:defRPr/>
            </a:pPr>
            <a:r>
              <a:rPr lang="fr-FR"/>
              <a:t>Formation JavaScript - formations@alexis-ravel.com</a:t>
            </a:r>
            <a:endParaRPr lang="fr-FR" dirty="0"/>
          </a:p>
        </p:txBody>
      </p:sp>
      <p:sp>
        <p:nvSpPr>
          <p:cNvPr id="82947"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4DF65B1-5DED-4358-99D8-DB274D01C0AF}" type="slidenum">
              <a:rPr lang="fr-FR" altLang="fr-FR" sz="1200" smtClean="0">
                <a:solidFill>
                  <a:srgbClr val="898989"/>
                </a:solidFill>
              </a:rPr>
              <a:pPr>
                <a:spcBef>
                  <a:spcPct val="0"/>
                </a:spcBef>
                <a:buFontTx/>
                <a:buNone/>
              </a:pPr>
              <a:t>45</a:t>
            </a:fld>
            <a:endParaRPr lang="fr-FR" altLang="fr-FR" sz="1200">
              <a:solidFill>
                <a:srgbClr val="898989"/>
              </a:solidFill>
            </a:endParaRPr>
          </a:p>
        </p:txBody>
      </p:sp>
      <p:sp>
        <p:nvSpPr>
          <p:cNvPr id="8"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pic>
        <p:nvPicPr>
          <p:cNvPr id="10" name="Imag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43608" y="266393"/>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pull dir="rd"/>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Espace réservé du contenu 2"/>
          <p:cNvSpPr>
            <a:spLocks noGrp="1"/>
          </p:cNvSpPr>
          <p:nvPr>
            <p:ph idx="1"/>
          </p:nvPr>
        </p:nvSpPr>
        <p:spPr>
          <a:xfrm>
            <a:off x="395288" y="1268413"/>
            <a:ext cx="8229600" cy="5184775"/>
          </a:xfrm>
        </p:spPr>
        <p:txBody>
          <a:bodyPr/>
          <a:lstStyle/>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800" u="sng" dirty="0">
                <a:latin typeface="Arial Rounded MT Bold" pitchFamily="34" charset="0"/>
              </a:rPr>
              <a:t>Règles syntaxiques</a:t>
            </a: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000" i="1" dirty="0">
                <a:latin typeface="Arial Rounded MT Bold" pitchFamily="34" charset="0"/>
              </a:rPr>
              <a:t>Introduction aux fonctions anonymes</a:t>
            </a: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Wingdings" panose="05000000000000000000" pitchFamily="2" charset="2"/>
              <a:buChar char="§"/>
            </a:pPr>
            <a:r>
              <a:rPr lang="fr-FR" altLang="fr-FR" sz="2000" dirty="0">
                <a:latin typeface="Arial Rounded MT Bold" pitchFamily="34" charset="0"/>
              </a:rPr>
              <a:t>En </a:t>
            </a:r>
            <a:r>
              <a:rPr lang="fr-FR" altLang="fr-FR" sz="2000" dirty="0" err="1">
                <a:latin typeface="Arial Rounded MT Bold" pitchFamily="34" charset="0"/>
              </a:rPr>
              <a:t>javascript</a:t>
            </a:r>
            <a:r>
              <a:rPr lang="fr-FR" altLang="fr-FR" sz="2000" dirty="0">
                <a:latin typeface="Arial Rounded MT Bold" pitchFamily="34" charset="0"/>
              </a:rPr>
              <a:t>, on peut créer des </a:t>
            </a:r>
            <a:r>
              <a:rPr lang="fr-FR" altLang="fr-FR" sz="2000" i="1" dirty="0">
                <a:latin typeface="Arial Rounded MT Bold" pitchFamily="34" charset="0"/>
              </a:rPr>
              <a:t>fonctions anonymes </a:t>
            </a:r>
            <a:r>
              <a:rPr lang="fr-FR" altLang="fr-FR" sz="2000" dirty="0">
                <a:latin typeface="Arial Rounded MT Bold" pitchFamily="34" charset="0"/>
              </a:rPr>
              <a:t> : on les déclare sans donner de nom : </a:t>
            </a:r>
            <a:r>
              <a:rPr lang="fr-FR" altLang="fr-FR" sz="2000" dirty="0" err="1">
                <a:latin typeface="Consolas" panose="020B0609020204030204" pitchFamily="49" charset="0"/>
                <a:cs typeface="Consolas" panose="020B0609020204030204" pitchFamily="49" charset="0"/>
              </a:rPr>
              <a:t>function</a:t>
            </a:r>
            <a:r>
              <a:rPr lang="fr-FR" altLang="fr-FR" sz="2000" dirty="0">
                <a:latin typeface="Consolas" panose="020B0609020204030204" pitchFamily="49" charset="0"/>
                <a:cs typeface="Consolas" panose="020B0609020204030204" pitchFamily="49" charset="0"/>
              </a:rPr>
              <a:t>() { …}</a:t>
            </a:r>
            <a:r>
              <a:rPr lang="fr-FR" altLang="fr-FR" sz="2000" dirty="0">
                <a:latin typeface="Arial Rounded MT Bold" pitchFamily="34" charset="0"/>
              </a:rPr>
              <a:t>. Vu qu’on ne peut généralement les appeler qu’au moment de leur création (sauf à les stocker dans une variable), on les appelle aussi </a:t>
            </a:r>
            <a:r>
              <a:rPr lang="fr-FR" altLang="fr-FR" sz="2000" i="1" dirty="0">
                <a:latin typeface="Arial Rounded MT Bold" pitchFamily="34" charset="0"/>
                <a:cs typeface="Arial" panose="020B0604020202020204" pitchFamily="34" charset="0"/>
              </a:rPr>
              <a:t>IEF </a:t>
            </a:r>
            <a:r>
              <a:rPr lang="fr-FR" altLang="fr-FR" sz="2000" dirty="0">
                <a:latin typeface="Arial Rounded MT Bold" pitchFamily="34" charset="0"/>
                <a:cs typeface="Arial" panose="020B0604020202020204" pitchFamily="34" charset="0"/>
              </a:rPr>
              <a:t>pour </a:t>
            </a:r>
            <a:r>
              <a:rPr lang="fr-FR" altLang="fr-FR" sz="2000" i="1" dirty="0" err="1">
                <a:latin typeface="Arial Rounded MT Bold" pitchFamily="34" charset="0"/>
                <a:cs typeface="Arial" panose="020B0604020202020204" pitchFamily="34" charset="0"/>
              </a:rPr>
              <a:t>Immediately</a:t>
            </a:r>
            <a:r>
              <a:rPr lang="fr-FR" altLang="fr-FR" sz="2000" i="1" dirty="0">
                <a:latin typeface="Arial Rounded MT Bold" pitchFamily="34" charset="0"/>
                <a:cs typeface="Arial" panose="020B0604020202020204" pitchFamily="34" charset="0"/>
              </a:rPr>
              <a:t> </a:t>
            </a:r>
            <a:r>
              <a:rPr lang="fr-FR" altLang="fr-FR" sz="2000" i="1" dirty="0" err="1">
                <a:latin typeface="Arial Rounded MT Bold" pitchFamily="34" charset="0"/>
                <a:cs typeface="Arial" panose="020B0604020202020204" pitchFamily="34" charset="0"/>
              </a:rPr>
              <a:t>Executed</a:t>
            </a:r>
            <a:r>
              <a:rPr lang="fr-FR" altLang="fr-FR" sz="2000" i="1" dirty="0">
                <a:latin typeface="Arial Rounded MT Bold" pitchFamily="34" charset="0"/>
                <a:cs typeface="Arial" panose="020B0604020202020204" pitchFamily="34" charset="0"/>
              </a:rPr>
              <a:t> </a:t>
            </a:r>
            <a:r>
              <a:rPr lang="fr-FR" altLang="fr-FR" sz="2000" i="1" dirty="0" err="1">
                <a:latin typeface="Arial Rounded MT Bold" pitchFamily="34" charset="0"/>
                <a:cs typeface="Arial" panose="020B0604020202020204" pitchFamily="34" charset="0"/>
              </a:rPr>
              <a:t>Functions</a:t>
            </a:r>
            <a:r>
              <a:rPr lang="fr-FR" altLang="fr-FR" sz="2000" dirty="0">
                <a:latin typeface="Arial Rounded MT Bold" pitchFamily="34" charset="0"/>
              </a:rPr>
              <a:t>. </a:t>
            </a:r>
          </a:p>
          <a:p>
            <a:pPr eaLnBrk="1" hangingPunct="1">
              <a:buSzPct val="150000"/>
              <a:buFont typeface="Wingdings" panose="05000000000000000000" pitchFamily="2" charset="2"/>
              <a:buChar char="§"/>
            </a:pPr>
            <a:r>
              <a:rPr lang="fr-FR" altLang="fr-FR" sz="2000" dirty="0">
                <a:latin typeface="Arial Rounded MT Bold" pitchFamily="34" charset="0"/>
              </a:rPr>
              <a:t>On les utilise souvent pour de petites fonctions qui vont être appliquées à un moment donné notamment comme fonctions de </a:t>
            </a:r>
            <a:r>
              <a:rPr lang="fr-FR" altLang="fr-FR" sz="2000" i="1" dirty="0">
                <a:latin typeface="Arial Rounded MT Bold" pitchFamily="34" charset="0"/>
              </a:rPr>
              <a:t>callback</a:t>
            </a:r>
            <a:r>
              <a:rPr lang="fr-FR" altLang="fr-FR" sz="2000" dirty="0">
                <a:latin typeface="Arial Rounded MT Bold" pitchFamily="34" charset="0"/>
              </a:rPr>
              <a:t> (fonctions de rappel en français) en jQuery. Evidemment les variables sont locales dans une fonction anonyme : le code s’y trouvant est donc isolé.</a:t>
            </a: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p:txBody>
      </p:sp>
      <p:sp>
        <p:nvSpPr>
          <p:cNvPr id="9" name="Espace réservé du pied de page 8"/>
          <p:cNvSpPr>
            <a:spLocks noGrp="1"/>
          </p:cNvSpPr>
          <p:nvPr>
            <p:ph type="ftr" sz="quarter" idx="11"/>
          </p:nvPr>
        </p:nvSpPr>
        <p:spPr/>
        <p:txBody>
          <a:bodyPr/>
          <a:lstStyle/>
          <a:p>
            <a:pPr>
              <a:defRPr/>
            </a:pPr>
            <a:r>
              <a:rPr lang="fr-FR"/>
              <a:t>Formation JavaScript - formations@alexis-ravel.com</a:t>
            </a:r>
          </a:p>
        </p:txBody>
      </p:sp>
      <p:sp>
        <p:nvSpPr>
          <p:cNvPr id="84995"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117EDF3-FB05-45C5-AC84-4C7BC2F765FD}" type="slidenum">
              <a:rPr lang="fr-FR" altLang="fr-FR" sz="1200" smtClean="0">
                <a:solidFill>
                  <a:srgbClr val="898989"/>
                </a:solidFill>
              </a:rPr>
              <a:pPr>
                <a:spcBef>
                  <a:spcPct val="0"/>
                </a:spcBef>
                <a:buFontTx/>
                <a:buNone/>
              </a:pPr>
              <a:t>46</a:t>
            </a:fld>
            <a:endParaRPr lang="fr-FR" altLang="fr-FR" sz="1200">
              <a:solidFill>
                <a:srgbClr val="898989"/>
              </a:solidFill>
            </a:endParaRPr>
          </a:p>
        </p:txBody>
      </p:sp>
      <p:sp>
        <p:nvSpPr>
          <p:cNvPr id="8"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pic>
        <p:nvPicPr>
          <p:cNvPr id="10" name="Imag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3608" y="266393"/>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pull dir="rd"/>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Espace réservé du contenu 2"/>
          <p:cNvSpPr>
            <a:spLocks noGrp="1"/>
          </p:cNvSpPr>
          <p:nvPr>
            <p:ph idx="1"/>
          </p:nvPr>
        </p:nvSpPr>
        <p:spPr>
          <a:xfrm>
            <a:off x="395288" y="1268413"/>
            <a:ext cx="8229600" cy="5184775"/>
          </a:xfrm>
        </p:spPr>
        <p:txBody>
          <a:bodyPr/>
          <a:lstStyle/>
          <a:p>
            <a:pPr eaLnBrk="1" hangingPunct="1">
              <a:buSzPct val="150000"/>
              <a:buFont typeface="Arial" panose="020B0604020202020204" pitchFamily="34" charset="0"/>
              <a:buNone/>
            </a:pPr>
            <a:endParaRPr lang="fr-FR" altLang="fr-FR" sz="2000">
              <a:latin typeface="Arial Rounded MT Bold" pitchFamily="34" charset="0"/>
            </a:endParaRPr>
          </a:p>
          <a:p>
            <a:pPr eaLnBrk="1" hangingPunct="1">
              <a:buSzPct val="150000"/>
              <a:buFont typeface="Arial" panose="020B0604020202020204" pitchFamily="34" charset="0"/>
              <a:buNone/>
            </a:pPr>
            <a:r>
              <a:rPr lang="fr-FR" altLang="fr-FR" sz="2800" u="sng">
                <a:latin typeface="Arial Rounded MT Bold" pitchFamily="34" charset="0"/>
              </a:rPr>
              <a:t>Quelques objets natifs</a:t>
            </a:r>
          </a:p>
          <a:p>
            <a:pPr eaLnBrk="1" hangingPunct="1">
              <a:buSzPct val="150000"/>
              <a:buFont typeface="Arial" panose="020B0604020202020204" pitchFamily="34" charset="0"/>
              <a:buNone/>
            </a:pPr>
            <a:endParaRPr lang="fr-FR" altLang="fr-FR" sz="2000">
              <a:latin typeface="Arial Rounded MT Bold" pitchFamily="34" charset="0"/>
            </a:endParaRPr>
          </a:p>
          <a:p>
            <a:pPr eaLnBrk="1" hangingPunct="1">
              <a:buSzPct val="150000"/>
              <a:buFont typeface="Arial" panose="020B0604020202020204" pitchFamily="34" charset="0"/>
              <a:buNone/>
            </a:pPr>
            <a:r>
              <a:rPr lang="fr-FR" altLang="fr-FR" sz="2000" i="1">
                <a:latin typeface="Arial Rounded MT Bold" pitchFamily="34" charset="0"/>
              </a:rPr>
              <a:t>Les chaînes : opérations de base</a:t>
            </a:r>
          </a:p>
          <a:p>
            <a:pPr eaLnBrk="1" hangingPunct="1">
              <a:buSzPct val="150000"/>
              <a:buFont typeface="Arial" panose="020B0604020202020204" pitchFamily="34" charset="0"/>
              <a:buNone/>
            </a:pPr>
            <a:endParaRPr lang="fr-FR" altLang="fr-FR" sz="2000">
              <a:latin typeface="Arial Rounded MT Bold" pitchFamily="34" charset="0"/>
            </a:endParaRPr>
          </a:p>
        </p:txBody>
      </p:sp>
      <p:sp>
        <p:nvSpPr>
          <p:cNvPr id="9" name="Espace réservé du pied de page 8"/>
          <p:cNvSpPr>
            <a:spLocks noGrp="1"/>
          </p:cNvSpPr>
          <p:nvPr>
            <p:ph type="ftr" sz="quarter" idx="11"/>
          </p:nvPr>
        </p:nvSpPr>
        <p:spPr/>
        <p:txBody>
          <a:bodyPr/>
          <a:lstStyle/>
          <a:p>
            <a:pPr>
              <a:defRPr/>
            </a:pPr>
            <a:r>
              <a:rPr lang="fr-FR"/>
              <a:t>Formation JavaScript - formations@alexis-ravel.com</a:t>
            </a:r>
          </a:p>
        </p:txBody>
      </p:sp>
      <p:sp>
        <p:nvSpPr>
          <p:cNvPr id="87043"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62F2484-4E62-48E6-B07B-28CFF44076A0}" type="slidenum">
              <a:rPr lang="fr-FR" altLang="fr-FR" sz="1200" smtClean="0">
                <a:solidFill>
                  <a:srgbClr val="898989"/>
                </a:solidFill>
              </a:rPr>
              <a:pPr>
                <a:spcBef>
                  <a:spcPct val="0"/>
                </a:spcBef>
                <a:buFontTx/>
                <a:buNone/>
              </a:pPr>
              <a:t>47</a:t>
            </a:fld>
            <a:endParaRPr lang="fr-FR" altLang="fr-FR" sz="1200">
              <a:solidFill>
                <a:srgbClr val="898989"/>
              </a:solidFill>
            </a:endParaRPr>
          </a:p>
        </p:txBody>
      </p:sp>
      <p:sp>
        <p:nvSpPr>
          <p:cNvPr id="10"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pic>
        <p:nvPicPr>
          <p:cNvPr id="8704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2898775"/>
            <a:ext cx="5040312" cy="202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04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4927600"/>
            <a:ext cx="5964237" cy="191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Imag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43608" y="266393"/>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pull dir="rd"/>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Espace réservé du contenu 2"/>
          <p:cNvSpPr>
            <a:spLocks noGrp="1"/>
          </p:cNvSpPr>
          <p:nvPr>
            <p:ph idx="1"/>
          </p:nvPr>
        </p:nvSpPr>
        <p:spPr>
          <a:xfrm>
            <a:off x="395288" y="1268413"/>
            <a:ext cx="8229600" cy="5184775"/>
          </a:xfrm>
        </p:spPr>
        <p:txBody>
          <a:bodyPr/>
          <a:lstStyle/>
          <a:p>
            <a:pPr eaLnBrk="1" hangingPunct="1">
              <a:buSzPct val="150000"/>
              <a:buFont typeface="Arial" panose="020B0604020202020204" pitchFamily="34" charset="0"/>
              <a:buNone/>
            </a:pPr>
            <a:endParaRPr lang="fr-FR" altLang="fr-FR" sz="2000">
              <a:latin typeface="Arial Rounded MT Bold" pitchFamily="34" charset="0"/>
            </a:endParaRPr>
          </a:p>
          <a:p>
            <a:pPr eaLnBrk="1" hangingPunct="1">
              <a:buSzPct val="150000"/>
              <a:buFont typeface="Arial" panose="020B0604020202020204" pitchFamily="34" charset="0"/>
              <a:buNone/>
            </a:pPr>
            <a:r>
              <a:rPr lang="fr-FR" altLang="fr-FR" sz="2800" u="sng">
                <a:latin typeface="Arial Rounded MT Bold" pitchFamily="34" charset="0"/>
              </a:rPr>
              <a:t>Quelques objets natifs</a:t>
            </a:r>
          </a:p>
          <a:p>
            <a:pPr eaLnBrk="1" hangingPunct="1">
              <a:buSzPct val="150000"/>
              <a:buFont typeface="Arial" panose="020B0604020202020204" pitchFamily="34" charset="0"/>
              <a:buNone/>
            </a:pPr>
            <a:endParaRPr lang="fr-FR" altLang="fr-FR" sz="2000">
              <a:latin typeface="Arial Rounded MT Bold" pitchFamily="34" charset="0"/>
            </a:endParaRPr>
          </a:p>
          <a:p>
            <a:pPr eaLnBrk="1" hangingPunct="1">
              <a:buSzPct val="150000"/>
              <a:buFont typeface="Arial" panose="020B0604020202020204" pitchFamily="34" charset="0"/>
              <a:buNone/>
            </a:pPr>
            <a:r>
              <a:rPr lang="fr-FR" altLang="fr-FR" sz="2000" i="1">
                <a:latin typeface="Arial Rounded MT Bold" pitchFamily="34" charset="0"/>
              </a:rPr>
              <a:t>Les chaînes : nettoyage et recherche</a:t>
            </a:r>
          </a:p>
          <a:p>
            <a:pPr eaLnBrk="1" hangingPunct="1">
              <a:buSzPct val="150000"/>
              <a:buFont typeface="Arial" panose="020B0604020202020204" pitchFamily="34" charset="0"/>
              <a:buNone/>
            </a:pPr>
            <a:endParaRPr lang="fr-FR" altLang="fr-FR" sz="2000">
              <a:latin typeface="Arial Rounded MT Bold" pitchFamily="34" charset="0"/>
            </a:endParaRPr>
          </a:p>
        </p:txBody>
      </p:sp>
      <p:sp>
        <p:nvSpPr>
          <p:cNvPr id="9" name="Espace réservé du pied de page 8"/>
          <p:cNvSpPr>
            <a:spLocks noGrp="1"/>
          </p:cNvSpPr>
          <p:nvPr>
            <p:ph type="ftr" sz="quarter" idx="11"/>
          </p:nvPr>
        </p:nvSpPr>
        <p:spPr/>
        <p:txBody>
          <a:bodyPr/>
          <a:lstStyle/>
          <a:p>
            <a:pPr>
              <a:defRPr/>
            </a:pPr>
            <a:r>
              <a:rPr lang="fr-FR"/>
              <a:t>Formation JavaScript - formations@alexis-ravel.com</a:t>
            </a:r>
          </a:p>
        </p:txBody>
      </p:sp>
      <p:sp>
        <p:nvSpPr>
          <p:cNvPr id="89091"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9B0FD34-0B39-43C2-A231-F3E9A99292D1}" type="slidenum">
              <a:rPr lang="fr-FR" altLang="fr-FR" sz="1200" smtClean="0">
                <a:solidFill>
                  <a:srgbClr val="898989"/>
                </a:solidFill>
              </a:rPr>
              <a:pPr>
                <a:spcBef>
                  <a:spcPct val="0"/>
                </a:spcBef>
                <a:buFontTx/>
                <a:buNone/>
              </a:pPr>
              <a:t>48</a:t>
            </a:fld>
            <a:endParaRPr lang="fr-FR" altLang="fr-FR" sz="1200">
              <a:solidFill>
                <a:srgbClr val="898989"/>
              </a:solidFill>
            </a:endParaRPr>
          </a:p>
        </p:txBody>
      </p:sp>
      <p:sp>
        <p:nvSpPr>
          <p:cNvPr id="10"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pic>
        <p:nvPicPr>
          <p:cNvPr id="8909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2997200"/>
            <a:ext cx="6965950" cy="302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Imag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3608" y="266393"/>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pull dir="rd"/>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Espace réservé du contenu 2"/>
          <p:cNvSpPr>
            <a:spLocks noGrp="1"/>
          </p:cNvSpPr>
          <p:nvPr>
            <p:ph idx="1"/>
          </p:nvPr>
        </p:nvSpPr>
        <p:spPr>
          <a:xfrm>
            <a:off x="395288" y="1268413"/>
            <a:ext cx="8229600" cy="5184775"/>
          </a:xfrm>
        </p:spPr>
        <p:txBody>
          <a:bodyPr/>
          <a:lstStyle/>
          <a:p>
            <a:pPr eaLnBrk="1" hangingPunct="1">
              <a:buSzPct val="150000"/>
              <a:buFont typeface="Arial" panose="020B0604020202020204" pitchFamily="34" charset="0"/>
              <a:buNone/>
            </a:pPr>
            <a:endParaRPr lang="fr-FR" altLang="fr-FR" sz="2000">
              <a:latin typeface="Arial Rounded MT Bold" pitchFamily="34" charset="0"/>
            </a:endParaRPr>
          </a:p>
          <a:p>
            <a:pPr eaLnBrk="1" hangingPunct="1">
              <a:buSzPct val="150000"/>
              <a:buFont typeface="Arial" panose="020B0604020202020204" pitchFamily="34" charset="0"/>
              <a:buNone/>
            </a:pPr>
            <a:r>
              <a:rPr lang="fr-FR" altLang="fr-FR" sz="2800" u="sng">
                <a:latin typeface="Arial Rounded MT Bold" pitchFamily="34" charset="0"/>
              </a:rPr>
              <a:t>Quelques objets natifs</a:t>
            </a:r>
          </a:p>
          <a:p>
            <a:pPr eaLnBrk="1" hangingPunct="1">
              <a:buSzPct val="150000"/>
              <a:buFont typeface="Arial" panose="020B0604020202020204" pitchFamily="34" charset="0"/>
              <a:buNone/>
            </a:pPr>
            <a:endParaRPr lang="fr-FR" altLang="fr-FR" sz="2000">
              <a:latin typeface="Arial Rounded MT Bold" pitchFamily="34" charset="0"/>
            </a:endParaRPr>
          </a:p>
          <a:p>
            <a:pPr eaLnBrk="1" hangingPunct="1">
              <a:buSzPct val="150000"/>
              <a:buFont typeface="Arial" panose="020B0604020202020204" pitchFamily="34" charset="0"/>
              <a:buNone/>
            </a:pPr>
            <a:r>
              <a:rPr lang="fr-FR" altLang="fr-FR" sz="2000" i="1">
                <a:latin typeface="Arial Rounded MT Bold" pitchFamily="34" charset="0"/>
              </a:rPr>
              <a:t>Les chaînes : nettoyage et recherche</a:t>
            </a:r>
          </a:p>
          <a:p>
            <a:pPr eaLnBrk="1" hangingPunct="1">
              <a:buSzPct val="150000"/>
              <a:buFont typeface="Arial" panose="020B0604020202020204" pitchFamily="34" charset="0"/>
              <a:buNone/>
            </a:pPr>
            <a:endParaRPr lang="fr-FR" altLang="fr-FR" sz="2000">
              <a:latin typeface="Arial Rounded MT Bold" pitchFamily="34" charset="0"/>
            </a:endParaRPr>
          </a:p>
        </p:txBody>
      </p:sp>
      <p:sp>
        <p:nvSpPr>
          <p:cNvPr id="9" name="Espace réservé du pied de page 8"/>
          <p:cNvSpPr>
            <a:spLocks noGrp="1"/>
          </p:cNvSpPr>
          <p:nvPr>
            <p:ph type="ftr" sz="quarter" idx="11"/>
          </p:nvPr>
        </p:nvSpPr>
        <p:spPr/>
        <p:txBody>
          <a:bodyPr/>
          <a:lstStyle/>
          <a:p>
            <a:pPr>
              <a:defRPr/>
            </a:pPr>
            <a:r>
              <a:rPr lang="fr-FR"/>
              <a:t>Formation JavaScript - formations@alexis-ravel.com</a:t>
            </a:r>
          </a:p>
        </p:txBody>
      </p:sp>
      <p:sp>
        <p:nvSpPr>
          <p:cNvPr id="91139"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2AC1C59-FA8A-4DE0-9FBE-C6B3049C6B33}" type="slidenum">
              <a:rPr lang="fr-FR" altLang="fr-FR" sz="1200" smtClean="0">
                <a:solidFill>
                  <a:srgbClr val="898989"/>
                </a:solidFill>
              </a:rPr>
              <a:pPr>
                <a:spcBef>
                  <a:spcPct val="0"/>
                </a:spcBef>
                <a:buFontTx/>
                <a:buNone/>
              </a:pPr>
              <a:t>49</a:t>
            </a:fld>
            <a:endParaRPr lang="fr-FR" altLang="fr-FR" sz="1200">
              <a:solidFill>
                <a:srgbClr val="898989"/>
              </a:solidFill>
            </a:endParaRPr>
          </a:p>
        </p:txBody>
      </p:sp>
      <p:sp>
        <p:nvSpPr>
          <p:cNvPr id="10"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pic>
        <p:nvPicPr>
          <p:cNvPr id="9114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3068638"/>
            <a:ext cx="6624637" cy="277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Imag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3608" y="266393"/>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pull dir="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re 1"/>
          <p:cNvSpPr>
            <a:spLocks noGrp="1"/>
          </p:cNvSpPr>
          <p:nvPr>
            <p:ph type="title"/>
          </p:nvPr>
        </p:nvSpPr>
        <p:spPr>
          <a:xfrm>
            <a:off x="1979613" y="260350"/>
            <a:ext cx="6337300" cy="995363"/>
          </a:xfrm>
        </p:spPr>
        <p:txBody>
          <a:bodyPr/>
          <a:lstStyle/>
          <a:p>
            <a:pPr eaLnBrk="1" hangingPunct="1"/>
            <a:r>
              <a:rPr lang="fr-FR" altLang="fr-FR">
                <a:latin typeface="Eras Bold ITC" pitchFamily="34" charset="0"/>
              </a:rPr>
              <a:t>Culture &amp; pratique</a:t>
            </a:r>
          </a:p>
        </p:txBody>
      </p:sp>
      <p:sp>
        <p:nvSpPr>
          <p:cNvPr id="11267" name="Espace réservé du contenu 2"/>
          <p:cNvSpPr>
            <a:spLocks noGrp="1"/>
          </p:cNvSpPr>
          <p:nvPr>
            <p:ph idx="1"/>
          </p:nvPr>
        </p:nvSpPr>
        <p:spPr>
          <a:xfrm>
            <a:off x="395288" y="1052513"/>
            <a:ext cx="8229600" cy="5668963"/>
          </a:xfrm>
        </p:spPr>
        <p:txBody>
          <a:bodyPr>
            <a:normAutofit/>
          </a:bodyPr>
          <a:lstStyle/>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800" u="sng" dirty="0">
                <a:latin typeface="Arial Rounded MT Bold" pitchFamily="34" charset="0"/>
              </a:rPr>
              <a:t>Présentation </a:t>
            </a:r>
            <a:r>
              <a:rPr lang="fr-FR" altLang="fr-FR" sz="2800" u="sng" dirty="0" err="1">
                <a:latin typeface="Arial Rounded MT Bold" pitchFamily="34" charset="0"/>
              </a:rPr>
              <a:t>succinte</a:t>
            </a:r>
            <a:r>
              <a:rPr lang="fr-FR" altLang="fr-FR" sz="2800" u="sng" dirty="0">
                <a:latin typeface="Arial Rounded MT Bold" pitchFamily="34" charset="0"/>
              </a:rPr>
              <a:t> du JavaScript  (JS) </a:t>
            </a: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Wingdings" panose="05000000000000000000" pitchFamily="2" charset="2"/>
              <a:buChar char="§"/>
            </a:pPr>
            <a:r>
              <a:rPr lang="fr-FR" altLang="fr-FR" sz="2000" dirty="0">
                <a:latin typeface="Arial Rounded MT Bold" pitchFamily="34" charset="0"/>
              </a:rPr>
              <a:t>Il permet d’agir sur le DOM (Document Object Model, l’arbre défini par les balises HTML emboîtées ou juxtaposées) : </a:t>
            </a: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Wingdings" panose="05000000000000000000" pitchFamily="2" charset="2"/>
              <a:buChar char="§"/>
            </a:pPr>
            <a:r>
              <a:rPr lang="fr-FR" altLang="fr-FR" sz="2000" dirty="0">
                <a:latin typeface="Arial Rounded MT Bold" pitchFamily="34" charset="0"/>
              </a:rPr>
              <a:t>Il peut donc modifier des éléments de la page, les cacher, faire des animations…</a:t>
            </a:r>
            <a:endParaRPr lang="fr-FR" altLang="fr-FR" sz="1200" dirty="0">
              <a:latin typeface="Arial Rounded MT Bold" pitchFamily="34" charset="0"/>
            </a:endParaRPr>
          </a:p>
          <a:p>
            <a:pPr eaLnBrk="1" hangingPunct="1">
              <a:buSzPct val="150000"/>
              <a:buFont typeface="Arial" panose="020B0604020202020204" pitchFamily="34" charset="0"/>
              <a:buNone/>
            </a:pPr>
            <a:endParaRPr lang="fr-FR" altLang="fr-FR" sz="12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p:txBody>
      </p:sp>
      <p:sp>
        <p:nvSpPr>
          <p:cNvPr id="11268"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75D8563-A9AB-492D-91C5-B0862E33A32C}" type="slidenum">
              <a:rPr lang="fr-FR" altLang="fr-FR" sz="1200" smtClean="0">
                <a:solidFill>
                  <a:srgbClr val="898989"/>
                </a:solidFill>
              </a:rPr>
              <a:pPr>
                <a:spcBef>
                  <a:spcPct val="0"/>
                </a:spcBef>
                <a:buFontTx/>
                <a:buNone/>
              </a:pPr>
              <a:t>5</a:t>
            </a:fld>
            <a:endParaRPr lang="fr-FR" altLang="fr-FR" sz="1200">
              <a:solidFill>
                <a:srgbClr val="898989"/>
              </a:solidFill>
            </a:endParaRPr>
          </a:p>
        </p:txBody>
      </p:sp>
      <p:pic>
        <p:nvPicPr>
          <p:cNvPr id="11270" name="Picture 8" descr="http://javascript.info/files/tutorial/browser/dom/simpledom2.png"/>
          <p:cNvPicPr>
            <a:picLocks noChangeAspect="1" noChangeArrowheads="1"/>
          </p:cNvPicPr>
          <p:nvPr/>
        </p:nvPicPr>
        <p:blipFill>
          <a:blip r:embed="rId4">
            <a:extLst>
              <a:ext uri="{28A0092B-C50C-407E-A947-70E740481C1C}">
                <a14:useLocalDpi xmlns:a14="http://schemas.microsoft.com/office/drawing/2010/main" val="0"/>
              </a:ext>
            </a:extLst>
          </a:blip>
          <a:srcRect b="8359"/>
          <a:stretch>
            <a:fillRect/>
          </a:stretch>
        </p:blipFill>
        <p:spPr bwMode="auto">
          <a:xfrm>
            <a:off x="2767013" y="2996952"/>
            <a:ext cx="4762500" cy="292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mag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1560" y="260350"/>
            <a:ext cx="1000031" cy="958579"/>
          </a:xfrm>
          <a:prstGeom prst="rect">
            <a:avLst/>
          </a:prstGeom>
        </p:spPr>
      </p:pic>
      <p:sp>
        <p:nvSpPr>
          <p:cNvPr id="2" name="Espace réservé du pied de page 1"/>
          <p:cNvSpPr>
            <a:spLocks noGrp="1"/>
          </p:cNvSpPr>
          <p:nvPr>
            <p:ph type="ftr" sz="quarter" idx="11"/>
          </p:nvPr>
        </p:nvSpPr>
        <p:spPr/>
        <p:txBody>
          <a:bodyPr/>
          <a:lstStyle/>
          <a:p>
            <a:pPr>
              <a:defRPr/>
            </a:pPr>
            <a:r>
              <a:rPr lang="fr-FR"/>
              <a:t>Formation JavaScript - formations@alexis-ravel.com</a:t>
            </a:r>
          </a:p>
        </p:txBody>
      </p:sp>
    </p:spTree>
  </p:cSld>
  <p:clrMapOvr>
    <a:masterClrMapping/>
  </p:clrMapOvr>
  <p:transition>
    <p:pull dir="rd"/>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Espace réservé du contenu 2"/>
          <p:cNvSpPr>
            <a:spLocks noGrp="1"/>
          </p:cNvSpPr>
          <p:nvPr>
            <p:ph idx="1"/>
          </p:nvPr>
        </p:nvSpPr>
        <p:spPr>
          <a:xfrm>
            <a:off x="395288" y="1268413"/>
            <a:ext cx="8229600" cy="5184775"/>
          </a:xfrm>
        </p:spPr>
        <p:txBody>
          <a:bodyPr/>
          <a:lstStyle/>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800" u="sng" dirty="0">
                <a:latin typeface="Arial Rounded MT Bold" pitchFamily="34" charset="0"/>
              </a:rPr>
              <a:t>Quelques objets natifs</a:t>
            </a: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000" i="1" dirty="0">
                <a:latin typeface="Arial Rounded MT Bold" pitchFamily="34" charset="0"/>
              </a:rPr>
              <a:t>Les nombres : l’objet </a:t>
            </a:r>
            <a:r>
              <a:rPr lang="fr-FR" altLang="fr-FR" sz="2000" i="1" dirty="0" err="1">
                <a:latin typeface="Arial Rounded MT Bold" pitchFamily="34" charset="0"/>
              </a:rPr>
              <a:t>Number</a:t>
            </a:r>
            <a:endParaRPr lang="fr-FR" altLang="fr-FR" sz="2000" i="1" dirty="0">
              <a:latin typeface="Arial Rounded MT Bold" pitchFamily="34" charset="0"/>
            </a:endParaRP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Wingdings" panose="05000000000000000000" pitchFamily="2" charset="2"/>
              <a:buChar char="§"/>
            </a:pPr>
            <a:r>
              <a:rPr lang="fr-FR" altLang="fr-FR" sz="2000" dirty="0">
                <a:latin typeface="Arial Rounded MT Bold" pitchFamily="34" charset="0"/>
              </a:rPr>
              <a:t>Il possède quelques propriétés intéressantes : </a:t>
            </a:r>
          </a:p>
          <a:p>
            <a:pPr lvl="1" eaLnBrk="1" hangingPunct="1">
              <a:buSzPct val="150000"/>
              <a:buFont typeface="Wingdings" panose="05000000000000000000" pitchFamily="2" charset="2"/>
              <a:buChar char="§"/>
            </a:pPr>
            <a:r>
              <a:rPr lang="fr-FR" altLang="fr-FR" sz="1800" dirty="0">
                <a:latin typeface="Arial Rounded MT Bold" pitchFamily="34" charset="0"/>
              </a:rPr>
              <a:t>MAX_VALUE et MIN_VALUE : respectivement nombre maximum et minimum pouvant être stockés dans une variable JS. Par exemple </a:t>
            </a:r>
            <a:r>
              <a:rPr lang="fr-FR" altLang="fr-FR" sz="1800" dirty="0" err="1">
                <a:latin typeface="Arial" panose="020B0604020202020204" pitchFamily="34" charset="0"/>
                <a:cs typeface="Arial" panose="020B0604020202020204" pitchFamily="34" charset="0"/>
              </a:rPr>
              <a:t>Number.MAX_VALUE</a:t>
            </a:r>
            <a:r>
              <a:rPr lang="fr-FR" altLang="fr-FR" sz="1800" dirty="0">
                <a:latin typeface="Arial Rounded MT Bold" pitchFamily="34" charset="0"/>
              </a:rPr>
              <a:t>  renvoie : </a:t>
            </a:r>
            <a:r>
              <a:rPr lang="fr-FR" altLang="fr-FR" sz="1800" dirty="0">
                <a:latin typeface="Arial" panose="020B0604020202020204" pitchFamily="34" charset="0"/>
                <a:cs typeface="Arial" panose="020B0604020202020204" pitchFamily="34" charset="0"/>
              </a:rPr>
              <a:t>1.7976931348623157e+308 </a:t>
            </a:r>
          </a:p>
          <a:p>
            <a:pPr lvl="1" eaLnBrk="1" hangingPunct="1">
              <a:buSzPct val="150000"/>
              <a:buFont typeface="Wingdings" panose="05000000000000000000" pitchFamily="2" charset="2"/>
              <a:buChar char="§"/>
            </a:pPr>
            <a:r>
              <a:rPr lang="fr-FR" altLang="fr-FR" sz="1800" dirty="0">
                <a:latin typeface="Arial Rounded MT Bold" pitchFamily="34" charset="0"/>
              </a:rPr>
              <a:t>POSITIVE_INFINITY et NEGATIVE_INFINITY qui contiennent chacun une constante représentant l’infini (peu utilisés car on a la fonction </a:t>
            </a:r>
            <a:r>
              <a:rPr lang="fr-FR" altLang="fr-FR" sz="1800" dirty="0" err="1">
                <a:latin typeface="Consolas" panose="020B0609020204030204" pitchFamily="49" charset="0"/>
                <a:cs typeface="Consolas" panose="020B0609020204030204" pitchFamily="49" charset="0"/>
              </a:rPr>
              <a:t>isFinite</a:t>
            </a:r>
            <a:r>
              <a:rPr lang="fr-FR" altLang="fr-FR" sz="1800" dirty="0">
                <a:latin typeface="Consolas" panose="020B0609020204030204" pitchFamily="49" charset="0"/>
                <a:cs typeface="Consolas" panose="020B0609020204030204" pitchFamily="49" charset="0"/>
              </a:rPr>
              <a:t>() </a:t>
            </a:r>
            <a:r>
              <a:rPr lang="fr-FR" altLang="fr-FR" sz="1800" dirty="0">
                <a:latin typeface="Arial Rounded MT Bold" pitchFamily="34" charset="0"/>
              </a:rPr>
              <a:t>de l’objet Math)</a:t>
            </a:r>
            <a:endParaRPr lang="fr-FR" altLang="fr-FR" sz="1800" dirty="0">
              <a:latin typeface="Arial" panose="020B0604020202020204" pitchFamily="34" charset="0"/>
              <a:cs typeface="Arial" panose="020B0604020202020204" pitchFamily="34" charset="0"/>
            </a:endParaRPr>
          </a:p>
          <a:p>
            <a:pPr eaLnBrk="1" hangingPunct="1">
              <a:buSzPct val="150000"/>
              <a:buFont typeface="Arial" panose="020B0604020202020204" pitchFamily="34" charset="0"/>
              <a:buNone/>
            </a:pPr>
            <a:endParaRPr lang="fr-FR" altLang="fr-FR" sz="2000" dirty="0">
              <a:latin typeface="Arial Rounded MT Bold" pitchFamily="34" charset="0"/>
            </a:endParaRPr>
          </a:p>
        </p:txBody>
      </p:sp>
      <p:sp>
        <p:nvSpPr>
          <p:cNvPr id="9" name="Espace réservé du pied de page 8"/>
          <p:cNvSpPr>
            <a:spLocks noGrp="1"/>
          </p:cNvSpPr>
          <p:nvPr>
            <p:ph type="ftr" sz="quarter" idx="11"/>
          </p:nvPr>
        </p:nvSpPr>
        <p:spPr/>
        <p:txBody>
          <a:bodyPr/>
          <a:lstStyle/>
          <a:p>
            <a:pPr>
              <a:defRPr/>
            </a:pPr>
            <a:r>
              <a:rPr lang="fr-FR"/>
              <a:t>Formation JavaScript - formations@alexis-ravel.com</a:t>
            </a:r>
          </a:p>
        </p:txBody>
      </p:sp>
      <p:sp>
        <p:nvSpPr>
          <p:cNvPr id="93187"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B3F59AF-BDBE-4CD7-AC7E-399A7B376C92}" type="slidenum">
              <a:rPr lang="fr-FR" altLang="fr-FR" sz="1200" smtClean="0">
                <a:solidFill>
                  <a:srgbClr val="898989"/>
                </a:solidFill>
              </a:rPr>
              <a:pPr>
                <a:spcBef>
                  <a:spcPct val="0"/>
                </a:spcBef>
                <a:buFontTx/>
                <a:buNone/>
              </a:pPr>
              <a:t>50</a:t>
            </a:fld>
            <a:endParaRPr lang="fr-FR" altLang="fr-FR" sz="1200">
              <a:solidFill>
                <a:srgbClr val="898989"/>
              </a:solidFill>
            </a:endParaRPr>
          </a:p>
        </p:txBody>
      </p:sp>
      <p:sp>
        <p:nvSpPr>
          <p:cNvPr id="10"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pic>
        <p:nvPicPr>
          <p:cNvPr id="8" name="Imag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3608" y="266393"/>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pull dir="rd"/>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Espace réservé du contenu 2"/>
          <p:cNvSpPr>
            <a:spLocks noGrp="1"/>
          </p:cNvSpPr>
          <p:nvPr>
            <p:ph idx="1"/>
          </p:nvPr>
        </p:nvSpPr>
        <p:spPr>
          <a:xfrm>
            <a:off x="395288" y="1268413"/>
            <a:ext cx="8229600" cy="5184775"/>
          </a:xfrm>
        </p:spPr>
        <p:txBody>
          <a:bodyPr/>
          <a:lstStyle/>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800" u="sng" dirty="0">
                <a:latin typeface="Arial Rounded MT Bold" pitchFamily="34" charset="0"/>
              </a:rPr>
              <a:t>Quelques objets natifs</a:t>
            </a: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000" i="1" dirty="0">
                <a:latin typeface="Arial Rounded MT Bold" pitchFamily="34" charset="0"/>
              </a:rPr>
              <a:t>Les nombres : l’objet  Math</a:t>
            </a: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Wingdings" panose="05000000000000000000" pitchFamily="2" charset="2"/>
              <a:buChar char="§"/>
            </a:pPr>
            <a:r>
              <a:rPr lang="fr-FR" altLang="fr-FR" sz="2000" dirty="0">
                <a:latin typeface="Arial Rounded MT Bold" pitchFamily="34" charset="0"/>
              </a:rPr>
              <a:t>Il possède quelques propriétés contenant des constantes classiques comme </a:t>
            </a:r>
            <a:r>
              <a:rPr lang="el-GR" altLang="fr-FR" sz="2000" dirty="0">
                <a:latin typeface="Arial Rounded MT Bold" pitchFamily="34" charset="0"/>
              </a:rPr>
              <a:t>π</a:t>
            </a:r>
            <a:r>
              <a:rPr lang="fr-FR" altLang="fr-FR" sz="2000" dirty="0">
                <a:latin typeface="Arial Rounded MT Bold" pitchFamily="34" charset="0"/>
              </a:rPr>
              <a:t> :  </a:t>
            </a:r>
            <a:r>
              <a:rPr lang="fr-FR" altLang="fr-FR" sz="2000" dirty="0" err="1">
                <a:latin typeface="Consolas" panose="020B0609020204030204" pitchFamily="49" charset="0"/>
                <a:cs typeface="Consolas" panose="020B0609020204030204" pitchFamily="49" charset="0"/>
              </a:rPr>
              <a:t>Math.PI</a:t>
            </a:r>
            <a:endParaRPr lang="fr-FR" altLang="fr-FR" sz="2000" dirty="0">
              <a:latin typeface="Consolas" panose="020B0609020204030204" pitchFamily="49" charset="0"/>
              <a:cs typeface="Consolas" panose="020B0609020204030204" pitchFamily="49"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cs typeface="Arial" panose="020B0604020202020204" pitchFamily="34" charset="0"/>
            </a:endParaRPr>
          </a:p>
          <a:p>
            <a:pPr eaLnBrk="1" hangingPunct="1">
              <a:buSzPct val="150000"/>
              <a:buFont typeface="Wingdings" panose="05000000000000000000" pitchFamily="2" charset="2"/>
              <a:buChar char="§"/>
            </a:pPr>
            <a:r>
              <a:rPr lang="fr-FR" altLang="fr-FR" sz="2000" dirty="0">
                <a:latin typeface="Arial Rounded MT Bold" pitchFamily="34" charset="0"/>
                <a:cs typeface="Arial" panose="020B0604020202020204" pitchFamily="34" charset="0"/>
              </a:rPr>
              <a:t>Il possède de nombreuses méthodes utiles :</a:t>
            </a:r>
            <a:endParaRPr lang="fr-FR" altLang="fr-FR" sz="1800" dirty="0">
              <a:latin typeface="Arial" panose="020B0604020202020204" pitchFamily="34" charset="0"/>
              <a:cs typeface="Arial" panose="020B0604020202020204" pitchFamily="34" charset="0"/>
            </a:endParaRPr>
          </a:p>
          <a:p>
            <a:pPr eaLnBrk="1" hangingPunct="1">
              <a:buSzPct val="150000"/>
              <a:buFont typeface="Arial" panose="020B0604020202020204" pitchFamily="34" charset="0"/>
              <a:buNone/>
            </a:pPr>
            <a:endParaRPr lang="fr-FR" altLang="fr-FR" sz="2000" dirty="0">
              <a:latin typeface="Arial Rounded MT Bold" pitchFamily="34" charset="0"/>
            </a:endParaRPr>
          </a:p>
        </p:txBody>
      </p:sp>
      <p:sp>
        <p:nvSpPr>
          <p:cNvPr id="9" name="Espace réservé du pied de page 8"/>
          <p:cNvSpPr>
            <a:spLocks noGrp="1"/>
          </p:cNvSpPr>
          <p:nvPr>
            <p:ph type="ftr" sz="quarter" idx="11"/>
          </p:nvPr>
        </p:nvSpPr>
        <p:spPr/>
        <p:txBody>
          <a:bodyPr/>
          <a:lstStyle/>
          <a:p>
            <a:pPr>
              <a:defRPr/>
            </a:pPr>
            <a:r>
              <a:rPr lang="fr-FR"/>
              <a:t>Formation JavaScript - formations@alexis-ravel.com</a:t>
            </a:r>
          </a:p>
        </p:txBody>
      </p:sp>
      <p:sp>
        <p:nvSpPr>
          <p:cNvPr id="95235"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B96370C-64F0-4C56-8704-4435E30C6B52}" type="slidenum">
              <a:rPr lang="fr-FR" altLang="fr-FR" sz="1200" smtClean="0">
                <a:solidFill>
                  <a:srgbClr val="898989"/>
                </a:solidFill>
              </a:rPr>
              <a:pPr>
                <a:spcBef>
                  <a:spcPct val="0"/>
                </a:spcBef>
                <a:buFontTx/>
                <a:buNone/>
              </a:pPr>
              <a:t>51</a:t>
            </a:fld>
            <a:endParaRPr lang="fr-FR" altLang="fr-FR" sz="1200">
              <a:solidFill>
                <a:srgbClr val="898989"/>
              </a:solidFill>
            </a:endParaRPr>
          </a:p>
        </p:txBody>
      </p:sp>
      <p:sp>
        <p:nvSpPr>
          <p:cNvPr id="10"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pic>
        <p:nvPicPr>
          <p:cNvPr id="9524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4652963"/>
            <a:ext cx="4751387" cy="206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Imag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43608" y="266393"/>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pull dir="rd"/>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Espace réservé du contenu 2"/>
          <p:cNvSpPr>
            <a:spLocks noGrp="1"/>
          </p:cNvSpPr>
          <p:nvPr>
            <p:ph idx="1"/>
          </p:nvPr>
        </p:nvSpPr>
        <p:spPr>
          <a:xfrm>
            <a:off x="395288" y="1268413"/>
            <a:ext cx="8229600" cy="5184775"/>
          </a:xfrm>
        </p:spPr>
        <p:txBody>
          <a:bodyPr/>
          <a:lstStyle/>
          <a:p>
            <a:pPr eaLnBrk="1" hangingPunct="1">
              <a:buSzPct val="150000"/>
              <a:buFont typeface="Arial" panose="020B0604020202020204" pitchFamily="34" charset="0"/>
              <a:buNone/>
            </a:pPr>
            <a:endParaRPr lang="fr-FR" altLang="fr-FR" sz="2000">
              <a:latin typeface="Arial Rounded MT Bold" pitchFamily="34" charset="0"/>
            </a:endParaRPr>
          </a:p>
          <a:p>
            <a:pPr eaLnBrk="1" hangingPunct="1">
              <a:buSzPct val="150000"/>
              <a:buFont typeface="Arial" panose="020B0604020202020204" pitchFamily="34" charset="0"/>
              <a:buNone/>
            </a:pPr>
            <a:r>
              <a:rPr lang="fr-FR" altLang="fr-FR" sz="2800" u="sng">
                <a:latin typeface="Arial Rounded MT Bold" pitchFamily="34" charset="0"/>
              </a:rPr>
              <a:t>Quelques objets natifs</a:t>
            </a:r>
          </a:p>
          <a:p>
            <a:pPr eaLnBrk="1" hangingPunct="1">
              <a:buSzPct val="150000"/>
              <a:buFont typeface="Arial" panose="020B0604020202020204" pitchFamily="34" charset="0"/>
              <a:buNone/>
            </a:pPr>
            <a:endParaRPr lang="fr-FR" altLang="fr-FR" sz="2000">
              <a:latin typeface="Arial Rounded MT Bold" pitchFamily="34" charset="0"/>
            </a:endParaRPr>
          </a:p>
          <a:p>
            <a:pPr eaLnBrk="1" hangingPunct="1">
              <a:buSzPct val="150000"/>
              <a:buFont typeface="Arial" panose="020B0604020202020204" pitchFamily="34" charset="0"/>
              <a:buNone/>
            </a:pPr>
            <a:r>
              <a:rPr lang="fr-FR" altLang="fr-FR" sz="2000" i="1">
                <a:latin typeface="Arial Rounded MT Bold" pitchFamily="34" charset="0"/>
              </a:rPr>
              <a:t>Les nombres : l’objet  Math</a:t>
            </a:r>
          </a:p>
          <a:p>
            <a:pPr eaLnBrk="1" hangingPunct="1">
              <a:buSzPct val="150000"/>
              <a:buFont typeface="Arial" panose="020B0604020202020204" pitchFamily="34" charset="0"/>
              <a:buNone/>
            </a:pPr>
            <a:endParaRPr lang="fr-FR" altLang="fr-FR" sz="2000">
              <a:latin typeface="Arial Rounded MT Bold" pitchFamily="34" charset="0"/>
            </a:endParaRPr>
          </a:p>
        </p:txBody>
      </p:sp>
      <p:sp>
        <p:nvSpPr>
          <p:cNvPr id="9" name="Espace réservé du pied de page 8"/>
          <p:cNvSpPr>
            <a:spLocks noGrp="1"/>
          </p:cNvSpPr>
          <p:nvPr>
            <p:ph type="ftr" sz="quarter" idx="11"/>
          </p:nvPr>
        </p:nvSpPr>
        <p:spPr/>
        <p:txBody>
          <a:bodyPr/>
          <a:lstStyle/>
          <a:p>
            <a:pPr>
              <a:defRPr/>
            </a:pPr>
            <a:r>
              <a:rPr lang="fr-FR"/>
              <a:t>Formation JavaScript - formations@alexis-ravel.com</a:t>
            </a:r>
          </a:p>
        </p:txBody>
      </p:sp>
      <p:sp>
        <p:nvSpPr>
          <p:cNvPr id="97283"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F8D4B1A-5CA9-49F8-ADA0-68841CC36955}" type="slidenum">
              <a:rPr lang="fr-FR" altLang="fr-FR" sz="1200" smtClean="0">
                <a:solidFill>
                  <a:srgbClr val="898989"/>
                </a:solidFill>
              </a:rPr>
              <a:pPr>
                <a:spcBef>
                  <a:spcPct val="0"/>
                </a:spcBef>
                <a:buFontTx/>
                <a:buNone/>
              </a:pPr>
              <a:t>52</a:t>
            </a:fld>
            <a:endParaRPr lang="fr-FR" altLang="fr-FR" sz="1200">
              <a:solidFill>
                <a:srgbClr val="898989"/>
              </a:solidFill>
            </a:endParaRPr>
          </a:p>
        </p:txBody>
      </p:sp>
      <p:sp>
        <p:nvSpPr>
          <p:cNvPr id="10"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pic>
        <p:nvPicPr>
          <p:cNvPr id="9728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3213100"/>
            <a:ext cx="4559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728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825" y="4076700"/>
            <a:ext cx="7380288" cy="237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290" name="ZoneTexte 10"/>
          <p:cNvSpPr txBox="1">
            <a:spLocks noChangeArrowheads="1"/>
          </p:cNvSpPr>
          <p:nvPr/>
        </p:nvSpPr>
        <p:spPr bwMode="auto">
          <a:xfrm>
            <a:off x="7956550" y="4292600"/>
            <a:ext cx="1295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fr-FR" altLang="fr-FR" sz="1800">
                <a:latin typeface="Arial" panose="020B0604020202020204" pitchFamily="34" charset="0"/>
              </a:rPr>
              <a:t>Code </a:t>
            </a:r>
          </a:p>
          <a:p>
            <a:pPr eaLnBrk="1" hangingPunct="1">
              <a:spcBef>
                <a:spcPct val="0"/>
              </a:spcBef>
              <a:buFontTx/>
              <a:buNone/>
            </a:pPr>
            <a:r>
              <a:rPr lang="fr-FR" altLang="fr-FR" sz="1800">
                <a:latin typeface="Arial" panose="020B0604020202020204" pitchFamily="34" charset="0"/>
              </a:rPr>
              <a:t>copiable :</a:t>
            </a:r>
          </a:p>
        </p:txBody>
      </p:sp>
      <p:sp>
        <p:nvSpPr>
          <p:cNvPr id="97291" name="ZoneTexte 11"/>
          <p:cNvSpPr txBox="1">
            <a:spLocks noChangeArrowheads="1"/>
          </p:cNvSpPr>
          <p:nvPr/>
        </p:nvSpPr>
        <p:spPr bwMode="auto">
          <a:xfrm>
            <a:off x="9144000" y="4826000"/>
            <a:ext cx="655320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fr-FR" altLang="fr-FR" sz="1800">
                <a:latin typeface="Arial" panose="020B0604020202020204" pitchFamily="34" charset="0"/>
              </a:rPr>
              <a:t>function rand(min, max, decimal) {</a:t>
            </a:r>
          </a:p>
          <a:p>
            <a:pPr eaLnBrk="1" hangingPunct="1">
              <a:spcBef>
                <a:spcPct val="0"/>
              </a:spcBef>
              <a:buFontTx/>
              <a:buNone/>
            </a:pPr>
            <a:r>
              <a:rPr lang="fr-FR" altLang="fr-FR" sz="1800">
                <a:latin typeface="Arial" panose="020B0604020202020204" pitchFamily="34" charset="0"/>
              </a:rPr>
              <a:t>    if(decimal) {</a:t>
            </a:r>
          </a:p>
          <a:p>
            <a:pPr eaLnBrk="1" hangingPunct="1">
              <a:spcBef>
                <a:spcPct val="0"/>
              </a:spcBef>
              <a:buFontTx/>
              <a:buNone/>
            </a:pPr>
            <a:r>
              <a:rPr lang="fr-FR" altLang="fr-FR" sz="1800">
                <a:latin typeface="Arial" panose="020B0604020202020204" pitchFamily="34" charset="0"/>
              </a:rPr>
              <a:t>        return Math.random() * (max - min) + min;</a:t>
            </a:r>
          </a:p>
          <a:p>
            <a:pPr eaLnBrk="1" hangingPunct="1">
              <a:spcBef>
                <a:spcPct val="0"/>
              </a:spcBef>
              <a:buFontTx/>
              <a:buNone/>
            </a:pPr>
            <a:r>
              <a:rPr lang="fr-FR" altLang="fr-FR" sz="1800">
                <a:latin typeface="Arial" panose="020B0604020202020204" pitchFamily="34" charset="0"/>
              </a:rPr>
              <a:t>    } else {</a:t>
            </a:r>
          </a:p>
          <a:p>
            <a:pPr eaLnBrk="1" hangingPunct="1">
              <a:spcBef>
                <a:spcPct val="0"/>
              </a:spcBef>
              <a:buFontTx/>
              <a:buNone/>
            </a:pPr>
            <a:r>
              <a:rPr lang="fr-FR" altLang="fr-FR" sz="1800">
                <a:latin typeface="Arial" panose="020B0604020202020204" pitchFamily="34" charset="0"/>
              </a:rPr>
              <a:t>        return Math.floor(Math.random() * (max - min + 1) + min );</a:t>
            </a:r>
          </a:p>
          <a:p>
            <a:pPr eaLnBrk="1" hangingPunct="1">
              <a:spcBef>
                <a:spcPct val="0"/>
              </a:spcBef>
              <a:buFontTx/>
              <a:buNone/>
            </a:pPr>
            <a:r>
              <a:rPr lang="fr-FR" altLang="fr-FR" sz="1800">
                <a:latin typeface="Arial" panose="020B0604020202020204" pitchFamily="34" charset="0"/>
              </a:rPr>
              <a:t>    }</a:t>
            </a:r>
          </a:p>
          <a:p>
            <a:pPr eaLnBrk="1" hangingPunct="1">
              <a:spcBef>
                <a:spcPct val="0"/>
              </a:spcBef>
              <a:buFontTx/>
              <a:buNone/>
            </a:pPr>
            <a:r>
              <a:rPr lang="fr-FR" altLang="fr-FR" sz="1800">
                <a:latin typeface="Arial" panose="020B0604020202020204" pitchFamily="34" charset="0"/>
              </a:rPr>
              <a:t>}</a:t>
            </a:r>
          </a:p>
        </p:txBody>
      </p:sp>
      <p:pic>
        <p:nvPicPr>
          <p:cNvPr id="12" name="Imag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43608" y="266393"/>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pull dir="rd"/>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Espace réservé du contenu 2"/>
          <p:cNvSpPr>
            <a:spLocks noGrp="1"/>
          </p:cNvSpPr>
          <p:nvPr>
            <p:ph idx="1"/>
          </p:nvPr>
        </p:nvSpPr>
        <p:spPr>
          <a:xfrm>
            <a:off x="395288" y="1268413"/>
            <a:ext cx="8229600" cy="5184775"/>
          </a:xfrm>
        </p:spPr>
        <p:txBody>
          <a:bodyPr/>
          <a:lstStyle/>
          <a:p>
            <a:pPr eaLnBrk="1" hangingPunct="1">
              <a:buSzPct val="150000"/>
              <a:buFont typeface="Arial" panose="020B0604020202020204" pitchFamily="34" charset="0"/>
              <a:buNone/>
            </a:pPr>
            <a:endParaRPr lang="fr-FR" altLang="fr-FR" sz="2000">
              <a:latin typeface="Arial Rounded MT Bold" pitchFamily="34" charset="0"/>
            </a:endParaRPr>
          </a:p>
          <a:p>
            <a:pPr eaLnBrk="1" hangingPunct="1">
              <a:buSzPct val="150000"/>
              <a:buFont typeface="Arial" panose="020B0604020202020204" pitchFamily="34" charset="0"/>
              <a:buNone/>
            </a:pPr>
            <a:r>
              <a:rPr lang="fr-FR" altLang="fr-FR" sz="2800" u="sng">
                <a:latin typeface="Arial Rounded MT Bold" pitchFamily="34" charset="0"/>
              </a:rPr>
              <a:t>Quelques objets natifs</a:t>
            </a:r>
          </a:p>
          <a:p>
            <a:pPr eaLnBrk="1" hangingPunct="1">
              <a:buSzPct val="150000"/>
              <a:buFont typeface="Arial" panose="020B0604020202020204" pitchFamily="34" charset="0"/>
              <a:buNone/>
            </a:pPr>
            <a:endParaRPr lang="fr-FR" altLang="fr-FR" sz="2000">
              <a:latin typeface="Arial Rounded MT Bold" pitchFamily="34" charset="0"/>
            </a:endParaRPr>
          </a:p>
          <a:p>
            <a:pPr eaLnBrk="1" hangingPunct="1">
              <a:buSzPct val="150000"/>
              <a:buFont typeface="Arial" panose="020B0604020202020204" pitchFamily="34" charset="0"/>
              <a:buNone/>
            </a:pPr>
            <a:r>
              <a:rPr lang="fr-FR" altLang="fr-FR" sz="2000" i="1">
                <a:latin typeface="Arial Rounded MT Bold" pitchFamily="34" charset="0"/>
              </a:rPr>
              <a:t>Les nombres : l’objet  Math et isFinite()</a:t>
            </a:r>
          </a:p>
          <a:p>
            <a:pPr eaLnBrk="1" hangingPunct="1">
              <a:buSzPct val="150000"/>
              <a:buFont typeface="Arial" panose="020B0604020202020204" pitchFamily="34" charset="0"/>
              <a:buNone/>
            </a:pPr>
            <a:endParaRPr lang="fr-FR" altLang="fr-FR" sz="2000">
              <a:latin typeface="Arial Rounded MT Bold" pitchFamily="34" charset="0"/>
            </a:endParaRPr>
          </a:p>
        </p:txBody>
      </p:sp>
      <p:sp>
        <p:nvSpPr>
          <p:cNvPr id="9" name="Espace réservé du pied de page 8"/>
          <p:cNvSpPr>
            <a:spLocks noGrp="1"/>
          </p:cNvSpPr>
          <p:nvPr>
            <p:ph type="ftr" sz="quarter" idx="11"/>
          </p:nvPr>
        </p:nvSpPr>
        <p:spPr/>
        <p:txBody>
          <a:bodyPr/>
          <a:lstStyle/>
          <a:p>
            <a:pPr>
              <a:defRPr/>
            </a:pPr>
            <a:r>
              <a:rPr lang="fr-FR"/>
              <a:t>Formation JavaScript - formations@alexis-ravel.com</a:t>
            </a:r>
          </a:p>
        </p:txBody>
      </p:sp>
      <p:sp>
        <p:nvSpPr>
          <p:cNvPr id="99331"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28CD7D6-CCFA-4D95-ADB8-F22080E43463}" type="slidenum">
              <a:rPr lang="fr-FR" altLang="fr-FR" sz="1200" smtClean="0">
                <a:solidFill>
                  <a:srgbClr val="898989"/>
                </a:solidFill>
              </a:rPr>
              <a:pPr>
                <a:spcBef>
                  <a:spcPct val="0"/>
                </a:spcBef>
                <a:buFontTx/>
                <a:buNone/>
              </a:pPr>
              <a:t>53</a:t>
            </a:fld>
            <a:endParaRPr lang="fr-FR" altLang="fr-FR" sz="1200">
              <a:solidFill>
                <a:srgbClr val="898989"/>
              </a:solidFill>
            </a:endParaRPr>
          </a:p>
        </p:txBody>
      </p:sp>
      <p:sp>
        <p:nvSpPr>
          <p:cNvPr id="10"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pic>
        <p:nvPicPr>
          <p:cNvPr id="9933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3141663"/>
            <a:ext cx="5300663"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933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5300663"/>
            <a:ext cx="5692775"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Imag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43608" y="260648"/>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pull dir="rd"/>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Espace réservé du contenu 2"/>
          <p:cNvSpPr>
            <a:spLocks noGrp="1"/>
          </p:cNvSpPr>
          <p:nvPr>
            <p:ph idx="1"/>
          </p:nvPr>
        </p:nvSpPr>
        <p:spPr>
          <a:xfrm>
            <a:off x="395288" y="1268413"/>
            <a:ext cx="8229600" cy="5184775"/>
          </a:xfrm>
        </p:spPr>
        <p:txBody>
          <a:bodyPr/>
          <a:lstStyle/>
          <a:p>
            <a:pPr eaLnBrk="1" hangingPunct="1">
              <a:buSzPct val="150000"/>
              <a:buFont typeface="Arial" panose="020B0604020202020204" pitchFamily="34" charset="0"/>
              <a:buNone/>
            </a:pPr>
            <a:endParaRPr lang="fr-FR" altLang="fr-FR" sz="2000">
              <a:latin typeface="Arial Rounded MT Bold" pitchFamily="34" charset="0"/>
            </a:endParaRPr>
          </a:p>
          <a:p>
            <a:pPr eaLnBrk="1" hangingPunct="1">
              <a:buSzPct val="150000"/>
              <a:buFont typeface="Arial" panose="020B0604020202020204" pitchFamily="34" charset="0"/>
              <a:buNone/>
            </a:pPr>
            <a:r>
              <a:rPr lang="fr-FR" altLang="fr-FR" sz="2800" u="sng">
                <a:latin typeface="Arial Rounded MT Bold" pitchFamily="34" charset="0"/>
              </a:rPr>
              <a:t>Quelques objets natifs</a:t>
            </a:r>
          </a:p>
          <a:p>
            <a:pPr eaLnBrk="1" hangingPunct="1">
              <a:buSzPct val="150000"/>
              <a:buFont typeface="Arial" panose="020B0604020202020204" pitchFamily="34" charset="0"/>
              <a:buNone/>
            </a:pPr>
            <a:endParaRPr lang="fr-FR" altLang="fr-FR" sz="2000">
              <a:latin typeface="Arial Rounded MT Bold" pitchFamily="34" charset="0"/>
            </a:endParaRPr>
          </a:p>
          <a:p>
            <a:pPr eaLnBrk="1" hangingPunct="1">
              <a:buSzPct val="150000"/>
              <a:buFont typeface="Arial" panose="020B0604020202020204" pitchFamily="34" charset="0"/>
              <a:buNone/>
            </a:pPr>
            <a:r>
              <a:rPr lang="fr-FR" altLang="fr-FR" sz="2000" i="1">
                <a:latin typeface="Arial Rounded MT Bold" pitchFamily="34" charset="0"/>
              </a:rPr>
              <a:t>Les tableaux : opérations de base</a:t>
            </a:r>
          </a:p>
          <a:p>
            <a:pPr eaLnBrk="1" hangingPunct="1">
              <a:buSzPct val="150000"/>
              <a:buFont typeface="Arial" panose="020B0604020202020204" pitchFamily="34" charset="0"/>
              <a:buNone/>
            </a:pPr>
            <a:endParaRPr lang="fr-FR" altLang="fr-FR" sz="2000">
              <a:latin typeface="Arial Rounded MT Bold" pitchFamily="34" charset="0"/>
            </a:endParaRPr>
          </a:p>
        </p:txBody>
      </p:sp>
      <p:sp>
        <p:nvSpPr>
          <p:cNvPr id="9" name="Espace réservé du pied de page 8"/>
          <p:cNvSpPr>
            <a:spLocks noGrp="1"/>
          </p:cNvSpPr>
          <p:nvPr>
            <p:ph type="ftr" sz="quarter" idx="11"/>
          </p:nvPr>
        </p:nvSpPr>
        <p:spPr/>
        <p:txBody>
          <a:bodyPr/>
          <a:lstStyle/>
          <a:p>
            <a:pPr>
              <a:defRPr/>
            </a:pPr>
            <a:r>
              <a:rPr lang="fr-FR"/>
              <a:t>Formation JavaScript - formations@alexis-ravel.com</a:t>
            </a:r>
          </a:p>
        </p:txBody>
      </p:sp>
      <p:sp>
        <p:nvSpPr>
          <p:cNvPr id="101379"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CA5ED87-4305-4BF0-82A2-90EB0F7DFFE4}" type="slidenum">
              <a:rPr lang="fr-FR" altLang="fr-FR" sz="1200" smtClean="0">
                <a:solidFill>
                  <a:srgbClr val="898989"/>
                </a:solidFill>
              </a:rPr>
              <a:pPr>
                <a:spcBef>
                  <a:spcPct val="0"/>
                </a:spcBef>
                <a:buFontTx/>
                <a:buNone/>
              </a:pPr>
              <a:t>54</a:t>
            </a:fld>
            <a:endParaRPr lang="fr-FR" altLang="fr-FR" sz="1200">
              <a:solidFill>
                <a:srgbClr val="898989"/>
              </a:solidFill>
            </a:endParaRPr>
          </a:p>
        </p:txBody>
      </p:sp>
      <p:pic>
        <p:nvPicPr>
          <p:cNvPr id="101383" name="Imag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3141663"/>
            <a:ext cx="5400675"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384" name="ZoneTexte 9"/>
          <p:cNvSpPr txBox="1">
            <a:spLocks noChangeArrowheads="1"/>
          </p:cNvSpPr>
          <p:nvPr/>
        </p:nvSpPr>
        <p:spPr bwMode="auto">
          <a:xfrm>
            <a:off x="6084888" y="4581525"/>
            <a:ext cx="28797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fr-FR" altLang="fr-FR" sz="1800">
                <a:latin typeface="Arial Rounded MT Bold" pitchFamily="34" charset="0"/>
              </a:rPr>
              <a:t>Même s’ils ne sont pas vraiment faits pour, on peut aussi utiliser des chaînes comme clés.</a:t>
            </a:r>
          </a:p>
        </p:txBody>
      </p:sp>
      <p:sp>
        <p:nvSpPr>
          <p:cNvPr id="10"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pic>
        <p:nvPicPr>
          <p:cNvPr id="11" name="Imag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3608" y="266393"/>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pull dir="rd"/>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Espace réservé du contenu 2"/>
          <p:cNvSpPr>
            <a:spLocks noGrp="1"/>
          </p:cNvSpPr>
          <p:nvPr>
            <p:ph idx="1"/>
          </p:nvPr>
        </p:nvSpPr>
        <p:spPr>
          <a:xfrm>
            <a:off x="395288" y="1268413"/>
            <a:ext cx="8229600" cy="5184775"/>
          </a:xfrm>
        </p:spPr>
        <p:txBody>
          <a:bodyPr/>
          <a:lstStyle/>
          <a:p>
            <a:pPr eaLnBrk="1" hangingPunct="1">
              <a:buSzPct val="150000"/>
              <a:buFont typeface="Arial" panose="020B0604020202020204" pitchFamily="34" charset="0"/>
              <a:buNone/>
            </a:pPr>
            <a:endParaRPr lang="fr-FR" altLang="fr-FR" sz="2000">
              <a:latin typeface="Arial Rounded MT Bold" pitchFamily="34" charset="0"/>
            </a:endParaRPr>
          </a:p>
          <a:p>
            <a:pPr eaLnBrk="1" hangingPunct="1">
              <a:buSzPct val="150000"/>
              <a:buFont typeface="Arial" panose="020B0604020202020204" pitchFamily="34" charset="0"/>
              <a:buNone/>
            </a:pPr>
            <a:r>
              <a:rPr lang="fr-FR" altLang="fr-FR" sz="2800" u="sng">
                <a:latin typeface="Arial Rounded MT Bold" pitchFamily="34" charset="0"/>
              </a:rPr>
              <a:t>Quelques objets natifs</a:t>
            </a:r>
          </a:p>
          <a:p>
            <a:pPr eaLnBrk="1" hangingPunct="1">
              <a:buSzPct val="150000"/>
              <a:buFont typeface="Arial" panose="020B0604020202020204" pitchFamily="34" charset="0"/>
              <a:buNone/>
            </a:pPr>
            <a:endParaRPr lang="fr-FR" altLang="fr-FR" sz="2000">
              <a:latin typeface="Arial Rounded MT Bold" pitchFamily="34" charset="0"/>
            </a:endParaRPr>
          </a:p>
          <a:p>
            <a:pPr eaLnBrk="1" hangingPunct="1">
              <a:buSzPct val="150000"/>
              <a:buFont typeface="Arial" panose="020B0604020202020204" pitchFamily="34" charset="0"/>
              <a:buNone/>
            </a:pPr>
            <a:r>
              <a:rPr lang="fr-FR" altLang="fr-FR" sz="2000" i="1">
                <a:latin typeface="Arial Rounded MT Bold" pitchFamily="34" charset="0"/>
              </a:rPr>
              <a:t>Les tableaux : opérations de base</a:t>
            </a:r>
          </a:p>
          <a:p>
            <a:pPr eaLnBrk="1" hangingPunct="1">
              <a:buSzPct val="150000"/>
              <a:buFont typeface="Arial" panose="020B0604020202020204" pitchFamily="34" charset="0"/>
              <a:buNone/>
            </a:pPr>
            <a:endParaRPr lang="fr-FR" altLang="fr-FR" sz="2000">
              <a:latin typeface="Arial Rounded MT Bold" pitchFamily="34" charset="0"/>
            </a:endParaRPr>
          </a:p>
        </p:txBody>
      </p:sp>
      <p:sp>
        <p:nvSpPr>
          <p:cNvPr id="9" name="Espace réservé du pied de page 8"/>
          <p:cNvSpPr>
            <a:spLocks noGrp="1"/>
          </p:cNvSpPr>
          <p:nvPr>
            <p:ph type="ftr" sz="quarter" idx="11"/>
          </p:nvPr>
        </p:nvSpPr>
        <p:spPr/>
        <p:txBody>
          <a:bodyPr/>
          <a:lstStyle/>
          <a:p>
            <a:pPr>
              <a:defRPr/>
            </a:pPr>
            <a:r>
              <a:rPr lang="fr-FR"/>
              <a:t>Formation JavaScript - formations@alexis-ravel.com</a:t>
            </a:r>
          </a:p>
        </p:txBody>
      </p:sp>
      <p:sp>
        <p:nvSpPr>
          <p:cNvPr id="103427"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EC5D9A1-3E4E-4E2D-ACC1-60E05CDF6BA6}" type="slidenum">
              <a:rPr lang="fr-FR" altLang="fr-FR" sz="1200" smtClean="0">
                <a:solidFill>
                  <a:srgbClr val="898989"/>
                </a:solidFill>
              </a:rPr>
              <a:pPr>
                <a:spcBef>
                  <a:spcPct val="0"/>
                </a:spcBef>
                <a:buFontTx/>
                <a:buNone/>
              </a:pPr>
              <a:t>55</a:t>
            </a:fld>
            <a:endParaRPr lang="fr-FR" altLang="fr-FR" sz="1200">
              <a:solidFill>
                <a:srgbClr val="898989"/>
              </a:solidFill>
            </a:endParaRPr>
          </a:p>
        </p:txBody>
      </p:sp>
      <p:pic>
        <p:nvPicPr>
          <p:cNvPr id="103431" name="Imag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3141663"/>
            <a:ext cx="4968875"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pic>
        <p:nvPicPr>
          <p:cNvPr id="11" name="Imag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3608" y="266393"/>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pull dir="rd"/>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Espace réservé du contenu 2"/>
          <p:cNvSpPr>
            <a:spLocks noGrp="1"/>
          </p:cNvSpPr>
          <p:nvPr>
            <p:ph idx="1"/>
          </p:nvPr>
        </p:nvSpPr>
        <p:spPr>
          <a:xfrm>
            <a:off x="395288" y="1268413"/>
            <a:ext cx="8229600" cy="5184775"/>
          </a:xfrm>
        </p:spPr>
        <p:txBody>
          <a:bodyPr/>
          <a:lstStyle/>
          <a:p>
            <a:pPr eaLnBrk="1" hangingPunct="1">
              <a:buSzPct val="150000"/>
              <a:buFont typeface="Arial" panose="020B0604020202020204" pitchFamily="34" charset="0"/>
              <a:buNone/>
            </a:pPr>
            <a:endParaRPr lang="fr-FR" altLang="fr-FR" sz="2000">
              <a:latin typeface="Arial Rounded MT Bold" pitchFamily="34" charset="0"/>
            </a:endParaRPr>
          </a:p>
          <a:p>
            <a:pPr eaLnBrk="1" hangingPunct="1">
              <a:buSzPct val="150000"/>
              <a:buFont typeface="Arial" panose="020B0604020202020204" pitchFamily="34" charset="0"/>
              <a:buNone/>
            </a:pPr>
            <a:r>
              <a:rPr lang="fr-FR" altLang="fr-FR" sz="2800" u="sng">
                <a:latin typeface="Arial Rounded MT Bold" pitchFamily="34" charset="0"/>
              </a:rPr>
              <a:t>Quelques objets natifs</a:t>
            </a:r>
          </a:p>
          <a:p>
            <a:pPr eaLnBrk="1" hangingPunct="1">
              <a:buSzPct val="150000"/>
              <a:buFont typeface="Arial" panose="020B0604020202020204" pitchFamily="34" charset="0"/>
              <a:buNone/>
            </a:pPr>
            <a:endParaRPr lang="fr-FR" altLang="fr-FR" sz="2000">
              <a:latin typeface="Arial Rounded MT Bold" pitchFamily="34" charset="0"/>
            </a:endParaRPr>
          </a:p>
          <a:p>
            <a:pPr eaLnBrk="1" hangingPunct="1">
              <a:buSzPct val="150000"/>
              <a:buFont typeface="Arial" panose="020B0604020202020204" pitchFamily="34" charset="0"/>
              <a:buNone/>
            </a:pPr>
            <a:r>
              <a:rPr lang="fr-FR" altLang="fr-FR" sz="2000" i="1">
                <a:latin typeface="Arial Rounded MT Bold" pitchFamily="34" charset="0"/>
              </a:rPr>
              <a:t>Les tableaux : opérations de base</a:t>
            </a:r>
          </a:p>
          <a:p>
            <a:pPr eaLnBrk="1" hangingPunct="1">
              <a:buSzPct val="150000"/>
              <a:buFont typeface="Arial" panose="020B0604020202020204" pitchFamily="34" charset="0"/>
              <a:buNone/>
            </a:pPr>
            <a:endParaRPr lang="fr-FR" altLang="fr-FR" sz="2000">
              <a:latin typeface="Arial Rounded MT Bold" pitchFamily="34" charset="0"/>
            </a:endParaRPr>
          </a:p>
        </p:txBody>
      </p:sp>
      <p:sp>
        <p:nvSpPr>
          <p:cNvPr id="9" name="Espace réservé du pied de page 8"/>
          <p:cNvSpPr>
            <a:spLocks noGrp="1"/>
          </p:cNvSpPr>
          <p:nvPr>
            <p:ph type="ftr" sz="quarter" idx="11"/>
          </p:nvPr>
        </p:nvSpPr>
        <p:spPr/>
        <p:txBody>
          <a:bodyPr/>
          <a:lstStyle/>
          <a:p>
            <a:pPr>
              <a:defRPr/>
            </a:pPr>
            <a:r>
              <a:rPr lang="fr-FR"/>
              <a:t>Formation JavaScript - formations@alexis-ravel.com</a:t>
            </a:r>
          </a:p>
        </p:txBody>
      </p:sp>
      <p:sp>
        <p:nvSpPr>
          <p:cNvPr id="105475"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ED937B2-E58B-40CB-A9D2-F1F8F7FE51F5}" type="slidenum">
              <a:rPr lang="fr-FR" altLang="fr-FR" sz="1200" smtClean="0">
                <a:solidFill>
                  <a:srgbClr val="898989"/>
                </a:solidFill>
              </a:rPr>
              <a:pPr>
                <a:spcBef>
                  <a:spcPct val="0"/>
                </a:spcBef>
                <a:buFontTx/>
                <a:buNone/>
              </a:pPr>
              <a:t>56</a:t>
            </a:fld>
            <a:endParaRPr lang="fr-FR" altLang="fr-FR" sz="1200">
              <a:solidFill>
                <a:srgbClr val="898989"/>
              </a:solidFill>
            </a:endParaRPr>
          </a:p>
        </p:txBody>
      </p:sp>
      <p:pic>
        <p:nvPicPr>
          <p:cNvPr id="105479" name="Imag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3141663"/>
            <a:ext cx="5689600" cy="215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480" name="Imag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5300663"/>
            <a:ext cx="4176712"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pic>
        <p:nvPicPr>
          <p:cNvPr id="11" name="Imag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43608" y="266393"/>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pull dir="rd"/>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Espace réservé du contenu 2"/>
          <p:cNvSpPr>
            <a:spLocks noGrp="1"/>
          </p:cNvSpPr>
          <p:nvPr>
            <p:ph idx="1"/>
          </p:nvPr>
        </p:nvSpPr>
        <p:spPr>
          <a:xfrm>
            <a:off x="395288" y="1268413"/>
            <a:ext cx="8229600" cy="5184775"/>
          </a:xfrm>
        </p:spPr>
        <p:txBody>
          <a:bodyPr/>
          <a:lstStyle/>
          <a:p>
            <a:pPr eaLnBrk="1" hangingPunct="1">
              <a:buSzPct val="150000"/>
              <a:buFont typeface="Arial" panose="020B0604020202020204" pitchFamily="34" charset="0"/>
              <a:buNone/>
            </a:pPr>
            <a:endParaRPr lang="fr-FR" altLang="fr-FR" sz="2000">
              <a:latin typeface="Arial Rounded MT Bold" pitchFamily="34" charset="0"/>
            </a:endParaRPr>
          </a:p>
          <a:p>
            <a:pPr eaLnBrk="1" hangingPunct="1">
              <a:buSzPct val="150000"/>
              <a:buFont typeface="Arial" panose="020B0604020202020204" pitchFamily="34" charset="0"/>
              <a:buNone/>
            </a:pPr>
            <a:r>
              <a:rPr lang="fr-FR" altLang="fr-FR" sz="2800" u="sng">
                <a:latin typeface="Arial Rounded MT Bold" pitchFamily="34" charset="0"/>
              </a:rPr>
              <a:t>Quelques objets natifs</a:t>
            </a:r>
          </a:p>
          <a:p>
            <a:pPr eaLnBrk="1" hangingPunct="1">
              <a:buSzPct val="150000"/>
              <a:buFont typeface="Arial" panose="020B0604020202020204" pitchFamily="34" charset="0"/>
              <a:buNone/>
            </a:pPr>
            <a:endParaRPr lang="fr-FR" altLang="fr-FR" sz="2000">
              <a:latin typeface="Arial Rounded MT Bold" pitchFamily="34" charset="0"/>
            </a:endParaRPr>
          </a:p>
          <a:p>
            <a:pPr eaLnBrk="1" hangingPunct="1">
              <a:buSzPct val="150000"/>
              <a:buFont typeface="Arial" panose="020B0604020202020204" pitchFamily="34" charset="0"/>
              <a:buNone/>
            </a:pPr>
            <a:r>
              <a:rPr lang="fr-FR" altLang="fr-FR" sz="2000" i="1">
                <a:latin typeface="Arial Rounded MT Bold" pitchFamily="34" charset="0"/>
              </a:rPr>
              <a:t>Les tableaux : conversion en chaînes et vice-versa</a:t>
            </a:r>
          </a:p>
          <a:p>
            <a:pPr eaLnBrk="1" hangingPunct="1">
              <a:buSzPct val="150000"/>
              <a:buFont typeface="Arial" panose="020B0604020202020204" pitchFamily="34" charset="0"/>
              <a:buNone/>
            </a:pPr>
            <a:endParaRPr lang="fr-FR" altLang="fr-FR" sz="2000">
              <a:latin typeface="Arial Rounded MT Bold" pitchFamily="34" charset="0"/>
            </a:endParaRPr>
          </a:p>
        </p:txBody>
      </p:sp>
      <p:sp>
        <p:nvSpPr>
          <p:cNvPr id="9" name="Espace réservé du pied de page 8"/>
          <p:cNvSpPr>
            <a:spLocks noGrp="1"/>
          </p:cNvSpPr>
          <p:nvPr>
            <p:ph type="ftr" sz="quarter" idx="11"/>
          </p:nvPr>
        </p:nvSpPr>
        <p:spPr/>
        <p:txBody>
          <a:bodyPr/>
          <a:lstStyle/>
          <a:p>
            <a:pPr>
              <a:defRPr/>
            </a:pPr>
            <a:r>
              <a:rPr lang="fr-FR"/>
              <a:t>Formation JavaScript - formations@alexis-ravel.com</a:t>
            </a:r>
          </a:p>
        </p:txBody>
      </p:sp>
      <p:sp>
        <p:nvSpPr>
          <p:cNvPr id="107523"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943575E-6939-498C-BDAC-26B9DB1748C9}" type="slidenum">
              <a:rPr lang="fr-FR" altLang="fr-FR" sz="1200" smtClean="0">
                <a:solidFill>
                  <a:srgbClr val="898989"/>
                </a:solidFill>
              </a:rPr>
              <a:pPr>
                <a:spcBef>
                  <a:spcPct val="0"/>
                </a:spcBef>
                <a:buFontTx/>
                <a:buNone/>
              </a:pPr>
              <a:t>57</a:t>
            </a:fld>
            <a:endParaRPr lang="fr-FR" altLang="fr-FR" sz="1200">
              <a:solidFill>
                <a:srgbClr val="898989"/>
              </a:solidFill>
            </a:endParaRPr>
          </a:p>
        </p:txBody>
      </p:sp>
      <p:pic>
        <p:nvPicPr>
          <p:cNvPr id="107527" name="Imag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3141663"/>
            <a:ext cx="6985000" cy="280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pic>
        <p:nvPicPr>
          <p:cNvPr id="11" name="Imag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3608" y="266393"/>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pull dir="rd"/>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Espace réservé du contenu 2"/>
          <p:cNvSpPr>
            <a:spLocks noGrp="1"/>
          </p:cNvSpPr>
          <p:nvPr>
            <p:ph idx="1"/>
          </p:nvPr>
        </p:nvSpPr>
        <p:spPr>
          <a:xfrm>
            <a:off x="395288" y="1268413"/>
            <a:ext cx="8229600" cy="5184775"/>
          </a:xfrm>
        </p:spPr>
        <p:txBody>
          <a:bodyPr/>
          <a:lstStyle/>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800" u="sng" dirty="0">
                <a:latin typeface="Arial Rounded MT Bold" pitchFamily="34" charset="0"/>
              </a:rPr>
              <a:t>Quelques objets natifs</a:t>
            </a: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000" i="1" dirty="0">
                <a:latin typeface="Arial Rounded MT Bold" pitchFamily="34" charset="0"/>
              </a:rPr>
              <a:t>Les tableaux</a:t>
            </a: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Wingdings" panose="05000000000000000000" pitchFamily="2" charset="2"/>
              <a:buChar char="§"/>
            </a:pPr>
            <a:r>
              <a:rPr lang="fr-FR" altLang="fr-FR" sz="2000" u="sng" dirty="0">
                <a:latin typeface="Arial Rounded MT Bold" pitchFamily="34" charset="0"/>
              </a:rPr>
              <a:t>Exercice :</a:t>
            </a:r>
            <a:r>
              <a:rPr lang="fr-FR" altLang="fr-FR" sz="2000" dirty="0">
                <a:latin typeface="Arial Rounded MT Bold" pitchFamily="34" charset="0"/>
              </a:rPr>
              <a:t> faire un script demandant à l’utilisateur d’entrer un proverbe. Ensuite, échanger le premier mot et le dernier mot de la phrase. Puis afficher le proverbe ainsi modifié.</a:t>
            </a:r>
          </a:p>
          <a:p>
            <a:pPr eaLnBrk="1" hangingPunct="1">
              <a:buSzPct val="150000"/>
              <a:buFont typeface="Wingdings" panose="05000000000000000000" pitchFamily="2" charset="2"/>
              <a:buChar char="§"/>
            </a:pPr>
            <a:endParaRPr lang="fr-FR" altLang="fr-FR" sz="2000" dirty="0">
              <a:latin typeface="Arial Rounded MT Bold" pitchFamily="34" charset="0"/>
            </a:endParaRPr>
          </a:p>
          <a:p>
            <a:pPr eaLnBrk="1" hangingPunct="1">
              <a:buSzPct val="150000"/>
              <a:buFont typeface="Wingdings" panose="05000000000000000000" pitchFamily="2" charset="2"/>
              <a:buChar char="§"/>
            </a:pPr>
            <a:r>
              <a:rPr lang="fr-FR" altLang="fr-FR" sz="2000" dirty="0">
                <a:latin typeface="Arial Rounded MT Bold" pitchFamily="34" charset="0"/>
              </a:rPr>
              <a:t>Astuce :</a:t>
            </a:r>
            <a:r>
              <a:rPr lang="fr-FR" altLang="fr-FR" sz="2000" dirty="0">
                <a:latin typeface="Consolas" panose="020B0609020204030204" pitchFamily="49" charset="0"/>
                <a:cs typeface="Consolas" panose="020B0609020204030204" pitchFamily="49" charset="0"/>
              </a:rPr>
              <a:t> pop()</a:t>
            </a:r>
            <a:r>
              <a:rPr lang="fr-FR" altLang="fr-FR" sz="2000" dirty="0">
                <a:latin typeface="Arial Rounded MT Bold" pitchFamily="34" charset="0"/>
              </a:rPr>
              <a:t> et </a:t>
            </a:r>
            <a:r>
              <a:rPr lang="fr-FR" altLang="fr-FR" sz="2000" dirty="0">
                <a:latin typeface="Consolas" panose="020B0609020204030204" pitchFamily="49" charset="0"/>
                <a:cs typeface="Consolas" panose="020B0609020204030204" pitchFamily="49" charset="0"/>
              </a:rPr>
              <a:t>shift()</a:t>
            </a:r>
            <a:r>
              <a:rPr lang="fr-FR" altLang="fr-FR" sz="2000" dirty="0">
                <a:latin typeface="Arial Rounded MT Bold" pitchFamily="34" charset="0"/>
              </a:rPr>
              <a:t> renvoient l’élément supprimé du tableau</a:t>
            </a:r>
          </a:p>
          <a:p>
            <a:pPr eaLnBrk="1" hangingPunct="1">
              <a:buSzPct val="150000"/>
              <a:buFont typeface="Arial" panose="020B0604020202020204" pitchFamily="34" charset="0"/>
              <a:buNone/>
            </a:pPr>
            <a:endParaRPr lang="fr-FR" altLang="fr-FR" sz="2000" dirty="0">
              <a:latin typeface="Arial Rounded MT Bold" pitchFamily="34" charset="0"/>
            </a:endParaRPr>
          </a:p>
        </p:txBody>
      </p:sp>
      <p:sp>
        <p:nvSpPr>
          <p:cNvPr id="9" name="Espace réservé du pied de page 8"/>
          <p:cNvSpPr>
            <a:spLocks noGrp="1"/>
          </p:cNvSpPr>
          <p:nvPr>
            <p:ph type="ftr" sz="quarter" idx="11"/>
          </p:nvPr>
        </p:nvSpPr>
        <p:spPr/>
        <p:txBody>
          <a:bodyPr/>
          <a:lstStyle/>
          <a:p>
            <a:pPr>
              <a:defRPr/>
            </a:pPr>
            <a:r>
              <a:rPr lang="fr-FR"/>
              <a:t>Formation JavaScript - formations@alexis-ravel.com</a:t>
            </a:r>
          </a:p>
        </p:txBody>
      </p:sp>
      <p:sp>
        <p:nvSpPr>
          <p:cNvPr id="109571"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2F2312B-43BA-44F6-9352-415FE7DB2672}" type="slidenum">
              <a:rPr lang="fr-FR" altLang="fr-FR" sz="1200" smtClean="0">
                <a:solidFill>
                  <a:srgbClr val="898989"/>
                </a:solidFill>
              </a:rPr>
              <a:pPr>
                <a:spcBef>
                  <a:spcPct val="0"/>
                </a:spcBef>
                <a:buFontTx/>
                <a:buNone/>
              </a:pPr>
              <a:t>58</a:t>
            </a:fld>
            <a:endParaRPr lang="fr-FR" altLang="fr-FR" sz="1200">
              <a:solidFill>
                <a:srgbClr val="898989"/>
              </a:solidFill>
            </a:endParaRPr>
          </a:p>
        </p:txBody>
      </p:sp>
      <p:sp>
        <p:nvSpPr>
          <p:cNvPr id="8"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pic>
        <p:nvPicPr>
          <p:cNvPr id="10" name="Imag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3608" y="266393"/>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pull dir="rd"/>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Espace réservé du contenu 2"/>
          <p:cNvSpPr>
            <a:spLocks noGrp="1"/>
          </p:cNvSpPr>
          <p:nvPr>
            <p:ph idx="1"/>
          </p:nvPr>
        </p:nvSpPr>
        <p:spPr>
          <a:xfrm>
            <a:off x="395288" y="1268413"/>
            <a:ext cx="8229600" cy="5184775"/>
          </a:xfrm>
        </p:spPr>
        <p:txBody>
          <a:bodyPr/>
          <a:lstStyle/>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800" u="sng" dirty="0">
                <a:latin typeface="Arial Rounded MT Bold" pitchFamily="34" charset="0"/>
              </a:rPr>
              <a:t>Quelques objets natifs</a:t>
            </a: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000" i="1" dirty="0">
                <a:latin typeface="Arial Rounded MT Bold" pitchFamily="34" charset="0"/>
              </a:rPr>
              <a:t>Les tableaux : fonctions avancées</a:t>
            </a: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Wingdings" panose="05000000000000000000" pitchFamily="2" charset="2"/>
              <a:buChar char="§"/>
            </a:pPr>
            <a:r>
              <a:rPr lang="fr-FR" altLang="fr-FR" sz="2000" dirty="0">
                <a:latin typeface="Arial Rounded MT Bold" pitchFamily="34" charset="0"/>
              </a:rPr>
              <a:t>Pour concaténer deux tableaux, le symbole « + » ne fonctionne pas, il faut utiliser la méthode </a:t>
            </a:r>
            <a:r>
              <a:rPr lang="fr-FR" altLang="fr-FR" sz="2000" dirty="0" err="1">
                <a:latin typeface="Arial" panose="020B0604020202020204" pitchFamily="34" charset="0"/>
                <a:cs typeface="Arial" panose="020B0604020202020204" pitchFamily="34" charset="0"/>
              </a:rPr>
              <a:t>concat</a:t>
            </a:r>
            <a:r>
              <a:rPr lang="fr-FR" altLang="fr-FR" sz="2000" dirty="0">
                <a:latin typeface="Arial" panose="020B0604020202020204" pitchFamily="34" charset="0"/>
                <a:cs typeface="Arial" panose="020B0604020202020204" pitchFamily="34" charset="0"/>
              </a:rPr>
              <a:t>() </a:t>
            </a:r>
            <a:r>
              <a:rPr lang="fr-FR" altLang="fr-FR" sz="2000" dirty="0">
                <a:latin typeface="Arial Rounded MT Bold" pitchFamily="34" charset="0"/>
              </a:rPr>
              <a:t>: </a:t>
            </a: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Wingdings" panose="05000000000000000000" pitchFamily="2" charset="2"/>
              <a:buChar char="§"/>
            </a:pPr>
            <a:r>
              <a:rPr lang="fr-FR" altLang="fr-FR" sz="2000" dirty="0">
                <a:latin typeface="Arial Rounded MT Bold" pitchFamily="34" charset="0"/>
              </a:rPr>
              <a:t>Au lieu de parcourir un tableau avec une boucle for classique, on peut utiliser la méthode </a:t>
            </a:r>
            <a:r>
              <a:rPr lang="fr-FR" altLang="fr-FR" sz="2000" dirty="0" err="1">
                <a:latin typeface="Arial Rounded MT Bold" pitchFamily="34" charset="0"/>
              </a:rPr>
              <a:t>forEach</a:t>
            </a:r>
            <a:r>
              <a:rPr lang="fr-FR" altLang="fr-FR" sz="2000" dirty="0">
                <a:latin typeface="Arial Rounded MT Bold" pitchFamily="34" charset="0"/>
              </a:rPr>
              <a:t> </a:t>
            </a:r>
            <a:r>
              <a:rPr lang="fr-FR" altLang="fr-FR" sz="1800" dirty="0">
                <a:latin typeface="Arial Rounded MT Bold" pitchFamily="34" charset="0"/>
              </a:rPr>
              <a:t>(assez peu utilisée, qui ne marche pas pour les collections d’éléments issues du DOM)</a:t>
            </a:r>
            <a:r>
              <a:rPr lang="fr-FR" altLang="fr-FR" sz="2000" dirty="0">
                <a:latin typeface="Arial Rounded MT Bold" pitchFamily="34" charset="0"/>
              </a:rPr>
              <a:t>.</a:t>
            </a:r>
          </a:p>
          <a:p>
            <a:pPr eaLnBrk="1" hangingPunct="1">
              <a:buSzPct val="150000"/>
              <a:buFont typeface="Arial" panose="020B0604020202020204" pitchFamily="34" charset="0"/>
              <a:buNone/>
            </a:pPr>
            <a:endParaRPr lang="fr-FR" altLang="fr-FR" sz="2000" dirty="0">
              <a:latin typeface="Arial Rounded MT Bold" pitchFamily="34" charset="0"/>
            </a:endParaRPr>
          </a:p>
        </p:txBody>
      </p:sp>
      <p:sp>
        <p:nvSpPr>
          <p:cNvPr id="9" name="Espace réservé du pied de page 8"/>
          <p:cNvSpPr>
            <a:spLocks noGrp="1"/>
          </p:cNvSpPr>
          <p:nvPr>
            <p:ph type="ftr" sz="quarter" idx="11"/>
          </p:nvPr>
        </p:nvSpPr>
        <p:spPr/>
        <p:txBody>
          <a:bodyPr/>
          <a:lstStyle/>
          <a:p>
            <a:pPr>
              <a:defRPr/>
            </a:pPr>
            <a:r>
              <a:rPr lang="fr-FR"/>
              <a:t>Formation JavaScript - formations@alexis-ravel.com</a:t>
            </a:r>
          </a:p>
        </p:txBody>
      </p:sp>
      <p:sp>
        <p:nvSpPr>
          <p:cNvPr id="111619"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704DD19-92AE-4AC3-9139-CAA8FF537F0A}" type="slidenum">
              <a:rPr lang="fr-FR" altLang="fr-FR" sz="1200" smtClean="0">
                <a:solidFill>
                  <a:srgbClr val="898989"/>
                </a:solidFill>
              </a:rPr>
              <a:pPr>
                <a:spcBef>
                  <a:spcPct val="0"/>
                </a:spcBef>
                <a:buFontTx/>
                <a:buNone/>
              </a:pPr>
              <a:t>59</a:t>
            </a:fld>
            <a:endParaRPr lang="fr-FR" altLang="fr-FR" sz="1200">
              <a:solidFill>
                <a:srgbClr val="898989"/>
              </a:solidFill>
            </a:endParaRPr>
          </a:p>
        </p:txBody>
      </p:sp>
      <p:sp>
        <p:nvSpPr>
          <p:cNvPr id="8"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pic>
        <p:nvPicPr>
          <p:cNvPr id="11162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4076700"/>
            <a:ext cx="530225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Imag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43608" y="266393"/>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pull dir="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re 1"/>
          <p:cNvSpPr>
            <a:spLocks noGrp="1"/>
          </p:cNvSpPr>
          <p:nvPr>
            <p:ph type="title"/>
          </p:nvPr>
        </p:nvSpPr>
        <p:spPr>
          <a:xfrm>
            <a:off x="1979613" y="260350"/>
            <a:ext cx="6337300" cy="995363"/>
          </a:xfrm>
        </p:spPr>
        <p:txBody>
          <a:bodyPr/>
          <a:lstStyle/>
          <a:p>
            <a:pPr eaLnBrk="1" hangingPunct="1"/>
            <a:r>
              <a:rPr lang="fr-FR" altLang="fr-FR">
                <a:latin typeface="Eras Bold ITC" pitchFamily="34" charset="0"/>
              </a:rPr>
              <a:t>Culture &amp; pratique</a:t>
            </a:r>
          </a:p>
        </p:txBody>
      </p:sp>
      <p:sp>
        <p:nvSpPr>
          <p:cNvPr id="13315" name="Espace réservé du contenu 2"/>
          <p:cNvSpPr>
            <a:spLocks noGrp="1"/>
          </p:cNvSpPr>
          <p:nvPr>
            <p:ph idx="1"/>
          </p:nvPr>
        </p:nvSpPr>
        <p:spPr>
          <a:xfrm>
            <a:off x="179388" y="1052513"/>
            <a:ext cx="8748712" cy="5976887"/>
          </a:xfrm>
        </p:spPr>
        <p:txBody>
          <a:bodyPr/>
          <a:lstStyle/>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800" u="sng" dirty="0">
                <a:latin typeface="Arial Rounded MT Bold" pitchFamily="34" charset="0"/>
              </a:rPr>
              <a:t>Généralités</a:t>
            </a: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Wingdings" panose="05000000000000000000" pitchFamily="2" charset="2"/>
              <a:buChar char="§"/>
            </a:pPr>
            <a:r>
              <a:rPr lang="fr-FR" altLang="fr-FR" sz="2000" dirty="0">
                <a:latin typeface="Arial Rounded MT Bold" pitchFamily="34" charset="0"/>
              </a:rPr>
              <a:t>JavaScript = langage de programmation </a:t>
            </a:r>
            <a:r>
              <a:rPr lang="fr-FR" altLang="fr-FR" sz="2000" i="1" dirty="0">
                <a:latin typeface="Arial Rounded MT Bold" pitchFamily="34" charset="0"/>
              </a:rPr>
              <a:t>client-</a:t>
            </a:r>
            <a:r>
              <a:rPr lang="fr-FR" altLang="fr-FR" sz="2000" i="1" dirty="0" err="1">
                <a:latin typeface="Arial Rounded MT Bold" pitchFamily="34" charset="0"/>
              </a:rPr>
              <a:t>side</a:t>
            </a:r>
            <a:r>
              <a:rPr lang="fr-FR" altLang="fr-FR" sz="2000" i="1" dirty="0">
                <a:latin typeface="Arial Rounded MT Bold" pitchFamily="34" charset="0"/>
              </a:rPr>
              <a:t>  </a:t>
            </a:r>
            <a:r>
              <a:rPr lang="fr-FR" altLang="fr-FR" sz="2000" dirty="0">
                <a:latin typeface="Arial Rounded MT Bold" pitchFamily="34" charset="0"/>
              </a:rPr>
              <a:t>et </a:t>
            </a:r>
            <a:r>
              <a:rPr lang="fr-FR" altLang="fr-FR" sz="2000" i="1" dirty="0">
                <a:latin typeface="Arial Rounded MT Bold" pitchFamily="34" charset="0"/>
              </a:rPr>
              <a:t>interprété</a:t>
            </a:r>
            <a:r>
              <a:rPr lang="fr-FR" altLang="fr-FR" sz="2000" dirty="0">
                <a:latin typeface="Arial Rounded MT Bold" pitchFamily="34" charset="0"/>
              </a:rPr>
              <a:t> . </a:t>
            </a:r>
          </a:p>
          <a:p>
            <a:pPr eaLnBrk="1" hangingPunct="1">
              <a:buSzPct val="150000"/>
              <a:buFont typeface="Arial" panose="020B0604020202020204" pitchFamily="34" charset="0"/>
              <a:buNone/>
            </a:pPr>
            <a:r>
              <a:rPr lang="fr-FR" altLang="fr-FR" sz="2000" dirty="0">
                <a:latin typeface="Arial Rounded MT Bold" pitchFamily="34" charset="0"/>
              </a:rPr>
              <a:t> 	Implications :</a:t>
            </a:r>
          </a:p>
          <a:p>
            <a:pPr lvl="1" eaLnBrk="1" hangingPunct="1">
              <a:buSzPct val="150000"/>
              <a:buFont typeface="Wingdings" panose="05000000000000000000" pitchFamily="2" charset="2"/>
              <a:buChar char="§"/>
            </a:pPr>
            <a:r>
              <a:rPr lang="fr-FR" altLang="fr-FR" b="1" dirty="0">
                <a:latin typeface="Arial Rounded MT Bold" pitchFamily="34" charset="0"/>
              </a:rPr>
              <a:t>il s’exécute dans le navigateur de l’internaute </a:t>
            </a:r>
            <a:r>
              <a:rPr lang="fr-FR" altLang="fr-FR" dirty="0">
                <a:latin typeface="Arial Rounded MT Bold" pitchFamily="34" charset="0"/>
              </a:rPr>
              <a:t>et évite donc de faire appel systématiquement au serveur comme c’est le cas pour PHP ou J2EE (</a:t>
            </a:r>
            <a:r>
              <a:rPr lang="fr-FR" altLang="fr-FR" dirty="0" err="1">
                <a:latin typeface="Arial Rounded MT Bold" pitchFamily="34" charset="0"/>
              </a:rPr>
              <a:t>rq</a:t>
            </a:r>
            <a:r>
              <a:rPr lang="fr-FR" altLang="fr-FR" dirty="0">
                <a:latin typeface="Arial Rounded MT Bold" pitchFamily="34" charset="0"/>
              </a:rPr>
              <a:t>: ces langages server-</a:t>
            </a:r>
            <a:r>
              <a:rPr lang="fr-FR" altLang="fr-FR" dirty="0" err="1">
                <a:latin typeface="Arial Rounded MT Bold" pitchFamily="34" charset="0"/>
              </a:rPr>
              <a:t>side</a:t>
            </a:r>
            <a:r>
              <a:rPr lang="fr-FR" altLang="fr-FR" dirty="0">
                <a:latin typeface="Arial Rounded MT Bold" pitchFamily="34" charset="0"/>
              </a:rPr>
              <a:t> génèrent les pages HTML et le code JS sans l’exécuter). Les </a:t>
            </a:r>
            <a:r>
              <a:rPr lang="fr-FR" altLang="fr-FR" b="1" dirty="0">
                <a:latin typeface="Arial Rounded MT Bold" pitchFamily="34" charset="0"/>
              </a:rPr>
              <a:t>délais d’exécution sont donc plus courts </a:t>
            </a:r>
            <a:r>
              <a:rPr lang="fr-FR" altLang="fr-FR" dirty="0">
                <a:latin typeface="Arial Rounded MT Bold" pitchFamily="34" charset="0"/>
              </a:rPr>
              <a:t>et dépendent uniquement de l’ordinateur client (composants, configuration, navigateur…) : le JS peut être utilisé par toutes les technologies web qui génèrent du HTML (PHP, J2EE, ,NET…). </a:t>
            </a:r>
            <a:r>
              <a:rPr lang="fr-FR" altLang="fr-FR" i="1" dirty="0">
                <a:latin typeface="Arial Rounded MT Bold" pitchFamily="34" charset="0"/>
              </a:rPr>
              <a:t>Comme HTML et CSS, on trouve JavaScript sur tous les sites</a:t>
            </a:r>
            <a:r>
              <a:rPr lang="fr-FR" altLang="fr-FR" dirty="0">
                <a:latin typeface="Arial Rounded MT Bold" pitchFamily="34" charset="0"/>
              </a:rPr>
              <a:t>.</a:t>
            </a:r>
          </a:p>
          <a:p>
            <a:pPr lvl="1" eaLnBrk="1" hangingPunct="1">
              <a:buSzPct val="150000"/>
              <a:buFont typeface="Wingdings" panose="05000000000000000000" pitchFamily="2" charset="2"/>
              <a:buChar char="§"/>
            </a:pPr>
            <a:r>
              <a:rPr lang="fr-FR" altLang="fr-FR" dirty="0">
                <a:latin typeface="Arial Rounded MT Bold" pitchFamily="34" charset="0"/>
              </a:rPr>
              <a:t> on a affaire à un langage </a:t>
            </a:r>
            <a:r>
              <a:rPr lang="fr-FR" altLang="fr-FR" b="1" dirty="0">
                <a:latin typeface="Arial Rounded MT Bold" pitchFamily="34" charset="0"/>
              </a:rPr>
              <a:t>interprété</a:t>
            </a:r>
            <a:r>
              <a:rPr lang="fr-FR" altLang="fr-FR" dirty="0">
                <a:latin typeface="Arial Rounded MT Bold" pitchFamily="34" charset="0"/>
              </a:rPr>
              <a:t> (l’interpréteur change selon le navigateur : le très efficace V8/V9 pour Chrome, </a:t>
            </a:r>
            <a:r>
              <a:rPr lang="fr-FR" altLang="fr-FR" dirty="0" err="1">
                <a:latin typeface="Arial Rounded MT Bold" pitchFamily="34" charset="0"/>
              </a:rPr>
              <a:t>SpiderMonkey</a:t>
            </a:r>
            <a:r>
              <a:rPr lang="fr-FR" altLang="fr-FR" dirty="0">
                <a:latin typeface="Arial Rounded MT Bold" pitchFamily="34" charset="0"/>
              </a:rPr>
              <a:t> pour Firefox, </a:t>
            </a:r>
            <a:r>
              <a:rPr lang="fr-FR" altLang="fr-FR" dirty="0" err="1">
                <a:latin typeface="Arial Rounded MT Bold" pitchFamily="34" charset="0"/>
              </a:rPr>
              <a:t>JScript</a:t>
            </a:r>
            <a:r>
              <a:rPr lang="fr-FR" altLang="fr-FR" dirty="0">
                <a:latin typeface="Arial Rounded MT Bold" pitchFamily="34" charset="0"/>
              </a:rPr>
              <a:t> ou Chakra pour IE), donc </a:t>
            </a:r>
            <a:r>
              <a:rPr lang="fr-FR" altLang="fr-FR" b="1" dirty="0">
                <a:latin typeface="Arial Rounded MT Bold" pitchFamily="34" charset="0"/>
              </a:rPr>
              <a:t>non compilé : </a:t>
            </a:r>
            <a:r>
              <a:rPr lang="fr-FR" altLang="fr-FR" dirty="0">
                <a:latin typeface="Arial Rounded MT Bold" pitchFamily="34" charset="0"/>
              </a:rPr>
              <a:t>on</a:t>
            </a:r>
            <a:r>
              <a:rPr lang="fr-FR" altLang="fr-FR" b="1" dirty="0">
                <a:latin typeface="Arial Rounded MT Bold" pitchFamily="34" charset="0"/>
              </a:rPr>
              <a:t> </a:t>
            </a:r>
            <a:r>
              <a:rPr lang="fr-FR" altLang="fr-FR" dirty="0">
                <a:latin typeface="Arial Rounded MT Bold" pitchFamily="34" charset="0"/>
              </a:rPr>
              <a:t>peut le voir dans le code source d’une page au même titre que le HTML ou le CSS =&gt; on peut le lire, le copier…</a:t>
            </a:r>
          </a:p>
          <a:p>
            <a:pPr lvl="1" eaLnBrk="1" hangingPunct="1">
              <a:buSzPct val="150000"/>
              <a:buFont typeface="Arial" panose="020B0604020202020204" pitchFamily="34" charset="0"/>
              <a:buBlip>
                <a:blip r:embed="rId3"/>
              </a:buBlip>
            </a:pPr>
            <a:endParaRPr lang="fr-FR" altLang="fr-FR" sz="16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lvl="1" eaLnBrk="1" hangingPunct="1">
              <a:buSzPct val="150000"/>
              <a:buFont typeface="Arial" panose="020B0604020202020204" pitchFamily="34" charset="0"/>
              <a:buBlip>
                <a:blip r:embed="rId3"/>
              </a:buBlip>
            </a:pPr>
            <a:endParaRPr lang="fr-FR" altLang="fr-FR" sz="1400" dirty="0">
              <a:latin typeface="Arial Rounded MT Bold" pitchFamily="34" charset="0"/>
            </a:endParaRPr>
          </a:p>
        </p:txBody>
      </p:sp>
      <p:sp>
        <p:nvSpPr>
          <p:cNvPr id="4" name="Espace réservé du pied de page 3"/>
          <p:cNvSpPr>
            <a:spLocks noGrp="1"/>
          </p:cNvSpPr>
          <p:nvPr>
            <p:ph type="ftr" sz="quarter" idx="11"/>
          </p:nvPr>
        </p:nvSpPr>
        <p:spPr/>
        <p:txBody>
          <a:bodyPr/>
          <a:lstStyle/>
          <a:p>
            <a:pPr>
              <a:defRPr/>
            </a:pPr>
            <a:r>
              <a:rPr lang="fr-FR"/>
              <a:t>Formation JavaScript - formations@alexis-ravel.com</a:t>
            </a:r>
          </a:p>
        </p:txBody>
      </p:sp>
      <p:sp>
        <p:nvSpPr>
          <p:cNvPr id="13317"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37B3A18-B8A9-46D5-A436-CAE72D038ADD}" type="slidenum">
              <a:rPr lang="fr-FR" altLang="fr-FR" sz="1200" smtClean="0">
                <a:solidFill>
                  <a:srgbClr val="898989"/>
                </a:solidFill>
              </a:rPr>
              <a:pPr>
                <a:spcBef>
                  <a:spcPct val="0"/>
                </a:spcBef>
                <a:buFontTx/>
                <a:buNone/>
              </a:pPr>
              <a:t>6</a:t>
            </a:fld>
            <a:endParaRPr lang="fr-FR" altLang="fr-FR" sz="1200">
              <a:solidFill>
                <a:srgbClr val="898989"/>
              </a:solidFill>
            </a:endParaRPr>
          </a:p>
        </p:txBody>
      </p:sp>
      <p:pic>
        <p:nvPicPr>
          <p:cNvPr id="7" name="Imag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1560" y="260350"/>
            <a:ext cx="1000031" cy="958579"/>
          </a:xfrm>
          <a:prstGeom prst="rect">
            <a:avLst/>
          </a:prstGeom>
        </p:spPr>
      </p:pic>
    </p:spTree>
  </p:cSld>
  <p:clrMapOvr>
    <a:masterClrMapping/>
  </p:clrMapOvr>
  <p:transition>
    <p:pull dir="rd"/>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Espace réservé du contenu 2"/>
          <p:cNvSpPr>
            <a:spLocks noGrp="1"/>
          </p:cNvSpPr>
          <p:nvPr>
            <p:ph idx="1"/>
          </p:nvPr>
        </p:nvSpPr>
        <p:spPr>
          <a:xfrm>
            <a:off x="395288" y="1268413"/>
            <a:ext cx="8229600" cy="5184775"/>
          </a:xfrm>
        </p:spPr>
        <p:txBody>
          <a:bodyPr/>
          <a:lstStyle/>
          <a:p>
            <a:pPr eaLnBrk="1" hangingPunct="1">
              <a:buSzPct val="150000"/>
              <a:buFont typeface="Arial" panose="020B0604020202020204" pitchFamily="34" charset="0"/>
              <a:buNone/>
            </a:pPr>
            <a:endParaRPr lang="fr-FR" altLang="fr-FR" sz="2000">
              <a:latin typeface="Arial Rounded MT Bold" pitchFamily="34" charset="0"/>
            </a:endParaRPr>
          </a:p>
          <a:p>
            <a:pPr eaLnBrk="1" hangingPunct="1">
              <a:buSzPct val="150000"/>
              <a:buFont typeface="Arial" panose="020B0604020202020204" pitchFamily="34" charset="0"/>
              <a:buNone/>
            </a:pPr>
            <a:r>
              <a:rPr lang="fr-FR" altLang="fr-FR" sz="2800" u="sng">
                <a:latin typeface="Arial Rounded MT Bold" pitchFamily="34" charset="0"/>
              </a:rPr>
              <a:t>Quelques objets natifs</a:t>
            </a:r>
          </a:p>
          <a:p>
            <a:pPr eaLnBrk="1" hangingPunct="1">
              <a:buSzPct val="150000"/>
              <a:buFont typeface="Arial" panose="020B0604020202020204" pitchFamily="34" charset="0"/>
              <a:buNone/>
            </a:pPr>
            <a:endParaRPr lang="fr-FR" altLang="fr-FR" sz="2000">
              <a:latin typeface="Arial Rounded MT Bold" pitchFamily="34" charset="0"/>
            </a:endParaRPr>
          </a:p>
          <a:p>
            <a:pPr eaLnBrk="1" hangingPunct="1">
              <a:buSzPct val="150000"/>
              <a:buFont typeface="Arial" panose="020B0604020202020204" pitchFamily="34" charset="0"/>
              <a:buNone/>
            </a:pPr>
            <a:r>
              <a:rPr lang="fr-FR" altLang="fr-FR" sz="2000" i="1">
                <a:latin typeface="Arial Rounded MT Bold" pitchFamily="34" charset="0"/>
              </a:rPr>
              <a:t>Les tableaux : fonctions avancées</a:t>
            </a:r>
          </a:p>
        </p:txBody>
      </p:sp>
      <p:sp>
        <p:nvSpPr>
          <p:cNvPr id="9" name="Espace réservé du pied de page 8"/>
          <p:cNvSpPr>
            <a:spLocks noGrp="1"/>
          </p:cNvSpPr>
          <p:nvPr>
            <p:ph type="ftr" sz="quarter" idx="11"/>
          </p:nvPr>
        </p:nvSpPr>
        <p:spPr/>
        <p:txBody>
          <a:bodyPr/>
          <a:lstStyle/>
          <a:p>
            <a:pPr>
              <a:defRPr/>
            </a:pPr>
            <a:r>
              <a:rPr lang="fr-FR"/>
              <a:t>Formation JavaScript - formations@alexis-ravel.com</a:t>
            </a:r>
          </a:p>
        </p:txBody>
      </p:sp>
      <p:sp>
        <p:nvSpPr>
          <p:cNvPr id="113667"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0C525A1-1CB9-4D68-B817-DD9F3941B4A0}" type="slidenum">
              <a:rPr lang="fr-FR" altLang="fr-FR" sz="1200" smtClean="0">
                <a:solidFill>
                  <a:srgbClr val="898989"/>
                </a:solidFill>
              </a:rPr>
              <a:pPr>
                <a:spcBef>
                  <a:spcPct val="0"/>
                </a:spcBef>
                <a:buFontTx/>
                <a:buNone/>
              </a:pPr>
              <a:t>60</a:t>
            </a:fld>
            <a:endParaRPr lang="fr-FR" altLang="fr-FR" sz="1200">
              <a:solidFill>
                <a:srgbClr val="898989"/>
              </a:solidFill>
            </a:endParaRPr>
          </a:p>
        </p:txBody>
      </p:sp>
      <p:sp>
        <p:nvSpPr>
          <p:cNvPr id="8"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pic>
        <p:nvPicPr>
          <p:cNvPr id="11367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3068638"/>
            <a:ext cx="5072062" cy="208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67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5373688"/>
            <a:ext cx="5865812" cy="122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Imag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43608" y="266393"/>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pull dir="rd"/>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Espace réservé du contenu 2"/>
          <p:cNvSpPr>
            <a:spLocks noGrp="1"/>
          </p:cNvSpPr>
          <p:nvPr>
            <p:ph idx="1"/>
          </p:nvPr>
        </p:nvSpPr>
        <p:spPr>
          <a:xfrm>
            <a:off x="395288" y="1268413"/>
            <a:ext cx="8229600" cy="5184775"/>
          </a:xfrm>
        </p:spPr>
        <p:txBody>
          <a:bodyPr/>
          <a:lstStyle/>
          <a:p>
            <a:pPr eaLnBrk="1" hangingPunct="1">
              <a:buSzPct val="150000"/>
              <a:buFont typeface="Arial" panose="020B0604020202020204" pitchFamily="34" charset="0"/>
              <a:buNone/>
            </a:pPr>
            <a:endParaRPr lang="fr-FR" altLang="fr-FR" sz="2000">
              <a:latin typeface="Arial Rounded MT Bold" pitchFamily="34" charset="0"/>
            </a:endParaRPr>
          </a:p>
          <a:p>
            <a:pPr eaLnBrk="1" hangingPunct="1">
              <a:buSzPct val="150000"/>
              <a:buFont typeface="Arial" panose="020B0604020202020204" pitchFamily="34" charset="0"/>
              <a:buNone/>
            </a:pPr>
            <a:r>
              <a:rPr lang="fr-FR" altLang="fr-FR" sz="2800" u="sng">
                <a:latin typeface="Arial Rounded MT Bold" pitchFamily="34" charset="0"/>
              </a:rPr>
              <a:t>Quelques objets natifs</a:t>
            </a:r>
          </a:p>
          <a:p>
            <a:pPr eaLnBrk="1" hangingPunct="1">
              <a:buSzPct val="150000"/>
              <a:buFont typeface="Arial" panose="020B0604020202020204" pitchFamily="34" charset="0"/>
              <a:buNone/>
            </a:pPr>
            <a:endParaRPr lang="fr-FR" altLang="fr-FR" sz="2000">
              <a:latin typeface="Arial Rounded MT Bold" pitchFamily="34" charset="0"/>
            </a:endParaRPr>
          </a:p>
          <a:p>
            <a:pPr eaLnBrk="1" hangingPunct="1">
              <a:buSzPct val="150000"/>
              <a:buFont typeface="Arial" panose="020B0604020202020204" pitchFamily="34" charset="0"/>
              <a:buNone/>
            </a:pPr>
            <a:r>
              <a:rPr lang="fr-FR" altLang="fr-FR" sz="2000" i="1">
                <a:latin typeface="Arial Rounded MT Bold" pitchFamily="34" charset="0"/>
              </a:rPr>
              <a:t>Les tableaux : fonctions avancées</a:t>
            </a:r>
          </a:p>
        </p:txBody>
      </p:sp>
      <p:sp>
        <p:nvSpPr>
          <p:cNvPr id="9" name="Espace réservé du pied de page 8"/>
          <p:cNvSpPr>
            <a:spLocks noGrp="1"/>
          </p:cNvSpPr>
          <p:nvPr>
            <p:ph type="ftr" sz="quarter" idx="11"/>
          </p:nvPr>
        </p:nvSpPr>
        <p:spPr/>
        <p:txBody>
          <a:bodyPr/>
          <a:lstStyle/>
          <a:p>
            <a:pPr>
              <a:defRPr/>
            </a:pPr>
            <a:r>
              <a:rPr lang="fr-FR"/>
              <a:t>Formation JavaScript - formations@alexis-ravel.com</a:t>
            </a:r>
          </a:p>
        </p:txBody>
      </p:sp>
      <p:sp>
        <p:nvSpPr>
          <p:cNvPr id="115715"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A9A2458-ED63-4D6D-B723-B72A65C94A81}" type="slidenum">
              <a:rPr lang="fr-FR" altLang="fr-FR" sz="1200" smtClean="0">
                <a:solidFill>
                  <a:srgbClr val="898989"/>
                </a:solidFill>
              </a:rPr>
              <a:pPr>
                <a:spcBef>
                  <a:spcPct val="0"/>
                </a:spcBef>
                <a:buFontTx/>
                <a:buNone/>
              </a:pPr>
              <a:t>61</a:t>
            </a:fld>
            <a:endParaRPr lang="fr-FR" altLang="fr-FR" sz="1200">
              <a:solidFill>
                <a:srgbClr val="898989"/>
              </a:solidFill>
            </a:endParaRPr>
          </a:p>
        </p:txBody>
      </p:sp>
      <p:sp>
        <p:nvSpPr>
          <p:cNvPr id="8"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pic>
        <p:nvPicPr>
          <p:cNvPr id="11572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2997200"/>
            <a:ext cx="4681537" cy="326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721" name="ZoneTexte 1"/>
          <p:cNvSpPr txBox="1">
            <a:spLocks noChangeArrowheads="1"/>
          </p:cNvSpPr>
          <p:nvPr/>
        </p:nvSpPr>
        <p:spPr bwMode="auto">
          <a:xfrm>
            <a:off x="5510213" y="3860800"/>
            <a:ext cx="2160587"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fr-FR" altLang="fr-FR" sz="1800">
                <a:latin typeface="Arial" panose="020B0604020202020204" pitchFamily="34" charset="0"/>
              </a:rPr>
              <a:t>On met en paramètre une fonction anonyme personnalisée qui définit le tri qu’on veut effectuer</a:t>
            </a:r>
          </a:p>
        </p:txBody>
      </p:sp>
      <p:pic>
        <p:nvPicPr>
          <p:cNvPr id="10" name="Imag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3608" y="266393"/>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pull dir="rd"/>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Espace réservé du contenu 2"/>
          <p:cNvSpPr>
            <a:spLocks noGrp="1"/>
          </p:cNvSpPr>
          <p:nvPr>
            <p:ph idx="1"/>
          </p:nvPr>
        </p:nvSpPr>
        <p:spPr>
          <a:xfrm>
            <a:off x="395288" y="1268413"/>
            <a:ext cx="8229600" cy="5184775"/>
          </a:xfrm>
        </p:spPr>
        <p:txBody>
          <a:bodyPr/>
          <a:lstStyle/>
          <a:p>
            <a:pPr eaLnBrk="1" hangingPunct="1">
              <a:buSzPct val="150000"/>
              <a:buFont typeface="Arial" panose="020B0604020202020204" pitchFamily="34" charset="0"/>
              <a:buNone/>
            </a:pPr>
            <a:endParaRPr lang="fr-FR" altLang="fr-FR" sz="2000">
              <a:latin typeface="Arial Rounded MT Bold" pitchFamily="34" charset="0"/>
            </a:endParaRPr>
          </a:p>
          <a:p>
            <a:pPr eaLnBrk="1" hangingPunct="1">
              <a:buSzPct val="150000"/>
              <a:buFont typeface="Arial" panose="020B0604020202020204" pitchFamily="34" charset="0"/>
              <a:buNone/>
            </a:pPr>
            <a:r>
              <a:rPr lang="fr-FR" altLang="fr-FR" sz="2800" u="sng">
                <a:latin typeface="Arial Rounded MT Bold" pitchFamily="34" charset="0"/>
              </a:rPr>
              <a:t>Quelques objets natifs</a:t>
            </a:r>
          </a:p>
          <a:p>
            <a:pPr eaLnBrk="1" hangingPunct="1">
              <a:buSzPct val="150000"/>
              <a:buFont typeface="Arial" panose="020B0604020202020204" pitchFamily="34" charset="0"/>
              <a:buNone/>
            </a:pPr>
            <a:endParaRPr lang="fr-FR" altLang="fr-FR" sz="2000">
              <a:latin typeface="Arial Rounded MT Bold" pitchFamily="34" charset="0"/>
            </a:endParaRPr>
          </a:p>
          <a:p>
            <a:pPr eaLnBrk="1" hangingPunct="1">
              <a:buSzPct val="150000"/>
              <a:buFont typeface="Arial" panose="020B0604020202020204" pitchFamily="34" charset="0"/>
              <a:buNone/>
            </a:pPr>
            <a:r>
              <a:rPr lang="fr-FR" altLang="fr-FR" sz="2000" i="1">
                <a:latin typeface="Arial Rounded MT Bold" pitchFamily="34" charset="0"/>
              </a:rPr>
              <a:t>Les tableaux : fonctions avancées</a:t>
            </a:r>
          </a:p>
        </p:txBody>
      </p:sp>
      <p:sp>
        <p:nvSpPr>
          <p:cNvPr id="9" name="Espace réservé du pied de page 8"/>
          <p:cNvSpPr>
            <a:spLocks noGrp="1"/>
          </p:cNvSpPr>
          <p:nvPr>
            <p:ph type="ftr" sz="quarter" idx="11"/>
          </p:nvPr>
        </p:nvSpPr>
        <p:spPr/>
        <p:txBody>
          <a:bodyPr/>
          <a:lstStyle/>
          <a:p>
            <a:pPr>
              <a:defRPr/>
            </a:pPr>
            <a:r>
              <a:rPr lang="fr-FR"/>
              <a:t>Formation JavaScript - formations@alexis-ravel.com</a:t>
            </a:r>
          </a:p>
        </p:txBody>
      </p:sp>
      <p:sp>
        <p:nvSpPr>
          <p:cNvPr id="117763"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3DFEDA9-ECBF-4525-A3D6-487B2E8F4FFF}" type="slidenum">
              <a:rPr lang="fr-FR" altLang="fr-FR" sz="1200" smtClean="0">
                <a:solidFill>
                  <a:srgbClr val="898989"/>
                </a:solidFill>
              </a:rPr>
              <a:pPr>
                <a:spcBef>
                  <a:spcPct val="0"/>
                </a:spcBef>
                <a:buFontTx/>
                <a:buNone/>
              </a:pPr>
              <a:t>62</a:t>
            </a:fld>
            <a:endParaRPr lang="fr-FR" altLang="fr-FR" sz="1200">
              <a:solidFill>
                <a:srgbClr val="898989"/>
              </a:solidFill>
            </a:endParaRPr>
          </a:p>
        </p:txBody>
      </p:sp>
      <p:sp>
        <p:nvSpPr>
          <p:cNvPr id="8"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pic>
        <p:nvPicPr>
          <p:cNvPr id="11776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2997200"/>
            <a:ext cx="5276850"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776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4437063"/>
            <a:ext cx="5251450" cy="242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7770" name="ZoneTexte 11"/>
          <p:cNvSpPr txBox="1">
            <a:spLocks noChangeArrowheads="1"/>
          </p:cNvSpPr>
          <p:nvPr/>
        </p:nvSpPr>
        <p:spPr bwMode="auto">
          <a:xfrm>
            <a:off x="6059488" y="1644650"/>
            <a:ext cx="29876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fr-FR" altLang="fr-FR" sz="1800">
                <a:latin typeface="Arial Rounded MT Bold" pitchFamily="34" charset="0"/>
              </a:rPr>
              <a:t>Astuce : </a:t>
            </a:r>
          </a:p>
          <a:p>
            <a:pPr eaLnBrk="1" hangingPunct="1">
              <a:spcBef>
                <a:spcPct val="0"/>
              </a:spcBef>
              <a:buFontTx/>
              <a:buNone/>
            </a:pPr>
            <a:r>
              <a:rPr lang="fr-FR" altLang="fr-FR" sz="1800">
                <a:latin typeface="Arial Rounded MT Bold" pitchFamily="34" charset="0"/>
              </a:rPr>
              <a:t>pour tester si un variable est un tableau, on fait :</a:t>
            </a:r>
          </a:p>
          <a:p>
            <a:pPr eaLnBrk="1" hangingPunct="1">
              <a:spcBef>
                <a:spcPct val="0"/>
              </a:spcBef>
              <a:buFontTx/>
              <a:buNone/>
            </a:pPr>
            <a:r>
              <a:rPr lang="fr-FR" altLang="fr-FR" sz="1800">
                <a:latin typeface="Consolas" panose="020B0609020204030204" pitchFamily="49" charset="0"/>
                <a:cs typeface="Consolas" panose="020B0609020204030204" pitchFamily="49" charset="0"/>
              </a:rPr>
              <a:t>Array.isArray(tab);</a:t>
            </a:r>
          </a:p>
        </p:txBody>
      </p:sp>
      <p:pic>
        <p:nvPicPr>
          <p:cNvPr id="117771" name="Image 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973638" y="4049713"/>
            <a:ext cx="3048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7772" name="ZoneTexte 11"/>
          <p:cNvSpPr txBox="1">
            <a:spLocks noChangeArrowheads="1"/>
          </p:cNvSpPr>
          <p:nvPr/>
        </p:nvSpPr>
        <p:spPr bwMode="auto">
          <a:xfrm>
            <a:off x="6015038" y="2900363"/>
            <a:ext cx="2987675"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fr-FR" sz="1800"/>
              <a:t>The slice() method selects the elements starting at the given </a:t>
            </a:r>
            <a:r>
              <a:rPr lang="en-US" altLang="fr-FR" sz="1800" i="1"/>
              <a:t>start</a:t>
            </a:r>
            <a:r>
              <a:rPr lang="en-US" altLang="fr-FR" sz="1800"/>
              <a:t> argument, and ends at, </a:t>
            </a:r>
            <a:r>
              <a:rPr lang="en-US" altLang="fr-FR" sz="1800" i="1"/>
              <a:t>but does not include</a:t>
            </a:r>
            <a:r>
              <a:rPr lang="en-US" altLang="fr-FR" sz="1800"/>
              <a:t>, the given </a:t>
            </a:r>
            <a:r>
              <a:rPr lang="en-US" altLang="fr-FR" sz="1800" i="1"/>
              <a:t>end</a:t>
            </a:r>
            <a:r>
              <a:rPr lang="en-US" altLang="fr-FR" sz="1800"/>
              <a:t> argument.</a:t>
            </a:r>
            <a:endParaRPr lang="fr-FR" altLang="fr-FR" sz="1800">
              <a:latin typeface="Consolas" panose="020B0609020204030204" pitchFamily="49" charset="0"/>
              <a:cs typeface="Consolas" panose="020B0609020204030204" pitchFamily="49" charset="0"/>
            </a:endParaRPr>
          </a:p>
        </p:txBody>
      </p:sp>
      <p:pic>
        <p:nvPicPr>
          <p:cNvPr id="117773" name="Image 3"/>
          <p:cNvPicPr>
            <a:picLocks noChangeAspect="1"/>
          </p:cNvPicPr>
          <p:nvPr/>
        </p:nvPicPr>
        <p:blipFill>
          <a:blip r:embed="rId6">
            <a:extLst>
              <a:ext uri="{28A0092B-C50C-407E-A947-70E740481C1C}">
                <a14:useLocalDpi xmlns:a14="http://schemas.microsoft.com/office/drawing/2010/main" val="0"/>
              </a:ext>
            </a:extLst>
          </a:blip>
          <a:srcRect l="72720" b="4810"/>
          <a:stretch>
            <a:fillRect/>
          </a:stretch>
        </p:blipFill>
        <p:spPr bwMode="auto">
          <a:xfrm>
            <a:off x="4860925" y="4967288"/>
            <a:ext cx="249238"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7774" name="Image 4"/>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935413" y="3500438"/>
            <a:ext cx="1038225"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7775" name="Image 9"/>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4935538" y="3505200"/>
            <a:ext cx="3429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7776" name="ZoneTexte 10"/>
          <p:cNvSpPr txBox="1">
            <a:spLocks noChangeArrowheads="1"/>
          </p:cNvSpPr>
          <p:nvPr/>
        </p:nvSpPr>
        <p:spPr bwMode="auto">
          <a:xfrm>
            <a:off x="6059488" y="4468813"/>
            <a:ext cx="2160587" cy="258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fr-FR" altLang="fr-FR" sz="1800">
                <a:latin typeface="Arial" panose="020B0604020202020204" pitchFamily="34" charset="0"/>
              </a:rPr>
              <a:t>Pour comprendre en détail splice, qui permet d’ajouter/supprimer des éléments : </a:t>
            </a:r>
          </a:p>
          <a:p>
            <a:pPr>
              <a:spcBef>
                <a:spcPct val="0"/>
              </a:spcBef>
              <a:buFontTx/>
              <a:buNone/>
            </a:pPr>
            <a:r>
              <a:rPr lang="fr-FR" altLang="fr-FR" sz="1800">
                <a:latin typeface="Arial" panose="020B0604020202020204" pitchFamily="34" charset="0"/>
                <a:hlinkClick r:id="rId9"/>
              </a:rPr>
              <a:t>http://www.w3schools.com/jsref/jsref_splice.asp</a:t>
            </a:r>
            <a:endParaRPr lang="fr-FR" altLang="fr-FR" sz="1800">
              <a:latin typeface="Arial" panose="020B0604020202020204" pitchFamily="34" charset="0"/>
            </a:endParaRPr>
          </a:p>
          <a:p>
            <a:pPr>
              <a:spcBef>
                <a:spcPct val="0"/>
              </a:spcBef>
              <a:buFontTx/>
              <a:buNone/>
            </a:pPr>
            <a:endParaRPr lang="fr-FR" altLang="fr-FR" sz="1800">
              <a:latin typeface="Arial" panose="020B0604020202020204" pitchFamily="34" charset="0"/>
            </a:endParaRPr>
          </a:p>
        </p:txBody>
      </p:sp>
      <p:pic>
        <p:nvPicPr>
          <p:cNvPr id="17" name="Image 1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43608" y="266393"/>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pull dir="rd"/>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Espace réservé du contenu 2"/>
          <p:cNvSpPr>
            <a:spLocks noGrp="1"/>
          </p:cNvSpPr>
          <p:nvPr>
            <p:ph idx="1"/>
          </p:nvPr>
        </p:nvSpPr>
        <p:spPr>
          <a:xfrm>
            <a:off x="395288" y="1268413"/>
            <a:ext cx="8229600" cy="5184775"/>
          </a:xfrm>
        </p:spPr>
        <p:txBody>
          <a:bodyPr/>
          <a:lstStyle/>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800" u="sng" dirty="0">
                <a:latin typeface="Arial Rounded MT Bold" pitchFamily="34" charset="0"/>
              </a:rPr>
              <a:t>Quelques objets natifs</a:t>
            </a: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000" i="1" dirty="0">
                <a:latin typeface="Arial Rounded MT Bold" pitchFamily="34" charset="0"/>
              </a:rPr>
              <a:t>Les  objets littéraux (ou tableaux associatifs)</a:t>
            </a: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Wingdings" panose="05000000000000000000" pitchFamily="2" charset="2"/>
              <a:buChar char="§"/>
            </a:pPr>
            <a:r>
              <a:rPr lang="fr-FR" altLang="fr-FR" sz="2000" dirty="0">
                <a:latin typeface="Arial Rounded MT Bold" pitchFamily="34" charset="0"/>
              </a:rPr>
              <a:t>Ce sont des tableaux dont les indices sont souvent autre chose que de simples entiers </a:t>
            </a:r>
            <a:r>
              <a:rPr lang="fr-FR" altLang="fr-FR" sz="1800" dirty="0">
                <a:latin typeface="Arial Rounded MT Bold" pitchFamily="34" charset="0"/>
              </a:rPr>
              <a:t>(on peut quand même utiliser des entiers pour les clés, et on peut les entourer de guillemets sans que cela fasse de différence avec les clés sans guillemets).</a:t>
            </a: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Wingdings" panose="05000000000000000000" pitchFamily="2" charset="2"/>
              <a:buChar char="§"/>
            </a:pPr>
            <a:r>
              <a:rPr lang="fr-FR" altLang="fr-FR" sz="1800" dirty="0">
                <a:latin typeface="Arial Rounded MT Bold" pitchFamily="34" charset="0"/>
              </a:rPr>
              <a:t>Culture générale : on peut aussi utiliser les objets littéraux pour créer des </a:t>
            </a:r>
            <a:r>
              <a:rPr lang="fr-FR" altLang="fr-FR" sz="1800" dirty="0" err="1">
                <a:latin typeface="Arial Rounded MT Bold" pitchFamily="34" charset="0"/>
              </a:rPr>
              <a:t>namespaces</a:t>
            </a:r>
            <a:r>
              <a:rPr lang="fr-FR" altLang="fr-FR" sz="1800" dirty="0">
                <a:latin typeface="Arial Rounded MT Bold" pitchFamily="34" charset="0"/>
              </a:rPr>
              <a:t>.</a:t>
            </a: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Wingdings" panose="05000000000000000000" pitchFamily="2" charset="2"/>
              <a:buChar char="§"/>
            </a:pPr>
            <a:r>
              <a:rPr lang="fr-FR" altLang="fr-FR" sz="2000" dirty="0">
                <a:latin typeface="Arial Rounded MT Bold" pitchFamily="34" charset="0"/>
              </a:rPr>
              <a:t>Syntaxe en détail :</a:t>
            </a:r>
          </a:p>
        </p:txBody>
      </p:sp>
      <p:sp>
        <p:nvSpPr>
          <p:cNvPr id="9" name="Espace réservé du pied de page 8"/>
          <p:cNvSpPr>
            <a:spLocks noGrp="1"/>
          </p:cNvSpPr>
          <p:nvPr>
            <p:ph type="ftr" sz="quarter" idx="11"/>
          </p:nvPr>
        </p:nvSpPr>
        <p:spPr/>
        <p:txBody>
          <a:bodyPr/>
          <a:lstStyle/>
          <a:p>
            <a:pPr>
              <a:defRPr/>
            </a:pPr>
            <a:r>
              <a:rPr lang="fr-FR"/>
              <a:t>Formation JavaScript - formations@alexis-ravel.com</a:t>
            </a:r>
          </a:p>
        </p:txBody>
      </p:sp>
      <p:sp>
        <p:nvSpPr>
          <p:cNvPr id="119811"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E041AC5-F0D6-409E-9EED-F65E77F7FA27}" type="slidenum">
              <a:rPr lang="fr-FR" altLang="fr-FR" sz="1200" smtClean="0">
                <a:solidFill>
                  <a:srgbClr val="898989"/>
                </a:solidFill>
              </a:rPr>
              <a:pPr>
                <a:spcBef>
                  <a:spcPct val="0"/>
                </a:spcBef>
                <a:buFontTx/>
                <a:buNone/>
              </a:pPr>
              <a:t>63</a:t>
            </a:fld>
            <a:endParaRPr lang="fr-FR" altLang="fr-FR" sz="1200">
              <a:solidFill>
                <a:srgbClr val="898989"/>
              </a:solidFill>
            </a:endParaRPr>
          </a:p>
        </p:txBody>
      </p:sp>
      <p:sp>
        <p:nvSpPr>
          <p:cNvPr id="8"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pic>
        <p:nvPicPr>
          <p:cNvPr id="10" name="Imag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3608" y="266393"/>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pull dir="rd"/>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Espace réservé du contenu 2"/>
          <p:cNvSpPr>
            <a:spLocks noGrp="1"/>
          </p:cNvSpPr>
          <p:nvPr>
            <p:ph idx="1"/>
          </p:nvPr>
        </p:nvSpPr>
        <p:spPr>
          <a:xfrm>
            <a:off x="395288" y="1268413"/>
            <a:ext cx="8229600" cy="5184775"/>
          </a:xfrm>
        </p:spPr>
        <p:txBody>
          <a:bodyPr/>
          <a:lstStyle/>
          <a:p>
            <a:pPr eaLnBrk="1" hangingPunct="1">
              <a:buSzPct val="150000"/>
              <a:buFont typeface="Arial" panose="020B0604020202020204" pitchFamily="34" charset="0"/>
              <a:buNone/>
            </a:pPr>
            <a:endParaRPr lang="fr-FR" altLang="fr-FR" sz="2000">
              <a:latin typeface="Arial Rounded MT Bold" pitchFamily="34" charset="0"/>
            </a:endParaRPr>
          </a:p>
          <a:p>
            <a:pPr eaLnBrk="1" hangingPunct="1">
              <a:buSzPct val="150000"/>
              <a:buFont typeface="Arial" panose="020B0604020202020204" pitchFamily="34" charset="0"/>
              <a:buNone/>
            </a:pPr>
            <a:r>
              <a:rPr lang="fr-FR" altLang="fr-FR" sz="2800" u="sng">
                <a:latin typeface="Arial Rounded MT Bold" pitchFamily="34" charset="0"/>
              </a:rPr>
              <a:t>Quelques objets natifs</a:t>
            </a:r>
          </a:p>
          <a:p>
            <a:pPr eaLnBrk="1" hangingPunct="1">
              <a:buSzPct val="150000"/>
              <a:buFont typeface="Arial" panose="020B0604020202020204" pitchFamily="34" charset="0"/>
              <a:buNone/>
            </a:pPr>
            <a:endParaRPr lang="fr-FR" altLang="fr-FR" sz="2000">
              <a:latin typeface="Arial Rounded MT Bold" pitchFamily="34" charset="0"/>
            </a:endParaRPr>
          </a:p>
          <a:p>
            <a:pPr eaLnBrk="1" hangingPunct="1">
              <a:buSzPct val="150000"/>
              <a:buFont typeface="Arial" panose="020B0604020202020204" pitchFamily="34" charset="0"/>
              <a:buNone/>
            </a:pPr>
            <a:r>
              <a:rPr lang="fr-FR" altLang="fr-FR" sz="2000" i="1">
                <a:latin typeface="Arial Rounded MT Bold" pitchFamily="34" charset="0"/>
              </a:rPr>
              <a:t>Les  objets littéraux (ou tableaux associatifs)</a:t>
            </a:r>
          </a:p>
        </p:txBody>
      </p:sp>
      <p:sp>
        <p:nvSpPr>
          <p:cNvPr id="9" name="Espace réservé du pied de page 8"/>
          <p:cNvSpPr>
            <a:spLocks noGrp="1"/>
          </p:cNvSpPr>
          <p:nvPr>
            <p:ph type="ftr" sz="quarter" idx="11"/>
          </p:nvPr>
        </p:nvSpPr>
        <p:spPr/>
        <p:txBody>
          <a:bodyPr/>
          <a:lstStyle/>
          <a:p>
            <a:pPr>
              <a:defRPr/>
            </a:pPr>
            <a:r>
              <a:rPr lang="fr-FR"/>
              <a:t>Formation JavaScript - formations@alexis-ravel.com</a:t>
            </a:r>
          </a:p>
        </p:txBody>
      </p:sp>
      <p:sp>
        <p:nvSpPr>
          <p:cNvPr id="121859"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3304773-D698-457C-B407-531BC9F698D6}" type="slidenum">
              <a:rPr lang="fr-FR" altLang="fr-FR" sz="1200" smtClean="0">
                <a:solidFill>
                  <a:srgbClr val="898989"/>
                </a:solidFill>
              </a:rPr>
              <a:pPr>
                <a:spcBef>
                  <a:spcPct val="0"/>
                </a:spcBef>
                <a:buFontTx/>
                <a:buNone/>
              </a:pPr>
              <a:t>64</a:t>
            </a:fld>
            <a:endParaRPr lang="fr-FR" altLang="fr-FR" sz="1200">
              <a:solidFill>
                <a:srgbClr val="898989"/>
              </a:solidFill>
            </a:endParaRPr>
          </a:p>
        </p:txBody>
      </p:sp>
      <p:pic>
        <p:nvPicPr>
          <p:cNvPr id="121863" name="Imag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3068638"/>
            <a:ext cx="7343775" cy="3529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pic>
        <p:nvPicPr>
          <p:cNvPr id="11" name="Imag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3608" y="266393"/>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pull dir="rd"/>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Espace réservé du contenu 2"/>
          <p:cNvSpPr>
            <a:spLocks noGrp="1"/>
          </p:cNvSpPr>
          <p:nvPr>
            <p:ph idx="1"/>
          </p:nvPr>
        </p:nvSpPr>
        <p:spPr>
          <a:xfrm>
            <a:off x="395288" y="1268413"/>
            <a:ext cx="8229600" cy="5184775"/>
          </a:xfrm>
        </p:spPr>
        <p:txBody>
          <a:bodyPr/>
          <a:lstStyle/>
          <a:p>
            <a:pPr eaLnBrk="1" hangingPunct="1">
              <a:buSzPct val="150000"/>
              <a:buFont typeface="Arial" panose="020B0604020202020204" pitchFamily="34" charset="0"/>
              <a:buNone/>
            </a:pPr>
            <a:endParaRPr lang="fr-FR" altLang="fr-FR" sz="2000">
              <a:latin typeface="Arial Rounded MT Bold" pitchFamily="34" charset="0"/>
            </a:endParaRPr>
          </a:p>
          <a:p>
            <a:pPr eaLnBrk="1" hangingPunct="1">
              <a:buSzPct val="150000"/>
              <a:buFont typeface="Arial" panose="020B0604020202020204" pitchFamily="34" charset="0"/>
              <a:buNone/>
            </a:pPr>
            <a:r>
              <a:rPr lang="fr-FR" altLang="fr-FR" sz="2800" u="sng">
                <a:latin typeface="Arial Rounded MT Bold" pitchFamily="34" charset="0"/>
              </a:rPr>
              <a:t>Quelques objets natifs</a:t>
            </a:r>
          </a:p>
        </p:txBody>
      </p:sp>
      <p:sp>
        <p:nvSpPr>
          <p:cNvPr id="9" name="Espace réservé du pied de page 8"/>
          <p:cNvSpPr>
            <a:spLocks noGrp="1"/>
          </p:cNvSpPr>
          <p:nvPr>
            <p:ph type="ftr" sz="quarter" idx="11"/>
          </p:nvPr>
        </p:nvSpPr>
        <p:spPr/>
        <p:txBody>
          <a:bodyPr/>
          <a:lstStyle/>
          <a:p>
            <a:pPr>
              <a:defRPr/>
            </a:pPr>
            <a:r>
              <a:rPr lang="fr-FR"/>
              <a:t>Formation JavaScript - formations@alexis-ravel.com</a:t>
            </a:r>
          </a:p>
        </p:txBody>
      </p:sp>
      <p:sp>
        <p:nvSpPr>
          <p:cNvPr id="123907"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F14412A-E367-4B8B-9F5A-4208106C37F3}" type="slidenum">
              <a:rPr lang="fr-FR" altLang="fr-FR" sz="1200" smtClean="0">
                <a:solidFill>
                  <a:srgbClr val="898989"/>
                </a:solidFill>
              </a:rPr>
              <a:pPr>
                <a:spcBef>
                  <a:spcPct val="0"/>
                </a:spcBef>
                <a:buFontTx/>
                <a:buNone/>
              </a:pPr>
              <a:t>65</a:t>
            </a:fld>
            <a:endParaRPr lang="fr-FR" altLang="fr-FR" sz="1200">
              <a:solidFill>
                <a:srgbClr val="898989"/>
              </a:solidFill>
            </a:endParaRPr>
          </a:p>
        </p:txBody>
      </p:sp>
      <p:pic>
        <p:nvPicPr>
          <p:cNvPr id="123911" name="Imag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2276475"/>
            <a:ext cx="3960812" cy="25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912" name="Imag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5084763"/>
            <a:ext cx="5329237" cy="1296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pic>
        <p:nvPicPr>
          <p:cNvPr id="11" name="Imag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43608" y="266393"/>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pull dir="rd"/>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Espace réservé du contenu 2"/>
          <p:cNvSpPr>
            <a:spLocks noGrp="1"/>
          </p:cNvSpPr>
          <p:nvPr>
            <p:ph idx="1"/>
          </p:nvPr>
        </p:nvSpPr>
        <p:spPr>
          <a:xfrm>
            <a:off x="395288" y="1268413"/>
            <a:ext cx="8229600" cy="5184775"/>
          </a:xfrm>
        </p:spPr>
        <p:txBody>
          <a:bodyPr/>
          <a:lstStyle/>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800" u="sng" dirty="0">
                <a:latin typeface="Arial Rounded MT Bold" pitchFamily="34" charset="0"/>
              </a:rPr>
              <a:t>Quelques objets natifs</a:t>
            </a: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000" i="1" dirty="0">
                <a:latin typeface="Arial Rounded MT Bold" pitchFamily="34" charset="0"/>
              </a:rPr>
              <a:t>Les objets littéraux (ou tableaux associatifs)</a:t>
            </a: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Wingdings" panose="05000000000000000000" pitchFamily="2" charset="2"/>
              <a:buChar char="§"/>
            </a:pPr>
            <a:r>
              <a:rPr lang="fr-FR" altLang="fr-FR" sz="2000" u="sng" dirty="0">
                <a:latin typeface="Arial Rounded MT Bold" pitchFamily="34" charset="0"/>
              </a:rPr>
              <a:t>Exercice : </a:t>
            </a:r>
            <a:r>
              <a:rPr lang="fr-FR" altLang="fr-FR" sz="2000" dirty="0">
                <a:latin typeface="Arial Rounded MT Bold" pitchFamily="34" charset="0"/>
              </a:rPr>
              <a:t>faire une fonction qui prend en paramètre deux coordonnées </a:t>
            </a:r>
            <a:r>
              <a:rPr lang="fr-FR" altLang="fr-FR" sz="2000" dirty="0">
                <a:latin typeface="Arial" panose="020B0604020202020204" pitchFamily="34" charset="0"/>
                <a:cs typeface="Arial" panose="020B0604020202020204" pitchFamily="34" charset="0"/>
              </a:rPr>
              <a:t>x</a:t>
            </a:r>
            <a:r>
              <a:rPr lang="fr-FR" altLang="fr-FR" sz="2000" dirty="0">
                <a:latin typeface="Arial Rounded MT Bold" pitchFamily="34" charset="0"/>
              </a:rPr>
              <a:t> et </a:t>
            </a:r>
            <a:r>
              <a:rPr lang="fr-FR" altLang="fr-FR" sz="2000" dirty="0">
                <a:latin typeface="Arial" panose="020B0604020202020204" pitchFamily="34" charset="0"/>
                <a:cs typeface="Arial" panose="020B0604020202020204" pitchFamily="34" charset="0"/>
              </a:rPr>
              <a:t>y</a:t>
            </a:r>
            <a:r>
              <a:rPr lang="fr-FR" altLang="fr-FR" sz="2000" dirty="0">
                <a:latin typeface="Arial Rounded MT Bold" pitchFamily="34" charset="0"/>
              </a:rPr>
              <a:t>, qui calcule leur reste par la division de 3, et qui renvoie le résultat sous la forme d’un objet littéral ayant une clé </a:t>
            </a:r>
            <a:r>
              <a:rPr lang="fr-FR" altLang="fr-FR" sz="2000" dirty="0" err="1">
                <a:latin typeface="Arial" panose="020B0604020202020204" pitchFamily="34" charset="0"/>
                <a:cs typeface="Arial" panose="020B0604020202020204" pitchFamily="34" charset="0"/>
              </a:rPr>
              <a:t>rx</a:t>
            </a:r>
            <a:r>
              <a:rPr lang="fr-FR" altLang="fr-FR" sz="2000" dirty="0">
                <a:latin typeface="Arial Rounded MT Bold" pitchFamily="34" charset="0"/>
              </a:rPr>
              <a:t> et une clé </a:t>
            </a:r>
            <a:r>
              <a:rPr lang="fr-FR" altLang="fr-FR" sz="2000" dirty="0" err="1">
                <a:latin typeface="Arial" panose="020B0604020202020204" pitchFamily="34" charset="0"/>
                <a:cs typeface="Arial" panose="020B0604020202020204" pitchFamily="34" charset="0"/>
              </a:rPr>
              <a:t>ry</a:t>
            </a:r>
            <a:r>
              <a:rPr lang="fr-FR" altLang="fr-FR" sz="2000" dirty="0">
                <a:latin typeface="Arial Rounded MT Bold" pitchFamily="34" charset="0"/>
              </a:rPr>
              <a:t>.</a:t>
            </a:r>
          </a:p>
          <a:p>
            <a:pPr eaLnBrk="1" hangingPunct="1">
              <a:buSzPct val="150000"/>
              <a:buFont typeface="Arial" panose="020B0604020202020204" pitchFamily="34" charset="0"/>
              <a:buNone/>
            </a:pPr>
            <a:endParaRPr lang="fr-FR" altLang="fr-FR" sz="2000" i="1" u="sng" dirty="0">
              <a:latin typeface="Arial Rounded MT Bold" pitchFamily="34" charset="0"/>
            </a:endParaRPr>
          </a:p>
          <a:p>
            <a:pPr eaLnBrk="1" hangingPunct="1">
              <a:buSzPct val="150000"/>
              <a:buFont typeface="Arial" panose="020B0604020202020204" pitchFamily="34" charset="0"/>
              <a:buNone/>
            </a:pPr>
            <a:endParaRPr lang="fr-FR" altLang="fr-FR" sz="2000" u="sng" dirty="0">
              <a:latin typeface="Arial Rounded MT Bold" pitchFamily="34" charset="0"/>
            </a:endParaRPr>
          </a:p>
        </p:txBody>
      </p:sp>
      <p:sp>
        <p:nvSpPr>
          <p:cNvPr id="9" name="Espace réservé du pied de page 8"/>
          <p:cNvSpPr>
            <a:spLocks noGrp="1"/>
          </p:cNvSpPr>
          <p:nvPr>
            <p:ph type="ftr" sz="quarter" idx="11"/>
          </p:nvPr>
        </p:nvSpPr>
        <p:spPr/>
        <p:txBody>
          <a:bodyPr/>
          <a:lstStyle/>
          <a:p>
            <a:pPr>
              <a:defRPr/>
            </a:pPr>
            <a:r>
              <a:rPr lang="fr-FR"/>
              <a:t>Formation JavaScript - formations@alexis-ravel.com</a:t>
            </a:r>
          </a:p>
        </p:txBody>
      </p:sp>
      <p:sp>
        <p:nvSpPr>
          <p:cNvPr id="125955"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E93C6A2-BBB9-47E9-B501-DC5A8A9B3DDE}" type="slidenum">
              <a:rPr lang="fr-FR" altLang="fr-FR" sz="1200" smtClean="0">
                <a:solidFill>
                  <a:srgbClr val="898989"/>
                </a:solidFill>
              </a:rPr>
              <a:pPr>
                <a:spcBef>
                  <a:spcPct val="0"/>
                </a:spcBef>
                <a:buFontTx/>
                <a:buNone/>
              </a:pPr>
              <a:t>66</a:t>
            </a:fld>
            <a:endParaRPr lang="fr-FR" altLang="fr-FR" sz="1200">
              <a:solidFill>
                <a:srgbClr val="898989"/>
              </a:solidFill>
            </a:endParaRPr>
          </a:p>
        </p:txBody>
      </p:sp>
      <p:sp>
        <p:nvSpPr>
          <p:cNvPr id="8"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pic>
        <p:nvPicPr>
          <p:cNvPr id="10" name="Imag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3608" y="266393"/>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pull dir="rd"/>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Espace réservé du contenu 2"/>
          <p:cNvSpPr>
            <a:spLocks noGrp="1"/>
          </p:cNvSpPr>
          <p:nvPr>
            <p:ph idx="1"/>
          </p:nvPr>
        </p:nvSpPr>
        <p:spPr>
          <a:xfrm>
            <a:off x="395288" y="1268413"/>
            <a:ext cx="8229600" cy="5184775"/>
          </a:xfrm>
        </p:spPr>
        <p:txBody>
          <a:bodyPr/>
          <a:lstStyle/>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800" u="sng" dirty="0">
                <a:latin typeface="Arial Rounded MT Bold" pitchFamily="34" charset="0"/>
              </a:rPr>
              <a:t>Le DOM : manipulation du code HTML</a:t>
            </a: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000" i="1" dirty="0">
                <a:latin typeface="Arial Rounded MT Bold" pitchFamily="34" charset="0"/>
              </a:rPr>
              <a:t>Généralités</a:t>
            </a:r>
            <a:endParaRPr lang="fr-FR" altLang="fr-FR" sz="2000" dirty="0">
              <a:latin typeface="Arial Rounded MT Bold" pitchFamily="34" charset="0"/>
            </a:endParaRP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Wingdings" panose="05000000000000000000" pitchFamily="2" charset="2"/>
              <a:buChar char="§"/>
            </a:pPr>
            <a:r>
              <a:rPr lang="fr-FR" altLang="fr-FR" sz="2000" i="1" dirty="0">
                <a:latin typeface="Arial Rounded MT Bold" pitchFamily="34" charset="0"/>
              </a:rPr>
              <a:t>DOM : Document Object Model</a:t>
            </a:r>
            <a:r>
              <a:rPr lang="fr-FR" altLang="fr-FR" sz="2000" dirty="0">
                <a:latin typeface="Arial Rounded MT Bold" pitchFamily="34" charset="0"/>
              </a:rPr>
              <a:t>, API pour les documents XML et HTML.</a:t>
            </a:r>
          </a:p>
          <a:p>
            <a:pPr eaLnBrk="1" hangingPunct="1">
              <a:buSzPct val="150000"/>
              <a:buFont typeface="Wingdings" panose="05000000000000000000" pitchFamily="2" charset="2"/>
              <a:buChar char="§"/>
            </a:pPr>
            <a:r>
              <a:rPr lang="fr-FR" altLang="fr-FR" sz="2000" dirty="0">
                <a:latin typeface="Arial Rounded MT Bold" pitchFamily="34" charset="0"/>
              </a:rPr>
              <a:t>On peut voir tout code HTML comme un ensemble de </a:t>
            </a:r>
            <a:r>
              <a:rPr lang="fr-FR" altLang="fr-FR" sz="2000" i="1" dirty="0">
                <a:latin typeface="Arial Rounded MT Bold" pitchFamily="34" charset="0"/>
              </a:rPr>
              <a:t>nœuds</a:t>
            </a:r>
            <a:r>
              <a:rPr lang="fr-FR" altLang="fr-FR" sz="2000" dirty="0">
                <a:latin typeface="Arial Rounded MT Bold" pitchFamily="34" charset="0"/>
              </a:rPr>
              <a:t>, délimités par les balises.</a:t>
            </a:r>
          </a:p>
          <a:p>
            <a:pPr eaLnBrk="1" hangingPunct="1">
              <a:buSzPct val="150000"/>
              <a:buFont typeface="Wingdings" panose="05000000000000000000" pitchFamily="2" charset="2"/>
              <a:buChar char="§"/>
            </a:pPr>
            <a:r>
              <a:rPr lang="fr-FR" altLang="fr-FR" sz="2000" dirty="0">
                <a:latin typeface="Arial Rounded MT Bold" pitchFamily="34" charset="0"/>
              </a:rPr>
              <a:t>On va manipuler l’objet document (sous-objet de </a:t>
            </a:r>
            <a:r>
              <a:rPr lang="fr-FR" altLang="fr-FR" sz="2000" dirty="0" err="1">
                <a:latin typeface="Arial Rounded MT Bold" pitchFamily="34" charset="0"/>
              </a:rPr>
              <a:t>window</a:t>
            </a:r>
            <a:r>
              <a:rPr lang="fr-FR" altLang="fr-FR" sz="2000" dirty="0">
                <a:latin typeface="Arial Rounded MT Bold" pitchFamily="34" charset="0"/>
              </a:rPr>
              <a:t>, qui représente la fenêtre du navigateur) et qui correspond à peu près à la balise &lt;html&gt;, qui encadre tout notre code HTML. On va donc pouvoir manipuler n’importe quelle balise d’une page, pour par la suite la déplacer, la faire disparaître...</a:t>
            </a: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None/>
            </a:pPr>
            <a:endParaRPr lang="fr-FR" altLang="fr-FR" sz="2000" i="1"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p:txBody>
      </p:sp>
      <p:sp>
        <p:nvSpPr>
          <p:cNvPr id="9" name="Espace réservé du pied de page 8"/>
          <p:cNvSpPr>
            <a:spLocks noGrp="1"/>
          </p:cNvSpPr>
          <p:nvPr>
            <p:ph type="ftr" sz="quarter" idx="11"/>
          </p:nvPr>
        </p:nvSpPr>
        <p:spPr/>
        <p:txBody>
          <a:bodyPr/>
          <a:lstStyle/>
          <a:p>
            <a:pPr>
              <a:defRPr/>
            </a:pPr>
            <a:r>
              <a:rPr lang="fr-FR"/>
              <a:t>Formation JavaScript - formations@alexis-ravel.com</a:t>
            </a:r>
          </a:p>
        </p:txBody>
      </p:sp>
      <p:sp>
        <p:nvSpPr>
          <p:cNvPr id="128003"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7DBFDA8-2AB8-4687-A402-4BF5301B23C9}" type="slidenum">
              <a:rPr lang="fr-FR" altLang="fr-FR" sz="1200" smtClean="0">
                <a:solidFill>
                  <a:srgbClr val="898989"/>
                </a:solidFill>
              </a:rPr>
              <a:pPr>
                <a:spcBef>
                  <a:spcPct val="0"/>
                </a:spcBef>
                <a:buFontTx/>
                <a:buNone/>
              </a:pPr>
              <a:t>67</a:t>
            </a:fld>
            <a:endParaRPr lang="fr-FR" altLang="fr-FR" sz="1200">
              <a:solidFill>
                <a:srgbClr val="898989"/>
              </a:solidFill>
            </a:endParaRPr>
          </a:p>
        </p:txBody>
      </p:sp>
      <p:sp>
        <p:nvSpPr>
          <p:cNvPr id="8"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pic>
        <p:nvPicPr>
          <p:cNvPr id="10" name="Imag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3608" y="266393"/>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pull dir="rd"/>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Espace réservé du contenu 2"/>
          <p:cNvSpPr>
            <a:spLocks noGrp="1"/>
          </p:cNvSpPr>
          <p:nvPr>
            <p:ph idx="1"/>
          </p:nvPr>
        </p:nvSpPr>
        <p:spPr>
          <a:xfrm>
            <a:off x="395288" y="1268413"/>
            <a:ext cx="8229600" cy="5184775"/>
          </a:xfrm>
        </p:spPr>
        <p:txBody>
          <a:bodyPr/>
          <a:lstStyle/>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800" u="sng" dirty="0">
                <a:latin typeface="Arial Rounded MT Bold" pitchFamily="34" charset="0"/>
              </a:rPr>
              <a:t>Le DOM : manipulation du code HTML</a:t>
            </a: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000" i="1" dirty="0">
                <a:latin typeface="Arial Rounded MT Bold" pitchFamily="34" charset="0"/>
              </a:rPr>
              <a:t>Généralités</a:t>
            </a:r>
            <a:endParaRPr lang="fr-FR" altLang="fr-FR" sz="2000" dirty="0">
              <a:latin typeface="Arial Rounded MT Bold" pitchFamily="34" charset="0"/>
            </a:endParaRP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Wingdings" panose="05000000000000000000" pitchFamily="2" charset="2"/>
              <a:buChar char="§"/>
            </a:pPr>
            <a:r>
              <a:rPr lang="fr-FR" altLang="fr-FR" sz="2000" dirty="0">
                <a:latin typeface="Arial Rounded MT Bold" pitchFamily="34" charset="0"/>
              </a:rPr>
              <a:t>Pour la suite, basons-nous sur le code HTML suivant :</a:t>
            </a: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None/>
            </a:pPr>
            <a:endParaRPr lang="fr-FR" altLang="fr-FR" sz="2000" i="1"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p:txBody>
      </p:sp>
      <p:sp>
        <p:nvSpPr>
          <p:cNvPr id="9" name="Espace réservé du pied de page 8"/>
          <p:cNvSpPr>
            <a:spLocks noGrp="1"/>
          </p:cNvSpPr>
          <p:nvPr>
            <p:ph type="ftr" sz="quarter" idx="11"/>
          </p:nvPr>
        </p:nvSpPr>
        <p:spPr/>
        <p:txBody>
          <a:bodyPr/>
          <a:lstStyle/>
          <a:p>
            <a:pPr>
              <a:defRPr/>
            </a:pPr>
            <a:r>
              <a:rPr lang="fr-FR"/>
              <a:t>Formation JavaScript - formations@alexis-ravel.com</a:t>
            </a:r>
          </a:p>
        </p:txBody>
      </p:sp>
      <p:sp>
        <p:nvSpPr>
          <p:cNvPr id="130051"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345BAF1-A12E-4BAB-9B84-FCC7FC018DA7}" type="slidenum">
              <a:rPr lang="fr-FR" altLang="fr-FR" sz="1200" smtClean="0">
                <a:solidFill>
                  <a:srgbClr val="898989"/>
                </a:solidFill>
              </a:rPr>
              <a:pPr>
                <a:spcBef>
                  <a:spcPct val="0"/>
                </a:spcBef>
                <a:buFontTx/>
                <a:buNone/>
              </a:pPr>
              <a:t>68</a:t>
            </a:fld>
            <a:endParaRPr lang="fr-FR" altLang="fr-FR" sz="1200">
              <a:solidFill>
                <a:srgbClr val="898989"/>
              </a:solidFill>
            </a:endParaRPr>
          </a:p>
        </p:txBody>
      </p:sp>
      <p:pic>
        <p:nvPicPr>
          <p:cNvPr id="130055" name="Imag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3644900"/>
            <a:ext cx="5905500" cy="314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pic>
        <p:nvPicPr>
          <p:cNvPr id="11" name="Imag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43608" y="266393"/>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pull dir="rd"/>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Espace réservé du contenu 2"/>
          <p:cNvSpPr>
            <a:spLocks noGrp="1"/>
          </p:cNvSpPr>
          <p:nvPr>
            <p:ph idx="1"/>
          </p:nvPr>
        </p:nvSpPr>
        <p:spPr>
          <a:xfrm>
            <a:off x="395288" y="1268413"/>
            <a:ext cx="8229600" cy="5184775"/>
          </a:xfrm>
        </p:spPr>
        <p:txBody>
          <a:bodyPr/>
          <a:lstStyle/>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800" u="sng" dirty="0">
                <a:latin typeface="Arial Rounded MT Bold" pitchFamily="34" charset="0"/>
              </a:rPr>
              <a:t>Le DOM : manipulation du code HTML</a:t>
            </a: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000" i="1" dirty="0">
                <a:latin typeface="Arial Rounded MT Bold" pitchFamily="34" charset="0"/>
              </a:rPr>
              <a:t>Méthodes de base d’accès aux éléments :</a:t>
            </a: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Wingdings" panose="05000000000000000000" pitchFamily="2" charset="2"/>
              <a:buChar char="§"/>
            </a:pPr>
            <a:r>
              <a:rPr lang="fr-FR" altLang="fr-FR" sz="2000" dirty="0" err="1">
                <a:latin typeface="Arial" panose="020B0604020202020204" pitchFamily="34" charset="0"/>
                <a:cs typeface="Arial" panose="020B0604020202020204" pitchFamily="34" charset="0"/>
              </a:rPr>
              <a:t>getElementById</a:t>
            </a:r>
            <a:r>
              <a:rPr lang="fr-FR" altLang="fr-FR" sz="2000" dirty="0">
                <a:latin typeface="Arial" panose="020B0604020202020204" pitchFamily="34" charset="0"/>
                <a:cs typeface="Arial" panose="020B0604020202020204" pitchFamily="34" charset="0"/>
              </a:rPr>
              <a:t>() </a:t>
            </a:r>
            <a:r>
              <a:rPr lang="fr-FR" altLang="fr-FR" sz="2000" dirty="0">
                <a:latin typeface="Arial Rounded MT Bold" pitchFamily="34" charset="0"/>
              </a:rPr>
              <a:t>: Donne l’accès à un élément particulier via son id</a:t>
            </a: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Wingdings" panose="05000000000000000000" pitchFamily="2" charset="2"/>
              <a:buChar char="§"/>
            </a:pPr>
            <a:r>
              <a:rPr lang="fr-FR" altLang="fr-FR" sz="2000" dirty="0">
                <a:latin typeface="Arial Rounded MT Bold" pitchFamily="34" charset="0"/>
              </a:rPr>
              <a:t>On a aussi </a:t>
            </a:r>
            <a:r>
              <a:rPr lang="fr-FR" altLang="fr-FR" sz="2000" dirty="0" err="1">
                <a:latin typeface="Arial" panose="020B0604020202020204" pitchFamily="34" charset="0"/>
                <a:cs typeface="Arial" panose="020B0604020202020204" pitchFamily="34" charset="0"/>
              </a:rPr>
              <a:t>getElementsByClassName</a:t>
            </a:r>
            <a:r>
              <a:rPr lang="fr-FR" altLang="fr-FR" sz="2000" dirty="0">
                <a:latin typeface="Arial" panose="020B0604020202020204" pitchFamily="34" charset="0"/>
                <a:cs typeface="Arial" panose="020B0604020202020204" pitchFamily="34" charset="0"/>
              </a:rPr>
              <a:t>() </a:t>
            </a:r>
            <a:r>
              <a:rPr lang="fr-FR" altLang="fr-FR" sz="2000" dirty="0">
                <a:latin typeface="Arial Rounded MT Bold" pitchFamily="34" charset="0"/>
              </a:rPr>
              <a:t>: même fonctionnement, et gère le fait qu’un élément peut avoir plusieurs classes.</a:t>
            </a:r>
            <a:endParaRPr lang="fr-FR" altLang="fr-FR" sz="2000" dirty="0">
              <a:latin typeface="Arial" panose="020B0604020202020204" pitchFamily="34" charset="0"/>
              <a:cs typeface="Arial" panose="020B0604020202020204"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None/>
            </a:pPr>
            <a:endParaRPr lang="fr-FR" altLang="fr-FR" sz="2000" i="1"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p:txBody>
      </p:sp>
      <p:sp>
        <p:nvSpPr>
          <p:cNvPr id="9" name="Espace réservé du pied de page 8"/>
          <p:cNvSpPr>
            <a:spLocks noGrp="1"/>
          </p:cNvSpPr>
          <p:nvPr>
            <p:ph type="ftr" sz="quarter" idx="11"/>
          </p:nvPr>
        </p:nvSpPr>
        <p:spPr/>
        <p:txBody>
          <a:bodyPr/>
          <a:lstStyle/>
          <a:p>
            <a:pPr>
              <a:defRPr/>
            </a:pPr>
            <a:r>
              <a:rPr lang="fr-FR"/>
              <a:t>Formation JavaScript - formations@alexis-ravel.com</a:t>
            </a:r>
          </a:p>
        </p:txBody>
      </p:sp>
      <p:sp>
        <p:nvSpPr>
          <p:cNvPr id="132099"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380D847-075D-46E4-9415-4F9FD5413F23}" type="slidenum">
              <a:rPr lang="fr-FR" altLang="fr-FR" sz="1200" smtClean="0">
                <a:solidFill>
                  <a:srgbClr val="898989"/>
                </a:solidFill>
              </a:rPr>
              <a:pPr>
                <a:spcBef>
                  <a:spcPct val="0"/>
                </a:spcBef>
                <a:buFontTx/>
                <a:buNone/>
              </a:pPr>
              <a:t>69</a:t>
            </a:fld>
            <a:endParaRPr lang="fr-FR" altLang="fr-FR" sz="1200">
              <a:solidFill>
                <a:srgbClr val="898989"/>
              </a:solidFill>
            </a:endParaRPr>
          </a:p>
        </p:txBody>
      </p:sp>
      <p:pic>
        <p:nvPicPr>
          <p:cNvPr id="132103" name="Imag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3719513"/>
            <a:ext cx="6264275"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pic>
        <p:nvPicPr>
          <p:cNvPr id="11" name="Imag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43608" y="266393"/>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pull dir="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re 1"/>
          <p:cNvSpPr>
            <a:spLocks noGrp="1"/>
          </p:cNvSpPr>
          <p:nvPr>
            <p:ph type="title"/>
          </p:nvPr>
        </p:nvSpPr>
        <p:spPr>
          <a:xfrm>
            <a:off x="1979613" y="260350"/>
            <a:ext cx="6337300" cy="995363"/>
          </a:xfrm>
        </p:spPr>
        <p:txBody>
          <a:bodyPr/>
          <a:lstStyle/>
          <a:p>
            <a:pPr eaLnBrk="1" hangingPunct="1"/>
            <a:r>
              <a:rPr lang="fr-FR" altLang="fr-FR">
                <a:latin typeface="Eras Bold ITC" pitchFamily="34" charset="0"/>
              </a:rPr>
              <a:t>Culture &amp; pratique</a:t>
            </a:r>
          </a:p>
        </p:txBody>
      </p:sp>
      <p:sp>
        <p:nvSpPr>
          <p:cNvPr id="15363" name="Espace réservé du contenu 2"/>
          <p:cNvSpPr>
            <a:spLocks noGrp="1"/>
          </p:cNvSpPr>
          <p:nvPr>
            <p:ph idx="1"/>
          </p:nvPr>
        </p:nvSpPr>
        <p:spPr>
          <a:xfrm>
            <a:off x="395288" y="1052513"/>
            <a:ext cx="8229600" cy="5400675"/>
          </a:xfrm>
        </p:spPr>
        <p:txBody>
          <a:bodyPr/>
          <a:lstStyle/>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800" u="sng" dirty="0">
                <a:latin typeface="Arial Rounded MT Bold" pitchFamily="34" charset="0"/>
              </a:rPr>
              <a:t>Champs d’application</a:t>
            </a:r>
          </a:p>
          <a:p>
            <a:pPr lvl="1" eaLnBrk="1" hangingPunct="1">
              <a:buSzPct val="150000"/>
              <a:buFont typeface="Arial" panose="020B0604020202020204" pitchFamily="34" charset="0"/>
              <a:buBlip>
                <a:blip r:embed="rId3"/>
              </a:buBlip>
            </a:pPr>
            <a:endParaRPr lang="fr-FR" altLang="fr-FR" sz="1400" dirty="0">
              <a:latin typeface="Arial Rounded MT Bold" pitchFamily="34" charset="0"/>
            </a:endParaRPr>
          </a:p>
          <a:p>
            <a:pPr eaLnBrk="1" hangingPunct="1">
              <a:buSzPct val="150000"/>
              <a:buFont typeface="Arial" panose="020B0604020202020204" pitchFamily="34" charset="0"/>
              <a:buNone/>
            </a:pPr>
            <a:r>
              <a:rPr lang="fr-FR" altLang="fr-FR" sz="2000" dirty="0">
                <a:latin typeface="Arial Rounded MT Bold" pitchFamily="34" charset="0"/>
              </a:rPr>
              <a:t>	Le JS est présent sur quasiment tous les sites web modernes, du fait qu’il permet de : </a:t>
            </a:r>
          </a:p>
          <a:p>
            <a:pPr eaLnBrk="1" hangingPunct="1">
              <a:buSzPct val="150000"/>
              <a:buFont typeface="Arial" panose="020B0604020202020204" pitchFamily="34" charset="0"/>
              <a:buBlip>
                <a:blip r:embed="rId3"/>
              </a:buBlip>
            </a:pPr>
            <a:endParaRPr lang="fr-FR" altLang="fr-FR" sz="2200" dirty="0">
              <a:latin typeface="Arial Rounded MT Bold" pitchFamily="34" charset="0"/>
            </a:endParaRPr>
          </a:p>
          <a:p>
            <a:pPr eaLnBrk="1" hangingPunct="1">
              <a:buSzPct val="150000"/>
              <a:buFont typeface="Wingdings" panose="05000000000000000000" pitchFamily="2" charset="2"/>
              <a:buChar char="§"/>
            </a:pPr>
            <a:r>
              <a:rPr lang="fr-FR" altLang="fr-FR" sz="2000" dirty="0">
                <a:latin typeface="Arial Rounded MT Bold" pitchFamily="34" charset="0"/>
              </a:rPr>
              <a:t>faire des animations (</a:t>
            </a:r>
            <a:r>
              <a:rPr lang="fr-FR" altLang="fr-FR" sz="2000" dirty="0" err="1">
                <a:latin typeface="Arial Rounded MT Bold" pitchFamily="34" charset="0"/>
              </a:rPr>
              <a:t>slider</a:t>
            </a:r>
            <a:r>
              <a:rPr lang="fr-FR" altLang="fr-FR" sz="2000" dirty="0">
                <a:latin typeface="Arial Rounded MT Bold" pitchFamily="34" charset="0"/>
              </a:rPr>
              <a:t> ou bandeau déroulant, bouton pour remonter en douceur en haut de la page, boutons d’accessibilité pour augmenter ou diminuer le texte de la page…) </a:t>
            </a:r>
          </a:p>
          <a:p>
            <a:pPr>
              <a:buSzPct val="150000"/>
              <a:buFont typeface="Wingdings" panose="05000000000000000000" pitchFamily="2" charset="2"/>
              <a:buChar char="§"/>
            </a:pPr>
            <a:r>
              <a:rPr lang="fr-FR" altLang="fr-FR" sz="2000" dirty="0">
                <a:latin typeface="Arial Rounded MT Bold" pitchFamily="34" charset="0"/>
              </a:rPr>
              <a:t>récupérer des informations sur le serveur sans recharger toute la page (AJAX)</a:t>
            </a: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200" dirty="0">
              <a:latin typeface="Arial Rounded MT Bold" pitchFamily="34" charset="0"/>
            </a:endParaRPr>
          </a:p>
        </p:txBody>
      </p:sp>
      <p:sp>
        <p:nvSpPr>
          <p:cNvPr id="4" name="Espace réservé du pied de page 3"/>
          <p:cNvSpPr>
            <a:spLocks noGrp="1"/>
          </p:cNvSpPr>
          <p:nvPr>
            <p:ph type="ftr" sz="quarter" idx="11"/>
          </p:nvPr>
        </p:nvSpPr>
        <p:spPr/>
        <p:txBody>
          <a:bodyPr/>
          <a:lstStyle/>
          <a:p>
            <a:pPr>
              <a:defRPr/>
            </a:pPr>
            <a:r>
              <a:rPr lang="fr-FR"/>
              <a:t>Formation JavaScript - formations@alexis-ravel.com</a:t>
            </a:r>
          </a:p>
        </p:txBody>
      </p:sp>
      <p:sp>
        <p:nvSpPr>
          <p:cNvPr id="15365"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BB985B8-9A38-4F9E-932D-1988C9AC0FC9}" type="slidenum">
              <a:rPr lang="fr-FR" altLang="fr-FR" sz="1200" smtClean="0">
                <a:solidFill>
                  <a:srgbClr val="898989"/>
                </a:solidFill>
              </a:rPr>
              <a:pPr>
                <a:spcBef>
                  <a:spcPct val="0"/>
                </a:spcBef>
                <a:buFontTx/>
                <a:buNone/>
              </a:pPr>
              <a:t>7</a:t>
            </a:fld>
            <a:endParaRPr lang="fr-FR" altLang="fr-FR" sz="1200">
              <a:solidFill>
                <a:srgbClr val="898989"/>
              </a:solidFill>
            </a:endParaRPr>
          </a:p>
        </p:txBody>
      </p:sp>
      <p:sp>
        <p:nvSpPr>
          <p:cNvPr id="15368" name="ZoneTexte 12"/>
          <p:cNvSpPr txBox="1">
            <a:spLocks noChangeArrowheads="1"/>
          </p:cNvSpPr>
          <p:nvPr/>
        </p:nvSpPr>
        <p:spPr bwMode="auto">
          <a:xfrm>
            <a:off x="2124075" y="5229225"/>
            <a:ext cx="561657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285750" indent="-285750" eaLnBrk="1" hangingPunct="1">
              <a:spcBef>
                <a:spcPct val="0"/>
              </a:spcBef>
              <a:buFont typeface="Wingdings" panose="05000000000000000000" pitchFamily="2" charset="2"/>
              <a:buChar char="q"/>
            </a:pPr>
            <a:r>
              <a:rPr lang="fr-FR" altLang="fr-FR" sz="2000" dirty="0">
                <a:latin typeface="Arial Rounded MT Bold" pitchFamily="34" charset="0"/>
              </a:rPr>
              <a:t>Le </a:t>
            </a:r>
            <a:r>
              <a:rPr lang="fr-FR" altLang="fr-FR" sz="2000" dirty="0" err="1">
                <a:latin typeface="Arial Rounded MT Bold" pitchFamily="34" charset="0"/>
              </a:rPr>
              <a:t>javascript</a:t>
            </a:r>
            <a:r>
              <a:rPr lang="fr-FR" altLang="fr-FR" sz="2000" dirty="0">
                <a:latin typeface="Arial Rounded MT Bold" pitchFamily="34" charset="0"/>
              </a:rPr>
              <a:t> permet donc un meilleur confort de navigation, et une plus grande interactivité que le triplet HTML/CSS/PHP. </a:t>
            </a:r>
          </a:p>
        </p:txBody>
      </p:sp>
      <p:pic>
        <p:nvPicPr>
          <p:cNvPr id="9" name="Imag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1560" y="260350"/>
            <a:ext cx="1000031" cy="958579"/>
          </a:xfrm>
          <a:prstGeom prst="rect">
            <a:avLst/>
          </a:prstGeom>
        </p:spPr>
      </p:pic>
    </p:spTree>
  </p:cSld>
  <p:clrMapOvr>
    <a:masterClrMapping/>
  </p:clrMapOvr>
  <p:transition>
    <p:pull dir="rd"/>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Espace réservé du contenu 2"/>
          <p:cNvSpPr>
            <a:spLocks noGrp="1"/>
          </p:cNvSpPr>
          <p:nvPr>
            <p:ph idx="1"/>
          </p:nvPr>
        </p:nvSpPr>
        <p:spPr>
          <a:xfrm>
            <a:off x="395288" y="1268413"/>
            <a:ext cx="8229600" cy="5184775"/>
          </a:xfrm>
        </p:spPr>
        <p:txBody>
          <a:bodyPr/>
          <a:lstStyle/>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800" u="sng" dirty="0">
                <a:latin typeface="Arial Rounded MT Bold" pitchFamily="34" charset="0"/>
              </a:rPr>
              <a:t>Le DOM : manipulation du code HTML</a:t>
            </a: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000" i="1" dirty="0">
                <a:latin typeface="Arial Rounded MT Bold" pitchFamily="34" charset="0"/>
              </a:rPr>
              <a:t>Méthodes de base d’accès aux éléments :</a:t>
            </a: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Wingdings" panose="05000000000000000000" pitchFamily="2" charset="2"/>
              <a:buChar char="§"/>
            </a:pPr>
            <a:r>
              <a:rPr lang="fr-FR" altLang="fr-FR" sz="2000" dirty="0" err="1">
                <a:latin typeface="Arial" panose="020B0604020202020204" pitchFamily="34" charset="0"/>
                <a:cs typeface="Arial" panose="020B0604020202020204" pitchFamily="34" charset="0"/>
              </a:rPr>
              <a:t>getElementsByTagName</a:t>
            </a:r>
            <a:r>
              <a:rPr lang="fr-FR" altLang="fr-FR" sz="2000" dirty="0">
                <a:latin typeface="Arial" panose="020B0604020202020204" pitchFamily="34" charset="0"/>
                <a:cs typeface="Arial" panose="020B0604020202020204" pitchFamily="34" charset="0"/>
              </a:rPr>
              <a:t>()</a:t>
            </a:r>
            <a:r>
              <a:rPr lang="fr-FR" altLang="fr-FR" sz="2000" dirty="0">
                <a:latin typeface="Arial Rounded MT Bold" pitchFamily="34" charset="0"/>
              </a:rPr>
              <a:t> : récupère dans un tableau tous les éléments de même type.</a:t>
            </a: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None/>
            </a:pPr>
            <a:endParaRPr lang="fr-FR" altLang="fr-FR" sz="2000" i="1"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p:txBody>
      </p:sp>
      <p:sp>
        <p:nvSpPr>
          <p:cNvPr id="9" name="Espace réservé du pied de page 8"/>
          <p:cNvSpPr>
            <a:spLocks noGrp="1"/>
          </p:cNvSpPr>
          <p:nvPr>
            <p:ph type="ftr" sz="quarter" idx="11"/>
          </p:nvPr>
        </p:nvSpPr>
        <p:spPr/>
        <p:txBody>
          <a:bodyPr/>
          <a:lstStyle/>
          <a:p>
            <a:pPr>
              <a:defRPr/>
            </a:pPr>
            <a:r>
              <a:rPr lang="fr-FR"/>
              <a:t>Formation JavaScript - formations@alexis-ravel.com</a:t>
            </a:r>
          </a:p>
        </p:txBody>
      </p:sp>
      <p:sp>
        <p:nvSpPr>
          <p:cNvPr id="134147"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C060473-D513-48F3-AFEA-3536820E3DC5}" type="slidenum">
              <a:rPr lang="fr-FR" altLang="fr-FR" sz="1200" smtClean="0">
                <a:solidFill>
                  <a:srgbClr val="898989"/>
                </a:solidFill>
              </a:rPr>
              <a:pPr>
                <a:spcBef>
                  <a:spcPct val="0"/>
                </a:spcBef>
                <a:buFontTx/>
                <a:buNone/>
              </a:pPr>
              <a:t>70</a:t>
            </a:fld>
            <a:endParaRPr lang="fr-FR" altLang="fr-FR" sz="1200">
              <a:solidFill>
                <a:srgbClr val="898989"/>
              </a:solidFill>
            </a:endParaRPr>
          </a:p>
        </p:txBody>
      </p:sp>
      <p:pic>
        <p:nvPicPr>
          <p:cNvPr id="134151" name="Imag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4076700"/>
            <a:ext cx="5761038" cy="151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pic>
        <p:nvPicPr>
          <p:cNvPr id="11" name="Imag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43608" y="266393"/>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pull dir="rd"/>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Espace réservé du contenu 2"/>
          <p:cNvSpPr>
            <a:spLocks noGrp="1"/>
          </p:cNvSpPr>
          <p:nvPr>
            <p:ph idx="1"/>
          </p:nvPr>
        </p:nvSpPr>
        <p:spPr>
          <a:xfrm>
            <a:off x="395288" y="1268413"/>
            <a:ext cx="8229600" cy="5184775"/>
          </a:xfrm>
        </p:spPr>
        <p:txBody>
          <a:bodyPr/>
          <a:lstStyle/>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800" u="sng" dirty="0">
                <a:latin typeface="Arial Rounded MT Bold" pitchFamily="34" charset="0"/>
              </a:rPr>
              <a:t>Le DOM : manipulation du code HTML</a:t>
            </a: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000" i="1" dirty="0">
                <a:latin typeface="Arial Rounded MT Bold" pitchFamily="34" charset="0"/>
              </a:rPr>
              <a:t>Méthodes de base d’accès aux éléments :</a:t>
            </a: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Wingdings" panose="05000000000000000000" pitchFamily="2" charset="2"/>
              <a:buChar char="§"/>
            </a:pPr>
            <a:r>
              <a:rPr lang="fr-FR" altLang="fr-FR" sz="2000" dirty="0" err="1">
                <a:latin typeface="Arial Rounded MT Bold" pitchFamily="34" charset="0"/>
              </a:rPr>
              <a:t>Rq</a:t>
            </a:r>
            <a:r>
              <a:rPr lang="fr-FR" altLang="fr-FR" sz="2000" dirty="0">
                <a:latin typeface="Arial Rounded MT Bold" pitchFamily="34" charset="0"/>
              </a:rPr>
              <a:t> : on peut utiliser </a:t>
            </a:r>
            <a:r>
              <a:rPr lang="fr-FR" altLang="fr-FR" sz="2000" dirty="0" err="1">
                <a:latin typeface="Arial" panose="020B0604020202020204" pitchFamily="34" charset="0"/>
                <a:cs typeface="Arial" panose="020B0604020202020204" pitchFamily="34" charset="0"/>
              </a:rPr>
              <a:t>getElementsByTagName</a:t>
            </a:r>
            <a:r>
              <a:rPr lang="fr-FR" altLang="fr-FR" sz="2000" dirty="0">
                <a:latin typeface="Arial" panose="020B0604020202020204" pitchFamily="34" charset="0"/>
                <a:cs typeface="Arial" panose="020B0604020202020204" pitchFamily="34" charset="0"/>
              </a:rPr>
              <a:t>()</a:t>
            </a:r>
            <a:r>
              <a:rPr lang="fr-FR" altLang="fr-FR" sz="2000" dirty="0">
                <a:latin typeface="Arial Rounded MT Bold" pitchFamily="34" charset="0"/>
              </a:rPr>
              <a:t>  (et les méthodes précédentes) sur un autre élément HTML que document :</a:t>
            </a: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Wingdings" panose="05000000000000000000" pitchFamily="2" charset="2"/>
              <a:buChar char="§"/>
            </a:pPr>
            <a:r>
              <a:rPr lang="fr-FR" altLang="fr-FR" sz="2000" dirty="0">
                <a:latin typeface="Arial Rounded MT Bold" pitchFamily="34" charset="0"/>
              </a:rPr>
              <a:t>On aussi peut sélectionner toutes les balises avec l’alias « * ».</a:t>
            </a: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None/>
            </a:pPr>
            <a:endParaRPr lang="fr-FR" altLang="fr-FR" sz="2000" i="1"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p:txBody>
      </p:sp>
      <p:sp>
        <p:nvSpPr>
          <p:cNvPr id="9" name="Espace réservé du pied de page 8"/>
          <p:cNvSpPr>
            <a:spLocks noGrp="1"/>
          </p:cNvSpPr>
          <p:nvPr>
            <p:ph type="ftr" sz="quarter" idx="11"/>
          </p:nvPr>
        </p:nvSpPr>
        <p:spPr/>
        <p:txBody>
          <a:bodyPr/>
          <a:lstStyle/>
          <a:p>
            <a:pPr>
              <a:defRPr/>
            </a:pPr>
            <a:r>
              <a:rPr lang="fr-FR"/>
              <a:t>Formation JavaScript - formations@alexis-ravel.com</a:t>
            </a:r>
          </a:p>
        </p:txBody>
      </p:sp>
      <p:sp>
        <p:nvSpPr>
          <p:cNvPr id="136195"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1963812-71FD-4F03-B920-E1CD559A71BF}" type="slidenum">
              <a:rPr lang="fr-FR" altLang="fr-FR" sz="1200" smtClean="0">
                <a:solidFill>
                  <a:srgbClr val="898989"/>
                </a:solidFill>
              </a:rPr>
              <a:pPr>
                <a:spcBef>
                  <a:spcPct val="0"/>
                </a:spcBef>
                <a:buFontTx/>
                <a:buNone/>
              </a:pPr>
              <a:t>71</a:t>
            </a:fld>
            <a:endParaRPr lang="fr-FR" altLang="fr-FR" sz="1200">
              <a:solidFill>
                <a:srgbClr val="898989"/>
              </a:solidFill>
            </a:endParaRPr>
          </a:p>
        </p:txBody>
      </p:sp>
      <p:pic>
        <p:nvPicPr>
          <p:cNvPr id="136199" name="Imag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4149725"/>
            <a:ext cx="5040312" cy="115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pic>
        <p:nvPicPr>
          <p:cNvPr id="11" name="Imag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43608" y="266393"/>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pull dir="rd"/>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Espace réservé du contenu 2"/>
          <p:cNvSpPr>
            <a:spLocks noGrp="1"/>
          </p:cNvSpPr>
          <p:nvPr>
            <p:ph idx="1"/>
          </p:nvPr>
        </p:nvSpPr>
        <p:spPr>
          <a:xfrm>
            <a:off x="395288" y="1268413"/>
            <a:ext cx="8497887" cy="5184775"/>
          </a:xfrm>
        </p:spPr>
        <p:txBody>
          <a:bodyPr/>
          <a:lstStyle/>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800" u="sng" dirty="0">
                <a:latin typeface="Arial Rounded MT Bold" pitchFamily="34" charset="0"/>
              </a:rPr>
              <a:t>Le DOM : manipulation du code HTML</a:t>
            </a: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000" i="1" dirty="0">
                <a:latin typeface="Arial Rounded MT Bold" pitchFamily="34" charset="0"/>
              </a:rPr>
              <a:t>Méthodes plus récentes (IE8 et versions supérieures)</a:t>
            </a: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000" dirty="0">
                <a:latin typeface="Arial Rounded MT Bold" pitchFamily="34" charset="0"/>
              </a:rPr>
              <a:t>	Ces méthodes prennent en paramètre des sélecteurs CSS </a:t>
            </a:r>
            <a:r>
              <a:rPr lang="fr-FR" altLang="fr-FR" sz="1800" dirty="0">
                <a:latin typeface="Arial Rounded MT Bold" pitchFamily="34" charset="0"/>
              </a:rPr>
              <a:t>(par exemple 'p a' qui renvoie tous les liens contenus dans un paragraphe) </a:t>
            </a:r>
            <a:r>
              <a:rPr lang="fr-FR" altLang="fr-FR" sz="2400" dirty="0">
                <a:latin typeface="Arial Rounded MT Bold" pitchFamily="34" charset="0"/>
              </a:rPr>
              <a:t>:</a:t>
            </a: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Wingdings" panose="05000000000000000000" pitchFamily="2" charset="2"/>
              <a:buChar char="§"/>
            </a:pPr>
            <a:r>
              <a:rPr lang="fr-FR" altLang="fr-FR" sz="2000" dirty="0" err="1">
                <a:latin typeface="Arial" panose="020B0604020202020204" pitchFamily="34" charset="0"/>
                <a:cs typeface="Arial" panose="020B0604020202020204" pitchFamily="34" charset="0"/>
              </a:rPr>
              <a:t>querySelector</a:t>
            </a:r>
            <a:r>
              <a:rPr lang="fr-FR" altLang="fr-FR" sz="2000" dirty="0">
                <a:latin typeface="Arial" panose="020B0604020202020204" pitchFamily="34" charset="0"/>
                <a:cs typeface="Arial" panose="020B0604020202020204" pitchFamily="34" charset="0"/>
              </a:rPr>
              <a:t>() </a:t>
            </a:r>
            <a:r>
              <a:rPr lang="fr-FR" altLang="fr-FR" sz="2000" dirty="0">
                <a:latin typeface="Arial Rounded MT Bold" pitchFamily="34" charset="0"/>
              </a:rPr>
              <a:t>renvoie le premier élément correspondant au sélecteur.</a:t>
            </a:r>
          </a:p>
          <a:p>
            <a:pPr eaLnBrk="1" hangingPunct="1">
              <a:buSzPct val="150000"/>
              <a:buFont typeface="Wingdings" panose="05000000000000000000" pitchFamily="2" charset="2"/>
              <a:buChar char="§"/>
            </a:pPr>
            <a:r>
              <a:rPr lang="fr-FR" altLang="fr-FR" sz="2000" dirty="0" err="1">
                <a:latin typeface="Arial" panose="020B0604020202020204" pitchFamily="34" charset="0"/>
                <a:cs typeface="Arial" panose="020B0604020202020204" pitchFamily="34" charset="0"/>
              </a:rPr>
              <a:t>querySelectorAll</a:t>
            </a:r>
            <a:r>
              <a:rPr lang="fr-FR" altLang="fr-FR" sz="2000" dirty="0">
                <a:latin typeface="Arial" panose="020B0604020202020204" pitchFamily="34" charset="0"/>
                <a:cs typeface="Arial" panose="020B0604020202020204" pitchFamily="34" charset="0"/>
              </a:rPr>
              <a:t>() </a:t>
            </a:r>
            <a:r>
              <a:rPr lang="fr-FR" altLang="fr-FR" sz="2000" dirty="0">
                <a:latin typeface="Arial Rounded MT Bold" pitchFamily="34" charset="0"/>
              </a:rPr>
              <a:t>renvoie tous les éléments correspondant au sélecteur.</a:t>
            </a: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Wingdings" panose="05000000000000000000" pitchFamily="2" charset="2"/>
              <a:buChar char="§"/>
            </a:pPr>
            <a:r>
              <a:rPr lang="fr-FR" altLang="fr-FR" sz="2000" u="sng" dirty="0">
                <a:latin typeface="Arial Rounded MT Bold" pitchFamily="34" charset="0"/>
              </a:rPr>
              <a:t>Exercice : </a:t>
            </a:r>
            <a:r>
              <a:rPr lang="fr-FR" altLang="fr-FR" sz="2000" dirty="0">
                <a:latin typeface="Arial Rounded MT Bold" pitchFamily="34" charset="0"/>
              </a:rPr>
              <a:t>sélectionner le lien contenu dans  #p2.</a:t>
            </a: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None/>
            </a:pPr>
            <a:endParaRPr lang="fr-FR" altLang="fr-FR" sz="2000" i="1"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p:txBody>
      </p:sp>
      <p:sp>
        <p:nvSpPr>
          <p:cNvPr id="9" name="Espace réservé du pied de page 8"/>
          <p:cNvSpPr>
            <a:spLocks noGrp="1"/>
          </p:cNvSpPr>
          <p:nvPr>
            <p:ph type="ftr" sz="quarter" idx="11"/>
          </p:nvPr>
        </p:nvSpPr>
        <p:spPr/>
        <p:txBody>
          <a:bodyPr/>
          <a:lstStyle/>
          <a:p>
            <a:pPr>
              <a:defRPr/>
            </a:pPr>
            <a:r>
              <a:rPr lang="fr-FR"/>
              <a:t>Formation JavaScript - formations@alexis-ravel.com</a:t>
            </a:r>
          </a:p>
        </p:txBody>
      </p:sp>
      <p:sp>
        <p:nvSpPr>
          <p:cNvPr id="138243"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4952235-2B9B-452E-ABB2-A1B2E85B9212}" type="slidenum">
              <a:rPr lang="fr-FR" altLang="fr-FR" sz="1200" smtClean="0">
                <a:solidFill>
                  <a:srgbClr val="898989"/>
                </a:solidFill>
              </a:rPr>
              <a:pPr>
                <a:spcBef>
                  <a:spcPct val="0"/>
                </a:spcBef>
                <a:buFontTx/>
                <a:buNone/>
              </a:pPr>
              <a:t>72</a:t>
            </a:fld>
            <a:endParaRPr lang="fr-FR" altLang="fr-FR" sz="1200">
              <a:solidFill>
                <a:srgbClr val="898989"/>
              </a:solidFill>
            </a:endParaRPr>
          </a:p>
        </p:txBody>
      </p:sp>
      <p:sp>
        <p:nvSpPr>
          <p:cNvPr id="8"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pic>
        <p:nvPicPr>
          <p:cNvPr id="10" name="Imag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3608" y="266393"/>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pull dir="rd"/>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Espace réservé du contenu 2"/>
          <p:cNvSpPr>
            <a:spLocks noGrp="1"/>
          </p:cNvSpPr>
          <p:nvPr>
            <p:ph idx="1"/>
          </p:nvPr>
        </p:nvSpPr>
        <p:spPr>
          <a:xfrm>
            <a:off x="395288" y="1268413"/>
            <a:ext cx="8497887" cy="5184775"/>
          </a:xfrm>
        </p:spPr>
        <p:txBody>
          <a:bodyPr/>
          <a:lstStyle/>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800" u="sng" dirty="0">
                <a:latin typeface="Arial Rounded MT Bold" pitchFamily="34" charset="0"/>
              </a:rPr>
              <a:t>Le DOM : manipulation du code HTML</a:t>
            </a: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000" i="1" dirty="0">
                <a:latin typeface="Arial Rounded MT Bold" pitchFamily="34" charset="0"/>
              </a:rPr>
              <a:t>Méthodes plus récentes (IE8 et versions supérieures)</a:t>
            </a: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Wingdings" panose="05000000000000000000" pitchFamily="2" charset="2"/>
              <a:buChar char="§"/>
            </a:pPr>
            <a:r>
              <a:rPr lang="fr-FR" altLang="fr-FR" sz="2000" dirty="0">
                <a:latin typeface="Arial Rounded MT Bold" pitchFamily="34" charset="0"/>
              </a:rPr>
              <a:t>Corrigé : </a:t>
            </a: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Wingdings" panose="05000000000000000000" pitchFamily="2" charset="2"/>
              <a:buChar char="§"/>
            </a:pPr>
            <a:r>
              <a:rPr lang="fr-FR" altLang="fr-FR" sz="2000" u="sng" dirty="0">
                <a:latin typeface="Arial Rounded MT Bold" pitchFamily="34" charset="0"/>
              </a:rPr>
              <a:t>Exercice : </a:t>
            </a:r>
            <a:r>
              <a:rPr lang="fr-FR" altLang="fr-FR" sz="2000" dirty="0">
                <a:latin typeface="Arial Rounded MT Bold" pitchFamily="34" charset="0"/>
              </a:rPr>
              <a:t>afficher en console tous les paragraphes.</a:t>
            </a: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None/>
            </a:pPr>
            <a:endParaRPr lang="fr-FR" altLang="fr-FR" sz="2000" i="1"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p:txBody>
      </p:sp>
      <p:sp>
        <p:nvSpPr>
          <p:cNvPr id="9" name="Espace réservé du pied de page 8"/>
          <p:cNvSpPr>
            <a:spLocks noGrp="1"/>
          </p:cNvSpPr>
          <p:nvPr>
            <p:ph type="ftr" sz="quarter" idx="11"/>
          </p:nvPr>
        </p:nvSpPr>
        <p:spPr/>
        <p:txBody>
          <a:bodyPr/>
          <a:lstStyle/>
          <a:p>
            <a:pPr>
              <a:defRPr/>
            </a:pPr>
            <a:r>
              <a:rPr lang="fr-FR"/>
              <a:t>Formation JavaScript - formations@alexis-ravel.com</a:t>
            </a:r>
          </a:p>
        </p:txBody>
      </p:sp>
      <p:sp>
        <p:nvSpPr>
          <p:cNvPr id="140291"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2C2CF6E-88B1-4FF7-BF12-92C529656115}" type="slidenum">
              <a:rPr lang="fr-FR" altLang="fr-FR" sz="1200" smtClean="0">
                <a:solidFill>
                  <a:srgbClr val="898989"/>
                </a:solidFill>
              </a:rPr>
              <a:pPr>
                <a:spcBef>
                  <a:spcPct val="0"/>
                </a:spcBef>
                <a:buFontTx/>
                <a:buNone/>
              </a:pPr>
              <a:t>73</a:t>
            </a:fld>
            <a:endParaRPr lang="fr-FR" altLang="fr-FR" sz="1200">
              <a:solidFill>
                <a:srgbClr val="898989"/>
              </a:solidFill>
            </a:endParaRPr>
          </a:p>
        </p:txBody>
      </p:sp>
      <p:pic>
        <p:nvPicPr>
          <p:cNvPr id="140295" name="Imag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3789363"/>
            <a:ext cx="4608513"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pic>
        <p:nvPicPr>
          <p:cNvPr id="11" name="Imag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43608" y="266393"/>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pull dir="rd"/>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Espace réservé du contenu 2"/>
          <p:cNvSpPr>
            <a:spLocks noGrp="1"/>
          </p:cNvSpPr>
          <p:nvPr>
            <p:ph idx="1"/>
          </p:nvPr>
        </p:nvSpPr>
        <p:spPr>
          <a:xfrm>
            <a:off x="395288" y="1268413"/>
            <a:ext cx="8497887" cy="5184775"/>
          </a:xfrm>
        </p:spPr>
        <p:txBody>
          <a:bodyPr/>
          <a:lstStyle/>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800" u="sng" dirty="0">
                <a:latin typeface="Arial Rounded MT Bold" pitchFamily="34" charset="0"/>
              </a:rPr>
              <a:t>Le DOM : manipulation du code HTML</a:t>
            </a: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000" i="1" dirty="0">
                <a:latin typeface="Arial Rounded MT Bold" pitchFamily="34" charset="0"/>
              </a:rPr>
              <a:t>Méthodes plus récentes (IE8 et versions supérieures)</a:t>
            </a: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Wingdings" panose="05000000000000000000" pitchFamily="2" charset="2"/>
              <a:buChar char="§"/>
            </a:pPr>
            <a:r>
              <a:rPr lang="fr-FR" altLang="fr-FR" sz="2000" dirty="0">
                <a:latin typeface="Arial Rounded MT Bold" pitchFamily="34" charset="0"/>
              </a:rPr>
              <a:t>Corrigé : </a:t>
            </a: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None/>
            </a:pPr>
            <a:endParaRPr lang="fr-FR" altLang="fr-FR" sz="2000" i="1"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p:txBody>
      </p:sp>
      <p:sp>
        <p:nvSpPr>
          <p:cNvPr id="9" name="Espace réservé du pied de page 8"/>
          <p:cNvSpPr>
            <a:spLocks noGrp="1"/>
          </p:cNvSpPr>
          <p:nvPr>
            <p:ph type="ftr" sz="quarter" idx="11"/>
          </p:nvPr>
        </p:nvSpPr>
        <p:spPr/>
        <p:txBody>
          <a:bodyPr/>
          <a:lstStyle/>
          <a:p>
            <a:pPr>
              <a:defRPr/>
            </a:pPr>
            <a:r>
              <a:rPr lang="fr-FR"/>
              <a:t>Formation JavaScript - formations@alexis-ravel.com</a:t>
            </a:r>
          </a:p>
        </p:txBody>
      </p:sp>
      <p:sp>
        <p:nvSpPr>
          <p:cNvPr id="142339"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2F78CC0-262B-42AC-A898-933843644358}" type="slidenum">
              <a:rPr lang="fr-FR" altLang="fr-FR" sz="1200" smtClean="0">
                <a:solidFill>
                  <a:srgbClr val="898989"/>
                </a:solidFill>
              </a:rPr>
              <a:pPr>
                <a:spcBef>
                  <a:spcPct val="0"/>
                </a:spcBef>
                <a:buFontTx/>
                <a:buNone/>
              </a:pPr>
              <a:t>74</a:t>
            </a:fld>
            <a:endParaRPr lang="fr-FR" altLang="fr-FR" sz="1200">
              <a:solidFill>
                <a:srgbClr val="898989"/>
              </a:solidFill>
            </a:endParaRPr>
          </a:p>
        </p:txBody>
      </p:sp>
      <p:pic>
        <p:nvPicPr>
          <p:cNvPr id="1423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3789363"/>
            <a:ext cx="5170487" cy="143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pic>
        <p:nvPicPr>
          <p:cNvPr id="11" name="Imag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43608" y="266393"/>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pull dir="rd"/>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Espace réservé du contenu 2"/>
          <p:cNvSpPr>
            <a:spLocks noGrp="1"/>
          </p:cNvSpPr>
          <p:nvPr>
            <p:ph idx="1"/>
          </p:nvPr>
        </p:nvSpPr>
        <p:spPr>
          <a:xfrm>
            <a:off x="395288" y="1268413"/>
            <a:ext cx="8497887" cy="5184775"/>
          </a:xfrm>
        </p:spPr>
        <p:txBody>
          <a:bodyPr/>
          <a:lstStyle/>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800" u="sng" dirty="0">
                <a:latin typeface="Arial Rounded MT Bold" pitchFamily="34" charset="0"/>
              </a:rPr>
              <a:t>Le DOM : manipulation du code HTML</a:t>
            </a: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000" i="1" dirty="0">
                <a:latin typeface="Arial Rounded MT Bold" pitchFamily="34" charset="0"/>
              </a:rPr>
              <a:t>Éditer les attributs d’un élément</a:t>
            </a:r>
          </a:p>
          <a:p>
            <a:pPr eaLnBrk="1" hangingPunct="1">
              <a:buSzPct val="150000"/>
              <a:buFont typeface="Arial" panose="020B0604020202020204" pitchFamily="34" charset="0"/>
              <a:buNone/>
            </a:pPr>
            <a:endParaRPr lang="fr-FR" altLang="fr-FR" sz="2000" dirty="0">
              <a:latin typeface="Arial Rounded MT Bold" pitchFamily="34" charset="0"/>
            </a:endParaRPr>
          </a:p>
          <a:p>
            <a:pPr>
              <a:buSzPct val="150000"/>
              <a:buFont typeface="Wingdings" panose="05000000000000000000" pitchFamily="2" charset="2"/>
              <a:buChar char="§"/>
            </a:pPr>
            <a:r>
              <a:rPr lang="fr-FR" altLang="fr-FR" sz="2000" dirty="0">
                <a:latin typeface="Arial Rounded MT Bold" pitchFamily="34" charset="0"/>
              </a:rPr>
              <a:t>Une manière un peu longue mais sûre consiste à utiliser les méthodes  </a:t>
            </a:r>
            <a:r>
              <a:rPr lang="fr-FR" altLang="fr-FR" sz="2000" dirty="0" err="1">
                <a:latin typeface="Consolas" panose="020B0609020204030204" pitchFamily="49" charset="0"/>
                <a:cs typeface="Consolas" panose="020B0609020204030204" pitchFamily="49" charset="0"/>
              </a:rPr>
              <a:t>getAttribute</a:t>
            </a:r>
            <a:r>
              <a:rPr lang="fr-FR" altLang="fr-FR" sz="2000" dirty="0">
                <a:latin typeface="Consolas" panose="020B0609020204030204" pitchFamily="49" charset="0"/>
                <a:cs typeface="Consolas" panose="020B0609020204030204" pitchFamily="49" charset="0"/>
              </a:rPr>
              <a:t>() </a:t>
            </a:r>
            <a:r>
              <a:rPr lang="fr-FR" altLang="fr-FR" sz="2000" dirty="0">
                <a:latin typeface="Arial Rounded MT Bold" pitchFamily="34" charset="0"/>
              </a:rPr>
              <a:t>et  </a:t>
            </a:r>
            <a:r>
              <a:rPr lang="fr-FR" altLang="fr-FR" sz="2000" dirty="0" err="1">
                <a:latin typeface="Consolas" panose="020B0609020204030204" pitchFamily="49" charset="0"/>
                <a:cs typeface="Consolas" panose="020B0609020204030204" pitchFamily="49" charset="0"/>
              </a:rPr>
              <a:t>setAttribute</a:t>
            </a:r>
            <a:r>
              <a:rPr lang="fr-FR" altLang="fr-FR" sz="2000" dirty="0">
                <a:latin typeface="Consolas" panose="020B0609020204030204" pitchFamily="49" charset="0"/>
                <a:cs typeface="Consolas" panose="020B0609020204030204" pitchFamily="49" charset="0"/>
              </a:rPr>
              <a:t>()</a:t>
            </a:r>
            <a:r>
              <a:rPr lang="fr-FR" altLang="fr-FR" sz="2000" dirty="0">
                <a:latin typeface="Arial" panose="020B0604020202020204" pitchFamily="34" charset="0"/>
                <a:cs typeface="Arial" panose="020B0604020202020204" pitchFamily="34" charset="0"/>
              </a:rPr>
              <a:t> </a:t>
            </a:r>
            <a:r>
              <a:rPr lang="fr-FR" altLang="fr-FR" sz="2000" dirty="0">
                <a:latin typeface="Arial Rounded MT Bold" pitchFamily="34" charset="0"/>
              </a:rPr>
              <a:t>:</a:t>
            </a: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Wingdings" panose="05000000000000000000" pitchFamily="2" charset="2"/>
              <a:buChar char="§"/>
            </a:pPr>
            <a:r>
              <a:rPr lang="fr-FR" altLang="fr-FR" sz="2000" dirty="0">
                <a:latin typeface="Arial Rounded MT Bold" pitchFamily="34" charset="0"/>
              </a:rPr>
              <a:t>Une autre manière est d’accéder directement à l’attribut :</a:t>
            </a: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None/>
            </a:pPr>
            <a:endParaRPr lang="fr-FR" altLang="fr-FR" sz="2000" i="1"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p:txBody>
      </p:sp>
      <p:sp>
        <p:nvSpPr>
          <p:cNvPr id="9" name="Espace réservé du pied de page 8"/>
          <p:cNvSpPr>
            <a:spLocks noGrp="1"/>
          </p:cNvSpPr>
          <p:nvPr>
            <p:ph type="ftr" sz="quarter" idx="11"/>
          </p:nvPr>
        </p:nvSpPr>
        <p:spPr/>
        <p:txBody>
          <a:bodyPr/>
          <a:lstStyle/>
          <a:p>
            <a:pPr>
              <a:defRPr/>
            </a:pPr>
            <a:r>
              <a:rPr lang="fr-FR"/>
              <a:t>Formation JavaScript - formations@alexis-ravel.com</a:t>
            </a:r>
          </a:p>
        </p:txBody>
      </p:sp>
      <p:sp>
        <p:nvSpPr>
          <p:cNvPr id="144387"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EC8945E-90A7-40D5-81D6-9E8BF3F0FBFD}" type="slidenum">
              <a:rPr lang="fr-FR" altLang="fr-FR" sz="1200" smtClean="0">
                <a:solidFill>
                  <a:srgbClr val="898989"/>
                </a:solidFill>
              </a:rPr>
              <a:pPr>
                <a:spcBef>
                  <a:spcPct val="0"/>
                </a:spcBef>
                <a:buFontTx/>
                <a:buNone/>
              </a:pPr>
              <a:t>75</a:t>
            </a:fld>
            <a:endParaRPr lang="fr-FR" altLang="fr-FR" sz="1200">
              <a:solidFill>
                <a:srgbClr val="898989"/>
              </a:solidFill>
            </a:endParaRPr>
          </a:p>
        </p:txBody>
      </p:sp>
      <p:pic>
        <p:nvPicPr>
          <p:cNvPr id="144391" name="Imag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4005263"/>
            <a:ext cx="5040312"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4392" name="Imag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088" y="5445125"/>
            <a:ext cx="3960812"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pic>
        <p:nvPicPr>
          <p:cNvPr id="11" name="Imag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43608" y="266393"/>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pull dir="rd"/>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Espace réservé du contenu 2"/>
          <p:cNvSpPr>
            <a:spLocks noGrp="1"/>
          </p:cNvSpPr>
          <p:nvPr>
            <p:ph idx="1"/>
          </p:nvPr>
        </p:nvSpPr>
        <p:spPr>
          <a:xfrm>
            <a:off x="395288" y="1268413"/>
            <a:ext cx="8497887" cy="5184775"/>
          </a:xfrm>
        </p:spPr>
        <p:txBody>
          <a:bodyPr/>
          <a:lstStyle/>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800" u="sng" dirty="0">
                <a:latin typeface="Arial Rounded MT Bold" pitchFamily="34" charset="0"/>
              </a:rPr>
              <a:t>Le DOM : manipulation du code HTML</a:t>
            </a: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000" i="1" dirty="0">
                <a:latin typeface="Arial Rounded MT Bold" pitchFamily="34" charset="0"/>
              </a:rPr>
              <a:t>Éditer les attributs d’un élément</a:t>
            </a: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Wingdings" panose="05000000000000000000" pitchFamily="2" charset="2"/>
              <a:buChar char="§"/>
            </a:pPr>
            <a:r>
              <a:rPr lang="fr-FR" altLang="fr-FR" sz="2000" dirty="0">
                <a:latin typeface="Arial Rounded MT Bold" pitchFamily="34" charset="0"/>
              </a:rPr>
              <a:t>La seconde manière est plus rapide, mais pour la classe, il faudra utiliser l’attribut </a:t>
            </a:r>
            <a:r>
              <a:rPr lang="fr-FR" altLang="fr-FR" sz="2000" dirty="0" err="1">
                <a:latin typeface="Arial" panose="020B0604020202020204" pitchFamily="34" charset="0"/>
                <a:cs typeface="Arial" panose="020B0604020202020204" pitchFamily="34" charset="0"/>
              </a:rPr>
              <a:t>className</a:t>
            </a:r>
            <a:r>
              <a:rPr lang="fr-FR" altLang="fr-FR" sz="2000" dirty="0">
                <a:latin typeface="Arial" panose="020B0604020202020204" pitchFamily="34" charset="0"/>
                <a:cs typeface="Arial" panose="020B0604020202020204" pitchFamily="34" charset="0"/>
              </a:rPr>
              <a:t> </a:t>
            </a:r>
            <a:r>
              <a:rPr lang="fr-FR" altLang="fr-FR" sz="1800" dirty="0">
                <a:latin typeface="Arial Rounded MT Bold" pitchFamily="34" charset="0"/>
              </a:rPr>
              <a:t>(car le mot-clé </a:t>
            </a:r>
            <a:r>
              <a:rPr lang="fr-FR" altLang="fr-FR" sz="1800" dirty="0">
                <a:latin typeface="Arial" panose="020B0604020202020204" pitchFamily="34" charset="0"/>
                <a:cs typeface="Arial" panose="020B0604020202020204" pitchFamily="34" charset="0"/>
              </a:rPr>
              <a:t>class</a:t>
            </a:r>
            <a:r>
              <a:rPr lang="fr-FR" altLang="fr-FR" sz="1800" dirty="0">
                <a:latin typeface="Arial Rounded MT Bold" pitchFamily="34" charset="0"/>
              </a:rPr>
              <a:t> est réservé) :</a:t>
            </a: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Wingdings" panose="05000000000000000000" pitchFamily="2" charset="2"/>
              <a:buChar char="§"/>
            </a:pPr>
            <a:r>
              <a:rPr lang="fr-FR" altLang="fr-FR" sz="2000" dirty="0">
                <a:latin typeface="Arial Rounded MT Bold" pitchFamily="34" charset="0"/>
              </a:rPr>
              <a:t>NB : la propriété contient une chaîne, non un tableau de classes. Si on veut ajouter une classe sans remplacer l’existante :</a:t>
            </a: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None/>
            </a:pPr>
            <a:endParaRPr lang="fr-FR" altLang="fr-FR" sz="2000" i="1"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p:txBody>
      </p:sp>
      <p:sp>
        <p:nvSpPr>
          <p:cNvPr id="9" name="Espace réservé du pied de page 8"/>
          <p:cNvSpPr>
            <a:spLocks noGrp="1"/>
          </p:cNvSpPr>
          <p:nvPr>
            <p:ph type="ftr" sz="quarter" idx="11"/>
          </p:nvPr>
        </p:nvSpPr>
        <p:spPr/>
        <p:txBody>
          <a:bodyPr/>
          <a:lstStyle/>
          <a:p>
            <a:pPr>
              <a:defRPr/>
            </a:pPr>
            <a:r>
              <a:rPr lang="fr-FR"/>
              <a:t>Formation JavaScript - formations@alexis-ravel.com</a:t>
            </a:r>
          </a:p>
        </p:txBody>
      </p:sp>
      <p:sp>
        <p:nvSpPr>
          <p:cNvPr id="146435"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FC6A0A9-4A7F-423D-A292-D03B12C4EA07}" type="slidenum">
              <a:rPr lang="fr-FR" altLang="fr-FR" sz="1200" smtClean="0">
                <a:solidFill>
                  <a:srgbClr val="898989"/>
                </a:solidFill>
              </a:rPr>
              <a:pPr>
                <a:spcBef>
                  <a:spcPct val="0"/>
                </a:spcBef>
                <a:buFontTx/>
                <a:buNone/>
              </a:pPr>
              <a:t>76</a:t>
            </a:fld>
            <a:endParaRPr lang="fr-FR" altLang="fr-FR" sz="1200">
              <a:solidFill>
                <a:srgbClr val="898989"/>
              </a:solidFill>
            </a:endParaRPr>
          </a:p>
        </p:txBody>
      </p:sp>
      <p:pic>
        <p:nvPicPr>
          <p:cNvPr id="146439" name="Imag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4005263"/>
            <a:ext cx="5111750"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6440" name="Imag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088" y="5732463"/>
            <a:ext cx="496887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pic>
        <p:nvPicPr>
          <p:cNvPr id="11" name="Imag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43608" y="266393"/>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pull dir="rd"/>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Espace réservé du contenu 2"/>
          <p:cNvSpPr>
            <a:spLocks noGrp="1"/>
          </p:cNvSpPr>
          <p:nvPr>
            <p:ph idx="1"/>
          </p:nvPr>
        </p:nvSpPr>
        <p:spPr>
          <a:xfrm>
            <a:off x="395288" y="1268413"/>
            <a:ext cx="8497887" cy="5184775"/>
          </a:xfrm>
        </p:spPr>
        <p:txBody>
          <a:bodyPr/>
          <a:lstStyle/>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800" u="sng" dirty="0">
                <a:latin typeface="Arial Rounded MT Bold" pitchFamily="34" charset="0"/>
              </a:rPr>
              <a:t>Le DOM : manipulation du code HTML</a:t>
            </a: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000" i="1" dirty="0">
                <a:latin typeface="Arial Rounded MT Bold" pitchFamily="34" charset="0"/>
              </a:rPr>
              <a:t>Modifier les propriétés CSS d’une balise</a:t>
            </a:r>
            <a:endParaRPr lang="fr-FR" altLang="fr-FR" sz="1800" dirty="0">
              <a:latin typeface="Arial Rounded MT Bold" pitchFamily="34" charset="0"/>
            </a:endParaRP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Wingdings" panose="05000000000000000000" pitchFamily="2" charset="2"/>
              <a:buChar char="§"/>
            </a:pPr>
            <a:r>
              <a:rPr lang="fr-FR" altLang="fr-FR" sz="2000" dirty="0">
                <a:latin typeface="Arial Rounded MT Bold" pitchFamily="34" charset="0"/>
              </a:rPr>
              <a:t>Imaginons qu’avec un </a:t>
            </a:r>
            <a:r>
              <a:rPr lang="fr-FR" altLang="fr-FR" sz="2000" dirty="0" err="1">
                <a:latin typeface="Arial Rounded MT Bold" pitchFamily="34" charset="0"/>
              </a:rPr>
              <a:t>querySelector</a:t>
            </a:r>
            <a:r>
              <a:rPr lang="fr-FR" altLang="fr-FR" sz="2000" dirty="0">
                <a:latin typeface="Arial Rounded MT Bold" pitchFamily="34" charset="0"/>
              </a:rPr>
              <a:t>() on a récupéré un élément dans une variable </a:t>
            </a:r>
            <a:r>
              <a:rPr lang="fr-FR" altLang="fr-FR" sz="2000" i="1" dirty="0">
                <a:latin typeface="Arial Rounded MT Bold" pitchFamily="34" charset="0"/>
              </a:rPr>
              <a:t>select </a:t>
            </a:r>
            <a:r>
              <a:rPr lang="fr-FR" altLang="fr-FR" sz="2000" dirty="0">
                <a:latin typeface="Arial Rounded MT Bold" pitchFamily="34" charset="0"/>
              </a:rPr>
              <a:t>:</a:t>
            </a: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p:txBody>
      </p:sp>
      <p:sp>
        <p:nvSpPr>
          <p:cNvPr id="9" name="Espace réservé du pied de page 8"/>
          <p:cNvSpPr>
            <a:spLocks noGrp="1"/>
          </p:cNvSpPr>
          <p:nvPr>
            <p:ph type="ftr" sz="quarter" idx="11"/>
          </p:nvPr>
        </p:nvSpPr>
        <p:spPr/>
        <p:txBody>
          <a:bodyPr/>
          <a:lstStyle/>
          <a:p>
            <a:pPr>
              <a:defRPr/>
            </a:pPr>
            <a:r>
              <a:rPr lang="fr-FR"/>
              <a:t>Formation JavaScript - formations@alexis-ravel.com</a:t>
            </a:r>
          </a:p>
        </p:txBody>
      </p:sp>
      <p:sp>
        <p:nvSpPr>
          <p:cNvPr id="148483"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B38A469-37E7-4E58-BBD8-ABAB005EAB08}" type="slidenum">
              <a:rPr lang="fr-FR" altLang="fr-FR" sz="1200" smtClean="0">
                <a:solidFill>
                  <a:srgbClr val="898989"/>
                </a:solidFill>
              </a:rPr>
              <a:pPr>
                <a:spcBef>
                  <a:spcPct val="0"/>
                </a:spcBef>
                <a:buFontTx/>
                <a:buNone/>
              </a:pPr>
              <a:t>77</a:t>
            </a:fld>
            <a:endParaRPr lang="fr-FR" altLang="fr-FR" sz="1200">
              <a:solidFill>
                <a:srgbClr val="898989"/>
              </a:solidFill>
            </a:endParaRPr>
          </a:p>
        </p:txBody>
      </p:sp>
      <p:sp>
        <p:nvSpPr>
          <p:cNvPr id="12"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pic>
        <p:nvPicPr>
          <p:cNvPr id="148488" name="Imag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3957638"/>
            <a:ext cx="5400675"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Imag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43608" y="266393"/>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pull dir="rd"/>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Espace réservé du contenu 2"/>
          <p:cNvSpPr>
            <a:spLocks noGrp="1"/>
          </p:cNvSpPr>
          <p:nvPr>
            <p:ph idx="1"/>
          </p:nvPr>
        </p:nvSpPr>
        <p:spPr>
          <a:xfrm>
            <a:off x="395288" y="1268413"/>
            <a:ext cx="8497887" cy="5184775"/>
          </a:xfrm>
        </p:spPr>
        <p:txBody>
          <a:bodyPr/>
          <a:lstStyle/>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800" u="sng" dirty="0">
                <a:latin typeface="Arial Rounded MT Bold" pitchFamily="34" charset="0"/>
              </a:rPr>
              <a:t>Le DOM : manipulation du code HTML</a:t>
            </a: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000" i="1" dirty="0">
                <a:latin typeface="Arial Rounded MT Bold" pitchFamily="34" charset="0"/>
              </a:rPr>
              <a:t>Modifier les propriétés CSS d’une balise</a:t>
            </a:r>
            <a:endParaRPr lang="fr-FR" altLang="fr-FR" sz="1800" dirty="0">
              <a:latin typeface="Arial Rounded MT Bold" pitchFamily="34" charset="0"/>
            </a:endParaRP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Wingdings" panose="05000000000000000000" pitchFamily="2" charset="2"/>
              <a:buChar char="§"/>
            </a:pPr>
            <a:r>
              <a:rPr lang="fr-FR" altLang="fr-FR" sz="2000" u="sng" dirty="0">
                <a:latin typeface="Arial Rounded MT Bold" pitchFamily="34" charset="0"/>
              </a:rPr>
              <a:t>Exercice : </a:t>
            </a:r>
            <a:r>
              <a:rPr lang="fr-FR" altLang="fr-FR" sz="2000" dirty="0">
                <a:latin typeface="Arial Rounded MT Bold" pitchFamily="34" charset="0"/>
              </a:rPr>
              <a:t>mettez le paragraphe #p2 en rouge avec une couleur de fond jaune et une taille de police de 200%.</a:t>
            </a: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p:txBody>
      </p:sp>
      <p:sp>
        <p:nvSpPr>
          <p:cNvPr id="9" name="Espace réservé du pied de page 8"/>
          <p:cNvSpPr>
            <a:spLocks noGrp="1"/>
          </p:cNvSpPr>
          <p:nvPr>
            <p:ph type="ftr" sz="quarter" idx="11"/>
          </p:nvPr>
        </p:nvSpPr>
        <p:spPr/>
        <p:txBody>
          <a:bodyPr/>
          <a:lstStyle/>
          <a:p>
            <a:pPr>
              <a:defRPr/>
            </a:pPr>
            <a:r>
              <a:rPr lang="fr-FR"/>
              <a:t>Formation JavaScript - formations@alexis-ravel.com</a:t>
            </a:r>
          </a:p>
        </p:txBody>
      </p:sp>
      <p:sp>
        <p:nvSpPr>
          <p:cNvPr id="148483"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B38A469-37E7-4E58-BBD8-ABAB005EAB08}" type="slidenum">
              <a:rPr lang="fr-FR" altLang="fr-FR" sz="1200" smtClean="0">
                <a:solidFill>
                  <a:srgbClr val="898989"/>
                </a:solidFill>
              </a:rPr>
              <a:pPr>
                <a:spcBef>
                  <a:spcPct val="0"/>
                </a:spcBef>
                <a:buFontTx/>
                <a:buNone/>
              </a:pPr>
              <a:t>78</a:t>
            </a:fld>
            <a:endParaRPr lang="fr-FR" altLang="fr-FR" sz="1200">
              <a:solidFill>
                <a:srgbClr val="898989"/>
              </a:solidFill>
            </a:endParaRPr>
          </a:p>
        </p:txBody>
      </p:sp>
      <p:sp>
        <p:nvSpPr>
          <p:cNvPr id="12"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pic>
        <p:nvPicPr>
          <p:cNvPr id="10" name="Imag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3608" y="266393"/>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596235445"/>
      </p:ext>
    </p:extLst>
  </p:cSld>
  <p:clrMapOvr>
    <a:masterClrMapping/>
  </p:clrMapOvr>
  <p:transition>
    <p:pull dir="rd"/>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Espace réservé du contenu 2"/>
          <p:cNvSpPr>
            <a:spLocks noGrp="1"/>
          </p:cNvSpPr>
          <p:nvPr>
            <p:ph idx="1"/>
          </p:nvPr>
        </p:nvSpPr>
        <p:spPr>
          <a:xfrm>
            <a:off x="395288" y="1268413"/>
            <a:ext cx="8497887" cy="5184775"/>
          </a:xfrm>
        </p:spPr>
        <p:txBody>
          <a:bodyPr/>
          <a:lstStyle/>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800" u="sng" dirty="0">
                <a:latin typeface="Arial Rounded MT Bold" pitchFamily="34" charset="0"/>
              </a:rPr>
              <a:t>Le DOM : manipulation du code HTML</a:t>
            </a: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000" i="1" dirty="0">
                <a:latin typeface="Arial Rounded MT Bold" pitchFamily="34" charset="0"/>
              </a:rPr>
              <a:t>Modifier les propriétés CSS d’une balise</a:t>
            </a:r>
            <a:endParaRPr lang="fr-FR" altLang="fr-FR" sz="1800" dirty="0">
              <a:latin typeface="Arial Rounded MT Bold" pitchFamily="34" charset="0"/>
            </a:endParaRP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Wingdings" panose="05000000000000000000" pitchFamily="2" charset="2"/>
              <a:buChar char="§"/>
            </a:pPr>
            <a:r>
              <a:rPr lang="fr-FR" altLang="fr-FR" sz="2000" u="sng" dirty="0">
                <a:latin typeface="Arial Rounded MT Bold" pitchFamily="34" charset="0"/>
              </a:rPr>
              <a:t>Exercice création d’un diagramme : </a:t>
            </a:r>
            <a:r>
              <a:rPr lang="fr-FR" altLang="fr-FR" sz="2000" dirty="0">
                <a:latin typeface="Arial Rounded MT Bold" pitchFamily="34" charset="0"/>
              </a:rPr>
              <a:t>en javascript, à partir de 3 &lt;div&gt; alignées (</a:t>
            </a:r>
            <a:r>
              <a:rPr lang="fr-FR" altLang="fr-FR" sz="2000" i="1" dirty="0" err="1">
                <a:latin typeface="Arial Rounded MT Bold" pitchFamily="34" charset="0"/>
              </a:rPr>
              <a:t>display:inline-block</a:t>
            </a:r>
            <a:r>
              <a:rPr lang="fr-FR" altLang="fr-FR" sz="2000" i="1" dirty="0">
                <a:latin typeface="Arial Rounded MT Bold" pitchFamily="34" charset="0"/>
              </a:rPr>
              <a:t>;</a:t>
            </a:r>
            <a:r>
              <a:rPr lang="fr-FR" altLang="fr-FR" sz="2000" dirty="0">
                <a:latin typeface="Arial Rounded MT Bold" pitchFamily="34" charset="0"/>
              </a:rPr>
              <a:t>) avec un fond coloré et une largeur de 100px, créez à partir d’un tableau un diagramme dont les 3 barres valent les valeurs du tableau : [120,150,160]</a:t>
            </a:r>
          </a:p>
          <a:p>
            <a:pPr marL="0" indent="0">
              <a:buSzPct val="150000"/>
              <a:buNone/>
            </a:pPr>
            <a:r>
              <a:rPr lang="fr-FR" altLang="fr-FR" sz="2000" dirty="0">
                <a:latin typeface="Arial Rounded MT Bold" pitchFamily="34" charset="0"/>
              </a:rPr>
              <a:t>Idée : utiliser la </a:t>
            </a:r>
            <a:r>
              <a:rPr lang="fr-FR" altLang="fr-FR" sz="2000" dirty="0" err="1">
                <a:latin typeface="Arial Rounded MT Bold" pitchFamily="34" charset="0"/>
              </a:rPr>
              <a:t>height</a:t>
            </a:r>
            <a:r>
              <a:rPr lang="fr-FR" altLang="fr-FR" sz="2000" dirty="0">
                <a:latin typeface="Arial Rounded MT Bold" pitchFamily="34" charset="0"/>
              </a:rPr>
              <a:t> en CSS pour faire varier la hauteur des barres. Bonus : utilisez une librairie comme </a:t>
            </a:r>
            <a:r>
              <a:rPr lang="fr-FR" altLang="fr-FR" sz="2000" dirty="0">
                <a:latin typeface="Arial Rounded MT Bold" pitchFamily="34" charset="0"/>
                <a:hlinkClick r:id="rId3"/>
              </a:rPr>
              <a:t>chartjs</a:t>
            </a:r>
            <a:r>
              <a:rPr lang="fr-FR" altLang="fr-FR" sz="2000" dirty="0">
                <a:latin typeface="Arial Rounded MT Bold" pitchFamily="34" charset="0"/>
              </a:rPr>
              <a:t> ou </a:t>
            </a:r>
            <a:r>
              <a:rPr lang="fr-FR" altLang="fr-FR" sz="2000" dirty="0">
                <a:latin typeface="Arial Rounded MT Bold" pitchFamily="34" charset="0"/>
                <a:hlinkClick r:id="rId4"/>
              </a:rPr>
              <a:t>echarts</a:t>
            </a:r>
            <a:endParaRPr lang="fr-FR" altLang="fr-FR" sz="2000" dirty="0">
              <a:latin typeface="Arial Rounded MT Bold" pitchFamily="34" charset="0"/>
            </a:endParaRPr>
          </a:p>
          <a:p>
            <a:pPr marL="0" indent="0" eaLnBrk="1" hangingPunct="1">
              <a:buSzPct val="150000"/>
              <a:buNone/>
            </a:pPr>
            <a:endParaRPr lang="fr-FR" altLang="fr-FR" sz="2000" dirty="0">
              <a:latin typeface="Arial Rounded MT Bold" pitchFamily="34" charset="0"/>
            </a:endParaRPr>
          </a:p>
          <a:p>
            <a:pPr marL="0" indent="0" eaLnBrk="1" hangingPunct="1">
              <a:buSzPct val="150000"/>
              <a:buNone/>
            </a:pPr>
            <a:r>
              <a:rPr lang="fr-FR" altLang="fr-FR" sz="2000" dirty="0">
                <a:latin typeface="Arial Rounded MT Bold" pitchFamily="34" charset="0"/>
              </a:rPr>
              <a:t>Analysez ce chiffre d’affaires prévu pour les 3 premières années d’une start-up dans le secteur du service de 2 personnes. Qu’en concluez-vous (2 remarques à faire) ?</a:t>
            </a:r>
          </a:p>
          <a:p>
            <a:pPr eaLnBrk="1" hangingPunct="1">
              <a:buSzPct val="150000"/>
              <a:buFont typeface="Arial" panose="020B0604020202020204" pitchFamily="34" charset="0"/>
              <a:buBlip>
                <a:blip r:embed="rId5"/>
              </a:buBlip>
            </a:pPr>
            <a:endParaRPr lang="fr-FR" altLang="fr-FR" sz="2000" dirty="0"/>
          </a:p>
          <a:p>
            <a:pPr eaLnBrk="1" hangingPunct="1">
              <a:buSzPct val="150000"/>
              <a:buFont typeface="Arial" panose="020B0604020202020204" pitchFamily="34" charset="0"/>
              <a:buBlip>
                <a:blip r:embed="rId5"/>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5"/>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5"/>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5"/>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5"/>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5"/>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5"/>
              </a:buBlip>
            </a:pPr>
            <a:endParaRPr lang="fr-FR" altLang="fr-FR" sz="2000" dirty="0"/>
          </a:p>
          <a:p>
            <a:pPr eaLnBrk="1" hangingPunct="1">
              <a:buSzPct val="150000"/>
              <a:buFont typeface="Arial" panose="020B0604020202020204" pitchFamily="34" charset="0"/>
              <a:buBlip>
                <a:blip r:embed="rId5"/>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5"/>
              </a:buBlip>
            </a:pPr>
            <a:endParaRPr lang="fr-FR" altLang="fr-FR" sz="2000" dirty="0"/>
          </a:p>
          <a:p>
            <a:pPr eaLnBrk="1" hangingPunct="1">
              <a:buSzPct val="150000"/>
              <a:buFont typeface="Arial" panose="020B0604020202020204" pitchFamily="34" charset="0"/>
              <a:buBlip>
                <a:blip r:embed="rId5"/>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5"/>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5"/>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5"/>
              </a:buBlip>
            </a:pPr>
            <a:endParaRPr lang="fr-FR" altLang="fr-FR" sz="2000" dirty="0"/>
          </a:p>
          <a:p>
            <a:pPr eaLnBrk="1" hangingPunct="1">
              <a:buSzPct val="150000"/>
              <a:buFont typeface="Arial" panose="020B0604020202020204" pitchFamily="34" charset="0"/>
              <a:buBlip>
                <a:blip r:embed="rId5"/>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5"/>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5"/>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5"/>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5"/>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5"/>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5"/>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5"/>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5"/>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5"/>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5"/>
              </a:buBlip>
            </a:pPr>
            <a:endParaRPr lang="fr-FR" altLang="fr-FR" sz="2000" dirty="0"/>
          </a:p>
          <a:p>
            <a:pPr eaLnBrk="1" hangingPunct="1">
              <a:buSzPct val="150000"/>
              <a:buFont typeface="Arial" panose="020B0604020202020204" pitchFamily="34" charset="0"/>
              <a:buBlip>
                <a:blip r:embed="rId5"/>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5"/>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5"/>
              </a:buBlip>
            </a:pPr>
            <a:endParaRPr lang="fr-FR" altLang="fr-FR" sz="1800" dirty="0">
              <a:latin typeface="Arial Rounded MT Bold" pitchFamily="34" charset="0"/>
            </a:endParaRPr>
          </a:p>
        </p:txBody>
      </p:sp>
      <p:sp>
        <p:nvSpPr>
          <p:cNvPr id="9" name="Espace réservé du pied de page 8"/>
          <p:cNvSpPr>
            <a:spLocks noGrp="1"/>
          </p:cNvSpPr>
          <p:nvPr>
            <p:ph type="ftr" sz="quarter" idx="11"/>
          </p:nvPr>
        </p:nvSpPr>
        <p:spPr/>
        <p:txBody>
          <a:bodyPr/>
          <a:lstStyle/>
          <a:p>
            <a:pPr>
              <a:defRPr/>
            </a:pPr>
            <a:r>
              <a:rPr lang="fr-FR"/>
              <a:t>Formation JavaScript - formations@alexis-ravel.com</a:t>
            </a:r>
          </a:p>
        </p:txBody>
      </p:sp>
      <p:sp>
        <p:nvSpPr>
          <p:cNvPr id="148483"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B38A469-37E7-4E58-BBD8-ABAB005EAB08}" type="slidenum">
              <a:rPr lang="fr-FR" altLang="fr-FR" sz="1200" smtClean="0">
                <a:solidFill>
                  <a:srgbClr val="898989"/>
                </a:solidFill>
              </a:rPr>
              <a:pPr>
                <a:spcBef>
                  <a:spcPct val="0"/>
                </a:spcBef>
                <a:buFontTx/>
                <a:buNone/>
              </a:pPr>
              <a:t>79</a:t>
            </a:fld>
            <a:endParaRPr lang="fr-FR" altLang="fr-FR" sz="1200">
              <a:solidFill>
                <a:srgbClr val="898989"/>
              </a:solidFill>
            </a:endParaRPr>
          </a:p>
        </p:txBody>
      </p:sp>
      <p:sp>
        <p:nvSpPr>
          <p:cNvPr id="12"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pic>
        <p:nvPicPr>
          <p:cNvPr id="10" name="Imag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43608" y="266393"/>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311966067"/>
      </p:ext>
    </p:extLst>
  </p:cSld>
  <p:clrMapOvr>
    <a:masterClrMapping/>
  </p:clrMapOvr>
  <p:transition>
    <p:pull dir="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re 1"/>
          <p:cNvSpPr>
            <a:spLocks noGrp="1"/>
          </p:cNvSpPr>
          <p:nvPr>
            <p:ph type="title"/>
          </p:nvPr>
        </p:nvSpPr>
        <p:spPr>
          <a:xfrm>
            <a:off x="1979613" y="260350"/>
            <a:ext cx="6337300" cy="995363"/>
          </a:xfrm>
        </p:spPr>
        <p:txBody>
          <a:bodyPr/>
          <a:lstStyle/>
          <a:p>
            <a:pPr eaLnBrk="1" hangingPunct="1"/>
            <a:r>
              <a:rPr lang="fr-FR" altLang="fr-FR">
                <a:latin typeface="Eras Bold ITC" pitchFamily="34" charset="0"/>
              </a:rPr>
              <a:t>Culture &amp; pratique</a:t>
            </a:r>
          </a:p>
        </p:txBody>
      </p:sp>
      <p:sp>
        <p:nvSpPr>
          <p:cNvPr id="17411" name="Espace réservé du contenu 2"/>
          <p:cNvSpPr>
            <a:spLocks noGrp="1"/>
          </p:cNvSpPr>
          <p:nvPr>
            <p:ph idx="1"/>
          </p:nvPr>
        </p:nvSpPr>
        <p:spPr>
          <a:xfrm>
            <a:off x="395288" y="1052513"/>
            <a:ext cx="8229600" cy="5400675"/>
          </a:xfrm>
        </p:spPr>
        <p:txBody>
          <a:bodyPr/>
          <a:lstStyle/>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800" u="sng" dirty="0">
                <a:latin typeface="Arial Rounded MT Bold" pitchFamily="34" charset="0"/>
              </a:rPr>
              <a:t>Champs d’application</a:t>
            </a:r>
          </a:p>
          <a:p>
            <a:pPr lvl="1" eaLnBrk="1" hangingPunct="1">
              <a:buSzPct val="150000"/>
              <a:buFont typeface="Arial" panose="020B0604020202020204" pitchFamily="34" charset="0"/>
              <a:buBlip>
                <a:blip r:embed="rId3"/>
              </a:buBlip>
            </a:pPr>
            <a:endParaRPr lang="fr-FR" altLang="fr-FR" sz="1400" dirty="0">
              <a:latin typeface="Arial Rounded MT Bold" pitchFamily="34" charset="0"/>
            </a:endParaRPr>
          </a:p>
          <a:p>
            <a:pPr eaLnBrk="1" hangingPunct="1">
              <a:buSzPct val="150000"/>
              <a:buFont typeface="Arial" panose="020B0604020202020204" pitchFamily="34" charset="0"/>
              <a:buNone/>
            </a:pPr>
            <a:r>
              <a:rPr lang="fr-FR" altLang="fr-FR" sz="2200" dirty="0">
                <a:latin typeface="Arial Rounded MT Bold" pitchFamily="34" charset="0"/>
              </a:rPr>
              <a:t>	A savoir : </a:t>
            </a:r>
          </a:p>
          <a:p>
            <a:pPr eaLnBrk="1" hangingPunct="1">
              <a:buSzPct val="150000"/>
              <a:buFont typeface="Arial" panose="020B0604020202020204" pitchFamily="34" charset="0"/>
              <a:buBlip>
                <a:blip r:embed="rId3"/>
              </a:buBlip>
            </a:pPr>
            <a:endParaRPr lang="fr-FR" altLang="fr-FR" sz="2200" dirty="0">
              <a:latin typeface="Arial Rounded MT Bold" pitchFamily="34" charset="0"/>
            </a:endParaRPr>
          </a:p>
          <a:p>
            <a:pPr eaLnBrk="1" hangingPunct="1">
              <a:buSzPct val="150000"/>
              <a:buFont typeface="Wingdings" panose="05000000000000000000" pitchFamily="2" charset="2"/>
              <a:buChar char="§"/>
            </a:pPr>
            <a:r>
              <a:rPr lang="fr-FR" altLang="fr-FR" sz="2000" dirty="0">
                <a:latin typeface="Arial Rounded MT Bold" pitchFamily="34" charset="0"/>
              </a:rPr>
              <a:t>Le javascript est </a:t>
            </a:r>
            <a:r>
              <a:rPr lang="fr-FR" altLang="fr-FR" sz="2000" b="1" dirty="0">
                <a:latin typeface="Arial Rounded MT Bold" pitchFamily="34" charset="0"/>
              </a:rPr>
              <a:t>lu aussi bien par les ordinateurs que les tablettes et smartphones</a:t>
            </a:r>
            <a:r>
              <a:rPr lang="fr-FR" altLang="fr-FR" sz="2000" dirty="0">
                <a:latin typeface="Arial Rounded MT Bold" pitchFamily="34" charset="0"/>
              </a:rPr>
              <a:t>. </a:t>
            </a:r>
          </a:p>
          <a:p>
            <a:pPr eaLnBrk="1" hangingPunct="1">
              <a:buSzPct val="150000"/>
              <a:buFont typeface="Wingdings" panose="05000000000000000000" pitchFamily="2" charset="2"/>
              <a:buChar char="§"/>
            </a:pPr>
            <a:r>
              <a:rPr lang="fr-FR" altLang="fr-FR" sz="2000" dirty="0">
                <a:latin typeface="Arial Rounded MT Bold" pitchFamily="34" charset="0"/>
              </a:rPr>
              <a:t>Certaines applications web n’utilisent que du </a:t>
            </a:r>
            <a:r>
              <a:rPr lang="fr-FR" altLang="fr-FR" sz="2000" dirty="0" err="1">
                <a:latin typeface="Arial Rounded MT Bold" pitchFamily="34" charset="0"/>
              </a:rPr>
              <a:t>javascript</a:t>
            </a:r>
            <a:r>
              <a:rPr lang="fr-FR" altLang="fr-FR" sz="2000" dirty="0">
                <a:latin typeface="Arial Rounded MT Bold" pitchFamily="34" charset="0"/>
              </a:rPr>
              <a:t>, en front-end et en back-end (grâce au </a:t>
            </a:r>
            <a:r>
              <a:rPr lang="fr-FR" altLang="fr-FR" sz="2000" dirty="0" err="1">
                <a:latin typeface="Arial Rounded MT Bold" pitchFamily="34" charset="0"/>
              </a:rPr>
              <a:t>framework</a:t>
            </a:r>
            <a:r>
              <a:rPr lang="fr-FR" altLang="fr-FR" sz="2000" dirty="0">
                <a:latin typeface="Arial Rounded MT Bold" pitchFamily="34" charset="0"/>
              </a:rPr>
              <a:t> node.js).</a:t>
            </a:r>
          </a:p>
          <a:p>
            <a:pPr eaLnBrk="1" hangingPunct="1">
              <a:buSzPct val="150000"/>
              <a:buFont typeface="Wingdings" panose="05000000000000000000" pitchFamily="2" charset="2"/>
              <a:buChar char="§"/>
            </a:pPr>
            <a:r>
              <a:rPr lang="fr-FR" altLang="fr-FR" sz="2000" dirty="0">
                <a:latin typeface="Arial Rounded MT Bold" pitchFamily="34" charset="0"/>
              </a:rPr>
              <a:t>En JS, on peut faire des </a:t>
            </a:r>
            <a:r>
              <a:rPr lang="fr-FR" altLang="fr-FR" sz="2000" dirty="0" err="1">
                <a:latin typeface="Arial Rounded MT Bold" pitchFamily="34" charset="0"/>
              </a:rPr>
              <a:t>userscripts</a:t>
            </a:r>
            <a:r>
              <a:rPr lang="fr-FR" altLang="fr-FR" sz="2000" dirty="0">
                <a:latin typeface="Arial Rounded MT Bold" pitchFamily="34" charset="0"/>
              </a:rPr>
              <a:t> et extensions pour navigateurs, des applications sur n’importe quel environnement (Windows, Mac OS, Android…) via Adobe Air. Les applications </a:t>
            </a:r>
            <a:r>
              <a:rPr lang="fr-FR" altLang="fr-FR" sz="2000" dirty="0" err="1">
                <a:latin typeface="Arial Rounded MT Bold" pitchFamily="34" charset="0"/>
              </a:rPr>
              <a:t>windows</a:t>
            </a:r>
            <a:r>
              <a:rPr lang="fr-FR" altLang="fr-FR" sz="2000" dirty="0">
                <a:latin typeface="Arial Rounded MT Bold" pitchFamily="34" charset="0"/>
              </a:rPr>
              <a:t> 10 peuvent se faire en HTML5/JS.</a:t>
            </a: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None/>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200" dirty="0">
              <a:latin typeface="Arial Rounded MT Bold" pitchFamily="34" charset="0"/>
            </a:endParaRPr>
          </a:p>
        </p:txBody>
      </p:sp>
      <p:sp>
        <p:nvSpPr>
          <p:cNvPr id="17412"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4B279FE-9638-47DE-87D7-2AAFFEA40B96}" type="slidenum">
              <a:rPr lang="fr-FR" altLang="fr-FR" sz="1200" smtClean="0">
                <a:solidFill>
                  <a:srgbClr val="898989"/>
                </a:solidFill>
              </a:rPr>
              <a:pPr>
                <a:spcBef>
                  <a:spcPct val="0"/>
                </a:spcBef>
                <a:buFontTx/>
                <a:buNone/>
              </a:pPr>
              <a:t>8</a:t>
            </a:fld>
            <a:endParaRPr lang="fr-FR" altLang="fr-FR" sz="1200">
              <a:solidFill>
                <a:srgbClr val="898989"/>
              </a:solidFill>
            </a:endParaRPr>
          </a:p>
        </p:txBody>
      </p:sp>
      <p:sp>
        <p:nvSpPr>
          <p:cNvPr id="17415" name="ZoneTexte 12"/>
          <p:cNvSpPr txBox="1">
            <a:spLocks noChangeArrowheads="1"/>
          </p:cNvSpPr>
          <p:nvPr/>
        </p:nvSpPr>
        <p:spPr bwMode="auto">
          <a:xfrm>
            <a:off x="2124075" y="5661025"/>
            <a:ext cx="56165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285750" indent="-285750" eaLnBrk="1" hangingPunct="1">
              <a:spcBef>
                <a:spcPct val="0"/>
              </a:spcBef>
              <a:buFont typeface="Wingdings" panose="05000000000000000000" pitchFamily="2" charset="2"/>
              <a:buChar char="q"/>
            </a:pPr>
            <a:r>
              <a:rPr lang="fr-FR" altLang="fr-FR" sz="1800" dirty="0">
                <a:latin typeface="Arial Rounded MT Bold" pitchFamily="34" charset="0"/>
              </a:rPr>
              <a:t>Dans le monde du web, le JavaScript est incontournable et a de longs jours devant lui !</a:t>
            </a:r>
          </a:p>
        </p:txBody>
      </p:sp>
      <p:pic>
        <p:nvPicPr>
          <p:cNvPr id="10" name="Imag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1560" y="260350"/>
            <a:ext cx="1000031" cy="958579"/>
          </a:xfrm>
          <a:prstGeom prst="rect">
            <a:avLst/>
          </a:prstGeom>
        </p:spPr>
      </p:pic>
      <p:sp>
        <p:nvSpPr>
          <p:cNvPr id="3" name="Espace réservé du pied de page 2"/>
          <p:cNvSpPr>
            <a:spLocks noGrp="1"/>
          </p:cNvSpPr>
          <p:nvPr>
            <p:ph type="ftr" sz="quarter" idx="11"/>
          </p:nvPr>
        </p:nvSpPr>
        <p:spPr/>
        <p:txBody>
          <a:bodyPr/>
          <a:lstStyle/>
          <a:p>
            <a:pPr>
              <a:defRPr/>
            </a:pPr>
            <a:r>
              <a:rPr lang="fr-FR"/>
              <a:t>Formation JavaScript - formations@alexis-ravel.com</a:t>
            </a:r>
          </a:p>
        </p:txBody>
      </p:sp>
    </p:spTree>
  </p:cSld>
  <p:clrMapOvr>
    <a:masterClrMapping/>
  </p:clrMapOvr>
  <p:transition>
    <p:pull dir="rd"/>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Espace réservé du contenu 2"/>
          <p:cNvSpPr>
            <a:spLocks noGrp="1"/>
          </p:cNvSpPr>
          <p:nvPr>
            <p:ph idx="1"/>
          </p:nvPr>
        </p:nvSpPr>
        <p:spPr>
          <a:xfrm>
            <a:off x="395288" y="1268413"/>
            <a:ext cx="8497887" cy="5184775"/>
          </a:xfrm>
        </p:spPr>
        <p:txBody>
          <a:bodyPr/>
          <a:lstStyle/>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800" u="sng" dirty="0">
                <a:latin typeface="Arial Rounded MT Bold" pitchFamily="34" charset="0"/>
              </a:rPr>
              <a:t>Le DOM : manipulation du code HTML</a:t>
            </a: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000" i="1" dirty="0">
                <a:latin typeface="Arial Rounded MT Bold" pitchFamily="34" charset="0"/>
              </a:rPr>
              <a:t>Récupérer ou modifier le HTML contenu dans un élément</a:t>
            </a: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Wingdings" panose="05000000000000000000" pitchFamily="2" charset="2"/>
              <a:buChar char="§"/>
            </a:pPr>
            <a:r>
              <a:rPr lang="fr-FR" altLang="fr-FR" sz="2000" dirty="0">
                <a:latin typeface="Arial Rounded MT Bold" pitchFamily="34" charset="0"/>
              </a:rPr>
              <a:t>On utilise la propriété </a:t>
            </a:r>
            <a:r>
              <a:rPr lang="fr-FR" altLang="fr-FR" sz="2000" dirty="0" err="1">
                <a:latin typeface="Arial" panose="020B0604020202020204" pitchFamily="34" charset="0"/>
                <a:cs typeface="Arial" panose="020B0604020202020204" pitchFamily="34" charset="0"/>
              </a:rPr>
              <a:t>innerHTML</a:t>
            </a:r>
            <a:r>
              <a:rPr lang="fr-FR" altLang="fr-FR" sz="2000" dirty="0">
                <a:latin typeface="Arial Rounded MT Bold" pitchFamily="34" charset="0"/>
              </a:rPr>
              <a:t> :</a:t>
            </a: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Wingdings" panose="05000000000000000000" pitchFamily="2" charset="2"/>
              <a:buChar char="§"/>
            </a:pPr>
            <a:r>
              <a:rPr lang="fr-FR" altLang="fr-FR" sz="2000" dirty="0">
                <a:latin typeface="Arial Rounded MT Bold" pitchFamily="34" charset="0"/>
              </a:rPr>
              <a:t>Si on ne veut pas récupérer les balises, on utilise </a:t>
            </a:r>
            <a:r>
              <a:rPr lang="fr-FR" altLang="fr-FR" sz="2000" dirty="0" err="1">
                <a:latin typeface="Arial" panose="020B0604020202020204" pitchFamily="34" charset="0"/>
                <a:cs typeface="Arial" panose="020B0604020202020204" pitchFamily="34" charset="0"/>
              </a:rPr>
              <a:t>innerText</a:t>
            </a:r>
            <a:r>
              <a:rPr lang="fr-FR" altLang="fr-FR" sz="2000" dirty="0">
                <a:latin typeface="Arial Rounded MT Bold" pitchFamily="34" charset="0"/>
              </a:rPr>
              <a:t> (pour IE&lt;9) ou </a:t>
            </a:r>
            <a:r>
              <a:rPr lang="fr-FR" altLang="fr-FR" sz="2000" dirty="0" err="1">
                <a:latin typeface="Arial" panose="020B0604020202020204" pitchFamily="34" charset="0"/>
                <a:cs typeface="Arial" panose="020B0604020202020204" pitchFamily="34" charset="0"/>
              </a:rPr>
              <a:t>textContent</a:t>
            </a:r>
            <a:r>
              <a:rPr lang="fr-FR" altLang="fr-FR" sz="2000" dirty="0">
                <a:latin typeface="Arial" panose="020B0604020202020204" pitchFamily="34" charset="0"/>
                <a:cs typeface="Arial" panose="020B0604020202020204" pitchFamily="34" charset="0"/>
              </a:rPr>
              <a:t> </a:t>
            </a:r>
            <a:r>
              <a:rPr lang="fr-FR" altLang="fr-FR" sz="2000" dirty="0">
                <a:latin typeface="Arial Rounded MT Bold" pitchFamily="34" charset="0"/>
              </a:rPr>
              <a:t>(autres navigateurs) :</a:t>
            </a: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None/>
            </a:pPr>
            <a:endParaRPr lang="fr-FR" altLang="fr-FR" sz="2000" i="1"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p:txBody>
      </p:sp>
      <p:sp>
        <p:nvSpPr>
          <p:cNvPr id="9" name="Espace réservé du pied de page 8"/>
          <p:cNvSpPr>
            <a:spLocks noGrp="1"/>
          </p:cNvSpPr>
          <p:nvPr>
            <p:ph type="ftr" sz="quarter" idx="11"/>
          </p:nvPr>
        </p:nvSpPr>
        <p:spPr/>
        <p:txBody>
          <a:bodyPr/>
          <a:lstStyle/>
          <a:p>
            <a:pPr>
              <a:defRPr/>
            </a:pPr>
            <a:r>
              <a:rPr lang="fr-FR"/>
              <a:t>Formation JavaScript - formations@alexis-ravel.com</a:t>
            </a:r>
          </a:p>
        </p:txBody>
      </p:sp>
      <p:sp>
        <p:nvSpPr>
          <p:cNvPr id="150531"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636B187-5DBC-48C4-97C1-92C59A04EF3D}" type="slidenum">
              <a:rPr lang="fr-FR" altLang="fr-FR" sz="1200" smtClean="0">
                <a:solidFill>
                  <a:srgbClr val="898989"/>
                </a:solidFill>
              </a:rPr>
              <a:pPr>
                <a:spcBef>
                  <a:spcPct val="0"/>
                </a:spcBef>
                <a:buFontTx/>
                <a:buNone/>
              </a:pPr>
              <a:t>80</a:t>
            </a:fld>
            <a:endParaRPr lang="fr-FR" altLang="fr-FR" sz="1200">
              <a:solidFill>
                <a:srgbClr val="898989"/>
              </a:solidFill>
            </a:endParaRPr>
          </a:p>
        </p:txBody>
      </p:sp>
      <p:pic>
        <p:nvPicPr>
          <p:cNvPr id="150535" name="Imag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3789363"/>
            <a:ext cx="4895850"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0536" name="Imag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088" y="5445125"/>
            <a:ext cx="4249737"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0537" name="ZoneTexte 9"/>
          <p:cNvSpPr txBox="1">
            <a:spLocks noChangeArrowheads="1"/>
          </p:cNvSpPr>
          <p:nvPr/>
        </p:nvSpPr>
        <p:spPr bwMode="auto">
          <a:xfrm>
            <a:off x="5219700" y="5373688"/>
            <a:ext cx="392430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fr-FR" altLang="fr-FR" sz="1600">
                <a:latin typeface="Arial Rounded MT Bold" pitchFamily="34" charset="0"/>
              </a:rPr>
              <a:t>Rq : Il existe également les propriétés nodeValue et data, qu’on ne peut utiliser que sur les nœuds qui ne contiennent aucune balise.</a:t>
            </a:r>
          </a:p>
        </p:txBody>
      </p:sp>
      <p:sp>
        <p:nvSpPr>
          <p:cNvPr id="11"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pic>
        <p:nvPicPr>
          <p:cNvPr id="12" name="Imag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43608" y="266393"/>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pull dir="rd"/>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Espace réservé du contenu 2"/>
          <p:cNvSpPr>
            <a:spLocks noGrp="1"/>
          </p:cNvSpPr>
          <p:nvPr>
            <p:ph idx="1"/>
          </p:nvPr>
        </p:nvSpPr>
        <p:spPr>
          <a:xfrm>
            <a:off x="395288" y="1268413"/>
            <a:ext cx="8497887" cy="5184775"/>
          </a:xfrm>
        </p:spPr>
        <p:txBody>
          <a:bodyPr/>
          <a:lstStyle/>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800" u="sng" dirty="0">
                <a:latin typeface="Arial Rounded MT Bold" pitchFamily="34" charset="0"/>
              </a:rPr>
              <a:t>Le DOM : manipulation du code HTML</a:t>
            </a: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000" i="1" dirty="0">
                <a:latin typeface="Arial Rounded MT Bold" pitchFamily="34" charset="0"/>
              </a:rPr>
              <a:t>Introduction aux événements</a:t>
            </a: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Wingdings" panose="05000000000000000000" pitchFamily="2" charset="2"/>
              <a:buChar char="§"/>
            </a:pPr>
            <a:r>
              <a:rPr lang="fr-FR" altLang="fr-FR" sz="2000" dirty="0">
                <a:latin typeface="Arial Rounded MT Bold" pitchFamily="34" charset="0"/>
              </a:rPr>
              <a:t>On peut exécuter du code </a:t>
            </a:r>
            <a:r>
              <a:rPr lang="fr-FR" altLang="fr-FR" sz="2000" dirty="0" err="1">
                <a:latin typeface="Arial Rounded MT Bold" pitchFamily="34" charset="0"/>
              </a:rPr>
              <a:t>javascript</a:t>
            </a:r>
            <a:r>
              <a:rPr lang="fr-FR" altLang="fr-FR" sz="2000" dirty="0">
                <a:latin typeface="Arial Rounded MT Bold" pitchFamily="34" charset="0"/>
              </a:rPr>
              <a:t> lors de certaines actions de l’utilisateur.</a:t>
            </a:r>
          </a:p>
          <a:p>
            <a:pPr eaLnBrk="1" hangingPunct="1">
              <a:buSzPct val="150000"/>
              <a:buFont typeface="Arial" panose="020B0604020202020204" pitchFamily="34" charset="0"/>
              <a:buNone/>
            </a:pPr>
            <a:r>
              <a:rPr lang="fr-FR" altLang="fr-FR" sz="2000" dirty="0">
                <a:latin typeface="Arial Rounded MT Bold" pitchFamily="34" charset="0"/>
              </a:rPr>
              <a:t>	Exemple au clic de la souris : </a:t>
            </a: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endParaRPr lang="fr-FR" altLang="fr-FR" sz="2000" i="1" dirty="0">
              <a:latin typeface="Arial Rounded MT Bold" pitchFamily="34" charset="0"/>
            </a:endParaRPr>
          </a:p>
          <a:p>
            <a:pPr>
              <a:buSzPct val="150000"/>
              <a:buFont typeface="Wingdings" panose="05000000000000000000" pitchFamily="2" charset="2"/>
              <a:buChar char="§"/>
            </a:pPr>
            <a:r>
              <a:rPr lang="fr-FR" altLang="fr-FR" sz="2000" dirty="0">
                <a:latin typeface="Arial Rounded MT Bold" pitchFamily="34" charset="0"/>
              </a:rPr>
              <a:t>Il existe d’autres événements comme </a:t>
            </a:r>
            <a:r>
              <a:rPr lang="fr-FR" altLang="fr-FR" sz="2000" dirty="0" err="1">
                <a:latin typeface="Arial" panose="020B0604020202020204" pitchFamily="34" charset="0"/>
                <a:cs typeface="Arial" panose="020B0604020202020204" pitchFamily="34" charset="0"/>
              </a:rPr>
              <a:t>onmouseover</a:t>
            </a:r>
            <a:r>
              <a:rPr lang="fr-FR" altLang="fr-FR" sz="2000" dirty="0">
                <a:latin typeface="Arial Rounded MT Bold" pitchFamily="34" charset="0"/>
              </a:rPr>
              <a:t>  et </a:t>
            </a:r>
            <a:r>
              <a:rPr lang="fr-FR" altLang="fr-FR" sz="2000" dirty="0" err="1">
                <a:latin typeface="Arial" panose="020B0604020202020204" pitchFamily="34" charset="0"/>
                <a:cs typeface="Arial" panose="020B0604020202020204" pitchFamily="34" charset="0"/>
              </a:rPr>
              <a:t>onmouseout</a:t>
            </a:r>
            <a:r>
              <a:rPr lang="fr-FR" altLang="fr-FR" sz="2000" dirty="0">
                <a:latin typeface="Arial Rounded MT Bold" pitchFamily="34" charset="0"/>
              </a:rPr>
              <a:t> (très utilisés comme </a:t>
            </a:r>
            <a:r>
              <a:rPr lang="fr-FR" altLang="fr-FR" sz="2000" dirty="0" err="1">
                <a:latin typeface="Arial" panose="020B0604020202020204" pitchFamily="34" charset="0"/>
                <a:cs typeface="Arial" panose="020B0604020202020204" pitchFamily="34" charset="0"/>
              </a:rPr>
              <a:t>onclick</a:t>
            </a:r>
            <a:r>
              <a:rPr lang="fr-FR" altLang="fr-FR" sz="2000" dirty="0">
                <a:latin typeface="Arial Rounded MT Bold" pitchFamily="34" charset="0"/>
              </a:rPr>
              <a:t>).</a:t>
            </a:r>
          </a:p>
        </p:txBody>
      </p:sp>
      <p:sp>
        <p:nvSpPr>
          <p:cNvPr id="9" name="Espace réservé du pied de page 8"/>
          <p:cNvSpPr>
            <a:spLocks noGrp="1"/>
          </p:cNvSpPr>
          <p:nvPr>
            <p:ph type="ftr" sz="quarter" idx="11"/>
          </p:nvPr>
        </p:nvSpPr>
        <p:spPr/>
        <p:txBody>
          <a:bodyPr/>
          <a:lstStyle/>
          <a:p>
            <a:pPr>
              <a:defRPr/>
            </a:pPr>
            <a:r>
              <a:rPr lang="fr-FR"/>
              <a:t>Formation JavaScript - formations@alexis-ravel.com</a:t>
            </a:r>
          </a:p>
        </p:txBody>
      </p:sp>
      <p:sp>
        <p:nvSpPr>
          <p:cNvPr id="152579"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5102914-4252-4C9A-842B-DAE506A4315A}" type="slidenum">
              <a:rPr lang="fr-FR" altLang="fr-FR" sz="1200" smtClean="0">
                <a:solidFill>
                  <a:srgbClr val="898989"/>
                </a:solidFill>
              </a:rPr>
              <a:pPr>
                <a:spcBef>
                  <a:spcPct val="0"/>
                </a:spcBef>
                <a:buFontTx/>
                <a:buNone/>
              </a:pPr>
              <a:t>81</a:t>
            </a:fld>
            <a:endParaRPr lang="fr-FR" altLang="fr-FR" sz="1200">
              <a:solidFill>
                <a:srgbClr val="898989"/>
              </a:solidFill>
            </a:endParaRPr>
          </a:p>
        </p:txBody>
      </p:sp>
      <p:pic>
        <p:nvPicPr>
          <p:cNvPr id="15258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4365625"/>
            <a:ext cx="4808538" cy="136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pic>
        <p:nvPicPr>
          <p:cNvPr id="11" name="Imag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43608" y="266393"/>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2" name="Image 1"/>
          <p:cNvPicPr>
            <a:picLocks noChangeAspect="1"/>
          </p:cNvPicPr>
          <p:nvPr/>
        </p:nvPicPr>
        <p:blipFill>
          <a:blip r:embed="rId6"/>
          <a:stretch>
            <a:fillRect/>
          </a:stretch>
        </p:blipFill>
        <p:spPr>
          <a:xfrm>
            <a:off x="929308" y="5445224"/>
            <a:ext cx="114300" cy="219075"/>
          </a:xfrm>
          <a:prstGeom prst="rect">
            <a:avLst/>
          </a:prstGeom>
        </p:spPr>
      </p:pic>
    </p:spTree>
  </p:cSld>
  <p:clrMapOvr>
    <a:masterClrMapping/>
  </p:clrMapOvr>
  <p:transition>
    <p:pull dir="rd"/>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Espace réservé du contenu 2"/>
          <p:cNvSpPr>
            <a:spLocks noGrp="1"/>
          </p:cNvSpPr>
          <p:nvPr>
            <p:ph idx="1"/>
          </p:nvPr>
        </p:nvSpPr>
        <p:spPr>
          <a:xfrm>
            <a:off x="395288" y="1268413"/>
            <a:ext cx="8497887" cy="5184775"/>
          </a:xfrm>
        </p:spPr>
        <p:txBody>
          <a:bodyPr/>
          <a:lstStyle/>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800" u="sng" dirty="0">
                <a:latin typeface="Arial Rounded MT Bold" pitchFamily="34" charset="0"/>
              </a:rPr>
              <a:t>Le DOM : manipulation du code HTML</a:t>
            </a: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000" i="1" dirty="0">
                <a:latin typeface="Arial Rounded MT Bold" pitchFamily="34" charset="0"/>
              </a:rPr>
              <a:t>Introduction aux événements</a:t>
            </a: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Wingdings" panose="05000000000000000000" pitchFamily="2" charset="2"/>
              <a:buChar char="§"/>
            </a:pPr>
            <a:r>
              <a:rPr lang="fr-FR" altLang="fr-FR" sz="2000" dirty="0">
                <a:latin typeface="Arial Rounded MT Bold" pitchFamily="34" charset="0"/>
              </a:rPr>
              <a:t>On remarquera qu’on a utilisé une fonction anonyme !</a:t>
            </a: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Wingdings" panose="05000000000000000000" pitchFamily="2" charset="2"/>
              <a:buChar char="§"/>
            </a:pPr>
            <a:r>
              <a:rPr lang="fr-FR" altLang="fr-FR" sz="2000" dirty="0">
                <a:latin typeface="Arial Rounded MT Bold" pitchFamily="34" charset="0"/>
              </a:rPr>
              <a:t>On peut écrire directement dans une balise HTML l’événement :</a:t>
            </a: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000" dirty="0">
                <a:latin typeface="Arial Rounded MT Bold" pitchFamily="34" charset="0"/>
              </a:rPr>
              <a:t>	…</a:t>
            </a:r>
            <a:r>
              <a:rPr lang="fr-FR" altLang="fr-FR" sz="1800" dirty="0">
                <a:latin typeface="Arial Rounded MT Bold" pitchFamily="34" charset="0"/>
              </a:rPr>
              <a:t>mais mieux vaut séparer les JS et le HTML, et durant les exercices, vous devrez vous entraîner à sélectionner les éléments avec les méthodes vues en cours.</a:t>
            </a:r>
            <a:endParaRPr lang="fr-FR" altLang="fr-FR" sz="2000" dirty="0">
              <a:latin typeface="Arial Rounded MT Bold" pitchFamily="34" charset="0"/>
            </a:endParaRPr>
          </a:p>
        </p:txBody>
      </p:sp>
      <p:sp>
        <p:nvSpPr>
          <p:cNvPr id="9" name="Espace réservé du pied de page 8"/>
          <p:cNvSpPr>
            <a:spLocks noGrp="1"/>
          </p:cNvSpPr>
          <p:nvPr>
            <p:ph type="ftr" sz="quarter" idx="11"/>
          </p:nvPr>
        </p:nvSpPr>
        <p:spPr/>
        <p:txBody>
          <a:bodyPr/>
          <a:lstStyle/>
          <a:p>
            <a:pPr>
              <a:defRPr/>
            </a:pPr>
            <a:r>
              <a:rPr lang="fr-FR"/>
              <a:t>Formation JavaScript - formations@alexis-ravel.com</a:t>
            </a:r>
          </a:p>
        </p:txBody>
      </p:sp>
      <p:sp>
        <p:nvSpPr>
          <p:cNvPr id="154627"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6851032-776B-43F4-BF44-213BE5CBA48F}" type="slidenum">
              <a:rPr lang="fr-FR" altLang="fr-FR" sz="1200" smtClean="0">
                <a:solidFill>
                  <a:srgbClr val="898989"/>
                </a:solidFill>
              </a:rPr>
              <a:pPr>
                <a:spcBef>
                  <a:spcPct val="0"/>
                </a:spcBef>
                <a:buFontTx/>
                <a:buNone/>
              </a:pPr>
              <a:t>82</a:t>
            </a:fld>
            <a:endParaRPr lang="fr-FR" altLang="fr-FR" sz="1200">
              <a:solidFill>
                <a:srgbClr val="898989"/>
              </a:solidFill>
            </a:endParaRPr>
          </a:p>
        </p:txBody>
      </p:sp>
      <p:pic>
        <p:nvPicPr>
          <p:cNvPr id="15463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4437063"/>
            <a:ext cx="5276850"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pic>
        <p:nvPicPr>
          <p:cNvPr id="11" name="Imag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43608" y="266393"/>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pull dir="rd"/>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Espace réservé du contenu 2"/>
          <p:cNvSpPr>
            <a:spLocks noGrp="1"/>
          </p:cNvSpPr>
          <p:nvPr>
            <p:ph idx="1"/>
          </p:nvPr>
        </p:nvSpPr>
        <p:spPr>
          <a:xfrm>
            <a:off x="395288" y="1268413"/>
            <a:ext cx="8497887" cy="5184775"/>
          </a:xfrm>
        </p:spPr>
        <p:txBody>
          <a:bodyPr/>
          <a:lstStyle/>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800" u="sng" dirty="0">
                <a:latin typeface="Arial Rounded MT Bold" pitchFamily="34" charset="0"/>
              </a:rPr>
              <a:t>Le DOM : manipulation du code HTML</a:t>
            </a: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000" i="1" dirty="0">
                <a:latin typeface="Arial Rounded MT Bold" pitchFamily="34" charset="0"/>
              </a:rPr>
              <a:t>Introduction aux événements</a:t>
            </a: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Wingdings" panose="05000000000000000000" pitchFamily="2" charset="2"/>
              <a:buChar char="§"/>
            </a:pPr>
            <a:r>
              <a:rPr lang="fr-FR" altLang="fr-FR" sz="2000" dirty="0">
                <a:latin typeface="Arial Rounded MT Bold" pitchFamily="34" charset="0"/>
              </a:rPr>
              <a:t>Exercices :</a:t>
            </a:r>
          </a:p>
          <a:p>
            <a:pPr lvl="1">
              <a:buSzPct val="150000"/>
              <a:buFont typeface="Wingdings" panose="05000000000000000000" pitchFamily="2" charset="2"/>
              <a:buChar char="§"/>
            </a:pPr>
            <a:r>
              <a:rPr lang="fr-FR" altLang="fr-FR" sz="1800" dirty="0">
                <a:latin typeface="Arial Rounded MT Bold" pitchFamily="34" charset="0"/>
              </a:rPr>
              <a:t>Changer la couleur d’un élément au passage de la souris (utiliser </a:t>
            </a:r>
            <a:r>
              <a:rPr lang="fr-FR" altLang="fr-FR" dirty="0" err="1">
                <a:latin typeface="Arial" panose="020B0604020202020204" pitchFamily="34" charset="0"/>
                <a:cs typeface="Arial" panose="020B0604020202020204" pitchFamily="34" charset="0"/>
              </a:rPr>
              <a:t>onmouseover</a:t>
            </a:r>
            <a:r>
              <a:rPr lang="fr-FR" altLang="fr-FR" dirty="0">
                <a:latin typeface="Arial Rounded MT Bold" pitchFamily="34" charset="0"/>
              </a:rPr>
              <a:t>)</a:t>
            </a:r>
            <a:r>
              <a:rPr lang="fr-FR" altLang="fr-FR" sz="1800" dirty="0">
                <a:latin typeface="Arial Rounded MT Bold" pitchFamily="34" charset="0"/>
              </a:rPr>
              <a:t>.</a:t>
            </a:r>
          </a:p>
          <a:p>
            <a:pPr lvl="1" eaLnBrk="1" hangingPunct="1">
              <a:buSzPct val="150000"/>
              <a:buFont typeface="Wingdings" panose="05000000000000000000" pitchFamily="2" charset="2"/>
              <a:buChar char="§"/>
            </a:pPr>
            <a:r>
              <a:rPr lang="fr-FR" altLang="fr-FR" sz="1800" dirty="0">
                <a:latin typeface="Arial Rounded MT Bold" pitchFamily="34" charset="0"/>
              </a:rPr>
              <a:t>Faire disparaître un élément si on clique sur lui (utiliser la propriété CSS </a:t>
            </a:r>
            <a:r>
              <a:rPr lang="fr-FR" altLang="fr-FR" sz="1800" b="1" dirty="0">
                <a:latin typeface="Arial Rounded MT Bold" pitchFamily="34" charset="0"/>
              </a:rPr>
              <a:t>display</a:t>
            </a:r>
            <a:r>
              <a:rPr lang="fr-FR" altLang="fr-FR" sz="1800" dirty="0">
                <a:latin typeface="Arial Rounded MT Bold" pitchFamily="34" charset="0"/>
              </a:rPr>
              <a:t>).</a:t>
            </a:r>
          </a:p>
          <a:p>
            <a:pPr lvl="1" eaLnBrk="1" hangingPunct="1">
              <a:buSzPct val="150000"/>
              <a:buFont typeface="Wingdings" panose="05000000000000000000" pitchFamily="2" charset="2"/>
              <a:buChar char="§"/>
            </a:pPr>
            <a:r>
              <a:rPr lang="fr-FR" altLang="fr-FR" sz="1800" dirty="0">
                <a:latin typeface="Arial Rounded MT Bold" pitchFamily="34" charset="0"/>
              </a:rPr>
              <a:t>Faire disparaître un élément A au clic sur un élément B. Le faire réapparaître si on reclique sur l’élément B !</a:t>
            </a:r>
          </a:p>
        </p:txBody>
      </p:sp>
      <p:sp>
        <p:nvSpPr>
          <p:cNvPr id="9" name="Espace réservé du pied de page 8"/>
          <p:cNvSpPr>
            <a:spLocks noGrp="1"/>
          </p:cNvSpPr>
          <p:nvPr>
            <p:ph type="ftr" sz="quarter" idx="11"/>
          </p:nvPr>
        </p:nvSpPr>
        <p:spPr/>
        <p:txBody>
          <a:bodyPr/>
          <a:lstStyle/>
          <a:p>
            <a:pPr>
              <a:defRPr/>
            </a:pPr>
            <a:r>
              <a:rPr lang="fr-FR"/>
              <a:t>Formation JavaScript - formations@alexis-ravel.com</a:t>
            </a:r>
          </a:p>
        </p:txBody>
      </p:sp>
      <p:sp>
        <p:nvSpPr>
          <p:cNvPr id="156675"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A506A49-5320-4B7A-BA18-80A0E0FA790C}" type="slidenum">
              <a:rPr lang="fr-FR" altLang="fr-FR" sz="1200" smtClean="0">
                <a:solidFill>
                  <a:srgbClr val="898989"/>
                </a:solidFill>
              </a:rPr>
              <a:pPr>
                <a:spcBef>
                  <a:spcPct val="0"/>
                </a:spcBef>
                <a:buFontTx/>
                <a:buNone/>
              </a:pPr>
              <a:t>83</a:t>
            </a:fld>
            <a:endParaRPr lang="fr-FR" altLang="fr-FR" sz="1200">
              <a:solidFill>
                <a:srgbClr val="898989"/>
              </a:solidFill>
            </a:endParaRPr>
          </a:p>
        </p:txBody>
      </p:sp>
      <p:sp>
        <p:nvSpPr>
          <p:cNvPr id="8"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pic>
        <p:nvPicPr>
          <p:cNvPr id="10" name="Imag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3608" y="266393"/>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pull dir="rd"/>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Espace réservé du contenu 2"/>
          <p:cNvSpPr>
            <a:spLocks noGrp="1"/>
          </p:cNvSpPr>
          <p:nvPr>
            <p:ph idx="1"/>
          </p:nvPr>
        </p:nvSpPr>
        <p:spPr>
          <a:xfrm>
            <a:off x="395288" y="1268413"/>
            <a:ext cx="8497887" cy="5184775"/>
          </a:xfrm>
        </p:spPr>
        <p:txBody>
          <a:bodyPr/>
          <a:lstStyle/>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800" u="sng" dirty="0">
                <a:latin typeface="Arial Rounded MT Bold" pitchFamily="34" charset="0"/>
              </a:rPr>
              <a:t>Le DOM : manipulation du code HTML</a:t>
            </a: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000" i="1" dirty="0">
                <a:latin typeface="Arial Rounded MT Bold" pitchFamily="34" charset="0"/>
              </a:rPr>
              <a:t>Naviguer entre les éléments</a:t>
            </a: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Wingdings" panose="05000000000000000000" pitchFamily="2" charset="2"/>
              <a:buChar char="§"/>
            </a:pPr>
            <a:r>
              <a:rPr lang="fr-FR" altLang="fr-FR" sz="2000" dirty="0">
                <a:latin typeface="Arial Rounded MT Bold" pitchFamily="34" charset="0"/>
              </a:rPr>
              <a:t>Nous avons vu comment accéder à un élément ou à un groupe d’éléments via leur id ou des sélecteurs CSS. On peut aussi, à partir d’un élément récupéré de cette manière, accéder à d’autres éléments qui lui sont liés d’une manière ou d’une autre (parent, enfants, voisins…).</a:t>
            </a: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p:txBody>
      </p:sp>
      <p:sp>
        <p:nvSpPr>
          <p:cNvPr id="9" name="Espace réservé du pied de page 8"/>
          <p:cNvSpPr>
            <a:spLocks noGrp="1"/>
          </p:cNvSpPr>
          <p:nvPr>
            <p:ph type="ftr" sz="quarter" idx="11"/>
          </p:nvPr>
        </p:nvSpPr>
        <p:spPr/>
        <p:txBody>
          <a:bodyPr/>
          <a:lstStyle/>
          <a:p>
            <a:pPr>
              <a:defRPr/>
            </a:pPr>
            <a:r>
              <a:rPr lang="fr-FR"/>
              <a:t>Formation JavaScript - formations@alexis-ravel.com</a:t>
            </a:r>
          </a:p>
        </p:txBody>
      </p:sp>
      <p:sp>
        <p:nvSpPr>
          <p:cNvPr id="158723"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AA587A0-C402-4367-B19E-D4870983F62C}" type="slidenum">
              <a:rPr lang="fr-FR" altLang="fr-FR" sz="1200" smtClean="0">
                <a:solidFill>
                  <a:srgbClr val="898989"/>
                </a:solidFill>
              </a:rPr>
              <a:pPr>
                <a:spcBef>
                  <a:spcPct val="0"/>
                </a:spcBef>
                <a:buFontTx/>
                <a:buNone/>
              </a:pPr>
              <a:t>84</a:t>
            </a:fld>
            <a:endParaRPr lang="fr-FR" altLang="fr-FR" sz="1200">
              <a:solidFill>
                <a:srgbClr val="898989"/>
              </a:solidFill>
            </a:endParaRPr>
          </a:p>
        </p:txBody>
      </p:sp>
      <p:sp>
        <p:nvSpPr>
          <p:cNvPr id="8"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pic>
        <p:nvPicPr>
          <p:cNvPr id="10" name="Imag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3608" y="266393"/>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pull dir="rd"/>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Espace réservé du contenu 2"/>
          <p:cNvSpPr>
            <a:spLocks noGrp="1"/>
          </p:cNvSpPr>
          <p:nvPr>
            <p:ph idx="1"/>
          </p:nvPr>
        </p:nvSpPr>
        <p:spPr>
          <a:xfrm>
            <a:off x="395288" y="1268413"/>
            <a:ext cx="8569200" cy="5184775"/>
          </a:xfrm>
        </p:spPr>
        <p:txBody>
          <a:bodyPr>
            <a:normAutofit lnSpcReduction="10000"/>
          </a:bodyPr>
          <a:lstStyle/>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800" u="sng" dirty="0">
                <a:latin typeface="Arial Rounded MT Bold" pitchFamily="34" charset="0"/>
              </a:rPr>
              <a:t>Le DOM : manipulation du code HTML</a:t>
            </a: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000" i="1" dirty="0">
                <a:latin typeface="Arial Rounded MT Bold" pitchFamily="34" charset="0"/>
              </a:rPr>
              <a:t>Naviguer entre les éléments</a:t>
            </a: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Wingdings" panose="05000000000000000000" pitchFamily="2" charset="2"/>
              <a:buChar char="§"/>
            </a:pPr>
            <a:r>
              <a:rPr lang="fr-FR" altLang="fr-FR" sz="1800" dirty="0">
                <a:latin typeface="Arial Rounded MT Bold" pitchFamily="34" charset="0"/>
              </a:rPr>
              <a:t>Pour récupérer le nœud parent d’un élément, on utilise la propriété </a:t>
            </a:r>
            <a:r>
              <a:rPr lang="fr-FR" altLang="fr-FR" sz="1800" b="1" dirty="0" err="1">
                <a:latin typeface="Arial" panose="020B0604020202020204" pitchFamily="34" charset="0"/>
                <a:cs typeface="Arial" panose="020B0604020202020204" pitchFamily="34" charset="0"/>
              </a:rPr>
              <a:t>parentNode</a:t>
            </a:r>
            <a:r>
              <a:rPr lang="fr-FR" altLang="fr-FR" sz="1800" dirty="0">
                <a:latin typeface="Arial Rounded MT Bold" pitchFamily="34" charset="0"/>
              </a:rPr>
              <a:t> :</a:t>
            </a: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None/>
            </a:pPr>
            <a:endParaRPr lang="fr-FR" altLang="fr-FR" sz="2400" dirty="0">
              <a:latin typeface="Arial Rounded MT Bold" pitchFamily="34" charset="0"/>
            </a:endParaRPr>
          </a:p>
          <a:p>
            <a:pPr eaLnBrk="1" hangingPunct="1">
              <a:buSzPct val="150000"/>
              <a:buFont typeface="Wingdings" panose="05000000000000000000" pitchFamily="2" charset="2"/>
              <a:buChar char="§"/>
            </a:pPr>
            <a:r>
              <a:rPr lang="fr-FR" altLang="fr-FR" sz="1800" dirty="0">
                <a:latin typeface="Arial Rounded MT Bold" pitchFamily="34" charset="0"/>
              </a:rPr>
              <a:t>Pour récupérer le premier ou le dernier enfant d’un élément, on utilise les propriétés </a:t>
            </a:r>
            <a:r>
              <a:rPr lang="fr-FR" altLang="fr-FR" sz="1800" dirty="0" err="1">
                <a:latin typeface="Arial" panose="020B0604020202020204" pitchFamily="34" charset="0"/>
                <a:cs typeface="Arial" panose="020B0604020202020204" pitchFamily="34" charset="0"/>
              </a:rPr>
              <a:t>firstChild</a:t>
            </a:r>
            <a:r>
              <a:rPr lang="fr-FR" altLang="fr-FR" sz="1800" dirty="0">
                <a:latin typeface="Arial Rounded MT Bold" pitchFamily="34" charset="0"/>
              </a:rPr>
              <a:t> ou </a:t>
            </a:r>
            <a:r>
              <a:rPr lang="fr-FR" altLang="fr-FR" sz="1800" dirty="0" err="1">
                <a:latin typeface="Arial" panose="020B0604020202020204" pitchFamily="34" charset="0"/>
                <a:cs typeface="Arial" panose="020B0604020202020204" pitchFamily="34" charset="0"/>
              </a:rPr>
              <a:t>lastChild</a:t>
            </a:r>
            <a:r>
              <a:rPr lang="fr-FR" altLang="fr-FR" sz="1800" dirty="0">
                <a:latin typeface="Arial Rounded MT Bold" pitchFamily="34" charset="0"/>
              </a:rPr>
              <a:t>. Si on veut ignorer les nœuds textuels, on peut utiliser les propriétés </a:t>
            </a:r>
            <a:r>
              <a:rPr lang="fr-FR" altLang="fr-FR" sz="1800" dirty="0" err="1">
                <a:latin typeface="Arial" panose="020B0604020202020204" pitchFamily="34" charset="0"/>
                <a:cs typeface="Arial" panose="020B0604020202020204" pitchFamily="34" charset="0"/>
              </a:rPr>
              <a:t>firstElementChild</a:t>
            </a:r>
            <a:r>
              <a:rPr lang="fr-FR" altLang="fr-FR" sz="1800" dirty="0">
                <a:latin typeface="Arial Rounded MT Bold" pitchFamily="34" charset="0"/>
              </a:rPr>
              <a:t> et </a:t>
            </a:r>
            <a:r>
              <a:rPr lang="fr-FR" altLang="fr-FR" sz="1800" dirty="0" err="1">
                <a:latin typeface="Arial" panose="020B0604020202020204" pitchFamily="34" charset="0"/>
                <a:cs typeface="Arial" panose="020B0604020202020204" pitchFamily="34" charset="0"/>
              </a:rPr>
              <a:t>lastElementChild</a:t>
            </a:r>
            <a:r>
              <a:rPr lang="fr-FR" altLang="fr-FR" sz="1800" dirty="0">
                <a:latin typeface="Arial Rounded MT Bold" pitchFamily="34" charset="0"/>
              </a:rPr>
              <a:t>, mais elles ne sont pas supportées sur IE8 !</a:t>
            </a: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p:txBody>
      </p:sp>
      <p:sp>
        <p:nvSpPr>
          <p:cNvPr id="160771"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9514D52-3C55-4D80-9119-970B35402F9B}" type="slidenum">
              <a:rPr lang="fr-FR" altLang="fr-FR" sz="1200" smtClean="0">
                <a:solidFill>
                  <a:srgbClr val="898989"/>
                </a:solidFill>
              </a:rPr>
              <a:pPr>
                <a:spcBef>
                  <a:spcPct val="0"/>
                </a:spcBef>
                <a:buFontTx/>
                <a:buNone/>
              </a:pPr>
              <a:t>85</a:t>
            </a:fld>
            <a:endParaRPr lang="fr-FR" altLang="fr-FR" sz="1200">
              <a:solidFill>
                <a:srgbClr val="898989"/>
              </a:solidFill>
            </a:endParaRPr>
          </a:p>
        </p:txBody>
      </p:sp>
      <p:pic>
        <p:nvPicPr>
          <p:cNvPr id="160774" name="Imag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0593" y="3645024"/>
            <a:ext cx="4176713"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sp>
        <p:nvSpPr>
          <p:cNvPr id="2" name="Espace réservé du pied de page 1"/>
          <p:cNvSpPr>
            <a:spLocks noGrp="1"/>
          </p:cNvSpPr>
          <p:nvPr>
            <p:ph type="ftr" sz="quarter" idx="11"/>
          </p:nvPr>
        </p:nvSpPr>
        <p:spPr/>
        <p:txBody>
          <a:bodyPr/>
          <a:lstStyle/>
          <a:p>
            <a:pPr>
              <a:defRPr/>
            </a:pPr>
            <a:r>
              <a:rPr lang="fr-FR"/>
              <a:t>Formation JavaScript - formations@alexis-ravel.com</a:t>
            </a:r>
          </a:p>
        </p:txBody>
      </p:sp>
      <p:pic>
        <p:nvPicPr>
          <p:cNvPr id="9" name="Imag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43608" y="266393"/>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pull dir="rd"/>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Espace réservé du contenu 2"/>
          <p:cNvSpPr>
            <a:spLocks noGrp="1"/>
          </p:cNvSpPr>
          <p:nvPr>
            <p:ph idx="1"/>
          </p:nvPr>
        </p:nvSpPr>
        <p:spPr>
          <a:xfrm>
            <a:off x="395288" y="1268413"/>
            <a:ext cx="8497887" cy="5184775"/>
          </a:xfrm>
        </p:spPr>
        <p:txBody>
          <a:bodyPr/>
          <a:lstStyle/>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800" u="sng" dirty="0">
                <a:latin typeface="Arial Rounded MT Bold" pitchFamily="34" charset="0"/>
              </a:rPr>
              <a:t>Le DOM : manipulation du code HTML</a:t>
            </a: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000" i="1" dirty="0">
                <a:latin typeface="Arial Rounded MT Bold" pitchFamily="34" charset="0"/>
              </a:rPr>
              <a:t>Naviguer entre les éléments</a:t>
            </a: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Wingdings" panose="05000000000000000000" pitchFamily="2" charset="2"/>
              <a:buChar char="§"/>
            </a:pPr>
            <a:r>
              <a:rPr lang="fr-FR" altLang="fr-FR" sz="2000" dirty="0">
                <a:latin typeface="Arial Rounded MT Bold" pitchFamily="34" charset="0"/>
              </a:rPr>
              <a:t>Pour récupérer la liste des enfants d’un élément (sous forme de tableau), on utilise la propriété </a:t>
            </a:r>
            <a:r>
              <a:rPr lang="fr-FR" altLang="fr-FR" sz="2000" b="1" dirty="0" err="1">
                <a:latin typeface="Arial" panose="020B0604020202020204" pitchFamily="34" charset="0"/>
                <a:cs typeface="Arial" panose="020B0604020202020204" pitchFamily="34" charset="0"/>
              </a:rPr>
              <a:t>childNodes</a:t>
            </a:r>
            <a:r>
              <a:rPr lang="fr-FR" altLang="fr-FR" sz="2000" dirty="0">
                <a:latin typeface="Arial Rounded MT Bold" pitchFamily="34" charset="0"/>
              </a:rPr>
              <a:t> :</a:t>
            </a: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p:txBody>
      </p:sp>
      <p:sp>
        <p:nvSpPr>
          <p:cNvPr id="9" name="Espace réservé du pied de page 8"/>
          <p:cNvSpPr>
            <a:spLocks noGrp="1"/>
          </p:cNvSpPr>
          <p:nvPr>
            <p:ph type="ftr" sz="quarter" idx="11"/>
          </p:nvPr>
        </p:nvSpPr>
        <p:spPr/>
        <p:txBody>
          <a:bodyPr/>
          <a:lstStyle/>
          <a:p>
            <a:pPr>
              <a:defRPr/>
            </a:pPr>
            <a:r>
              <a:rPr lang="fr-FR"/>
              <a:t>Formation JavaScript - formations@alexis-ravel.com</a:t>
            </a:r>
          </a:p>
        </p:txBody>
      </p:sp>
      <p:sp>
        <p:nvSpPr>
          <p:cNvPr id="162819"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254C156-058D-43B1-83BC-E10BBA18CB38}" type="slidenum">
              <a:rPr lang="fr-FR" altLang="fr-FR" sz="1200" smtClean="0">
                <a:solidFill>
                  <a:srgbClr val="898989"/>
                </a:solidFill>
              </a:rPr>
              <a:pPr>
                <a:spcBef>
                  <a:spcPct val="0"/>
                </a:spcBef>
                <a:buFontTx/>
                <a:buNone/>
              </a:pPr>
              <a:t>86</a:t>
            </a:fld>
            <a:endParaRPr lang="fr-FR" altLang="fr-FR" sz="1200">
              <a:solidFill>
                <a:srgbClr val="898989"/>
              </a:solidFill>
            </a:endParaRPr>
          </a:p>
        </p:txBody>
      </p:sp>
      <p:pic>
        <p:nvPicPr>
          <p:cNvPr id="162823" name="Imag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4005263"/>
            <a:ext cx="5211762" cy="2106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pic>
        <p:nvPicPr>
          <p:cNvPr id="10" name="Imag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43608" y="266393"/>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pull dir="rd"/>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Espace réservé du contenu 2"/>
          <p:cNvSpPr>
            <a:spLocks noGrp="1"/>
          </p:cNvSpPr>
          <p:nvPr>
            <p:ph idx="1"/>
          </p:nvPr>
        </p:nvSpPr>
        <p:spPr>
          <a:xfrm>
            <a:off x="395288" y="1268413"/>
            <a:ext cx="8497887" cy="5184775"/>
          </a:xfrm>
        </p:spPr>
        <p:txBody>
          <a:bodyPr/>
          <a:lstStyle/>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800" u="sng" dirty="0">
                <a:latin typeface="Arial Rounded MT Bold" pitchFamily="34" charset="0"/>
              </a:rPr>
              <a:t>Le DOM : manipulation du code HTML</a:t>
            </a: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000" i="1" dirty="0">
                <a:latin typeface="Arial Rounded MT Bold" pitchFamily="34" charset="0"/>
              </a:rPr>
              <a:t>Naviguer entre les éléments</a:t>
            </a: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Wingdings" panose="05000000000000000000" pitchFamily="2" charset="2"/>
              <a:buChar char="§"/>
            </a:pPr>
            <a:r>
              <a:rPr lang="fr-FR" altLang="fr-FR" sz="2000" dirty="0">
                <a:latin typeface="Arial Rounded MT Bold" pitchFamily="34" charset="0"/>
              </a:rPr>
              <a:t>Pour accéder au nœud suivant ou au nœud précédent, on utilise </a:t>
            </a:r>
            <a:r>
              <a:rPr lang="fr-FR" altLang="fr-FR" sz="2000" dirty="0" err="1">
                <a:latin typeface="Arial" panose="020B0604020202020204" pitchFamily="34" charset="0"/>
                <a:cs typeface="Arial" panose="020B0604020202020204" pitchFamily="34" charset="0"/>
              </a:rPr>
              <a:t>nextSibling</a:t>
            </a:r>
            <a:r>
              <a:rPr lang="fr-FR" altLang="fr-FR" sz="2000" dirty="0">
                <a:latin typeface="Arial Rounded MT Bold" pitchFamily="34" charset="0"/>
              </a:rPr>
              <a:t> et </a:t>
            </a:r>
            <a:r>
              <a:rPr lang="fr-FR" altLang="fr-FR" sz="2000" dirty="0" err="1">
                <a:latin typeface="Arial" panose="020B0604020202020204" pitchFamily="34" charset="0"/>
                <a:cs typeface="Arial" panose="020B0604020202020204" pitchFamily="34" charset="0"/>
              </a:rPr>
              <a:t>previousSibling</a:t>
            </a:r>
            <a:r>
              <a:rPr lang="fr-FR" altLang="fr-FR" sz="2000" dirty="0">
                <a:latin typeface="Arial Rounded MT Bold" pitchFamily="34" charset="0"/>
              </a:rPr>
              <a:t> :</a:t>
            </a: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p:txBody>
      </p:sp>
      <p:sp>
        <p:nvSpPr>
          <p:cNvPr id="9" name="Espace réservé du pied de page 8"/>
          <p:cNvSpPr>
            <a:spLocks noGrp="1"/>
          </p:cNvSpPr>
          <p:nvPr>
            <p:ph type="ftr" sz="quarter" idx="11"/>
          </p:nvPr>
        </p:nvSpPr>
        <p:spPr/>
        <p:txBody>
          <a:bodyPr/>
          <a:lstStyle/>
          <a:p>
            <a:pPr>
              <a:defRPr/>
            </a:pPr>
            <a:r>
              <a:rPr lang="fr-FR"/>
              <a:t>Formation JavaScript - formations@alexis-ravel.com</a:t>
            </a:r>
          </a:p>
        </p:txBody>
      </p:sp>
      <p:sp>
        <p:nvSpPr>
          <p:cNvPr id="164867"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2223131-1B61-4A98-8877-82B346DB7BAB}" type="slidenum">
              <a:rPr lang="fr-FR" altLang="fr-FR" sz="1200" smtClean="0">
                <a:solidFill>
                  <a:srgbClr val="898989"/>
                </a:solidFill>
              </a:rPr>
              <a:pPr>
                <a:spcBef>
                  <a:spcPct val="0"/>
                </a:spcBef>
                <a:buFontTx/>
                <a:buNone/>
              </a:pPr>
              <a:t>87</a:t>
            </a:fld>
            <a:endParaRPr lang="fr-FR" altLang="fr-FR" sz="1200">
              <a:solidFill>
                <a:srgbClr val="898989"/>
              </a:solidFill>
            </a:endParaRPr>
          </a:p>
        </p:txBody>
      </p:sp>
      <p:pic>
        <p:nvPicPr>
          <p:cNvPr id="164871" name="Imag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4076700"/>
            <a:ext cx="4392613" cy="151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pic>
        <p:nvPicPr>
          <p:cNvPr id="10" name="Imag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43608" y="266393"/>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pull dir="rd"/>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Espace réservé du contenu 2"/>
          <p:cNvSpPr>
            <a:spLocks noGrp="1"/>
          </p:cNvSpPr>
          <p:nvPr>
            <p:ph idx="1"/>
          </p:nvPr>
        </p:nvSpPr>
        <p:spPr>
          <a:xfrm>
            <a:off x="395288" y="1268413"/>
            <a:ext cx="8497887" cy="5184775"/>
          </a:xfrm>
        </p:spPr>
        <p:txBody>
          <a:bodyPr/>
          <a:lstStyle/>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800" u="sng" dirty="0">
                <a:latin typeface="Arial Rounded MT Bold" pitchFamily="34" charset="0"/>
              </a:rPr>
              <a:t>Le DOM : manipulation du code HTML</a:t>
            </a: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000" i="1" dirty="0">
                <a:latin typeface="Arial Rounded MT Bold" pitchFamily="34" charset="0"/>
              </a:rPr>
              <a:t>Naviguer entre les éléments</a:t>
            </a: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Wingdings" panose="05000000000000000000" pitchFamily="2" charset="2"/>
              <a:buChar char="§"/>
            </a:pPr>
            <a:r>
              <a:rPr lang="fr-FR" altLang="fr-FR" sz="1800" dirty="0">
                <a:latin typeface="Arial Rounded MT Bold" pitchFamily="34" charset="0"/>
              </a:rPr>
              <a:t>Attention, si les deux paragraphes ne sont pas collés (</a:t>
            </a:r>
            <a:r>
              <a:rPr lang="fr-FR" altLang="fr-FR" sz="1800" dirty="0" err="1">
                <a:latin typeface="Arial Rounded MT Bold" pitchFamily="34" charset="0"/>
              </a:rPr>
              <a:t>cad</a:t>
            </a:r>
            <a:r>
              <a:rPr lang="fr-FR" altLang="fr-FR" sz="1800" dirty="0">
                <a:latin typeface="Arial Rounded MT Bold" pitchFamily="34" charset="0"/>
              </a:rPr>
              <a:t> si les balises sont séparées par le moindre espace ou tabulation ou retour ligne, au contraire de &lt;p&gt;mon texte&lt;/p&gt;&lt;p&gt;un autre texte&lt;/p&gt;) le DOM considère qu’ils sont séparés par un </a:t>
            </a:r>
            <a:r>
              <a:rPr lang="fr-FR" altLang="fr-FR" sz="1800" i="1" dirty="0">
                <a:latin typeface="Arial Rounded MT Bold" pitchFamily="34" charset="0"/>
              </a:rPr>
              <a:t>nœud textuel</a:t>
            </a:r>
            <a:r>
              <a:rPr lang="fr-FR" altLang="fr-FR" sz="1800" dirty="0">
                <a:latin typeface="Arial Rounded MT Bold" pitchFamily="34" charset="0"/>
              </a:rPr>
              <a:t>. C’est pourquoi on a fait deux </a:t>
            </a:r>
            <a:r>
              <a:rPr lang="fr-FR" altLang="fr-FR" sz="1800" dirty="0" err="1">
                <a:latin typeface="Arial Rounded MT Bold" pitchFamily="34" charset="0"/>
              </a:rPr>
              <a:t>nextSibling</a:t>
            </a:r>
            <a:r>
              <a:rPr lang="fr-FR" altLang="fr-FR" sz="1800" dirty="0">
                <a:latin typeface="Arial Rounded MT Bold" pitchFamily="34" charset="0"/>
              </a:rPr>
              <a:t> (une alternative plus sûre est de tester le type du nœud récupéré, ce qu’on va voir ci-après).</a:t>
            </a: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Wingdings" panose="05000000000000000000" pitchFamily="2" charset="2"/>
              <a:buChar char="§"/>
            </a:pPr>
            <a:r>
              <a:rPr lang="fr-FR" altLang="fr-FR" sz="2000" dirty="0">
                <a:latin typeface="Arial Rounded MT Bold" pitchFamily="34" charset="0"/>
              </a:rPr>
              <a:t>Si on veut ignorer les nœuds textuels, on peut utiliser les propriétés </a:t>
            </a:r>
            <a:r>
              <a:rPr lang="fr-FR" altLang="fr-FR" sz="2000" b="1" dirty="0" err="1">
                <a:latin typeface="Arial" panose="020B0604020202020204" pitchFamily="34" charset="0"/>
                <a:cs typeface="Arial" panose="020B0604020202020204" pitchFamily="34" charset="0"/>
              </a:rPr>
              <a:t>nextElementSibling</a:t>
            </a:r>
            <a:r>
              <a:rPr lang="fr-FR" altLang="fr-FR" sz="2000" dirty="0">
                <a:latin typeface="Arial Rounded MT Bold" pitchFamily="34" charset="0"/>
              </a:rPr>
              <a:t> et </a:t>
            </a:r>
            <a:r>
              <a:rPr lang="fr-FR" altLang="fr-FR" sz="2000" b="1" dirty="0" err="1">
                <a:latin typeface="Arial" panose="020B0604020202020204" pitchFamily="34" charset="0"/>
                <a:cs typeface="Arial" panose="020B0604020202020204" pitchFamily="34" charset="0"/>
              </a:rPr>
              <a:t>previousElementSibling</a:t>
            </a:r>
            <a:r>
              <a:rPr lang="fr-FR" altLang="fr-FR" sz="2000" dirty="0">
                <a:latin typeface="Arial Rounded MT Bold" pitchFamily="34" charset="0"/>
              </a:rPr>
              <a:t>, mais elles ne sont pas supportées sur IE8 !</a:t>
            </a: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p:txBody>
      </p:sp>
      <p:sp>
        <p:nvSpPr>
          <p:cNvPr id="9" name="Espace réservé du pied de page 8"/>
          <p:cNvSpPr>
            <a:spLocks noGrp="1"/>
          </p:cNvSpPr>
          <p:nvPr>
            <p:ph type="ftr" sz="quarter" idx="11"/>
          </p:nvPr>
        </p:nvSpPr>
        <p:spPr/>
        <p:txBody>
          <a:bodyPr/>
          <a:lstStyle/>
          <a:p>
            <a:pPr>
              <a:defRPr/>
            </a:pPr>
            <a:r>
              <a:rPr lang="fr-FR"/>
              <a:t>Formation JavaScript - formations@alexis-ravel.com</a:t>
            </a:r>
          </a:p>
        </p:txBody>
      </p:sp>
      <p:sp>
        <p:nvSpPr>
          <p:cNvPr id="166915"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BA9C2C7-A7CE-4BFA-B5E2-0B58F76D63A2}" type="slidenum">
              <a:rPr lang="fr-FR" altLang="fr-FR" sz="1200" smtClean="0">
                <a:solidFill>
                  <a:srgbClr val="898989"/>
                </a:solidFill>
              </a:rPr>
              <a:pPr>
                <a:spcBef>
                  <a:spcPct val="0"/>
                </a:spcBef>
                <a:buFontTx/>
                <a:buNone/>
              </a:pPr>
              <a:t>88</a:t>
            </a:fld>
            <a:endParaRPr lang="fr-FR" altLang="fr-FR" sz="1200">
              <a:solidFill>
                <a:srgbClr val="898989"/>
              </a:solidFill>
            </a:endParaRPr>
          </a:p>
        </p:txBody>
      </p:sp>
      <p:sp>
        <p:nvSpPr>
          <p:cNvPr id="10"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pic>
        <p:nvPicPr>
          <p:cNvPr id="8" name="Imag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3608" y="266393"/>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pull dir="rd"/>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Espace réservé du contenu 2"/>
          <p:cNvSpPr>
            <a:spLocks noGrp="1"/>
          </p:cNvSpPr>
          <p:nvPr>
            <p:ph idx="1"/>
          </p:nvPr>
        </p:nvSpPr>
        <p:spPr>
          <a:xfrm>
            <a:off x="395288" y="1268413"/>
            <a:ext cx="8497887" cy="5184775"/>
          </a:xfrm>
        </p:spPr>
        <p:txBody>
          <a:bodyPr/>
          <a:lstStyle/>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800" u="sng" dirty="0">
                <a:latin typeface="Arial Rounded MT Bold" pitchFamily="34" charset="0"/>
              </a:rPr>
              <a:t>Le DOM : manipulation du code HTML</a:t>
            </a: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000" i="1" dirty="0">
                <a:latin typeface="Arial Rounded MT Bold" pitchFamily="34" charset="0"/>
              </a:rPr>
              <a:t>Connaître le type et le nom d’un nœud</a:t>
            </a: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Wingdings" panose="05000000000000000000" pitchFamily="2" charset="2"/>
              <a:buChar char="§"/>
            </a:pPr>
            <a:r>
              <a:rPr lang="fr-FR" altLang="fr-FR" sz="1800" dirty="0">
                <a:latin typeface="Arial Rounded MT Bold" pitchFamily="34" charset="0"/>
              </a:rPr>
              <a:t>On utilise </a:t>
            </a:r>
            <a:r>
              <a:rPr lang="fr-FR" altLang="fr-FR" sz="1800" dirty="0" err="1">
                <a:latin typeface="Arial Rounded MT Bold" pitchFamily="34" charset="0"/>
              </a:rPr>
              <a:t>nodeName</a:t>
            </a:r>
            <a:r>
              <a:rPr lang="fr-FR" altLang="fr-FR" sz="1800" dirty="0">
                <a:latin typeface="Arial Rounded MT Bold" pitchFamily="34" charset="0"/>
              </a:rPr>
              <a:t> pour connaître le nom d’un nœud (DIV, P, #</a:t>
            </a:r>
            <a:r>
              <a:rPr lang="fr-FR" altLang="fr-FR" sz="1800" dirty="0" err="1">
                <a:latin typeface="Arial Rounded MT Bold" pitchFamily="34" charset="0"/>
              </a:rPr>
              <a:t>text</a:t>
            </a:r>
            <a:r>
              <a:rPr lang="fr-FR" altLang="fr-FR" sz="1800" dirty="0">
                <a:latin typeface="Arial Rounded MT Bold" pitchFamily="34" charset="0"/>
              </a:rPr>
              <a:t>…) et </a:t>
            </a:r>
            <a:r>
              <a:rPr lang="fr-FR" altLang="fr-FR" sz="1800" dirty="0" err="1">
                <a:latin typeface="Arial Rounded MT Bold" pitchFamily="34" charset="0"/>
              </a:rPr>
              <a:t>nodeType</a:t>
            </a:r>
            <a:r>
              <a:rPr lang="fr-FR" altLang="fr-FR" sz="1800" dirty="0">
                <a:latin typeface="Arial Rounded MT Bold" pitchFamily="34" charset="0"/>
              </a:rPr>
              <a:t> pour connaître le type d’un nœud (la propriété renvoie un numéro correspondant à un type). Pour </a:t>
            </a:r>
            <a:r>
              <a:rPr lang="fr-FR" altLang="fr-FR" sz="1800" dirty="0" err="1">
                <a:latin typeface="Arial Rounded MT Bold" pitchFamily="34" charset="0"/>
              </a:rPr>
              <a:t>nodeType</a:t>
            </a:r>
            <a:r>
              <a:rPr lang="fr-FR" altLang="fr-FR" sz="1800" dirty="0">
                <a:latin typeface="Arial Rounded MT Bold" pitchFamily="34" charset="0"/>
              </a:rPr>
              <a:t>, voilà les type de nœud les plus utiles :</a:t>
            </a: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p:txBody>
      </p:sp>
      <p:sp>
        <p:nvSpPr>
          <p:cNvPr id="9" name="Espace réservé du pied de page 8"/>
          <p:cNvSpPr>
            <a:spLocks noGrp="1"/>
          </p:cNvSpPr>
          <p:nvPr>
            <p:ph type="ftr" sz="quarter" idx="11"/>
          </p:nvPr>
        </p:nvSpPr>
        <p:spPr/>
        <p:txBody>
          <a:bodyPr/>
          <a:lstStyle/>
          <a:p>
            <a:pPr>
              <a:defRPr/>
            </a:pPr>
            <a:r>
              <a:rPr lang="fr-FR"/>
              <a:t>Formation JavaScript - formations@alexis-ravel.com</a:t>
            </a:r>
          </a:p>
        </p:txBody>
      </p:sp>
      <p:sp>
        <p:nvSpPr>
          <p:cNvPr id="168963"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4521AD5-6248-458D-AED6-9A4C568AB1F2}" type="slidenum">
              <a:rPr lang="fr-FR" altLang="fr-FR" sz="1200" smtClean="0">
                <a:solidFill>
                  <a:srgbClr val="898989"/>
                </a:solidFill>
              </a:rPr>
              <a:pPr>
                <a:spcBef>
                  <a:spcPct val="0"/>
                </a:spcBef>
                <a:buFontTx/>
                <a:buNone/>
              </a:pPr>
              <a:t>89</a:t>
            </a:fld>
            <a:endParaRPr lang="fr-FR" altLang="fr-FR" sz="1200">
              <a:solidFill>
                <a:srgbClr val="898989"/>
              </a:solidFill>
            </a:endParaRPr>
          </a:p>
        </p:txBody>
      </p:sp>
      <p:graphicFrame>
        <p:nvGraphicFramePr>
          <p:cNvPr id="10" name="Tableau 9"/>
          <p:cNvGraphicFramePr>
            <a:graphicFrameLocks noGrp="1"/>
          </p:cNvGraphicFramePr>
          <p:nvPr/>
        </p:nvGraphicFramePr>
        <p:xfrm>
          <a:off x="2195513" y="4581525"/>
          <a:ext cx="3384550" cy="1512887"/>
        </p:xfrm>
        <a:graphic>
          <a:graphicData uri="http://schemas.openxmlformats.org/drawingml/2006/table">
            <a:tbl>
              <a:tblPr/>
              <a:tblGrid>
                <a:gridCol w="1002830">
                  <a:extLst>
                    <a:ext uri="{9D8B030D-6E8A-4147-A177-3AD203B41FA5}">
                      <a16:colId xmlns:a16="http://schemas.microsoft.com/office/drawing/2014/main" val="20000"/>
                    </a:ext>
                  </a:extLst>
                </a:gridCol>
                <a:gridCol w="2381720">
                  <a:extLst>
                    <a:ext uri="{9D8B030D-6E8A-4147-A177-3AD203B41FA5}">
                      <a16:colId xmlns:a16="http://schemas.microsoft.com/office/drawing/2014/main" val="20001"/>
                    </a:ext>
                  </a:extLst>
                </a:gridCol>
              </a:tblGrid>
              <a:tr h="360211">
                <a:tc>
                  <a:txBody>
                    <a:bodyPr/>
                    <a:lstStyle/>
                    <a:p>
                      <a:pPr>
                        <a:spcAft>
                          <a:spcPts val="0"/>
                        </a:spcAft>
                      </a:pPr>
                      <a:r>
                        <a:rPr lang="fr-FR" sz="1800" b="1">
                          <a:latin typeface="Arial"/>
                          <a:ea typeface="Calibri"/>
                          <a:cs typeface="Times New Roman"/>
                        </a:rPr>
                        <a:t>Numéro</a:t>
                      </a:r>
                      <a:endParaRPr lang="fr-FR" sz="1800">
                        <a:latin typeface="Arial"/>
                        <a:ea typeface="Calibri"/>
                        <a:cs typeface="Times New Roman"/>
                      </a:endParaRP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r-FR" sz="1800" b="1">
                          <a:latin typeface="Arial"/>
                          <a:ea typeface="Calibri"/>
                          <a:cs typeface="Times New Roman"/>
                        </a:rPr>
                        <a:t>Type de nœud </a:t>
                      </a:r>
                      <a:endParaRPr lang="fr-FR" sz="1800">
                        <a:latin typeface="Arial"/>
                        <a:ea typeface="Calibri"/>
                        <a:cs typeface="Times New Roman"/>
                      </a:endParaRP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88169">
                <a:tc>
                  <a:txBody>
                    <a:bodyPr/>
                    <a:lstStyle/>
                    <a:p>
                      <a:pPr>
                        <a:spcAft>
                          <a:spcPts val="0"/>
                        </a:spcAft>
                      </a:pPr>
                      <a:r>
                        <a:rPr lang="fr-FR" sz="1600">
                          <a:latin typeface="Arial"/>
                          <a:ea typeface="Calibri"/>
                          <a:cs typeface="Times New Roman"/>
                        </a:rPr>
                        <a:t>1</a:t>
                      </a: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r-FR" sz="1600">
                          <a:latin typeface="Arial"/>
                          <a:ea typeface="Calibri"/>
                          <a:cs typeface="Times New Roman"/>
                        </a:rPr>
                        <a:t>Élément</a:t>
                      </a: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88169">
                <a:tc>
                  <a:txBody>
                    <a:bodyPr/>
                    <a:lstStyle/>
                    <a:p>
                      <a:pPr>
                        <a:spcAft>
                          <a:spcPts val="0"/>
                        </a:spcAft>
                      </a:pPr>
                      <a:r>
                        <a:rPr lang="fr-FR" sz="1600">
                          <a:latin typeface="Arial"/>
                          <a:ea typeface="Calibri"/>
                          <a:cs typeface="Times New Roman"/>
                        </a:rPr>
                        <a:t>2</a:t>
                      </a: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r-FR" sz="1600">
                          <a:latin typeface="Arial"/>
                          <a:ea typeface="Calibri"/>
                          <a:cs typeface="Times New Roman"/>
                        </a:rPr>
                        <a:t>Attribut</a:t>
                      </a: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88169">
                <a:tc>
                  <a:txBody>
                    <a:bodyPr/>
                    <a:lstStyle/>
                    <a:p>
                      <a:pPr>
                        <a:spcAft>
                          <a:spcPts val="0"/>
                        </a:spcAft>
                      </a:pPr>
                      <a:r>
                        <a:rPr lang="fr-FR" sz="1600">
                          <a:latin typeface="Arial"/>
                          <a:ea typeface="Calibri"/>
                          <a:cs typeface="Times New Roman"/>
                        </a:rPr>
                        <a:t>3</a:t>
                      </a: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r-FR" sz="1600">
                          <a:latin typeface="Arial"/>
                          <a:ea typeface="Calibri"/>
                          <a:cs typeface="Times New Roman"/>
                        </a:rPr>
                        <a:t>Texte</a:t>
                      </a: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88169">
                <a:tc>
                  <a:txBody>
                    <a:bodyPr/>
                    <a:lstStyle/>
                    <a:p>
                      <a:pPr>
                        <a:spcAft>
                          <a:spcPts val="0"/>
                        </a:spcAft>
                      </a:pPr>
                      <a:r>
                        <a:rPr lang="fr-FR" sz="1600">
                          <a:latin typeface="Arial"/>
                          <a:ea typeface="Calibri"/>
                          <a:cs typeface="Times New Roman"/>
                        </a:rPr>
                        <a:t>8</a:t>
                      </a: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r-FR" sz="1600">
                          <a:latin typeface="Arial"/>
                          <a:ea typeface="Calibri"/>
                          <a:cs typeface="Times New Roman"/>
                        </a:rPr>
                        <a:t>Commentaire</a:t>
                      </a: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11"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pic>
        <p:nvPicPr>
          <p:cNvPr id="12" name="Imag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3608" y="266393"/>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pull dir="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re 1"/>
          <p:cNvSpPr>
            <a:spLocks noGrp="1"/>
          </p:cNvSpPr>
          <p:nvPr>
            <p:ph type="title"/>
          </p:nvPr>
        </p:nvSpPr>
        <p:spPr>
          <a:xfrm>
            <a:off x="1908175" y="260350"/>
            <a:ext cx="6840538" cy="995363"/>
          </a:xfrm>
        </p:spPr>
        <p:txBody>
          <a:bodyPr/>
          <a:lstStyle/>
          <a:p>
            <a:pPr eaLnBrk="1" hangingPunct="1"/>
            <a:r>
              <a:rPr lang="fr-FR" altLang="fr-FR" sz="4000">
                <a:latin typeface="Eras Demi ITC" pitchFamily="34" charset="0"/>
              </a:rPr>
              <a:t>Programmation</a:t>
            </a:r>
            <a:r>
              <a:rPr lang="fr-FR" altLang="fr-FR">
                <a:latin typeface="Eras Bold ITC" pitchFamily="34" charset="0"/>
              </a:rPr>
              <a:t> </a:t>
            </a:r>
            <a:r>
              <a:rPr lang="fr-FR" altLang="fr-FR">
                <a:latin typeface="Eras Demi ITC" pitchFamily="34" charset="0"/>
              </a:rPr>
              <a:t>–</a:t>
            </a:r>
            <a:r>
              <a:rPr lang="fr-FR" altLang="fr-FR">
                <a:latin typeface="Eras Bold ITC" pitchFamily="34" charset="0"/>
              </a:rPr>
              <a:t> JS</a:t>
            </a:r>
          </a:p>
        </p:txBody>
      </p:sp>
      <p:sp>
        <p:nvSpPr>
          <p:cNvPr id="19459" name="Espace réservé du contenu 2"/>
          <p:cNvSpPr>
            <a:spLocks noGrp="1"/>
          </p:cNvSpPr>
          <p:nvPr>
            <p:ph idx="1"/>
          </p:nvPr>
        </p:nvSpPr>
        <p:spPr>
          <a:xfrm>
            <a:off x="395288" y="1268413"/>
            <a:ext cx="8229600" cy="5184775"/>
          </a:xfrm>
        </p:spPr>
        <p:txBody>
          <a:bodyPr>
            <a:normAutofit lnSpcReduction="10000"/>
          </a:bodyPr>
          <a:lstStyle/>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800" dirty="0">
                <a:latin typeface="Arial Rounded MT Bold" pitchFamily="34" charset="0"/>
              </a:rPr>
              <a:t>PLAN</a:t>
            </a: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Wingdings" panose="05000000000000000000" pitchFamily="2" charset="2"/>
              <a:buChar char="§"/>
            </a:pPr>
            <a:r>
              <a:rPr lang="fr-FR" altLang="fr-FR" sz="2000" dirty="0">
                <a:latin typeface="Arial Rounded MT Bold" pitchFamily="34" charset="0"/>
              </a:rPr>
              <a:t>Premier script</a:t>
            </a:r>
          </a:p>
          <a:p>
            <a:pPr eaLnBrk="1" hangingPunct="1">
              <a:buSzPct val="150000"/>
              <a:buFont typeface="Wingdings" panose="05000000000000000000" pitchFamily="2" charset="2"/>
              <a:buChar char="§"/>
            </a:pPr>
            <a:endParaRPr lang="fr-FR" altLang="fr-FR" sz="2000" dirty="0">
              <a:latin typeface="Arial Rounded MT Bold" pitchFamily="34" charset="0"/>
            </a:endParaRPr>
          </a:p>
          <a:p>
            <a:pPr eaLnBrk="1" hangingPunct="1">
              <a:buSzPct val="150000"/>
              <a:buFont typeface="Wingdings" panose="05000000000000000000" pitchFamily="2" charset="2"/>
              <a:buChar char="§"/>
            </a:pPr>
            <a:r>
              <a:rPr lang="fr-FR" altLang="fr-FR" sz="2000" dirty="0">
                <a:latin typeface="Arial Rounded MT Bold" pitchFamily="34" charset="0"/>
              </a:rPr>
              <a:t>Variables et types de variables</a:t>
            </a:r>
          </a:p>
          <a:p>
            <a:pPr eaLnBrk="1" hangingPunct="1">
              <a:buSzPct val="150000"/>
              <a:buFont typeface="Wingdings" panose="05000000000000000000" pitchFamily="2" charset="2"/>
              <a:buChar char="§"/>
            </a:pPr>
            <a:endParaRPr lang="fr-FR" altLang="fr-FR" sz="2000" dirty="0">
              <a:latin typeface="Arial Rounded MT Bold" pitchFamily="34" charset="0"/>
            </a:endParaRPr>
          </a:p>
          <a:p>
            <a:pPr eaLnBrk="1" hangingPunct="1">
              <a:buSzPct val="150000"/>
              <a:buFont typeface="Wingdings" panose="05000000000000000000" pitchFamily="2" charset="2"/>
              <a:buChar char="§"/>
            </a:pPr>
            <a:r>
              <a:rPr lang="fr-FR" altLang="fr-FR" sz="2000" dirty="0">
                <a:latin typeface="Arial Rounded MT Bold" pitchFamily="34" charset="0"/>
              </a:rPr>
              <a:t>Fonctions classiques</a:t>
            </a:r>
          </a:p>
          <a:p>
            <a:pPr eaLnBrk="1" hangingPunct="1">
              <a:buSzPct val="150000"/>
              <a:buFont typeface="Wingdings" panose="05000000000000000000" pitchFamily="2" charset="2"/>
              <a:buChar char="§"/>
            </a:pPr>
            <a:endParaRPr lang="fr-FR" altLang="fr-FR" sz="2000" dirty="0">
              <a:latin typeface="Arial Rounded MT Bold" pitchFamily="34" charset="0"/>
            </a:endParaRPr>
          </a:p>
          <a:p>
            <a:pPr eaLnBrk="1" hangingPunct="1">
              <a:buSzPct val="150000"/>
              <a:buFont typeface="Wingdings" panose="05000000000000000000" pitchFamily="2" charset="2"/>
              <a:buChar char="§"/>
            </a:pPr>
            <a:r>
              <a:rPr lang="fr-FR" altLang="fr-FR" sz="2000" dirty="0">
                <a:latin typeface="Arial Rounded MT Bold" pitchFamily="34" charset="0"/>
              </a:rPr>
              <a:t>Règles syntaxiques</a:t>
            </a:r>
          </a:p>
          <a:p>
            <a:pPr eaLnBrk="1" hangingPunct="1">
              <a:buSzPct val="150000"/>
              <a:buFont typeface="Wingdings" panose="05000000000000000000" pitchFamily="2" charset="2"/>
              <a:buChar char="§"/>
            </a:pPr>
            <a:endParaRPr lang="fr-FR" altLang="fr-FR" sz="2000" dirty="0">
              <a:latin typeface="Arial Rounded MT Bold" pitchFamily="34" charset="0"/>
            </a:endParaRPr>
          </a:p>
          <a:p>
            <a:pPr eaLnBrk="1" hangingPunct="1">
              <a:buSzPct val="150000"/>
              <a:buFont typeface="Wingdings" panose="05000000000000000000" pitchFamily="2" charset="2"/>
              <a:buChar char="§"/>
            </a:pPr>
            <a:r>
              <a:rPr lang="fr-FR" altLang="fr-FR" sz="2000" dirty="0">
                <a:latin typeface="Arial Rounded MT Bold" pitchFamily="34" charset="0"/>
              </a:rPr>
              <a:t>Quelques objets natifs</a:t>
            </a:r>
          </a:p>
          <a:p>
            <a:pPr eaLnBrk="1" hangingPunct="1">
              <a:buSzPct val="150000"/>
              <a:buFont typeface="Wingdings" panose="05000000000000000000" pitchFamily="2" charset="2"/>
              <a:buChar char="§"/>
            </a:pPr>
            <a:endParaRPr lang="fr-FR" altLang="fr-FR" sz="2000" dirty="0">
              <a:latin typeface="Arial Rounded MT Bold" pitchFamily="34" charset="0"/>
            </a:endParaRPr>
          </a:p>
          <a:p>
            <a:pPr eaLnBrk="1" hangingPunct="1">
              <a:buSzPct val="150000"/>
              <a:buFont typeface="Wingdings" panose="05000000000000000000" pitchFamily="2" charset="2"/>
              <a:buChar char="§"/>
            </a:pPr>
            <a:r>
              <a:rPr lang="fr-FR" altLang="fr-FR" sz="2000" dirty="0">
                <a:latin typeface="Arial Rounded MT Bold" pitchFamily="34" charset="0"/>
              </a:rPr>
              <a:t>Le DOM : manipulation du code HTML</a:t>
            </a:r>
          </a:p>
        </p:txBody>
      </p:sp>
      <p:sp>
        <p:nvSpPr>
          <p:cNvPr id="19460"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99B2402-0FC0-4C58-9642-250C18EC2D6B}" type="slidenum">
              <a:rPr lang="fr-FR" altLang="fr-FR" sz="1200" smtClean="0">
                <a:solidFill>
                  <a:srgbClr val="898989"/>
                </a:solidFill>
              </a:rPr>
              <a:pPr>
                <a:spcBef>
                  <a:spcPct val="0"/>
                </a:spcBef>
                <a:buFontTx/>
                <a:buNone/>
              </a:pPr>
              <a:t>9</a:t>
            </a:fld>
            <a:endParaRPr lang="fr-FR" altLang="fr-FR" sz="1200">
              <a:solidFill>
                <a:srgbClr val="898989"/>
              </a:solidFill>
            </a:endParaRPr>
          </a:p>
        </p:txBody>
      </p:sp>
      <p:pic>
        <p:nvPicPr>
          <p:cNvPr id="10" name="Imag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1560" y="260350"/>
            <a:ext cx="1000031" cy="958579"/>
          </a:xfrm>
          <a:prstGeom prst="rect">
            <a:avLst/>
          </a:prstGeom>
        </p:spPr>
      </p:pic>
      <p:sp>
        <p:nvSpPr>
          <p:cNvPr id="4" name="Espace réservé du pied de page 3"/>
          <p:cNvSpPr>
            <a:spLocks noGrp="1"/>
          </p:cNvSpPr>
          <p:nvPr>
            <p:ph type="ftr" sz="quarter" idx="11"/>
          </p:nvPr>
        </p:nvSpPr>
        <p:spPr/>
        <p:txBody>
          <a:bodyPr/>
          <a:lstStyle/>
          <a:p>
            <a:pPr>
              <a:defRPr/>
            </a:pPr>
            <a:r>
              <a:rPr lang="fr-FR"/>
              <a:t>Formation JavaScript - formations@alexis-ravel.com</a:t>
            </a:r>
          </a:p>
        </p:txBody>
      </p:sp>
    </p:spTree>
  </p:cSld>
  <p:clrMapOvr>
    <a:masterClrMapping/>
  </p:clrMapOvr>
  <p:transition>
    <p:pull dir="rd"/>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Espace réservé du contenu 2"/>
          <p:cNvSpPr>
            <a:spLocks noGrp="1"/>
          </p:cNvSpPr>
          <p:nvPr>
            <p:ph idx="1"/>
          </p:nvPr>
        </p:nvSpPr>
        <p:spPr>
          <a:xfrm>
            <a:off x="395288" y="1268413"/>
            <a:ext cx="8497887" cy="5184775"/>
          </a:xfrm>
        </p:spPr>
        <p:txBody>
          <a:bodyPr/>
          <a:lstStyle/>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800" u="sng" dirty="0">
                <a:latin typeface="Arial Rounded MT Bold" pitchFamily="34" charset="0"/>
              </a:rPr>
              <a:t>Le DOM : manipulation du code HTML</a:t>
            </a: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000" i="1" dirty="0">
                <a:latin typeface="Arial Rounded MT Bold" pitchFamily="34" charset="0"/>
              </a:rPr>
              <a:t>Connaître le type et le nom d’un nœud</a:t>
            </a: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Wingdings" panose="05000000000000000000" pitchFamily="2" charset="2"/>
              <a:buChar char="§"/>
            </a:pPr>
            <a:r>
              <a:rPr lang="fr-FR" altLang="fr-FR" sz="1800" dirty="0">
                <a:latin typeface="Arial Rounded MT Bold" pitchFamily="34" charset="0"/>
              </a:rPr>
              <a:t>Exemple : </a:t>
            </a: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Wingdings" panose="05000000000000000000" pitchFamily="2" charset="2"/>
              <a:buChar char="§"/>
            </a:pPr>
            <a:r>
              <a:rPr lang="fr-FR" altLang="fr-FR" sz="1800" dirty="0">
                <a:latin typeface="Arial Rounded MT Bold" pitchFamily="34" charset="0"/>
              </a:rPr>
              <a:t>La console affiche 3, car le premier nœud de #p2 est un nœud textuel.</a:t>
            </a: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p:txBody>
      </p:sp>
      <p:sp>
        <p:nvSpPr>
          <p:cNvPr id="9" name="Espace réservé du pied de page 8"/>
          <p:cNvSpPr>
            <a:spLocks noGrp="1"/>
          </p:cNvSpPr>
          <p:nvPr>
            <p:ph type="ftr" sz="quarter" idx="11"/>
          </p:nvPr>
        </p:nvSpPr>
        <p:spPr/>
        <p:txBody>
          <a:bodyPr/>
          <a:lstStyle/>
          <a:p>
            <a:pPr>
              <a:defRPr/>
            </a:pPr>
            <a:r>
              <a:rPr lang="fr-FR"/>
              <a:t>Formation JavaScript - formations@alexis-ravel.com</a:t>
            </a:r>
          </a:p>
        </p:txBody>
      </p:sp>
      <p:sp>
        <p:nvSpPr>
          <p:cNvPr id="171011"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6591C17-400A-4341-A02A-358510DDE9A0}" type="slidenum">
              <a:rPr lang="fr-FR" altLang="fr-FR" sz="1200" smtClean="0">
                <a:solidFill>
                  <a:srgbClr val="898989"/>
                </a:solidFill>
              </a:rPr>
              <a:pPr>
                <a:spcBef>
                  <a:spcPct val="0"/>
                </a:spcBef>
                <a:buFontTx/>
                <a:buNone/>
              </a:pPr>
              <a:t>90</a:t>
            </a:fld>
            <a:endParaRPr lang="fr-FR" altLang="fr-FR" sz="1200">
              <a:solidFill>
                <a:srgbClr val="898989"/>
              </a:solidFill>
            </a:endParaRPr>
          </a:p>
        </p:txBody>
      </p:sp>
      <p:pic>
        <p:nvPicPr>
          <p:cNvPr id="171015" name="Imag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3716338"/>
            <a:ext cx="3959225"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pic>
        <p:nvPicPr>
          <p:cNvPr id="10" name="Imag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43608" y="266393"/>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pull dir="rd"/>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Espace réservé du contenu 2"/>
          <p:cNvSpPr>
            <a:spLocks noGrp="1"/>
          </p:cNvSpPr>
          <p:nvPr>
            <p:ph idx="1"/>
          </p:nvPr>
        </p:nvSpPr>
        <p:spPr>
          <a:xfrm>
            <a:off x="395288" y="1268413"/>
            <a:ext cx="8497887" cy="5184775"/>
          </a:xfrm>
        </p:spPr>
        <p:txBody>
          <a:bodyPr/>
          <a:lstStyle/>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800" u="sng" dirty="0">
                <a:latin typeface="Arial Rounded MT Bold" pitchFamily="34" charset="0"/>
              </a:rPr>
              <a:t>Le DOM : manipulation du code HTML</a:t>
            </a: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000" i="1" dirty="0">
                <a:latin typeface="Arial Rounded MT Bold" pitchFamily="34" charset="0"/>
              </a:rPr>
              <a:t>Créer un élément HTML</a:t>
            </a: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a:buSzPct val="150000"/>
              <a:buFont typeface="Wingdings" panose="05000000000000000000" pitchFamily="2" charset="2"/>
              <a:buChar char="§"/>
            </a:pPr>
            <a:r>
              <a:rPr lang="fr-FR" altLang="fr-FR" sz="1800" dirty="0">
                <a:latin typeface="Arial Rounded MT Bold" pitchFamily="34" charset="0"/>
              </a:rPr>
              <a:t>On utilise </a:t>
            </a:r>
            <a:r>
              <a:rPr lang="fr-FR" altLang="fr-FR" sz="1800" dirty="0" err="1">
                <a:latin typeface="Arial" panose="020B0604020202020204" pitchFamily="34" charset="0"/>
                <a:cs typeface="Arial" panose="020B0604020202020204" pitchFamily="34" charset="0"/>
              </a:rPr>
              <a:t>createElement</a:t>
            </a:r>
            <a:r>
              <a:rPr lang="fr-FR" altLang="fr-FR" sz="1800" dirty="0">
                <a:latin typeface="Arial" panose="020B0604020202020204" pitchFamily="34" charset="0"/>
                <a:cs typeface="Arial" panose="020B0604020202020204" pitchFamily="34" charset="0"/>
              </a:rPr>
              <a:t>()</a:t>
            </a:r>
            <a:r>
              <a:rPr lang="fr-FR" altLang="fr-FR" sz="1800" dirty="0">
                <a:latin typeface="Arial Rounded MT Bold" pitchFamily="34" charset="0"/>
              </a:rPr>
              <a:t> : </a:t>
            </a: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p:txBody>
      </p:sp>
      <p:sp>
        <p:nvSpPr>
          <p:cNvPr id="9" name="Espace réservé du pied de page 8"/>
          <p:cNvSpPr>
            <a:spLocks noGrp="1"/>
          </p:cNvSpPr>
          <p:nvPr>
            <p:ph type="ftr" sz="quarter" idx="11"/>
          </p:nvPr>
        </p:nvSpPr>
        <p:spPr/>
        <p:txBody>
          <a:bodyPr/>
          <a:lstStyle/>
          <a:p>
            <a:pPr>
              <a:defRPr/>
            </a:pPr>
            <a:r>
              <a:rPr lang="fr-FR"/>
              <a:t>Formation JavaScript - formations@alexis-ravel.com</a:t>
            </a:r>
          </a:p>
        </p:txBody>
      </p:sp>
      <p:sp>
        <p:nvSpPr>
          <p:cNvPr id="173059"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3B9FCE9-5A5C-4F74-80D4-945D3DAC97A7}" type="slidenum">
              <a:rPr lang="fr-FR" altLang="fr-FR" sz="1200" smtClean="0">
                <a:solidFill>
                  <a:srgbClr val="898989"/>
                </a:solidFill>
              </a:rPr>
              <a:pPr>
                <a:spcBef>
                  <a:spcPct val="0"/>
                </a:spcBef>
                <a:buFontTx/>
                <a:buNone/>
              </a:pPr>
              <a:t>91</a:t>
            </a:fld>
            <a:endParaRPr lang="fr-FR" altLang="fr-FR" sz="1200">
              <a:solidFill>
                <a:srgbClr val="898989"/>
              </a:solidFill>
            </a:endParaRPr>
          </a:p>
        </p:txBody>
      </p:sp>
      <p:sp>
        <p:nvSpPr>
          <p:cNvPr id="12"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pic>
        <p:nvPicPr>
          <p:cNvPr id="173064" name="Imag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3716338"/>
            <a:ext cx="7416800" cy="259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Imag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43608" y="266393"/>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pull dir="rd"/>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Espace réservé du contenu 2"/>
          <p:cNvSpPr>
            <a:spLocks noGrp="1"/>
          </p:cNvSpPr>
          <p:nvPr>
            <p:ph idx="1"/>
          </p:nvPr>
        </p:nvSpPr>
        <p:spPr>
          <a:xfrm>
            <a:off x="395288" y="1268413"/>
            <a:ext cx="8497887" cy="5184775"/>
          </a:xfrm>
        </p:spPr>
        <p:txBody>
          <a:bodyPr/>
          <a:lstStyle/>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800" u="sng" dirty="0">
                <a:latin typeface="Arial Rounded MT Bold" pitchFamily="34" charset="0"/>
              </a:rPr>
              <a:t>Le DOM : manipulation du code HTML</a:t>
            </a: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000" i="1" dirty="0">
                <a:latin typeface="Arial Rounded MT Bold" pitchFamily="34" charset="0"/>
              </a:rPr>
              <a:t>Insérer un élément de manière précise</a:t>
            </a: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Wingdings" panose="05000000000000000000" pitchFamily="2" charset="2"/>
              <a:buChar char="§"/>
            </a:pPr>
            <a:r>
              <a:rPr lang="fr-FR" altLang="fr-FR" sz="1800" dirty="0">
                <a:latin typeface="Arial Rounded MT Bold" pitchFamily="34" charset="0"/>
              </a:rPr>
              <a:t>Outre </a:t>
            </a:r>
            <a:r>
              <a:rPr lang="fr-FR" altLang="fr-FR" sz="1800" dirty="0" err="1">
                <a:latin typeface="Arial" panose="020B0604020202020204" pitchFamily="34" charset="0"/>
                <a:cs typeface="Arial" panose="020B0604020202020204" pitchFamily="34" charset="0"/>
              </a:rPr>
              <a:t>appendChild</a:t>
            </a:r>
            <a:r>
              <a:rPr lang="fr-FR" altLang="fr-FR" sz="1800" dirty="0">
                <a:latin typeface="Arial" panose="020B0604020202020204" pitchFamily="34" charset="0"/>
                <a:cs typeface="Arial" panose="020B0604020202020204" pitchFamily="34" charset="0"/>
              </a:rPr>
              <a:t>(</a:t>
            </a:r>
            <a:r>
              <a:rPr lang="fr-FR" altLang="fr-FR" sz="1800" dirty="0" err="1">
                <a:latin typeface="Arial" panose="020B0604020202020204" pitchFamily="34" charset="0"/>
                <a:cs typeface="Arial" panose="020B0604020202020204" pitchFamily="34" charset="0"/>
              </a:rPr>
              <a:t>elementAInserer</a:t>
            </a:r>
            <a:r>
              <a:rPr lang="fr-FR" altLang="fr-FR" sz="1800" dirty="0">
                <a:latin typeface="Arial" panose="020B0604020202020204" pitchFamily="34" charset="0"/>
                <a:cs typeface="Arial" panose="020B0604020202020204" pitchFamily="34" charset="0"/>
              </a:rPr>
              <a:t>) </a:t>
            </a:r>
            <a:r>
              <a:rPr lang="fr-FR" altLang="fr-FR" sz="1800" dirty="0">
                <a:latin typeface="Arial Rounded MT Bold" pitchFamily="34" charset="0"/>
              </a:rPr>
              <a:t>qui ajoute à la fin de la cible, on peut utiliser la méthode </a:t>
            </a:r>
            <a:r>
              <a:rPr lang="fr-FR" altLang="fr-FR" sz="1800" dirty="0" err="1">
                <a:latin typeface="Arial" panose="020B0604020202020204" pitchFamily="34" charset="0"/>
                <a:cs typeface="Arial" panose="020B0604020202020204" pitchFamily="34" charset="0"/>
              </a:rPr>
              <a:t>insertBefore</a:t>
            </a:r>
            <a:r>
              <a:rPr lang="fr-FR" altLang="fr-FR" sz="1800" dirty="0">
                <a:latin typeface="Arial" panose="020B0604020202020204" pitchFamily="34" charset="0"/>
                <a:cs typeface="Arial" panose="020B0604020202020204" pitchFamily="34" charset="0"/>
              </a:rPr>
              <a:t>(</a:t>
            </a:r>
            <a:r>
              <a:rPr lang="fr-FR" altLang="fr-FR" sz="1800" dirty="0" err="1">
                <a:latin typeface="Arial" panose="020B0604020202020204" pitchFamily="34" charset="0"/>
                <a:cs typeface="Arial" panose="020B0604020202020204" pitchFamily="34" charset="0"/>
              </a:rPr>
              <a:t>elementAInserer,elementRepere</a:t>
            </a:r>
            <a:r>
              <a:rPr lang="fr-FR" altLang="fr-FR" sz="1800" dirty="0">
                <a:latin typeface="Arial" panose="020B0604020202020204" pitchFamily="34" charset="0"/>
                <a:cs typeface="Arial" panose="020B0604020202020204" pitchFamily="34" charset="0"/>
              </a:rPr>
              <a:t>) </a:t>
            </a:r>
            <a:r>
              <a:rPr lang="fr-FR" altLang="fr-FR" sz="1800" dirty="0">
                <a:latin typeface="Arial Rounded MT Bold" pitchFamily="34" charset="0"/>
              </a:rPr>
              <a:t>:</a:t>
            </a: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p:txBody>
      </p:sp>
      <p:sp>
        <p:nvSpPr>
          <p:cNvPr id="9" name="Espace réservé du pied de page 8"/>
          <p:cNvSpPr>
            <a:spLocks noGrp="1"/>
          </p:cNvSpPr>
          <p:nvPr>
            <p:ph type="ftr" sz="quarter" idx="11"/>
          </p:nvPr>
        </p:nvSpPr>
        <p:spPr/>
        <p:txBody>
          <a:bodyPr/>
          <a:lstStyle/>
          <a:p>
            <a:pPr>
              <a:defRPr/>
            </a:pPr>
            <a:r>
              <a:rPr lang="fr-FR"/>
              <a:t>Formation JavaScript - formations@alexis-ravel.com</a:t>
            </a:r>
          </a:p>
        </p:txBody>
      </p:sp>
      <p:sp>
        <p:nvSpPr>
          <p:cNvPr id="175107"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7C4F231-A23C-47FD-A110-66328E984F46}" type="slidenum">
              <a:rPr lang="fr-FR" altLang="fr-FR" sz="1200" smtClean="0">
                <a:solidFill>
                  <a:srgbClr val="898989"/>
                </a:solidFill>
              </a:rPr>
              <a:pPr>
                <a:spcBef>
                  <a:spcPct val="0"/>
                </a:spcBef>
                <a:buFontTx/>
                <a:buNone/>
              </a:pPr>
              <a:t>92</a:t>
            </a:fld>
            <a:endParaRPr lang="fr-FR" altLang="fr-FR" sz="1200">
              <a:solidFill>
                <a:srgbClr val="898989"/>
              </a:solidFill>
            </a:endParaRPr>
          </a:p>
        </p:txBody>
      </p:sp>
      <p:sp>
        <p:nvSpPr>
          <p:cNvPr id="12"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pic>
        <p:nvPicPr>
          <p:cNvPr id="175112" name="Imag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3933825"/>
            <a:ext cx="6697662" cy="273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Imag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43608" y="266393"/>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pull dir="rd"/>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Espace réservé du contenu 2"/>
          <p:cNvSpPr>
            <a:spLocks noGrp="1"/>
          </p:cNvSpPr>
          <p:nvPr>
            <p:ph idx="1"/>
          </p:nvPr>
        </p:nvSpPr>
        <p:spPr>
          <a:xfrm>
            <a:off x="395288" y="1268413"/>
            <a:ext cx="8497887" cy="5184775"/>
          </a:xfrm>
        </p:spPr>
        <p:txBody>
          <a:bodyPr/>
          <a:lstStyle/>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800" u="sng" dirty="0">
                <a:latin typeface="Arial Rounded MT Bold" pitchFamily="34" charset="0"/>
              </a:rPr>
              <a:t>Le DOM : manipulation du code HTML</a:t>
            </a:r>
          </a:p>
          <a:p>
            <a:pPr marL="0" indent="0" eaLnBrk="1" hangingPunct="1">
              <a:buSzPct val="150000"/>
              <a:buNone/>
            </a:pPr>
            <a:endParaRPr lang="fr-FR" altLang="fr-FR" sz="2000" dirty="0"/>
          </a:p>
          <a:p>
            <a:pPr eaLnBrk="1" hangingPunct="1">
              <a:buSzPct val="150000"/>
              <a:buFont typeface="Wingdings" panose="05000000000000000000" pitchFamily="2" charset="2"/>
              <a:buChar char="§"/>
            </a:pPr>
            <a:r>
              <a:rPr lang="fr-FR" altLang="fr-FR" sz="2000" u="sng" dirty="0">
                <a:latin typeface="Arial Rounded MT Bold" pitchFamily="34" charset="0"/>
              </a:rPr>
              <a:t>Exercice</a:t>
            </a:r>
            <a:r>
              <a:rPr lang="fr-FR" altLang="fr-FR" sz="2000" u="sng" dirty="0">
                <a:latin typeface="Arial" panose="020B0604020202020204" pitchFamily="34" charset="0"/>
                <a:cs typeface="Arial" panose="020B0604020202020204" pitchFamily="34" charset="0"/>
              </a:rPr>
              <a:t> </a:t>
            </a:r>
            <a:r>
              <a:rPr lang="fr-FR" altLang="fr-FR" sz="2000" u="sng" dirty="0">
                <a:latin typeface="Arial Rounded MT Bold" pitchFamily="34" charset="0"/>
              </a:rPr>
              <a:t>:</a:t>
            </a:r>
            <a:r>
              <a:rPr lang="fr-FR" altLang="fr-FR" sz="2000" dirty="0">
                <a:latin typeface="Arial Rounded MT Bold" pitchFamily="34" charset="0"/>
              </a:rPr>
              <a:t> ajoutez un &lt;div&gt; de classe « new » contenant une balise &lt;</a:t>
            </a:r>
            <a:r>
              <a:rPr lang="fr-FR" altLang="fr-FR" sz="2000" dirty="0" err="1">
                <a:latin typeface="Arial Rounded MT Bold" pitchFamily="34" charset="0"/>
              </a:rPr>
              <a:t>em</a:t>
            </a:r>
            <a:r>
              <a:rPr lang="fr-FR" altLang="fr-FR" sz="2000" dirty="0">
                <a:latin typeface="Arial Rounded MT Bold" pitchFamily="34" charset="0"/>
              </a:rPr>
              <a:t>&gt; dotée du texte « mis en exergue » à la fin de la &lt;div&gt; principale de notre exemple (celle qui a la classe « </a:t>
            </a:r>
            <a:r>
              <a:rPr lang="fr-FR" altLang="fr-FR" sz="2000" dirty="0" err="1">
                <a:latin typeface="Arial Rounded MT Bold" pitchFamily="34" charset="0"/>
              </a:rPr>
              <a:t>center_column</a:t>
            </a:r>
            <a:r>
              <a:rPr lang="fr-FR" altLang="fr-FR" sz="2000" dirty="0">
                <a:latin typeface="Arial Rounded MT Bold" pitchFamily="34" charset="0"/>
              </a:rPr>
              <a:t> »).</a:t>
            </a:r>
          </a:p>
          <a:p>
            <a:pPr marL="0" indent="0" eaLnBrk="1" hangingPunct="1">
              <a:buSzPct val="150000"/>
              <a:buNone/>
            </a:pPr>
            <a:endParaRPr lang="fr-FR" altLang="fr-FR" sz="1800" dirty="0">
              <a:latin typeface="Arial Rounded MT Bold" pitchFamily="34" charset="0"/>
            </a:endParaRPr>
          </a:p>
          <a:p>
            <a:pPr marL="0" indent="0" eaLnBrk="1" hangingPunct="1">
              <a:buSzPct val="150000"/>
              <a:buNone/>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p:txBody>
      </p:sp>
      <p:sp>
        <p:nvSpPr>
          <p:cNvPr id="9" name="Espace réservé du pied de page 8"/>
          <p:cNvSpPr>
            <a:spLocks noGrp="1"/>
          </p:cNvSpPr>
          <p:nvPr>
            <p:ph type="ftr" sz="quarter" idx="11"/>
          </p:nvPr>
        </p:nvSpPr>
        <p:spPr/>
        <p:txBody>
          <a:bodyPr/>
          <a:lstStyle/>
          <a:p>
            <a:pPr>
              <a:defRPr/>
            </a:pPr>
            <a:r>
              <a:rPr lang="fr-FR"/>
              <a:t>Formation JavaScript - formations@alexis-ravel.com</a:t>
            </a:r>
          </a:p>
        </p:txBody>
      </p:sp>
      <p:sp>
        <p:nvSpPr>
          <p:cNvPr id="177155"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BBD7AF6-CB6B-4A96-AEF4-363A23005DF4}" type="slidenum">
              <a:rPr lang="fr-FR" altLang="fr-FR" sz="1200" smtClean="0">
                <a:solidFill>
                  <a:srgbClr val="898989"/>
                </a:solidFill>
              </a:rPr>
              <a:pPr>
                <a:spcBef>
                  <a:spcPct val="0"/>
                </a:spcBef>
                <a:buFontTx/>
                <a:buNone/>
              </a:pPr>
              <a:t>93</a:t>
            </a:fld>
            <a:endParaRPr lang="fr-FR" altLang="fr-FR" sz="1200">
              <a:solidFill>
                <a:srgbClr val="898989"/>
              </a:solidFill>
            </a:endParaRPr>
          </a:p>
        </p:txBody>
      </p:sp>
      <p:sp>
        <p:nvSpPr>
          <p:cNvPr id="12"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pic>
        <p:nvPicPr>
          <p:cNvPr id="10" name="Imag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3608" y="266393"/>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219124346"/>
      </p:ext>
    </p:extLst>
  </p:cSld>
  <p:clrMapOvr>
    <a:masterClrMapping/>
  </p:clrMapOvr>
  <p:transition>
    <p:pull dir="rd"/>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Espace réservé du contenu 2"/>
          <p:cNvSpPr>
            <a:spLocks noGrp="1"/>
          </p:cNvSpPr>
          <p:nvPr>
            <p:ph idx="1"/>
          </p:nvPr>
        </p:nvSpPr>
        <p:spPr>
          <a:xfrm>
            <a:off x="395288" y="1268413"/>
            <a:ext cx="8497887" cy="5184775"/>
          </a:xfrm>
        </p:spPr>
        <p:txBody>
          <a:bodyPr/>
          <a:lstStyle/>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800" u="sng" dirty="0">
                <a:latin typeface="Arial Rounded MT Bold" pitchFamily="34" charset="0"/>
              </a:rPr>
              <a:t>Le DOM : manipulation du code HTML</a:t>
            </a: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000" i="1" dirty="0">
                <a:latin typeface="Arial Rounded MT Bold" pitchFamily="34" charset="0"/>
              </a:rPr>
              <a:t>Supprimer un élément</a:t>
            </a: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Wingdings" panose="05000000000000000000" pitchFamily="2" charset="2"/>
              <a:buChar char="§"/>
            </a:pPr>
            <a:r>
              <a:rPr lang="fr-FR" altLang="fr-FR" sz="2000" dirty="0">
                <a:latin typeface="Arial Rounded MT Bold" pitchFamily="34" charset="0"/>
              </a:rPr>
              <a:t>On utilise la méthode </a:t>
            </a:r>
            <a:r>
              <a:rPr lang="fr-FR" altLang="fr-FR" sz="2000" dirty="0" err="1">
                <a:latin typeface="Arial" panose="020B0604020202020204" pitchFamily="34" charset="0"/>
                <a:cs typeface="Arial" panose="020B0604020202020204" pitchFamily="34" charset="0"/>
              </a:rPr>
              <a:t>removeChild</a:t>
            </a:r>
            <a:r>
              <a:rPr lang="fr-FR" altLang="fr-FR" sz="2000" dirty="0">
                <a:latin typeface="Arial" panose="020B0604020202020204" pitchFamily="34" charset="0"/>
                <a:cs typeface="Arial" panose="020B0604020202020204" pitchFamily="34" charset="0"/>
              </a:rPr>
              <a:t>() </a:t>
            </a:r>
            <a:r>
              <a:rPr lang="fr-FR" altLang="fr-FR" sz="2000" dirty="0">
                <a:latin typeface="Arial Rounded MT Bold" pitchFamily="34" charset="0"/>
              </a:rPr>
              <a:t>:</a:t>
            </a: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Wingdings" panose="05000000000000000000" pitchFamily="2" charset="2"/>
              <a:buChar char="§"/>
            </a:pPr>
            <a:r>
              <a:rPr lang="fr-FR" altLang="fr-FR" sz="1800" dirty="0">
                <a:latin typeface="Arial Rounded MT Bold" pitchFamily="34" charset="0"/>
              </a:rPr>
              <a:t>La variable p2 contient toujours l’élément (on pourra le replacer ultérieurement dans le document), celui-ci a juste été supprimé du DOM.</a:t>
            </a: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p:txBody>
      </p:sp>
      <p:sp>
        <p:nvSpPr>
          <p:cNvPr id="9" name="Espace réservé du pied de page 8"/>
          <p:cNvSpPr>
            <a:spLocks noGrp="1"/>
          </p:cNvSpPr>
          <p:nvPr>
            <p:ph type="ftr" sz="quarter" idx="11"/>
          </p:nvPr>
        </p:nvSpPr>
        <p:spPr/>
        <p:txBody>
          <a:bodyPr/>
          <a:lstStyle/>
          <a:p>
            <a:pPr>
              <a:defRPr/>
            </a:pPr>
            <a:r>
              <a:rPr lang="fr-FR"/>
              <a:t>Formation JavaScript - formations@alexis-ravel.com</a:t>
            </a:r>
          </a:p>
        </p:txBody>
      </p:sp>
      <p:sp>
        <p:nvSpPr>
          <p:cNvPr id="177155"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BBD7AF6-CB6B-4A96-AEF4-363A23005DF4}" type="slidenum">
              <a:rPr lang="fr-FR" altLang="fr-FR" sz="1200" smtClean="0">
                <a:solidFill>
                  <a:srgbClr val="898989"/>
                </a:solidFill>
              </a:rPr>
              <a:pPr>
                <a:spcBef>
                  <a:spcPct val="0"/>
                </a:spcBef>
                <a:buFontTx/>
                <a:buNone/>
              </a:pPr>
              <a:t>94</a:t>
            </a:fld>
            <a:endParaRPr lang="fr-FR" altLang="fr-FR" sz="1200">
              <a:solidFill>
                <a:srgbClr val="898989"/>
              </a:solidFill>
            </a:endParaRPr>
          </a:p>
        </p:txBody>
      </p:sp>
      <p:sp>
        <p:nvSpPr>
          <p:cNvPr id="12"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pic>
        <p:nvPicPr>
          <p:cNvPr id="177160" name="Imag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3789363"/>
            <a:ext cx="3816350" cy="93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Imag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43608" y="266393"/>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pull dir="rd"/>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Espace réservé du contenu 2"/>
          <p:cNvSpPr>
            <a:spLocks noGrp="1"/>
          </p:cNvSpPr>
          <p:nvPr>
            <p:ph idx="1"/>
          </p:nvPr>
        </p:nvSpPr>
        <p:spPr>
          <a:xfrm>
            <a:off x="395288" y="1268413"/>
            <a:ext cx="8497887" cy="5184775"/>
          </a:xfrm>
        </p:spPr>
        <p:txBody>
          <a:bodyPr/>
          <a:lstStyle/>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800" u="sng" dirty="0">
                <a:latin typeface="Arial Rounded MT Bold" pitchFamily="34" charset="0"/>
              </a:rPr>
              <a:t>Le DOM : manipulation du code HTML</a:t>
            </a: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000" i="1" dirty="0">
                <a:latin typeface="Arial Rounded MT Bold" pitchFamily="34" charset="0"/>
              </a:rPr>
              <a:t>Cloner un élément</a:t>
            </a: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Wingdings" panose="05000000000000000000" pitchFamily="2" charset="2"/>
              <a:buChar char="§"/>
            </a:pPr>
            <a:r>
              <a:rPr lang="fr-FR" altLang="fr-FR" sz="1800" dirty="0">
                <a:latin typeface="Arial Rounded MT Bold" pitchFamily="34" charset="0"/>
              </a:rPr>
              <a:t>Les objets du DOM sont accessibles par </a:t>
            </a:r>
            <a:r>
              <a:rPr lang="fr-FR" altLang="fr-FR" sz="1800" i="1" dirty="0">
                <a:latin typeface="Arial Rounded MT Bold" pitchFamily="34" charset="0"/>
              </a:rPr>
              <a:t>référence</a:t>
            </a:r>
            <a:r>
              <a:rPr lang="fr-FR" altLang="fr-FR" sz="1800" dirty="0">
                <a:latin typeface="Arial Rounded MT Bold" pitchFamily="34" charset="0"/>
              </a:rPr>
              <a:t>, et non pas par valeur comme les variables classiques. On ne peut donc pas dupliquer un élément en utilisant le symbole « </a:t>
            </a:r>
            <a:r>
              <a:rPr lang="fr-FR" altLang="fr-FR" sz="1800" dirty="0">
                <a:latin typeface="Arial" panose="020B0604020202020204" pitchFamily="34" charset="0"/>
                <a:cs typeface="Arial" panose="020B0604020202020204" pitchFamily="34" charset="0"/>
              </a:rPr>
              <a:t> </a:t>
            </a:r>
            <a:r>
              <a:rPr lang="fr-FR" altLang="fr-FR" sz="1800" b="1" dirty="0">
                <a:latin typeface="Arial" panose="020B0604020202020204" pitchFamily="34" charset="0"/>
                <a:cs typeface="Arial" panose="020B0604020202020204" pitchFamily="34" charset="0"/>
              </a:rPr>
              <a:t>=</a:t>
            </a:r>
            <a:r>
              <a:rPr lang="fr-FR" altLang="fr-FR" sz="1800" dirty="0">
                <a:latin typeface="Arial Rounded MT Bold" pitchFamily="34" charset="0"/>
              </a:rPr>
              <a:t>  » : on ne ferait que créer une nouvelle référence. </a:t>
            </a: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Wingdings" panose="05000000000000000000" pitchFamily="2" charset="2"/>
              <a:buChar char="§"/>
            </a:pPr>
            <a:r>
              <a:rPr lang="fr-FR" altLang="fr-FR" sz="1800" dirty="0">
                <a:latin typeface="Arial Rounded MT Bold" pitchFamily="34" charset="0"/>
              </a:rPr>
              <a:t>Il faut utiliser la méthode </a:t>
            </a:r>
            <a:r>
              <a:rPr lang="fr-FR" altLang="fr-FR" sz="1800" dirty="0" err="1">
                <a:latin typeface="Arial" panose="020B0604020202020204" pitchFamily="34" charset="0"/>
                <a:cs typeface="Arial" panose="020B0604020202020204" pitchFamily="34" charset="0"/>
              </a:rPr>
              <a:t>cloneNode</a:t>
            </a:r>
            <a:r>
              <a:rPr lang="fr-FR" altLang="fr-FR" sz="1800" dirty="0">
                <a:latin typeface="Arial" panose="020B0604020202020204" pitchFamily="34" charset="0"/>
                <a:cs typeface="Arial" panose="020B0604020202020204" pitchFamily="34" charset="0"/>
              </a:rPr>
              <a:t>() </a:t>
            </a:r>
            <a:r>
              <a:rPr lang="fr-FR" altLang="fr-FR" sz="1800" dirty="0">
                <a:latin typeface="Arial Rounded MT Bold" pitchFamily="34" charset="0"/>
              </a:rPr>
              <a:t>avec en paramètre un booléen si on veut ou non cloner le nœud avec ses enfants (en général on utilisera </a:t>
            </a:r>
            <a:r>
              <a:rPr lang="fr-FR" altLang="fr-FR" sz="1800" dirty="0" err="1">
                <a:latin typeface="Arial Rounded MT Bold" pitchFamily="34" charset="0"/>
              </a:rPr>
              <a:t>true</a:t>
            </a:r>
            <a:r>
              <a:rPr lang="fr-FR" altLang="fr-FR" sz="1800" dirty="0">
                <a:latin typeface="Arial Rounded MT Bold" pitchFamily="34" charset="0"/>
              </a:rPr>
              <a:t>, car sinon cela revient à juste créer une balise vide avec les attributs de la balise clonée) :</a:t>
            </a: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p:txBody>
      </p:sp>
      <p:sp>
        <p:nvSpPr>
          <p:cNvPr id="9" name="Espace réservé du pied de page 8"/>
          <p:cNvSpPr>
            <a:spLocks noGrp="1"/>
          </p:cNvSpPr>
          <p:nvPr>
            <p:ph type="ftr" sz="quarter" idx="11"/>
          </p:nvPr>
        </p:nvSpPr>
        <p:spPr/>
        <p:txBody>
          <a:bodyPr/>
          <a:lstStyle/>
          <a:p>
            <a:pPr>
              <a:defRPr/>
            </a:pPr>
            <a:r>
              <a:rPr lang="fr-FR"/>
              <a:t>Formation JavaScript - formations@alexis-ravel.com</a:t>
            </a:r>
          </a:p>
        </p:txBody>
      </p:sp>
      <p:sp>
        <p:nvSpPr>
          <p:cNvPr id="179203"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7562B21-547A-4362-9357-C9678D0CF500}" type="slidenum">
              <a:rPr lang="fr-FR" altLang="fr-FR" sz="1200" smtClean="0">
                <a:solidFill>
                  <a:srgbClr val="898989"/>
                </a:solidFill>
              </a:rPr>
              <a:pPr>
                <a:spcBef>
                  <a:spcPct val="0"/>
                </a:spcBef>
                <a:buFontTx/>
                <a:buNone/>
              </a:pPr>
              <a:t>95</a:t>
            </a:fld>
            <a:endParaRPr lang="fr-FR" altLang="fr-FR" sz="1200">
              <a:solidFill>
                <a:srgbClr val="898989"/>
              </a:solidFill>
            </a:endParaRPr>
          </a:p>
        </p:txBody>
      </p:sp>
      <p:sp>
        <p:nvSpPr>
          <p:cNvPr id="12"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pic>
        <p:nvPicPr>
          <p:cNvPr id="8" name="Imag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3608" y="266393"/>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pull dir="rd"/>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Espace réservé du contenu 2"/>
          <p:cNvSpPr>
            <a:spLocks noGrp="1"/>
          </p:cNvSpPr>
          <p:nvPr>
            <p:ph idx="1"/>
          </p:nvPr>
        </p:nvSpPr>
        <p:spPr>
          <a:xfrm>
            <a:off x="395288" y="1268413"/>
            <a:ext cx="8497887" cy="5184775"/>
          </a:xfrm>
        </p:spPr>
        <p:txBody>
          <a:bodyPr/>
          <a:lstStyle/>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800" u="sng" dirty="0">
                <a:latin typeface="Arial Rounded MT Bold" pitchFamily="34" charset="0"/>
              </a:rPr>
              <a:t>Le DOM : manipulation du code HTML</a:t>
            </a: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000" i="1" dirty="0">
                <a:latin typeface="Arial Rounded MT Bold" pitchFamily="34" charset="0"/>
              </a:rPr>
              <a:t>Cloner un élément</a:t>
            </a: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Wingdings" panose="05000000000000000000" pitchFamily="2" charset="2"/>
              <a:buChar char="§"/>
            </a:pPr>
            <a:r>
              <a:rPr lang="fr-FR" altLang="fr-FR" sz="1800" dirty="0" err="1">
                <a:latin typeface="Arial Rounded MT Bold" pitchFamily="34" charset="0"/>
              </a:rPr>
              <a:t>Rq</a:t>
            </a:r>
            <a:r>
              <a:rPr lang="fr-FR" altLang="fr-FR" sz="1800" dirty="0">
                <a:latin typeface="Arial Rounded MT Bold" pitchFamily="34" charset="0"/>
              </a:rPr>
              <a:t> : </a:t>
            </a:r>
            <a:r>
              <a:rPr lang="fr-FR" altLang="fr-FR" sz="1800" dirty="0" err="1">
                <a:latin typeface="Arial" panose="020B0604020202020204" pitchFamily="34" charset="0"/>
                <a:cs typeface="Arial" panose="020B0604020202020204" pitchFamily="34" charset="0"/>
              </a:rPr>
              <a:t>cloneNode</a:t>
            </a:r>
            <a:r>
              <a:rPr lang="fr-FR" altLang="fr-FR" sz="1800" dirty="0">
                <a:latin typeface="Arial" panose="020B0604020202020204" pitchFamily="34" charset="0"/>
                <a:cs typeface="Arial" panose="020B0604020202020204" pitchFamily="34" charset="0"/>
              </a:rPr>
              <a:t>()</a:t>
            </a:r>
            <a:r>
              <a:rPr lang="fr-FR" altLang="fr-FR" sz="1800" dirty="0">
                <a:latin typeface="Arial Rounded MT Bold" pitchFamily="34" charset="0"/>
              </a:rPr>
              <a:t> ne copie pas les événements associés au nœud !</a:t>
            </a: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p:txBody>
      </p:sp>
      <p:sp>
        <p:nvSpPr>
          <p:cNvPr id="9" name="Espace réservé du pied de page 8"/>
          <p:cNvSpPr>
            <a:spLocks noGrp="1"/>
          </p:cNvSpPr>
          <p:nvPr>
            <p:ph type="ftr" sz="quarter" idx="11"/>
          </p:nvPr>
        </p:nvSpPr>
        <p:spPr/>
        <p:txBody>
          <a:bodyPr/>
          <a:lstStyle/>
          <a:p>
            <a:pPr>
              <a:defRPr/>
            </a:pPr>
            <a:r>
              <a:rPr lang="fr-FR"/>
              <a:t>Formation JavaScript - formations@alexis-ravel.com</a:t>
            </a:r>
          </a:p>
        </p:txBody>
      </p:sp>
      <p:sp>
        <p:nvSpPr>
          <p:cNvPr id="181251"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E8C20AC-10D3-4A85-ADC6-3D9A44C65119}" type="slidenum">
              <a:rPr lang="fr-FR" altLang="fr-FR" sz="1200" smtClean="0">
                <a:solidFill>
                  <a:srgbClr val="898989"/>
                </a:solidFill>
              </a:rPr>
              <a:pPr>
                <a:spcBef>
                  <a:spcPct val="0"/>
                </a:spcBef>
                <a:buFontTx/>
                <a:buNone/>
              </a:pPr>
              <a:t>96</a:t>
            </a:fld>
            <a:endParaRPr lang="fr-FR" altLang="fr-FR" sz="1200">
              <a:solidFill>
                <a:srgbClr val="898989"/>
              </a:solidFill>
            </a:endParaRPr>
          </a:p>
        </p:txBody>
      </p:sp>
      <p:sp>
        <p:nvSpPr>
          <p:cNvPr id="12"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pic>
        <p:nvPicPr>
          <p:cNvPr id="181256" name="Imag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3068638"/>
            <a:ext cx="6408738"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Imag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43608" y="266393"/>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pull dir="rd"/>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Espace réservé du contenu 2"/>
          <p:cNvSpPr>
            <a:spLocks noGrp="1"/>
          </p:cNvSpPr>
          <p:nvPr>
            <p:ph idx="1"/>
          </p:nvPr>
        </p:nvSpPr>
        <p:spPr>
          <a:xfrm>
            <a:off x="395288" y="1268413"/>
            <a:ext cx="8497887" cy="5184775"/>
          </a:xfrm>
        </p:spPr>
        <p:txBody>
          <a:bodyPr/>
          <a:lstStyle/>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800" u="sng" dirty="0">
                <a:latin typeface="Arial Rounded MT Bold" pitchFamily="34" charset="0"/>
              </a:rPr>
              <a:t>Le DOM : manipulation du code HTML</a:t>
            </a: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000" i="1" dirty="0">
                <a:latin typeface="Arial Rounded MT Bold" pitchFamily="34" charset="0"/>
              </a:rPr>
              <a:t>Remplacer un élément</a:t>
            </a: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Wingdings" panose="05000000000000000000" pitchFamily="2" charset="2"/>
              <a:buChar char="§"/>
            </a:pPr>
            <a:r>
              <a:rPr lang="fr-FR" altLang="fr-FR" sz="2000" dirty="0">
                <a:latin typeface="Arial Rounded MT Bold" pitchFamily="34" charset="0"/>
              </a:rPr>
              <a:t>On utilise la méthode </a:t>
            </a:r>
            <a:r>
              <a:rPr lang="fr-FR" altLang="fr-FR" sz="2000" dirty="0" err="1">
                <a:latin typeface="Arial" panose="020B0604020202020204" pitchFamily="34" charset="0"/>
                <a:cs typeface="Arial" panose="020B0604020202020204" pitchFamily="34" charset="0"/>
              </a:rPr>
              <a:t>replaceChild</a:t>
            </a:r>
            <a:r>
              <a:rPr lang="fr-FR" altLang="fr-FR" sz="2000" dirty="0">
                <a:latin typeface="Arial" panose="020B0604020202020204" pitchFamily="34" charset="0"/>
                <a:cs typeface="Arial" panose="020B0604020202020204" pitchFamily="34" charset="0"/>
              </a:rPr>
              <a:t>()</a:t>
            </a:r>
            <a:r>
              <a:rPr lang="fr-FR" altLang="fr-FR" sz="2000" dirty="0">
                <a:latin typeface="Arial Rounded MT Bold" pitchFamily="34" charset="0"/>
              </a:rPr>
              <a:t> :</a:t>
            </a: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p:txBody>
      </p:sp>
      <p:sp>
        <p:nvSpPr>
          <p:cNvPr id="9" name="Espace réservé du pied de page 8"/>
          <p:cNvSpPr>
            <a:spLocks noGrp="1"/>
          </p:cNvSpPr>
          <p:nvPr>
            <p:ph type="ftr" sz="quarter" idx="11"/>
          </p:nvPr>
        </p:nvSpPr>
        <p:spPr/>
        <p:txBody>
          <a:bodyPr/>
          <a:lstStyle/>
          <a:p>
            <a:pPr>
              <a:defRPr/>
            </a:pPr>
            <a:r>
              <a:rPr lang="fr-FR"/>
              <a:t>Formation JavaScript - formations@alexis-ravel.com</a:t>
            </a:r>
          </a:p>
        </p:txBody>
      </p:sp>
      <p:sp>
        <p:nvSpPr>
          <p:cNvPr id="183299"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0E3000D-C7E3-46D3-8BCE-8599DA3799A7}" type="slidenum">
              <a:rPr lang="fr-FR" altLang="fr-FR" sz="1200" smtClean="0">
                <a:solidFill>
                  <a:srgbClr val="898989"/>
                </a:solidFill>
              </a:rPr>
              <a:pPr>
                <a:spcBef>
                  <a:spcPct val="0"/>
                </a:spcBef>
                <a:buFontTx/>
                <a:buNone/>
              </a:pPr>
              <a:t>97</a:t>
            </a:fld>
            <a:endParaRPr lang="fr-FR" altLang="fr-FR" sz="1200">
              <a:solidFill>
                <a:srgbClr val="898989"/>
              </a:solidFill>
            </a:endParaRPr>
          </a:p>
        </p:txBody>
      </p:sp>
      <p:sp>
        <p:nvSpPr>
          <p:cNvPr id="12"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pic>
        <p:nvPicPr>
          <p:cNvPr id="183304" name="Imag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3789363"/>
            <a:ext cx="6408738" cy="216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Imag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43608" y="266393"/>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pull dir="rd"/>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Espace réservé du contenu 2"/>
          <p:cNvSpPr>
            <a:spLocks noGrp="1"/>
          </p:cNvSpPr>
          <p:nvPr>
            <p:ph idx="1"/>
          </p:nvPr>
        </p:nvSpPr>
        <p:spPr>
          <a:xfrm>
            <a:off x="395288" y="1268413"/>
            <a:ext cx="8497887" cy="5184775"/>
          </a:xfrm>
        </p:spPr>
        <p:txBody>
          <a:bodyPr/>
          <a:lstStyle/>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800" u="sng" dirty="0">
                <a:latin typeface="Arial Rounded MT Bold" pitchFamily="34" charset="0"/>
              </a:rPr>
              <a:t>Le DOM : manipulation du code HTML</a:t>
            </a: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000" i="1" dirty="0">
                <a:latin typeface="Arial Rounded MT Bold" pitchFamily="34" charset="0"/>
              </a:rPr>
              <a:t>Savoir si un élément a des enfants</a:t>
            </a: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Wingdings" panose="05000000000000000000" pitchFamily="2" charset="2"/>
              <a:buChar char="§"/>
            </a:pPr>
            <a:r>
              <a:rPr lang="fr-FR" altLang="fr-FR" sz="2000" dirty="0">
                <a:latin typeface="Arial Rounded MT Bold" pitchFamily="34" charset="0"/>
              </a:rPr>
              <a:t>On utilise simplement la méthode </a:t>
            </a:r>
            <a:r>
              <a:rPr lang="fr-FR" altLang="fr-FR" sz="2000" dirty="0" err="1">
                <a:latin typeface="Arial" panose="020B0604020202020204" pitchFamily="34" charset="0"/>
                <a:cs typeface="Arial" panose="020B0604020202020204" pitchFamily="34" charset="0"/>
              </a:rPr>
              <a:t>hasChildNodes</a:t>
            </a:r>
            <a:r>
              <a:rPr lang="fr-FR" altLang="fr-FR" sz="2000" dirty="0">
                <a:latin typeface="Arial" panose="020B0604020202020204" pitchFamily="34" charset="0"/>
                <a:cs typeface="Arial" panose="020B0604020202020204" pitchFamily="34" charset="0"/>
              </a:rPr>
              <a:t>()</a:t>
            </a:r>
            <a:r>
              <a:rPr lang="fr-FR" altLang="fr-FR" sz="2000" dirty="0">
                <a:latin typeface="Arial Rounded MT Bold" pitchFamily="34" charset="0"/>
              </a:rPr>
              <a:t>, qui renvoie un booléen si l’élément a un enfant ou plus.</a:t>
            </a: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p:txBody>
      </p:sp>
      <p:sp>
        <p:nvSpPr>
          <p:cNvPr id="9" name="Espace réservé du pied de page 8"/>
          <p:cNvSpPr>
            <a:spLocks noGrp="1"/>
          </p:cNvSpPr>
          <p:nvPr>
            <p:ph type="ftr" sz="quarter" idx="11"/>
          </p:nvPr>
        </p:nvSpPr>
        <p:spPr/>
        <p:txBody>
          <a:bodyPr/>
          <a:lstStyle/>
          <a:p>
            <a:pPr>
              <a:defRPr/>
            </a:pPr>
            <a:r>
              <a:rPr lang="fr-FR"/>
              <a:t>Formation JavaScript - formations@alexis-ravel.com</a:t>
            </a:r>
          </a:p>
        </p:txBody>
      </p:sp>
      <p:sp>
        <p:nvSpPr>
          <p:cNvPr id="185347"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20CF7EA-0C16-4C0A-8ABB-CC8A628BC184}" type="slidenum">
              <a:rPr lang="fr-FR" altLang="fr-FR" sz="1200" smtClean="0">
                <a:solidFill>
                  <a:srgbClr val="898989"/>
                </a:solidFill>
              </a:rPr>
              <a:pPr>
                <a:spcBef>
                  <a:spcPct val="0"/>
                </a:spcBef>
                <a:buFontTx/>
                <a:buNone/>
              </a:pPr>
              <a:t>98</a:t>
            </a:fld>
            <a:endParaRPr lang="fr-FR" altLang="fr-FR" sz="1200">
              <a:solidFill>
                <a:srgbClr val="898989"/>
              </a:solidFill>
            </a:endParaRPr>
          </a:p>
        </p:txBody>
      </p:sp>
      <p:sp>
        <p:nvSpPr>
          <p:cNvPr id="12"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pic>
        <p:nvPicPr>
          <p:cNvPr id="8" name="Imag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3608" y="266393"/>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pull dir="rd"/>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Espace réservé du contenu 2"/>
          <p:cNvSpPr>
            <a:spLocks noGrp="1"/>
          </p:cNvSpPr>
          <p:nvPr>
            <p:ph idx="1"/>
          </p:nvPr>
        </p:nvSpPr>
        <p:spPr>
          <a:xfrm>
            <a:off x="395288" y="1268413"/>
            <a:ext cx="8497887" cy="5184775"/>
          </a:xfrm>
        </p:spPr>
        <p:txBody>
          <a:bodyPr/>
          <a:lstStyle/>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800" u="sng" dirty="0">
                <a:latin typeface="Arial Rounded MT Bold" pitchFamily="34" charset="0"/>
              </a:rPr>
              <a:t>Le DOM : manipulation du code HTML</a:t>
            </a:r>
          </a:p>
          <a:p>
            <a:pPr eaLnBrk="1" hangingPunct="1">
              <a:buSzPct val="150000"/>
              <a:buFont typeface="Arial" panose="020B0604020202020204" pitchFamily="34" charset="0"/>
              <a:buNone/>
            </a:pPr>
            <a:endParaRPr lang="fr-FR" altLang="fr-FR" sz="2000" dirty="0">
              <a:latin typeface="Arial Rounded MT Bold" pitchFamily="34" charset="0"/>
            </a:endParaRPr>
          </a:p>
          <a:p>
            <a:pPr eaLnBrk="1" hangingPunct="1">
              <a:buSzPct val="150000"/>
              <a:buFont typeface="Arial" panose="020B0604020202020204" pitchFamily="34" charset="0"/>
              <a:buNone/>
            </a:pPr>
            <a:r>
              <a:rPr lang="fr-FR" altLang="fr-FR" sz="2000" i="1" dirty="0">
                <a:latin typeface="Arial Rounded MT Bold" pitchFamily="34" charset="0"/>
              </a:rPr>
              <a:t>Retour sur les événements</a:t>
            </a: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Wingdings" panose="05000000000000000000" pitchFamily="2" charset="2"/>
              <a:buChar char="§"/>
            </a:pPr>
            <a:r>
              <a:rPr lang="fr-FR" altLang="fr-FR" sz="2000" dirty="0">
                <a:latin typeface="Arial Rounded MT Bold" pitchFamily="34" charset="0"/>
              </a:rPr>
              <a:t>On peut associer des </a:t>
            </a:r>
            <a:r>
              <a:rPr lang="fr-FR" altLang="fr-FR" sz="2000" i="1" dirty="0">
                <a:latin typeface="Arial Rounded MT Bold" pitchFamily="34" charset="0"/>
              </a:rPr>
              <a:t>événements </a:t>
            </a:r>
            <a:r>
              <a:rPr lang="fr-FR" altLang="fr-FR" sz="2000" dirty="0">
                <a:latin typeface="Arial Rounded MT Bold" pitchFamily="34" charset="0"/>
              </a:rPr>
              <a:t> aux éléments HTML. </a:t>
            </a:r>
          </a:p>
          <a:p>
            <a:pPr eaLnBrk="1" hangingPunct="1">
              <a:buSzPct val="150000"/>
              <a:buFont typeface="Wingdings" panose="05000000000000000000" pitchFamily="2" charset="2"/>
              <a:buChar char="§"/>
            </a:pPr>
            <a:endParaRPr lang="fr-FR" altLang="fr-FR" sz="2000" dirty="0">
              <a:latin typeface="Arial Rounded MT Bold" pitchFamily="34" charset="0"/>
            </a:endParaRPr>
          </a:p>
          <a:p>
            <a:pPr eaLnBrk="1" hangingPunct="1">
              <a:buSzPct val="150000"/>
              <a:buFont typeface="Wingdings" panose="05000000000000000000" pitchFamily="2" charset="2"/>
              <a:buChar char="§"/>
            </a:pPr>
            <a:r>
              <a:rPr lang="fr-FR" altLang="fr-FR" sz="2000" dirty="0">
                <a:latin typeface="Arial Rounded MT Bold" pitchFamily="34" charset="0"/>
              </a:rPr>
              <a:t>Le principe : un ensemble d’instructions pourra être lancé lors d’une </a:t>
            </a:r>
            <a:r>
              <a:rPr lang="fr-FR" altLang="fr-FR" sz="2000" i="1" dirty="0">
                <a:latin typeface="Arial Rounded MT Bold" pitchFamily="34" charset="0"/>
              </a:rPr>
              <a:t>action de l’utilisateur  </a:t>
            </a:r>
            <a:r>
              <a:rPr lang="fr-FR" altLang="fr-FR" sz="2000" dirty="0">
                <a:latin typeface="Arial Rounded MT Bold" pitchFamily="34" charset="0"/>
              </a:rPr>
              <a:t>sur un élément précis.</a:t>
            </a: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2000" dirty="0"/>
          </a:p>
          <a:p>
            <a:pPr eaLnBrk="1" hangingPunct="1">
              <a:buSzPct val="150000"/>
              <a:buFont typeface="Arial" panose="020B0604020202020204" pitchFamily="34" charset="0"/>
              <a:buBlip>
                <a:blip r:embed="rId3"/>
              </a:buBlip>
            </a:pPr>
            <a:endParaRPr lang="fr-FR" altLang="fr-FR" sz="20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a:p>
            <a:pPr eaLnBrk="1" hangingPunct="1">
              <a:buSzPct val="150000"/>
              <a:buFont typeface="Arial" panose="020B0604020202020204" pitchFamily="34" charset="0"/>
              <a:buBlip>
                <a:blip r:embed="rId3"/>
              </a:buBlip>
            </a:pPr>
            <a:endParaRPr lang="fr-FR" altLang="fr-FR" sz="1800" dirty="0">
              <a:latin typeface="Arial Rounded MT Bold" pitchFamily="34" charset="0"/>
            </a:endParaRPr>
          </a:p>
        </p:txBody>
      </p:sp>
      <p:sp>
        <p:nvSpPr>
          <p:cNvPr id="9" name="Espace réservé du pied de page 8"/>
          <p:cNvSpPr>
            <a:spLocks noGrp="1"/>
          </p:cNvSpPr>
          <p:nvPr>
            <p:ph type="ftr" sz="quarter" idx="11"/>
          </p:nvPr>
        </p:nvSpPr>
        <p:spPr/>
        <p:txBody>
          <a:bodyPr/>
          <a:lstStyle/>
          <a:p>
            <a:pPr>
              <a:defRPr/>
            </a:pPr>
            <a:r>
              <a:rPr lang="fr-FR"/>
              <a:t>Formation JavaScript - formations@alexis-ravel.com</a:t>
            </a:r>
          </a:p>
        </p:txBody>
      </p:sp>
      <p:sp>
        <p:nvSpPr>
          <p:cNvPr id="187395"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294CB8A-18A4-4B1C-8F24-5D0F8C2EA380}" type="slidenum">
              <a:rPr lang="fr-FR" altLang="fr-FR" sz="1200" smtClean="0">
                <a:solidFill>
                  <a:srgbClr val="898989"/>
                </a:solidFill>
              </a:rPr>
              <a:pPr>
                <a:spcBef>
                  <a:spcPct val="0"/>
                </a:spcBef>
                <a:buFontTx/>
                <a:buNone/>
              </a:pPr>
              <a:t>99</a:t>
            </a:fld>
            <a:endParaRPr lang="fr-FR" altLang="fr-FR" sz="1200">
              <a:solidFill>
                <a:srgbClr val="898989"/>
              </a:solidFill>
            </a:endParaRPr>
          </a:p>
        </p:txBody>
      </p:sp>
      <p:sp>
        <p:nvSpPr>
          <p:cNvPr id="12" name="Titre 1"/>
          <p:cNvSpPr txBox="1">
            <a:spLocks/>
          </p:cNvSpPr>
          <p:nvPr/>
        </p:nvSpPr>
        <p:spPr bwMode="auto">
          <a:xfrm>
            <a:off x="1908175" y="260350"/>
            <a:ext cx="6840538" cy="995363"/>
          </a:xfrm>
          <a:prstGeom prst="rect">
            <a:avLst/>
          </a:prstGeom>
          <a:noFill/>
          <a:ln w="9525">
            <a:noFill/>
            <a:miter lim="800000"/>
            <a:headEnd/>
            <a:tailEnd/>
          </a:ln>
        </p:spPr>
        <p:txBody>
          <a:bodyPr anchor="ctr"/>
          <a:lstStyle/>
          <a:p>
            <a:pPr algn="ctr" eaLnBrk="1" hangingPunct="1">
              <a:defRPr/>
            </a:pPr>
            <a:r>
              <a:rPr lang="fr-FR" sz="4000">
                <a:latin typeface="Eras Demi ITC" pitchFamily="34" charset="0"/>
                <a:ea typeface="+mj-ea"/>
                <a:cs typeface="+mj-cs"/>
              </a:rPr>
              <a:t>Programmation</a:t>
            </a:r>
            <a:r>
              <a:rPr lang="fr-FR" sz="4400">
                <a:latin typeface="Eras Bold ITC" pitchFamily="34" charset="0"/>
                <a:ea typeface="+mj-ea"/>
                <a:cs typeface="+mj-cs"/>
              </a:rPr>
              <a:t> </a:t>
            </a:r>
            <a:r>
              <a:rPr lang="fr-FR" sz="4400">
                <a:latin typeface="Eras Demi ITC" pitchFamily="34" charset="0"/>
                <a:ea typeface="+mj-ea"/>
                <a:cs typeface="+mj-cs"/>
              </a:rPr>
              <a:t>–</a:t>
            </a:r>
            <a:r>
              <a:rPr lang="fr-FR" sz="4400">
                <a:latin typeface="Eras Bold ITC" pitchFamily="34" charset="0"/>
                <a:ea typeface="+mj-ea"/>
                <a:cs typeface="+mj-cs"/>
              </a:rPr>
              <a:t> JS</a:t>
            </a:r>
          </a:p>
        </p:txBody>
      </p:sp>
      <p:pic>
        <p:nvPicPr>
          <p:cNvPr id="8" name="Imag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3608" y="266393"/>
            <a:ext cx="1194324" cy="100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pull dir="rd"/>
  </p:transition>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14670</TotalTime>
  <Words>11136</Words>
  <Application>Microsoft Office PowerPoint</Application>
  <PresentationFormat>Affichage à l'écran (4:3)</PresentationFormat>
  <Paragraphs>3745</Paragraphs>
  <Slides>160</Slides>
  <Notes>160</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160</vt:i4>
      </vt:variant>
    </vt:vector>
  </HeadingPairs>
  <TitlesOfParts>
    <vt:vector size="169" baseType="lpstr">
      <vt:lpstr>Arial</vt:lpstr>
      <vt:lpstr>Arial Rounded MT Bold</vt:lpstr>
      <vt:lpstr>Calibri</vt:lpstr>
      <vt:lpstr>Calibri Light</vt:lpstr>
      <vt:lpstr>Consolas</vt:lpstr>
      <vt:lpstr>Eras Bold ITC</vt:lpstr>
      <vt:lpstr>Eras Demi ITC</vt:lpstr>
      <vt:lpstr>Wingdings</vt:lpstr>
      <vt:lpstr>Thème Office</vt:lpstr>
      <vt:lpstr>Présentation PowerPoint</vt:lpstr>
      <vt:lpstr>Culture &amp; pratique</vt:lpstr>
      <vt:lpstr>Culture &amp; pratique</vt:lpstr>
      <vt:lpstr>Culture &amp; pratique</vt:lpstr>
      <vt:lpstr>Culture &amp; pratique</vt:lpstr>
      <vt:lpstr>Culture &amp; pratique</vt:lpstr>
      <vt:lpstr>Culture &amp; pratique</vt:lpstr>
      <vt:lpstr>Culture &amp; pratique</vt:lpstr>
      <vt:lpstr>Programmation – JS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 web 1</dc:title>
  <dc:creator>Admin</dc:creator>
  <cp:lastModifiedBy>Alexis R</cp:lastModifiedBy>
  <cp:revision>651</cp:revision>
  <dcterms:created xsi:type="dcterms:W3CDTF">2013-02-16T20:52:31Z</dcterms:created>
  <dcterms:modified xsi:type="dcterms:W3CDTF">2023-04-13T12:51:12Z</dcterms:modified>
</cp:coreProperties>
</file>