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65364-9F9F-4449-B9D9-F2ED9780E2A8}" v="23" dt="2021-09-10T09:57:25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17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691-3201-4C4B-8CCA-10E20E3EA53A}" type="datetimeFigureOut">
              <a:rPr lang="en-ZA" smtClean="0"/>
              <a:t>2021/11/09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ADA3-2F41-4164-A3D2-7DA25BCEE5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68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691-3201-4C4B-8CCA-10E20E3EA53A}" type="datetimeFigureOut">
              <a:rPr lang="en-ZA" smtClean="0"/>
              <a:t>2021/11/09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ADA3-2F41-4164-A3D2-7DA25BCEE5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06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691-3201-4C4B-8CCA-10E20E3EA53A}" type="datetimeFigureOut">
              <a:rPr lang="en-ZA" smtClean="0"/>
              <a:t>2021/11/09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ADA3-2F41-4164-A3D2-7DA25BCEE5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2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691-3201-4C4B-8CCA-10E20E3EA53A}" type="datetimeFigureOut">
              <a:rPr lang="en-ZA" smtClean="0"/>
              <a:t>2021/11/09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ADA3-2F41-4164-A3D2-7DA25BCEE5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907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691-3201-4C4B-8CCA-10E20E3EA53A}" type="datetimeFigureOut">
              <a:rPr lang="en-ZA" smtClean="0"/>
              <a:t>2021/11/09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ADA3-2F41-4164-A3D2-7DA25BCEE5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177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691-3201-4C4B-8CCA-10E20E3EA53A}" type="datetimeFigureOut">
              <a:rPr lang="en-ZA" smtClean="0"/>
              <a:t>2021/11/09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ADA3-2F41-4164-A3D2-7DA25BCEE5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92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691-3201-4C4B-8CCA-10E20E3EA53A}" type="datetimeFigureOut">
              <a:rPr lang="en-ZA" smtClean="0"/>
              <a:t>2021/11/09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ADA3-2F41-4164-A3D2-7DA25BCEE5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664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691-3201-4C4B-8CCA-10E20E3EA53A}" type="datetimeFigureOut">
              <a:rPr lang="en-ZA" smtClean="0"/>
              <a:t>2021/11/09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ADA3-2F41-4164-A3D2-7DA25BCEE5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713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691-3201-4C4B-8CCA-10E20E3EA53A}" type="datetimeFigureOut">
              <a:rPr lang="en-ZA" smtClean="0"/>
              <a:t>2021/11/09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ADA3-2F41-4164-A3D2-7DA25BCEE5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61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691-3201-4C4B-8CCA-10E20E3EA53A}" type="datetimeFigureOut">
              <a:rPr lang="en-ZA" smtClean="0"/>
              <a:t>2021/11/09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ADA3-2F41-4164-A3D2-7DA25BCEE5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47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691-3201-4C4B-8CCA-10E20E3EA53A}" type="datetimeFigureOut">
              <a:rPr lang="en-ZA" smtClean="0"/>
              <a:t>2021/11/09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ADA3-2F41-4164-A3D2-7DA25BCEE5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126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3691-3201-4C4B-8CCA-10E20E3EA53A}" type="datetimeFigureOut">
              <a:rPr lang="en-ZA" smtClean="0"/>
              <a:t>2021/11/09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6ADA3-2F41-4164-A3D2-7DA25BCEE5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9561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4616-C6CE-44CD-BA6D-F6D90D799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Computer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9F162-0110-4D5F-B245-723722105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744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7AB2-17F2-4104-ABFE-50C64D00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a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560B-9D40-4A48-8880-C34E1F0B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When two or more nodes are connected by some kind of communication network.</a:t>
            </a:r>
          </a:p>
          <a:p>
            <a:r>
              <a:rPr lang="en-ZA" dirty="0"/>
              <a:t>A node is any device connected to a network.</a:t>
            </a:r>
          </a:p>
          <a:p>
            <a:r>
              <a:rPr lang="en-ZA" dirty="0"/>
              <a:t>Communication can be bounded or unbounded.</a:t>
            </a:r>
          </a:p>
          <a:p>
            <a:r>
              <a:rPr lang="en-ZA" dirty="0"/>
              <a:t>A server is usually the central node on a network, but “the cloud” has replaced much of functions servers used to serve.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834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rt: Amazon Leads $150-Billion Cloud Market | Statista">
            <a:extLst>
              <a:ext uri="{FF2B5EF4-FFF2-40B4-BE49-F238E27FC236}">
                <a16:creationId xmlns:a16="http://schemas.microsoft.com/office/drawing/2014/main" id="{113CF3A4-62C1-46A7-AC40-3E9782595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n network diagram Royalty Free Vector Image - VectorStock">
            <a:extLst>
              <a:ext uri="{FF2B5EF4-FFF2-40B4-BE49-F238E27FC236}">
                <a16:creationId xmlns:a16="http://schemas.microsoft.com/office/drawing/2014/main" id="{13B4A813-4183-4A9D-B44B-739E6349A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98"/>
          <a:stretch/>
        </p:blipFill>
        <p:spPr bwMode="auto">
          <a:xfrm>
            <a:off x="1949450" y="390832"/>
            <a:ext cx="8293100" cy="60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14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6FE8-CD91-41F0-B745-4E208CF1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2671-CDDC-49D5-AF96-6376EF04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device such as laptop, desktop or phone</a:t>
            </a:r>
          </a:p>
          <a:p>
            <a:r>
              <a:rPr lang="en-ZA" dirty="0"/>
              <a:t>A Switch connects nodes to each other.</a:t>
            </a:r>
          </a:p>
          <a:p>
            <a:r>
              <a:rPr lang="en-ZA" dirty="0"/>
              <a:t>Router connects to internet</a:t>
            </a:r>
          </a:p>
          <a:p>
            <a:r>
              <a:rPr lang="en-ZA" dirty="0"/>
              <a:t>Services such as printers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DFCB1-75A7-40C9-9C94-9415446A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21" y="3303085"/>
            <a:ext cx="5277587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8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294D-58D4-4F73-B0BE-473BD546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Communication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FE12-48B2-49BF-999D-50E4B745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Three Parts:</a:t>
            </a:r>
          </a:p>
          <a:p>
            <a:pPr lvl="1"/>
            <a:r>
              <a:rPr lang="en-ZA" dirty="0"/>
              <a:t>Hardware that is source or sender</a:t>
            </a:r>
          </a:p>
          <a:p>
            <a:pPr lvl="1"/>
            <a:r>
              <a:rPr lang="en-ZA" dirty="0"/>
              <a:t>Hardware that is destination or receiver</a:t>
            </a:r>
          </a:p>
          <a:p>
            <a:pPr lvl="1"/>
            <a:r>
              <a:rPr lang="en-ZA" dirty="0"/>
              <a:t>Some connection between them.</a:t>
            </a:r>
          </a:p>
          <a:p>
            <a:endParaRPr lang="en-ZA" dirty="0"/>
          </a:p>
          <a:p>
            <a:r>
              <a:rPr lang="en-ZA" dirty="0"/>
              <a:t>Connection is called communication channel or transmission medium</a:t>
            </a:r>
          </a:p>
          <a:p>
            <a:r>
              <a:rPr lang="en-ZA" dirty="0"/>
              <a:t>Comms have a bandwidth ,the maximum amount of data transferred per unit time, in bps (bits per second)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436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3405-EA02-4E31-BBC8-B233AC16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Bounded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8387-2DAE-4B80-AA27-47296535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9451" cy="4351338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UTP (unshielded Twisted Pair)</a:t>
            </a:r>
          </a:p>
          <a:p>
            <a:r>
              <a:rPr lang="en-ZA" dirty="0"/>
              <a:t>Pairs of wires twisted together with RJ45</a:t>
            </a:r>
          </a:p>
          <a:p>
            <a:r>
              <a:rPr lang="en-ZA" u="sng" dirty="0"/>
              <a:t>Issues</a:t>
            </a:r>
          </a:p>
          <a:p>
            <a:pPr lvl="1"/>
            <a:r>
              <a:rPr lang="en-ZA" dirty="0"/>
              <a:t>Attenuation</a:t>
            </a:r>
          </a:p>
          <a:p>
            <a:pPr lvl="1"/>
            <a:r>
              <a:rPr lang="en-ZA" dirty="0"/>
              <a:t>Electromagnetic interference</a:t>
            </a:r>
          </a:p>
          <a:p>
            <a:pPr lvl="1"/>
            <a:r>
              <a:rPr lang="en-ZA" dirty="0"/>
              <a:t>Eavesdropping</a:t>
            </a:r>
          </a:p>
          <a:p>
            <a:pPr lvl="1"/>
            <a:r>
              <a:rPr lang="en-ZA" dirty="0"/>
              <a:t>Crosstalk</a:t>
            </a:r>
          </a:p>
          <a:p>
            <a:r>
              <a:rPr lang="en-ZA" dirty="0"/>
              <a:t>Advantages</a:t>
            </a:r>
          </a:p>
          <a:p>
            <a:pPr lvl="1"/>
            <a:r>
              <a:rPr lang="en-ZA" dirty="0"/>
              <a:t>Inexpensive and easy</a:t>
            </a:r>
          </a:p>
          <a:p>
            <a:pPr lvl="1"/>
            <a:r>
              <a:rPr lang="en-ZA" dirty="0"/>
              <a:t>Fast transmission rate</a:t>
            </a:r>
          </a:p>
          <a:p>
            <a:pPr lvl="1"/>
            <a:r>
              <a:rPr lang="en-ZA" dirty="0"/>
              <a:t>Been widely </a:t>
            </a:r>
            <a:r>
              <a:rPr lang="en-ZA" dirty="0" err="1"/>
              <a:t>ised</a:t>
            </a:r>
            <a:r>
              <a:rPr lang="en-ZA" dirty="0"/>
              <a:t> and tested</a:t>
            </a:r>
          </a:p>
          <a:p>
            <a:pPr lvl="1"/>
            <a:r>
              <a:rPr lang="en-ZA" dirty="0"/>
              <a:t>Used in many different types of network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7635FA-62AC-4F7B-AB03-DF8276706045}"/>
              </a:ext>
            </a:extLst>
          </p:cNvPr>
          <p:cNvSpPr txBox="1">
            <a:spLocks/>
          </p:cNvSpPr>
          <p:nvPr/>
        </p:nvSpPr>
        <p:spPr>
          <a:xfrm>
            <a:off x="7167663" y="1491642"/>
            <a:ext cx="5024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STP (shielded Twisted Pair)</a:t>
            </a:r>
          </a:p>
          <a:p>
            <a:r>
              <a:rPr lang="en-ZA" dirty="0"/>
              <a:t>Less interference and crosstalk</a:t>
            </a:r>
          </a:p>
          <a:p>
            <a:r>
              <a:rPr lang="en-ZA" dirty="0"/>
              <a:t>But more expensive</a:t>
            </a:r>
          </a:p>
          <a:p>
            <a:pPr marL="0" indent="0">
              <a:buNone/>
            </a:pPr>
            <a:r>
              <a:rPr lang="en-ZA" u="sng" dirty="0"/>
              <a:t>.</a:t>
            </a:r>
          </a:p>
          <a:p>
            <a:endParaRPr lang="en-ZA" u="sng" dirty="0"/>
          </a:p>
        </p:txBody>
      </p:sp>
      <p:pic>
        <p:nvPicPr>
          <p:cNvPr id="4098" name="Picture 2" descr="upload.wikimedia.org/wikipedia/commons/thumb/c/...">
            <a:extLst>
              <a:ext uri="{FF2B5EF4-FFF2-40B4-BE49-F238E27FC236}">
                <a16:creationId xmlns:a16="http://schemas.microsoft.com/office/drawing/2014/main" id="{438DAA3C-A30D-4EBF-9FF8-9869E02D0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294" y="3636827"/>
            <a:ext cx="3264136" cy="26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0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654C-7AD9-4411-8FD4-548D74AF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ZA" dirty="0"/>
              <a:t>Fibre Optic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3F77-3B79-42BF-9878-07BA40B5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847"/>
            <a:ext cx="10515600" cy="4868116"/>
          </a:xfrm>
          <a:ln>
            <a:noFill/>
          </a:ln>
        </p:spPr>
        <p:txBody>
          <a:bodyPr/>
          <a:lstStyle/>
          <a:p>
            <a:r>
              <a:rPr lang="en-ZA" dirty="0"/>
              <a:t>Glass or plastic surrounded by protective materials.</a:t>
            </a:r>
          </a:p>
          <a:p>
            <a:r>
              <a:rPr lang="en-ZA" dirty="0"/>
              <a:t>Connection SC connector</a:t>
            </a:r>
          </a:p>
          <a:p>
            <a:r>
              <a:rPr lang="en-ZA" u="sng" dirty="0"/>
              <a:t>Advantages</a:t>
            </a:r>
          </a:p>
          <a:p>
            <a:r>
              <a:rPr lang="en-ZA" dirty="0"/>
              <a:t>Faster transmission rate.</a:t>
            </a:r>
          </a:p>
          <a:p>
            <a:r>
              <a:rPr lang="en-ZA" dirty="0"/>
              <a:t>More secure.</a:t>
            </a:r>
          </a:p>
          <a:p>
            <a:r>
              <a:rPr lang="en-ZA" dirty="0"/>
              <a:t>Can be sent further will less attenuation.</a:t>
            </a:r>
          </a:p>
          <a:p>
            <a:r>
              <a:rPr lang="en-ZA" dirty="0"/>
              <a:t>Not affected EMI</a:t>
            </a:r>
          </a:p>
          <a:p>
            <a:r>
              <a:rPr lang="en-ZA" dirty="0"/>
              <a:t>Immune to lighting and electrical surges.</a:t>
            </a:r>
          </a:p>
          <a:p>
            <a:endParaRPr lang="en-ZA" dirty="0"/>
          </a:p>
        </p:txBody>
      </p:sp>
      <p:pic>
        <p:nvPicPr>
          <p:cNvPr id="2050" name="Picture 2" descr="Submarine communications cable - Wikipedia">
            <a:extLst>
              <a:ext uri="{FF2B5EF4-FFF2-40B4-BE49-F238E27FC236}">
                <a16:creationId xmlns:a16="http://schemas.microsoft.com/office/drawing/2014/main" id="{09390952-F7EA-43FD-90D4-35C5EB29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428" y="678584"/>
            <a:ext cx="1981200" cy="15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Global Internet is Powered by Vulnerable Undersea Cables. Could This be  the End of Cloud as We Know It? | Tech News | Startups News">
            <a:extLst>
              <a:ext uri="{FF2B5EF4-FFF2-40B4-BE49-F238E27FC236}">
                <a16:creationId xmlns:a16="http://schemas.microsoft.com/office/drawing/2014/main" id="{BAA5C1EF-9CBD-4D1E-A539-BAC314794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519" y="2927929"/>
            <a:ext cx="2569094" cy="148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9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F10E-3E58-4FBB-86FE-76D21D68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0115-BED1-422E-9282-496720F8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 descr="In our Wi-Fi world, the internet still depends on undersea cables">
            <a:extLst>
              <a:ext uri="{FF2B5EF4-FFF2-40B4-BE49-F238E27FC236}">
                <a16:creationId xmlns:a16="http://schemas.microsoft.com/office/drawing/2014/main" id="{7CCCE091-7DB6-440F-ABE1-DB884CBB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43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235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Computer Networks</vt:lpstr>
      <vt:lpstr>What is a network?</vt:lpstr>
      <vt:lpstr>PowerPoint Presentation</vt:lpstr>
      <vt:lpstr>PowerPoint Presentation</vt:lpstr>
      <vt:lpstr>Nodes </vt:lpstr>
      <vt:lpstr>Communication Media</vt:lpstr>
      <vt:lpstr>Bounded Media</vt:lpstr>
      <vt:lpstr>Fibre Optic Cable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Kurt Hilder</dc:creator>
  <cp:lastModifiedBy>Kurt Hilder</cp:lastModifiedBy>
  <cp:revision>2</cp:revision>
  <dcterms:created xsi:type="dcterms:W3CDTF">2021-09-08T07:52:48Z</dcterms:created>
  <dcterms:modified xsi:type="dcterms:W3CDTF">2021-11-09T13:13:47Z</dcterms:modified>
</cp:coreProperties>
</file>