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61" r:id="rId2"/>
    <p:sldId id="290" r:id="rId3"/>
    <p:sldId id="329" r:id="rId4"/>
    <p:sldId id="291" r:id="rId5"/>
    <p:sldId id="281" r:id="rId6"/>
    <p:sldId id="282" r:id="rId7"/>
    <p:sldId id="305" r:id="rId8"/>
    <p:sldId id="292" r:id="rId9"/>
    <p:sldId id="295" r:id="rId10"/>
    <p:sldId id="310" r:id="rId11"/>
    <p:sldId id="300" r:id="rId12"/>
    <p:sldId id="304" r:id="rId13"/>
    <p:sldId id="293" r:id="rId14"/>
    <p:sldId id="302" r:id="rId15"/>
    <p:sldId id="311" r:id="rId16"/>
    <p:sldId id="312" r:id="rId17"/>
    <p:sldId id="320" r:id="rId18"/>
    <p:sldId id="319" r:id="rId19"/>
    <p:sldId id="328" r:id="rId20"/>
    <p:sldId id="309" r:id="rId21"/>
    <p:sldId id="298" r:id="rId22"/>
    <p:sldId id="29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F1D1C2-B3AA-47B1-8C26-3D7485B11123}">
          <p14:sldIdLst>
            <p14:sldId id="261"/>
            <p14:sldId id="290"/>
            <p14:sldId id="329"/>
            <p14:sldId id="291"/>
            <p14:sldId id="281"/>
            <p14:sldId id="282"/>
            <p14:sldId id="305"/>
            <p14:sldId id="292"/>
            <p14:sldId id="295"/>
            <p14:sldId id="310"/>
            <p14:sldId id="300"/>
            <p14:sldId id="304"/>
            <p14:sldId id="293"/>
          </p14:sldIdLst>
        </p14:section>
        <p14:section name="principle" id="{16E91A50-488B-4B8E-A413-D9BE5AC49E76}">
          <p14:sldIdLst>
            <p14:sldId id="302"/>
            <p14:sldId id="311"/>
            <p14:sldId id="312"/>
            <p14:sldId id="320"/>
            <p14:sldId id="319"/>
            <p14:sldId id="328"/>
            <p14:sldId id="309"/>
            <p14:sldId id="298"/>
            <p14:sldId id="299"/>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590" autoAdjust="0"/>
  </p:normalViewPr>
  <p:slideViewPr>
    <p:cSldViewPr>
      <p:cViewPr>
        <p:scale>
          <a:sx n="77" d="100"/>
          <a:sy n="77" d="100"/>
        </p:scale>
        <p:origin x="-1194"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10/24/2024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10/24/2024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5</a:t>
            </a:fld>
            <a:endParaRPr lang="en-US"/>
          </a:p>
        </p:txBody>
      </p:sp>
    </p:spTree>
    <p:extLst>
      <p:ext uri="{BB962C8B-B14F-4D97-AF65-F5344CB8AC3E}">
        <p14:creationId xmlns:p14="http://schemas.microsoft.com/office/powerpoint/2010/main" val="2157429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10</a:t>
            </a:fld>
            <a:endParaRPr lang="en-US"/>
          </a:p>
        </p:txBody>
      </p:sp>
    </p:spTree>
    <p:extLst>
      <p:ext uri="{BB962C8B-B14F-4D97-AF65-F5344CB8AC3E}">
        <p14:creationId xmlns:p14="http://schemas.microsoft.com/office/powerpoint/2010/main" val="1661456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24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24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24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24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24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24 October 2024</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24 October 2024</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24 October 2024</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24 October 2024</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24 October 2024</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24 October 2024</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24 October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457200" y="1465516"/>
            <a:ext cx="8229600" cy="4841368"/>
          </a:xfrm>
        </p:spPr>
        <p:txBody>
          <a:bodyPr/>
          <a:lstStyle/>
          <a:p>
            <a:pPr>
              <a:buNone/>
            </a:pPr>
            <a:r>
              <a:rPr lang="en-US" dirty="0"/>
              <a:t> </a:t>
            </a:r>
            <a:r>
              <a:rPr lang="en-US" sz="2000" b="1" dirty="0">
                <a:latin typeface="Arial" pitchFamily="34" charset="0"/>
                <a:cs typeface="Arial" pitchFamily="34" charset="0"/>
              </a:rPr>
              <a:t>DEPARTMENT OF COMPUTER SCIENCE AND</a:t>
            </a:r>
            <a:r>
              <a:rPr lang="en-US" sz="2400" b="1" dirty="0">
                <a:latin typeface="Arial" pitchFamily="34" charset="0"/>
                <a:cs typeface="Arial" pitchFamily="34" charset="0"/>
              </a:rPr>
              <a:t> </a:t>
            </a:r>
            <a:r>
              <a:rPr lang="en-US" sz="2000" b="1" dirty="0">
                <a:latin typeface="Arial" pitchFamily="34" charset="0"/>
                <a:cs typeface="Arial" pitchFamily="34" charset="0"/>
              </a:rPr>
              <a:t>ENGINEERING</a:t>
            </a:r>
          </a:p>
          <a:p>
            <a:pPr>
              <a:buNone/>
            </a:pPr>
            <a:r>
              <a:rPr lang="en-US" sz="2000" b="1" dirty="0">
                <a:latin typeface="Arial" pitchFamily="34" charset="0"/>
                <a:cs typeface="Arial" pitchFamily="34" charset="0"/>
              </a:rPr>
              <a:t>                             </a:t>
            </a:r>
          </a:p>
          <a:p>
            <a:pPr>
              <a:buNone/>
            </a:pPr>
            <a:r>
              <a:rPr lang="en-US" sz="2000" b="1" dirty="0">
                <a:latin typeface="Arial" pitchFamily="34" charset="0"/>
                <a:cs typeface="Arial" pitchFamily="34" charset="0"/>
              </a:rPr>
              <a:t>                                  Professional Training – 1</a:t>
            </a:r>
          </a:p>
          <a:p>
            <a:pPr>
              <a:buNone/>
            </a:pPr>
            <a:endParaRPr lang="en-US" sz="2000" b="1" dirty="0">
              <a:latin typeface="Arial" pitchFamily="34" charset="0"/>
              <a:cs typeface="Arial" pitchFamily="34" charset="0"/>
            </a:endParaRPr>
          </a:p>
          <a:p>
            <a:pPr>
              <a:buNone/>
            </a:pPr>
            <a:endParaRPr lang="en-US" sz="2000" b="1" dirty="0">
              <a:latin typeface="Arial" pitchFamily="34" charset="0"/>
              <a:cs typeface="Arial" pitchFamily="34" charset="0"/>
            </a:endParaRPr>
          </a:p>
          <a:p>
            <a:pPr>
              <a:buNone/>
            </a:pPr>
            <a:endParaRPr lang="en-US" sz="2400" b="1" dirty="0">
              <a:latin typeface="Arial" pitchFamily="34" charset="0"/>
              <a:cs typeface="Arial" pitchFamily="34" charset="0"/>
            </a:endParaRPr>
          </a:p>
          <a:p>
            <a:pPr>
              <a:buNone/>
            </a:pPr>
            <a:endParaRPr lang="en-US" dirty="0"/>
          </a:p>
        </p:txBody>
      </p:sp>
      <p:sp>
        <p:nvSpPr>
          <p:cNvPr id="4" name="Date Placeholder 3"/>
          <p:cNvSpPr>
            <a:spLocks noGrp="1"/>
          </p:cNvSpPr>
          <p:nvPr>
            <p:ph type="dt" sz="half" idx="10"/>
          </p:nvPr>
        </p:nvSpPr>
        <p:spPr/>
        <p:txBody>
          <a:bodyPr/>
          <a:lstStyle/>
          <a:p>
            <a:fld id="{00770AC0-521A-4761-B605-21BC84785148}" type="datetime3">
              <a:rPr lang="en-US" smtClean="0"/>
              <a:pPr/>
              <a:t>24 October 2024</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1</a:t>
            </a:fld>
            <a:endParaRPr lang="en-US"/>
          </a:p>
        </p:txBody>
      </p:sp>
      <p:sp>
        <p:nvSpPr>
          <p:cNvPr id="7" name="Rectangle 6"/>
          <p:cNvSpPr/>
          <p:nvPr/>
        </p:nvSpPr>
        <p:spPr>
          <a:xfrm>
            <a:off x="457200" y="2895600"/>
            <a:ext cx="8305800" cy="1323439"/>
          </a:xfrm>
          <a:prstGeom prst="rect">
            <a:avLst/>
          </a:prstGeom>
        </p:spPr>
        <p:txBody>
          <a:bodyPr wrap="square">
            <a:spAutoFit/>
          </a:bodyPr>
          <a:lstStyle/>
          <a:p>
            <a:pPr algn="ctr"/>
            <a:r>
              <a:rPr lang="en-US" sz="4000" b="1" u="sng" dirty="0">
                <a:latin typeface="Times New Roman" pitchFamily="18" charset="0"/>
                <a:cs typeface="Times New Roman" pitchFamily="18" charset="0"/>
              </a:rPr>
              <a:t>Predicting Heart Disease using Machine Learning</a:t>
            </a:r>
          </a:p>
        </p:txBody>
      </p:sp>
      <p:sp>
        <p:nvSpPr>
          <p:cNvPr id="8" name="Rectangle 7"/>
          <p:cNvSpPr/>
          <p:nvPr/>
        </p:nvSpPr>
        <p:spPr>
          <a:xfrm>
            <a:off x="4114801" y="4504730"/>
            <a:ext cx="4724400" cy="1569660"/>
          </a:xfrm>
          <a:prstGeom prst="rect">
            <a:avLst/>
          </a:prstGeom>
        </p:spPr>
        <p:txBody>
          <a:bodyPr wrap="square">
            <a:spAutoFit/>
          </a:bodyPr>
          <a:lstStyle/>
          <a:p>
            <a:pPr algn="ctr"/>
            <a:endParaRPr lang="en-GB" sz="2400" b="1" dirty="0">
              <a:latin typeface="Times New Roman" panose="02020603050405020304" pitchFamily="18" charset="0"/>
              <a:cs typeface="Times New Roman" panose="02020603050405020304" pitchFamily="18" charset="0"/>
            </a:endParaRPr>
          </a:p>
          <a:p>
            <a:pPr algn="ctr"/>
            <a:r>
              <a:rPr lang="en-GB" sz="2400" b="1" dirty="0">
                <a:latin typeface="Arial" pitchFamily="34" charset="0"/>
                <a:cs typeface="Arial" pitchFamily="34" charset="0"/>
              </a:rPr>
              <a:t>GUIDE</a:t>
            </a:r>
          </a:p>
          <a:p>
            <a:pPr algn="ctr"/>
            <a:r>
              <a:rPr lang="en-GB" sz="2400" b="1" dirty="0">
                <a:latin typeface="Times New Roman" panose="02020603050405020304" pitchFamily="18" charset="0"/>
                <a:cs typeface="Times New Roman" panose="02020603050405020304" pitchFamily="18" charset="0"/>
              </a:rPr>
              <a:t>Dr.P.Ajitha,M.E.,Ph.D.,</a:t>
            </a:r>
          </a:p>
          <a:p>
            <a:pPr algn="ctr"/>
            <a:r>
              <a:rPr lang="en-GB" sz="2400" b="1" dirty="0">
                <a:latin typeface="Times New Roman" panose="02020603050405020304" pitchFamily="18" charset="0"/>
                <a:cs typeface="Times New Roman" panose="02020603050405020304" pitchFamily="18" charset="0"/>
              </a:rPr>
              <a:t>Associate Professor,CSE</a:t>
            </a:r>
          </a:p>
        </p:txBody>
      </p:sp>
      <p:pic>
        <p:nvPicPr>
          <p:cNvPr id="1026" name="Picture 2" descr="https://lh7-rt.googleusercontent.com/slidesz/AGV_vUeEGIpJcckDna3LipZxT4Jn_VUpjbj0Zv0loMugJfgS1ui3CC2XWjWOVesfIb_xI0A8wmmnOFgOnYaKBNRJVibagpE3s2YznwF9GCVStDrMaOBnjAuI0A_kiO9cxisLbmamNoSy0JCOz3IJGg4ilZCvBB4FO6mAb02Qe3T7yxJ_8E4jkX7dWoE=s2048?key=XOKDJMJ8ZHhF03jFYGQwZ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1" y="228600"/>
            <a:ext cx="8359140" cy="9906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23241" y="4504730"/>
            <a:ext cx="3566160" cy="1569660"/>
          </a:xfrm>
          <a:prstGeom prst="rect">
            <a:avLst/>
          </a:prstGeom>
        </p:spPr>
        <p:txBody>
          <a:bodyPr wrap="square">
            <a:spAutoFit/>
          </a:bodyPr>
          <a:lstStyle/>
          <a:p>
            <a:pPr algn="ctr"/>
            <a:endParaRPr lang="en-GB" sz="2400" b="1" dirty="0">
              <a:latin typeface="Arial" pitchFamily="34" charset="0"/>
              <a:cs typeface="Arial" pitchFamily="34" charset="0"/>
            </a:endParaRPr>
          </a:p>
          <a:p>
            <a:pPr algn="ctr"/>
            <a:r>
              <a:rPr lang="en-GB" sz="2400" b="1" dirty="0" smtClean="0">
                <a:latin typeface="Arial" pitchFamily="34" charset="0"/>
                <a:cs typeface="Arial" pitchFamily="34" charset="0"/>
              </a:rPr>
              <a:t>PROJECT STUDENT</a:t>
            </a:r>
          </a:p>
          <a:p>
            <a:pPr algn="ctr"/>
            <a:r>
              <a:rPr lang="en-GB" sz="2400" b="1" dirty="0" err="1" smtClean="0">
                <a:latin typeface="Arial" pitchFamily="34" charset="0"/>
                <a:cs typeface="Arial" pitchFamily="34" charset="0"/>
              </a:rPr>
              <a:t>Sanaka</a:t>
            </a:r>
            <a:r>
              <a:rPr lang="en-GB" sz="2400" b="1" dirty="0" smtClean="0">
                <a:latin typeface="Arial" pitchFamily="34" charset="0"/>
                <a:cs typeface="Arial" pitchFamily="34" charset="0"/>
              </a:rPr>
              <a:t> </a:t>
            </a:r>
            <a:r>
              <a:rPr lang="en-GB" sz="2400" b="1" dirty="0" err="1" smtClean="0">
                <a:latin typeface="Arial" pitchFamily="34" charset="0"/>
                <a:cs typeface="Arial" pitchFamily="34" charset="0"/>
              </a:rPr>
              <a:t>Leela</a:t>
            </a:r>
            <a:r>
              <a:rPr lang="en-GB" sz="2400" b="1" dirty="0" smtClean="0">
                <a:latin typeface="Arial" pitchFamily="34" charset="0"/>
                <a:cs typeface="Arial" pitchFamily="34" charset="0"/>
              </a:rPr>
              <a:t> </a:t>
            </a:r>
            <a:r>
              <a:rPr lang="en-GB" sz="2400" b="1" dirty="0" err="1" smtClean="0">
                <a:latin typeface="Arial" pitchFamily="34" charset="0"/>
                <a:cs typeface="Arial" pitchFamily="34" charset="0"/>
              </a:rPr>
              <a:t>Sukanya</a:t>
            </a:r>
            <a:r>
              <a:rPr lang="en-GB" sz="2400" b="1" dirty="0" smtClean="0">
                <a:latin typeface="Arial" pitchFamily="34" charset="0"/>
                <a:cs typeface="Arial" pitchFamily="34" charset="0"/>
              </a:rPr>
              <a:t> REG NO : 42111597</a:t>
            </a:r>
            <a:endParaRPr lang="en-GB" sz="2400" b="1"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C0E8C4-5F7F-02AA-2CF8-20D5B167A931}"/>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Product Features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B35975D-F3A9-4442-E913-D016A72C3F89}"/>
              </a:ext>
            </a:extLst>
          </p:cNvPr>
          <p:cNvSpPr>
            <a:spLocks noGrp="1"/>
          </p:cNvSpPr>
          <p:nvPr>
            <p:ph idx="1"/>
          </p:nvPr>
        </p:nvSpPr>
        <p:spPr/>
        <p:txBody>
          <a:bodyPr>
            <a:normAutofit lnSpcReduction="10000"/>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a:latin typeface="Times New Roman" panose="02020603050405020304" pitchFamily="18" charset="0"/>
                <a:cs typeface="Times New Roman" panose="02020603050405020304" pitchFamily="18" charset="0"/>
              </a:rPr>
              <a:t>•  Utility:</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It refers to the usefulness and value of the product in solving a specific problem—in this case, predicting heart disease.</a:t>
            </a:r>
          </a:p>
          <a:p>
            <a:pPr marL="0" indent="0">
              <a:lnSpc>
                <a:spcPct val="150000"/>
              </a:lnSpc>
              <a:buNone/>
            </a:pPr>
            <a:r>
              <a:rPr lang="en-US" sz="2400" dirty="0">
                <a:latin typeface="Times New Roman" pitchFamily="18" charset="0"/>
                <a:cs typeface="Times New Roman" pitchFamily="18" charset="0"/>
              </a:rPr>
              <a:t>•  Usability: It refers to how easy and intuitive the product            is for users to operate.</a:t>
            </a:r>
          </a:p>
          <a:p>
            <a:pPr>
              <a:lnSpc>
                <a:spcPct val="150000"/>
              </a:lnSpc>
            </a:pPr>
            <a:r>
              <a:rPr lang="en-US" sz="2400" dirty="0">
                <a:latin typeface="Times New Roman" pitchFamily="18" charset="0"/>
                <a:cs typeface="Times New Roman" pitchFamily="18" charset="0"/>
              </a:rPr>
              <a:t>Performance : It refers to the effectiveness and efficiency of</a:t>
            </a:r>
          </a:p>
          <a:p>
            <a:pPr marL="0" indent="0">
              <a:lnSpc>
                <a:spcPct val="150000"/>
              </a:lnSpc>
              <a:buNone/>
            </a:pPr>
            <a:r>
              <a:rPr lang="en-US" sz="2400" dirty="0">
                <a:latin typeface="Times New Roman" pitchFamily="18" charset="0"/>
                <a:cs typeface="Times New Roman" pitchFamily="18" charset="0"/>
              </a:rPr>
              <a:t>the product, particularly in terms of its predictive accuracy and speed.</a:t>
            </a:r>
          </a:p>
        </p:txBody>
      </p:sp>
      <p:sp>
        <p:nvSpPr>
          <p:cNvPr id="4" name="Date Placeholder 3">
            <a:extLst>
              <a:ext uri="{FF2B5EF4-FFF2-40B4-BE49-F238E27FC236}">
                <a16:creationId xmlns:a16="http://schemas.microsoft.com/office/drawing/2014/main" xmlns="" id="{0A421E0B-17E8-92EA-43B7-A2EF1D1C53D2}"/>
              </a:ext>
            </a:extLst>
          </p:cNvPr>
          <p:cNvSpPr>
            <a:spLocks noGrp="1"/>
          </p:cNvSpPr>
          <p:nvPr>
            <p:ph type="dt" sz="half" idx="10"/>
          </p:nvPr>
        </p:nvSpPr>
        <p:spPr/>
        <p:txBody>
          <a:bodyPr/>
          <a:lstStyle/>
          <a:p>
            <a:fld id="{A2414E9F-A237-4082-B37B-D926ADB268EE}" type="datetime3">
              <a:rPr lang="en-US" smtClean="0"/>
              <a:pPr/>
              <a:t>24 October 2024</a:t>
            </a:fld>
            <a:endParaRPr lang="en-US"/>
          </a:p>
        </p:txBody>
      </p:sp>
      <p:sp>
        <p:nvSpPr>
          <p:cNvPr id="5" name="Footer Placeholder 4">
            <a:extLst>
              <a:ext uri="{FF2B5EF4-FFF2-40B4-BE49-F238E27FC236}">
                <a16:creationId xmlns:a16="http://schemas.microsoft.com/office/drawing/2014/main" xmlns="" id="{8D225C66-1DA4-7E31-C23E-04E6D90BD0C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xmlns="" id="{7D7B18F3-3352-8C3F-5909-63F37D1E9F29}"/>
              </a:ext>
            </a:extLst>
          </p:cNvPr>
          <p:cNvSpPr>
            <a:spLocks noGrp="1"/>
          </p:cNvSpPr>
          <p:nvPr>
            <p:ph type="sldNum" sz="quarter" idx="12"/>
          </p:nvPr>
        </p:nvSpPr>
        <p:spPr/>
        <p:txBody>
          <a:bodyPr/>
          <a:lstStyle/>
          <a:p>
            <a:fld id="{7B28076C-CE04-4A00-BFAA-A90EA8355859}" type="slidenum">
              <a:rPr lang="en-US" smtClean="0"/>
              <a:pPr/>
              <a:t>10</a:t>
            </a:fld>
            <a:endParaRPr lang="en-US"/>
          </a:p>
        </p:txBody>
      </p:sp>
    </p:spTree>
    <p:extLst>
      <p:ext uri="{BB962C8B-B14F-4D97-AF65-F5344CB8AC3E}">
        <p14:creationId xmlns:p14="http://schemas.microsoft.com/office/powerpoint/2010/main" val="250995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138" y="179989"/>
            <a:ext cx="8229600" cy="1143000"/>
          </a:xfrm>
        </p:spPr>
        <p:txBody>
          <a:bodyPr>
            <a:normAutofit/>
          </a:bodyPr>
          <a:lstStyle/>
          <a:p>
            <a:r>
              <a:rPr lang="en-IN" sz="3200" b="1" dirty="0">
                <a:latin typeface="Times New Roman" panose="02020603050405020304" pitchFamily="18" charset="0"/>
                <a:cs typeface="Times New Roman" panose="02020603050405020304" pitchFamily="18" charset="0"/>
              </a:rPr>
              <a:t>Design Requirements</a:t>
            </a:r>
          </a:p>
        </p:txBody>
      </p:sp>
      <p:sp>
        <p:nvSpPr>
          <p:cNvPr id="3" name="Content Placeholder 2"/>
          <p:cNvSpPr>
            <a:spLocks noGrp="1"/>
          </p:cNvSpPr>
          <p:nvPr>
            <p:ph idx="1"/>
          </p:nvPr>
        </p:nvSpPr>
        <p:spPr>
          <a:xfrm>
            <a:off x="457200" y="1318939"/>
            <a:ext cx="8229600" cy="5295900"/>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Hardware requirements:</a:t>
            </a:r>
          </a:p>
          <a:p>
            <a:pPr marL="0" indent="0">
              <a:buNone/>
            </a:pPr>
            <a:endParaRPr lang="en-GB"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endParaRPr lang="en-IN" b="1"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24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648361544"/>
              </p:ext>
            </p:extLst>
          </p:nvPr>
        </p:nvGraphicFramePr>
        <p:xfrm>
          <a:off x="1524000" y="1981200"/>
          <a:ext cx="6096000" cy="37338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466725">
                <a:tc>
                  <a:txBody>
                    <a:bodyPr/>
                    <a:lstStyle/>
                    <a:p>
                      <a:r>
                        <a:rPr lang="en-US" dirty="0">
                          <a:solidFill>
                            <a:schemeClr val="tx1"/>
                          </a:solidFill>
                          <a:latin typeface="Times New Roman" pitchFamily="18" charset="0"/>
                          <a:cs typeface="Times New Roman" pitchFamily="18" charset="0"/>
                        </a:rPr>
                        <a:t>Processor</a:t>
                      </a:r>
                    </a:p>
                  </a:txBody>
                  <a:tcPr>
                    <a:solidFill>
                      <a:schemeClr val="bg1">
                        <a:lumMod val="95000"/>
                      </a:schemeClr>
                    </a:solidFill>
                  </a:tcPr>
                </a:tc>
                <a:tc>
                  <a:txBody>
                    <a:bodyPr/>
                    <a:lstStyle/>
                    <a:p>
                      <a:r>
                        <a:rPr lang="en-US" dirty="0">
                          <a:solidFill>
                            <a:schemeClr val="tx1"/>
                          </a:solidFill>
                          <a:latin typeface="Times New Roman" pitchFamily="18" charset="0"/>
                          <a:cs typeface="Times New Roman" pitchFamily="18" charset="0"/>
                        </a:rPr>
                        <a:t>Intel (</a:t>
                      </a:r>
                      <a:r>
                        <a:rPr lang="en-US" baseline="0" dirty="0">
                          <a:solidFill>
                            <a:schemeClr val="tx1"/>
                          </a:solidFill>
                          <a:latin typeface="Times New Roman" pitchFamily="18" charset="0"/>
                          <a:cs typeface="Times New Roman" pitchFamily="18" charset="0"/>
                        </a:rPr>
                        <a:t>R) Core (TM) i3</a:t>
                      </a:r>
                      <a:endParaRPr lang="en-US" dirty="0">
                        <a:solidFill>
                          <a:schemeClr val="tx1"/>
                        </a:solidFill>
                        <a:latin typeface="Times New Roman" pitchFamily="18" charset="0"/>
                        <a:cs typeface="Times New Roman" pitchFamily="18" charset="0"/>
                      </a:endParaRPr>
                    </a:p>
                  </a:txBody>
                  <a:tcPr>
                    <a:solidFill>
                      <a:schemeClr val="bg1">
                        <a:lumMod val="95000"/>
                      </a:schemeClr>
                    </a:solidFill>
                  </a:tcPr>
                </a:tc>
                <a:extLst>
                  <a:ext uri="{0D108BD9-81ED-4DB2-BD59-A6C34878D82A}">
                    <a16:rowId xmlns:a16="http://schemas.microsoft.com/office/drawing/2014/main" xmlns="" val="10000"/>
                  </a:ext>
                </a:extLst>
              </a:tr>
              <a:tr h="466725">
                <a:tc>
                  <a:txBody>
                    <a:bodyPr/>
                    <a:lstStyle/>
                    <a:p>
                      <a:r>
                        <a:rPr lang="en-US" dirty="0">
                          <a:latin typeface="Times New Roman" pitchFamily="18" charset="0"/>
                          <a:cs typeface="Times New Roman" pitchFamily="18" charset="0"/>
                        </a:rPr>
                        <a:t>Processor Speed</a:t>
                      </a:r>
                    </a:p>
                  </a:txBody>
                  <a:tcPr/>
                </a:tc>
                <a:tc>
                  <a:txBody>
                    <a:bodyPr/>
                    <a:lstStyle/>
                    <a:p>
                      <a:r>
                        <a:rPr lang="en-US" dirty="0">
                          <a:latin typeface="Times New Roman" pitchFamily="18" charset="0"/>
                          <a:cs typeface="Times New Roman" pitchFamily="18" charset="0"/>
                        </a:rPr>
                        <a:t>3.06GHz</a:t>
                      </a:r>
                    </a:p>
                  </a:txBody>
                  <a:tcPr/>
                </a:tc>
                <a:extLst>
                  <a:ext uri="{0D108BD9-81ED-4DB2-BD59-A6C34878D82A}">
                    <a16:rowId xmlns:a16="http://schemas.microsoft.com/office/drawing/2014/main" xmlns="" val="10001"/>
                  </a:ext>
                </a:extLst>
              </a:tr>
              <a:tr h="466725">
                <a:tc>
                  <a:txBody>
                    <a:bodyPr/>
                    <a:lstStyle/>
                    <a:p>
                      <a:r>
                        <a:rPr lang="en-US" dirty="0">
                          <a:latin typeface="Times New Roman" pitchFamily="18" charset="0"/>
                          <a:cs typeface="Times New Roman" pitchFamily="18" charset="0"/>
                        </a:rPr>
                        <a:t>Ram</a:t>
                      </a:r>
                    </a:p>
                  </a:txBody>
                  <a:tcPr/>
                </a:tc>
                <a:tc>
                  <a:txBody>
                    <a:bodyPr/>
                    <a:lstStyle/>
                    <a:p>
                      <a:r>
                        <a:rPr lang="en-US" dirty="0">
                          <a:latin typeface="Times New Roman" pitchFamily="18" charset="0"/>
                          <a:cs typeface="Times New Roman" pitchFamily="18" charset="0"/>
                        </a:rPr>
                        <a:t>2GB</a:t>
                      </a:r>
                    </a:p>
                  </a:txBody>
                  <a:tcPr/>
                </a:tc>
                <a:extLst>
                  <a:ext uri="{0D108BD9-81ED-4DB2-BD59-A6C34878D82A}">
                    <a16:rowId xmlns:a16="http://schemas.microsoft.com/office/drawing/2014/main" xmlns="" val="10002"/>
                  </a:ext>
                </a:extLst>
              </a:tr>
              <a:tr h="466725">
                <a:tc>
                  <a:txBody>
                    <a:bodyPr/>
                    <a:lstStyle/>
                    <a:p>
                      <a:r>
                        <a:rPr lang="en-US" dirty="0">
                          <a:latin typeface="Times New Roman" pitchFamily="18" charset="0"/>
                          <a:cs typeface="Times New Roman" pitchFamily="18" charset="0"/>
                        </a:rPr>
                        <a:t>Hard Disk</a:t>
                      </a:r>
                      <a:r>
                        <a:rPr lang="en-US" baseline="0" dirty="0">
                          <a:latin typeface="Times New Roman" pitchFamily="18" charset="0"/>
                          <a:cs typeface="Times New Roman" pitchFamily="18" charset="0"/>
                        </a:rPr>
                        <a:t> Drive</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250GB</a:t>
                      </a:r>
                    </a:p>
                  </a:txBody>
                  <a:tcPr/>
                </a:tc>
                <a:extLst>
                  <a:ext uri="{0D108BD9-81ED-4DB2-BD59-A6C34878D82A}">
                    <a16:rowId xmlns:a16="http://schemas.microsoft.com/office/drawing/2014/main" xmlns="" val="10003"/>
                  </a:ext>
                </a:extLst>
              </a:tr>
              <a:tr h="466725">
                <a:tc>
                  <a:txBody>
                    <a:bodyPr/>
                    <a:lstStyle/>
                    <a:p>
                      <a:r>
                        <a:rPr lang="en-US" dirty="0">
                          <a:latin typeface="Times New Roman" pitchFamily="18" charset="0"/>
                          <a:cs typeface="Times New Roman" pitchFamily="18" charset="0"/>
                        </a:rPr>
                        <a:t>Floppy</a:t>
                      </a:r>
                      <a:r>
                        <a:rPr lang="en-US" baseline="0" dirty="0">
                          <a:latin typeface="Times New Roman" pitchFamily="18" charset="0"/>
                          <a:cs typeface="Times New Roman" pitchFamily="18" charset="0"/>
                        </a:rPr>
                        <a:t> Disk Drive </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Sony</a:t>
                      </a:r>
                    </a:p>
                  </a:txBody>
                  <a:tcPr/>
                </a:tc>
                <a:extLst>
                  <a:ext uri="{0D108BD9-81ED-4DB2-BD59-A6C34878D82A}">
                    <a16:rowId xmlns:a16="http://schemas.microsoft.com/office/drawing/2014/main" xmlns="" val="10004"/>
                  </a:ext>
                </a:extLst>
              </a:tr>
              <a:tr h="466725">
                <a:tc>
                  <a:txBody>
                    <a:bodyPr/>
                    <a:lstStyle/>
                    <a:p>
                      <a:r>
                        <a:rPr lang="en-US" dirty="0">
                          <a:latin typeface="Times New Roman" pitchFamily="18" charset="0"/>
                          <a:cs typeface="Times New Roman" pitchFamily="18" charset="0"/>
                        </a:rPr>
                        <a:t>CD-ROM</a:t>
                      </a:r>
                    </a:p>
                  </a:txBody>
                  <a:tcPr/>
                </a:tc>
                <a:tc>
                  <a:txBody>
                    <a:bodyPr/>
                    <a:lstStyle/>
                    <a:p>
                      <a:r>
                        <a:rPr lang="en-US" dirty="0">
                          <a:latin typeface="Times New Roman" pitchFamily="18" charset="0"/>
                          <a:cs typeface="Times New Roman" pitchFamily="18" charset="0"/>
                        </a:rPr>
                        <a:t>Sony</a:t>
                      </a:r>
                    </a:p>
                  </a:txBody>
                  <a:tcPr/>
                </a:tc>
                <a:extLst>
                  <a:ext uri="{0D108BD9-81ED-4DB2-BD59-A6C34878D82A}">
                    <a16:rowId xmlns:a16="http://schemas.microsoft.com/office/drawing/2014/main" xmlns="" val="10005"/>
                  </a:ext>
                </a:extLst>
              </a:tr>
              <a:tr h="466725">
                <a:tc>
                  <a:txBody>
                    <a:bodyPr/>
                    <a:lstStyle/>
                    <a:p>
                      <a:r>
                        <a:rPr lang="en-US" dirty="0">
                          <a:latin typeface="Times New Roman" pitchFamily="18" charset="0"/>
                          <a:cs typeface="Times New Roman" pitchFamily="18" charset="0"/>
                        </a:rPr>
                        <a:t>Monitor</a:t>
                      </a:r>
                    </a:p>
                  </a:txBody>
                  <a:tcPr/>
                </a:tc>
                <a:tc>
                  <a:txBody>
                    <a:bodyPr/>
                    <a:lstStyle/>
                    <a:p>
                      <a:r>
                        <a:rPr lang="en-US" dirty="0">
                          <a:latin typeface="Times New Roman" pitchFamily="18" charset="0"/>
                          <a:cs typeface="Times New Roman" pitchFamily="18" charset="0"/>
                        </a:rPr>
                        <a:t>“17” Inches</a:t>
                      </a:r>
                    </a:p>
                  </a:txBody>
                  <a:tcPr/>
                </a:tc>
                <a:extLst>
                  <a:ext uri="{0D108BD9-81ED-4DB2-BD59-A6C34878D82A}">
                    <a16:rowId xmlns:a16="http://schemas.microsoft.com/office/drawing/2014/main" xmlns="" val="10006"/>
                  </a:ext>
                </a:extLst>
              </a:tr>
              <a:tr h="466725">
                <a:tc>
                  <a:txBody>
                    <a:bodyPr/>
                    <a:lstStyle/>
                    <a:p>
                      <a:r>
                        <a:rPr lang="en-US" dirty="0">
                          <a:latin typeface="Times New Roman" pitchFamily="18" charset="0"/>
                          <a:cs typeface="Times New Roman" pitchFamily="18" charset="0"/>
                        </a:rPr>
                        <a:t>Keyboard</a:t>
                      </a:r>
                    </a:p>
                  </a:txBody>
                  <a:tcPr/>
                </a:tc>
                <a:tc>
                  <a:txBody>
                    <a:bodyPr/>
                    <a:lstStyle/>
                    <a:p>
                      <a:r>
                        <a:rPr lang="en-US" dirty="0">
                          <a:latin typeface="Times New Roman" pitchFamily="18" charset="0"/>
                          <a:cs typeface="Times New Roman" pitchFamily="18" charset="0"/>
                        </a:rPr>
                        <a:t>TVS Gold</a:t>
                      </a: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367270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57E9713-ED7A-2782-D255-73613532AB26}"/>
              </a:ext>
            </a:extLst>
          </p:cNvPr>
          <p:cNvSpPr>
            <a:spLocks noGrp="1"/>
          </p:cNvSpPr>
          <p:nvPr>
            <p:ph type="dt" sz="half" idx="10"/>
          </p:nvPr>
        </p:nvSpPr>
        <p:spPr/>
        <p:txBody>
          <a:bodyPr/>
          <a:lstStyle/>
          <a:p>
            <a:fld id="{9828E112-8377-45A9-BD19-18629BBD0547}" type="datetime3">
              <a:rPr lang="en-US" smtClean="0"/>
              <a:pPr/>
              <a:t>24 October 2024</a:t>
            </a:fld>
            <a:endParaRPr lang="en-US"/>
          </a:p>
        </p:txBody>
      </p:sp>
      <p:sp>
        <p:nvSpPr>
          <p:cNvPr id="3" name="Footer Placeholder 2">
            <a:extLst>
              <a:ext uri="{FF2B5EF4-FFF2-40B4-BE49-F238E27FC236}">
                <a16:creationId xmlns:a16="http://schemas.microsoft.com/office/drawing/2014/main" xmlns="" id="{128609B1-4AB2-7F0F-9DB8-340420DA4A6A}"/>
              </a:ext>
            </a:extLst>
          </p:cNvPr>
          <p:cNvSpPr>
            <a:spLocks noGrp="1"/>
          </p:cNvSpPr>
          <p:nvPr>
            <p:ph type="ftr" sz="quarter" idx="11"/>
          </p:nvPr>
        </p:nvSpPr>
        <p:spPr/>
        <p:txBody>
          <a:bodyPr/>
          <a:lstStyle/>
          <a:p>
            <a:r>
              <a:rPr lang="en-US"/>
              <a:t>Department of CSE</a:t>
            </a:r>
          </a:p>
        </p:txBody>
      </p:sp>
      <p:sp>
        <p:nvSpPr>
          <p:cNvPr id="4" name="Slide Number Placeholder 3">
            <a:extLst>
              <a:ext uri="{FF2B5EF4-FFF2-40B4-BE49-F238E27FC236}">
                <a16:creationId xmlns:a16="http://schemas.microsoft.com/office/drawing/2014/main" xmlns="" id="{FE08F69E-E220-6E8B-7F1A-9D02551FC98A}"/>
              </a:ext>
            </a:extLst>
          </p:cNvPr>
          <p:cNvSpPr>
            <a:spLocks noGrp="1"/>
          </p:cNvSpPr>
          <p:nvPr>
            <p:ph type="sldNum" sz="quarter" idx="12"/>
          </p:nvPr>
        </p:nvSpPr>
        <p:spPr/>
        <p:txBody>
          <a:bodyPr/>
          <a:lstStyle/>
          <a:p>
            <a:fld id="{7B28076C-CE04-4A00-BFAA-A90EA8355859}" type="slidenum">
              <a:rPr lang="en-US" smtClean="0"/>
              <a:pPr/>
              <a:t>12</a:t>
            </a:fld>
            <a:endParaRPr lang="en-US"/>
          </a:p>
        </p:txBody>
      </p:sp>
      <p:sp>
        <p:nvSpPr>
          <p:cNvPr id="8" name="TextBox 7">
            <a:extLst>
              <a:ext uri="{FF2B5EF4-FFF2-40B4-BE49-F238E27FC236}">
                <a16:creationId xmlns:a16="http://schemas.microsoft.com/office/drawing/2014/main" xmlns="" id="{3E000126-4AD6-3AD7-3FD8-2C11BC597015}"/>
              </a:ext>
            </a:extLst>
          </p:cNvPr>
          <p:cNvSpPr txBox="1"/>
          <p:nvPr/>
        </p:nvSpPr>
        <p:spPr>
          <a:xfrm>
            <a:off x="712304" y="1676400"/>
            <a:ext cx="7772400" cy="461665"/>
          </a:xfrm>
          <a:prstGeom prst="rect">
            <a:avLst/>
          </a:prstGeom>
          <a:noFill/>
        </p:spPr>
        <p:txBody>
          <a:bodyPr wrap="square">
            <a:spAutoFit/>
          </a:bodyPr>
          <a:lstStyle/>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Server</a:t>
            </a:r>
          </a:p>
        </p:txBody>
      </p:sp>
      <p:sp>
        <p:nvSpPr>
          <p:cNvPr id="9" name="TextBox 8">
            <a:extLst>
              <a:ext uri="{FF2B5EF4-FFF2-40B4-BE49-F238E27FC236}">
                <a16:creationId xmlns:a16="http://schemas.microsoft.com/office/drawing/2014/main" xmlns="" id="{173DBFC9-EB39-468A-B9E1-70A1BF3BEB74}"/>
              </a:ext>
            </a:extLst>
          </p:cNvPr>
          <p:cNvSpPr txBox="1"/>
          <p:nvPr/>
        </p:nvSpPr>
        <p:spPr>
          <a:xfrm>
            <a:off x="2590800" y="381000"/>
            <a:ext cx="434340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Software requirements</a:t>
            </a:r>
          </a:p>
        </p:txBody>
      </p:sp>
      <p:graphicFrame>
        <p:nvGraphicFramePr>
          <p:cNvPr id="5" name="Table 4"/>
          <p:cNvGraphicFramePr>
            <a:graphicFrameLocks noGrp="1"/>
          </p:cNvGraphicFramePr>
          <p:nvPr>
            <p:extLst>
              <p:ext uri="{D42A27DB-BD31-4B8C-83A1-F6EECF244321}">
                <p14:modId xmlns:p14="http://schemas.microsoft.com/office/powerpoint/2010/main" val="2841761827"/>
              </p:ext>
            </p:extLst>
          </p:nvPr>
        </p:nvGraphicFramePr>
        <p:xfrm>
          <a:off x="1371600" y="2209800"/>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70840">
                <a:tc>
                  <a:txBody>
                    <a:bodyPr/>
                    <a:lstStyle/>
                    <a:p>
                      <a:r>
                        <a:rPr lang="en-US" b="0" dirty="0">
                          <a:solidFill>
                            <a:schemeClr val="tx1"/>
                          </a:solidFill>
                          <a:latin typeface="Times New Roman" pitchFamily="18" charset="0"/>
                          <a:cs typeface="Times New Roman" pitchFamily="18" charset="0"/>
                        </a:rPr>
                        <a:t>Operating</a:t>
                      </a:r>
                      <a:r>
                        <a:rPr lang="en-US" b="0" baseline="0" dirty="0">
                          <a:solidFill>
                            <a:schemeClr val="tx1"/>
                          </a:solidFill>
                          <a:latin typeface="Times New Roman" pitchFamily="18" charset="0"/>
                          <a:cs typeface="Times New Roman" pitchFamily="18" charset="0"/>
                        </a:rPr>
                        <a:t> System</a:t>
                      </a:r>
                      <a:endParaRPr lang="en-US" b="0" dirty="0">
                        <a:solidFill>
                          <a:schemeClr val="tx1"/>
                        </a:solidFill>
                        <a:latin typeface="Times New Roman" pitchFamily="18" charset="0"/>
                        <a:cs typeface="Times New Roman" pitchFamily="18" charset="0"/>
                      </a:endParaRPr>
                    </a:p>
                  </a:txBody>
                  <a:tcPr>
                    <a:solidFill>
                      <a:schemeClr val="bg1">
                        <a:lumMod val="95000"/>
                      </a:schemeClr>
                    </a:solidFill>
                  </a:tcPr>
                </a:tc>
                <a:tc>
                  <a:txBody>
                    <a:bodyPr/>
                    <a:lstStyle/>
                    <a:p>
                      <a:r>
                        <a:rPr lang="en-US" b="0" dirty="0">
                          <a:solidFill>
                            <a:schemeClr val="tx1"/>
                          </a:solidFill>
                          <a:latin typeface="Times New Roman" pitchFamily="18" charset="0"/>
                          <a:cs typeface="Times New Roman" pitchFamily="18" charset="0"/>
                        </a:rPr>
                        <a:t>Windows 7</a:t>
                      </a:r>
                    </a:p>
                  </a:txBody>
                  <a:tcPr>
                    <a:solidFill>
                      <a:schemeClr val="bg1">
                        <a:lumMod val="95000"/>
                      </a:schemeClr>
                    </a:solidFill>
                  </a:tcPr>
                </a:tc>
                <a:extLst>
                  <a:ext uri="{0D108BD9-81ED-4DB2-BD59-A6C34878D82A}">
                    <a16:rowId xmlns:a16="http://schemas.microsoft.com/office/drawing/2014/main" xmlns="" val="10000"/>
                  </a:ext>
                </a:extLst>
              </a:tr>
              <a:tr h="370840">
                <a:tc>
                  <a:txBody>
                    <a:bodyPr/>
                    <a:lstStyle/>
                    <a:p>
                      <a:r>
                        <a:rPr lang="en-US" b="0" dirty="0">
                          <a:latin typeface="Times New Roman" pitchFamily="18" charset="0"/>
                          <a:cs typeface="Times New Roman" pitchFamily="18" charset="0"/>
                        </a:rPr>
                        <a:t>Technology Used</a:t>
                      </a:r>
                    </a:p>
                  </a:txBody>
                  <a:tcPr/>
                </a:tc>
                <a:tc>
                  <a:txBody>
                    <a:bodyPr/>
                    <a:lstStyle/>
                    <a:p>
                      <a:r>
                        <a:rPr lang="en-US" b="0" dirty="0">
                          <a:latin typeface="Times New Roman" pitchFamily="18" charset="0"/>
                          <a:cs typeface="Times New Roman" pitchFamily="18" charset="0"/>
                        </a:rPr>
                        <a:t>Python </a:t>
                      </a:r>
                    </a:p>
                  </a:txBody>
                  <a:tcPr/>
                </a:tc>
                <a:extLst>
                  <a:ext uri="{0D108BD9-81ED-4DB2-BD59-A6C34878D82A}">
                    <a16:rowId xmlns:a16="http://schemas.microsoft.com/office/drawing/2014/main" xmlns="" val="10001"/>
                  </a:ext>
                </a:extLst>
              </a:tr>
              <a:tr h="370840">
                <a:tc>
                  <a:txBody>
                    <a:bodyPr/>
                    <a:lstStyle/>
                    <a:p>
                      <a:r>
                        <a:rPr lang="en-US" b="0" dirty="0">
                          <a:latin typeface="Times New Roman" pitchFamily="18" charset="0"/>
                          <a:cs typeface="Times New Roman" pitchFamily="18" charset="0"/>
                        </a:rPr>
                        <a:t>Database</a:t>
                      </a:r>
                    </a:p>
                  </a:txBody>
                  <a:tcPr/>
                </a:tc>
                <a:tc>
                  <a:txBody>
                    <a:bodyPr/>
                    <a:lstStyle/>
                    <a:p>
                      <a:r>
                        <a:rPr lang="en-US" b="0" dirty="0">
                          <a:latin typeface="Times New Roman" pitchFamily="18" charset="0"/>
                          <a:cs typeface="Times New Roman" pitchFamily="18" charset="0"/>
                        </a:rPr>
                        <a:t>My-</a:t>
                      </a:r>
                      <a:r>
                        <a:rPr lang="en-US" b="0" dirty="0" err="1">
                          <a:latin typeface="Times New Roman" pitchFamily="18" charset="0"/>
                          <a:cs typeface="Times New Roman" pitchFamily="18" charset="0"/>
                        </a:rPr>
                        <a:t>sql</a:t>
                      </a:r>
                      <a:endParaRPr lang="en-US" b="0" dirty="0">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r h="370840">
                <a:tc>
                  <a:txBody>
                    <a:bodyPr/>
                    <a:lstStyle/>
                    <a:p>
                      <a:r>
                        <a:rPr lang="en-US" b="0" dirty="0">
                          <a:latin typeface="Times New Roman" pitchFamily="18" charset="0"/>
                          <a:cs typeface="Times New Roman" pitchFamily="18" charset="0"/>
                        </a:rPr>
                        <a:t>Database</a:t>
                      </a:r>
                      <a:r>
                        <a:rPr lang="en-US" b="0" baseline="0" dirty="0">
                          <a:latin typeface="Times New Roman" pitchFamily="18" charset="0"/>
                          <a:cs typeface="Times New Roman" pitchFamily="18" charset="0"/>
                        </a:rPr>
                        <a:t> Connectivity</a:t>
                      </a:r>
                      <a:endParaRPr lang="en-US" b="0" dirty="0">
                        <a:latin typeface="Times New Roman" pitchFamily="18" charset="0"/>
                        <a:cs typeface="Times New Roman" pitchFamily="18" charset="0"/>
                      </a:endParaRPr>
                    </a:p>
                  </a:txBody>
                  <a:tcPr/>
                </a:tc>
                <a:tc>
                  <a:txBody>
                    <a:bodyPr/>
                    <a:lstStyle/>
                    <a:p>
                      <a:r>
                        <a:rPr lang="en-US" b="0" dirty="0">
                          <a:latin typeface="Times New Roman" pitchFamily="18" charset="0"/>
                          <a:cs typeface="Times New Roman" pitchFamily="18" charset="0"/>
                        </a:rPr>
                        <a:t>Native Connectivity</a:t>
                      </a:r>
                    </a:p>
                  </a:txBody>
                  <a:tcPr/>
                </a:tc>
                <a:extLst>
                  <a:ext uri="{0D108BD9-81ED-4DB2-BD59-A6C34878D82A}">
                    <a16:rowId xmlns:a16="http://schemas.microsoft.com/office/drawing/2014/main" xmlns="" val="10003"/>
                  </a:ext>
                </a:extLst>
              </a:tr>
              <a:tr h="370840">
                <a:tc>
                  <a:txBody>
                    <a:bodyPr/>
                    <a:lstStyle/>
                    <a:p>
                      <a:r>
                        <a:rPr lang="en-US" b="0" dirty="0">
                          <a:latin typeface="Times New Roman" pitchFamily="18" charset="0"/>
                          <a:cs typeface="Times New Roman" pitchFamily="18" charset="0"/>
                        </a:rPr>
                        <a:t>Web Server</a:t>
                      </a:r>
                    </a:p>
                  </a:txBody>
                  <a:tcPr/>
                </a:tc>
                <a:tc>
                  <a:txBody>
                    <a:bodyPr/>
                    <a:lstStyle/>
                    <a:p>
                      <a:r>
                        <a:rPr lang="en-US" b="0" dirty="0">
                          <a:latin typeface="Times New Roman" pitchFamily="18" charset="0"/>
                          <a:cs typeface="Times New Roman" pitchFamily="18" charset="0"/>
                        </a:rPr>
                        <a:t>Apache</a:t>
                      </a:r>
                    </a:p>
                  </a:txBody>
                  <a:tcPr/>
                </a:tc>
                <a:extLst>
                  <a:ext uri="{0D108BD9-81ED-4DB2-BD59-A6C34878D82A}">
                    <a16:rowId xmlns:a16="http://schemas.microsoft.com/office/drawing/2014/main" xmlns="" val="10004"/>
                  </a:ext>
                </a:extLst>
              </a:tr>
              <a:tr h="370840">
                <a:tc>
                  <a:txBody>
                    <a:bodyPr/>
                    <a:lstStyle/>
                    <a:p>
                      <a:r>
                        <a:rPr lang="en-US" b="0" dirty="0">
                          <a:latin typeface="Times New Roman" pitchFamily="18" charset="0"/>
                          <a:cs typeface="Times New Roman" pitchFamily="18" charset="0"/>
                        </a:rPr>
                        <a:t>Browser</a:t>
                      </a:r>
                    </a:p>
                  </a:txBody>
                  <a:tcPr/>
                </a:tc>
                <a:tc>
                  <a:txBody>
                    <a:bodyPr/>
                    <a:lstStyle/>
                    <a:p>
                      <a:r>
                        <a:rPr lang="en-US" b="0" dirty="0">
                          <a:latin typeface="Times New Roman" pitchFamily="18" charset="0"/>
                          <a:cs typeface="Times New Roman" pitchFamily="18" charset="0"/>
                        </a:rPr>
                        <a:t>Internet</a:t>
                      </a:r>
                      <a:r>
                        <a:rPr lang="en-US" b="0" baseline="0" dirty="0">
                          <a:latin typeface="Times New Roman" pitchFamily="18" charset="0"/>
                          <a:cs typeface="Times New Roman" pitchFamily="18" charset="0"/>
                        </a:rPr>
                        <a:t> Explorer 6.0</a:t>
                      </a:r>
                      <a:endParaRPr lang="en-US" b="0" dirty="0">
                        <a:latin typeface="Times New Roman" pitchFamily="18" charset="0"/>
                        <a:cs typeface="Times New Roman" pitchFamily="18" charset="0"/>
                      </a:endParaRPr>
                    </a:p>
                  </a:txBody>
                  <a:tcPr/>
                </a:tc>
                <a:extLst>
                  <a:ext uri="{0D108BD9-81ED-4DB2-BD59-A6C34878D82A}">
                    <a16:rowId xmlns:a16="http://schemas.microsoft.com/office/drawing/2014/main" xmlns="" val="10005"/>
                  </a:ext>
                </a:extLst>
              </a:tr>
            </a:tbl>
          </a:graphicData>
        </a:graphic>
      </p:graphicFrame>
      <p:sp>
        <p:nvSpPr>
          <p:cNvPr id="10" name="TextBox 9">
            <a:extLst>
              <a:ext uri="{FF2B5EF4-FFF2-40B4-BE49-F238E27FC236}">
                <a16:creationId xmlns:a16="http://schemas.microsoft.com/office/drawing/2014/main" xmlns="" id="{3E000126-4AD6-3AD7-3FD8-2C11BC597015}"/>
              </a:ext>
            </a:extLst>
          </p:cNvPr>
          <p:cNvSpPr txBox="1"/>
          <p:nvPr/>
        </p:nvSpPr>
        <p:spPr>
          <a:xfrm>
            <a:off x="712304" y="4546576"/>
            <a:ext cx="7772400" cy="461665"/>
          </a:xfrm>
          <a:prstGeom prst="rect">
            <a:avLst/>
          </a:prstGeom>
          <a:noFill/>
        </p:spPr>
        <p:txBody>
          <a:bodyPr wrap="square">
            <a:spAutoFit/>
          </a:bodyPr>
          <a:lstStyle/>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Client</a:t>
            </a:r>
          </a:p>
        </p:txBody>
      </p:sp>
      <p:graphicFrame>
        <p:nvGraphicFramePr>
          <p:cNvPr id="6" name="Table 5"/>
          <p:cNvGraphicFramePr>
            <a:graphicFrameLocks noGrp="1"/>
          </p:cNvGraphicFramePr>
          <p:nvPr>
            <p:extLst>
              <p:ext uri="{D42A27DB-BD31-4B8C-83A1-F6EECF244321}">
                <p14:modId xmlns:p14="http://schemas.microsoft.com/office/powerpoint/2010/main" val="538515222"/>
              </p:ext>
            </p:extLst>
          </p:nvPr>
        </p:nvGraphicFramePr>
        <p:xfrm>
          <a:off x="1371600" y="5008241"/>
          <a:ext cx="6096000" cy="741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70840">
                <a:tc>
                  <a:txBody>
                    <a:bodyPr/>
                    <a:lstStyle/>
                    <a:p>
                      <a:r>
                        <a:rPr lang="en-US" dirty="0">
                          <a:solidFill>
                            <a:schemeClr val="tx1"/>
                          </a:solidFill>
                          <a:latin typeface="Times New Roman" pitchFamily="18" charset="0"/>
                          <a:cs typeface="Times New Roman" pitchFamily="18" charset="0"/>
                        </a:rPr>
                        <a:t>Operating System</a:t>
                      </a:r>
                    </a:p>
                  </a:txBody>
                  <a:tcPr>
                    <a:solidFill>
                      <a:schemeClr val="bg1">
                        <a:lumMod val="95000"/>
                      </a:schemeClr>
                    </a:solidFill>
                  </a:tcPr>
                </a:tc>
                <a:tc>
                  <a:txBody>
                    <a:bodyPr/>
                    <a:lstStyle/>
                    <a:p>
                      <a:r>
                        <a:rPr lang="en-US" dirty="0">
                          <a:solidFill>
                            <a:schemeClr val="tx1"/>
                          </a:solidFill>
                          <a:latin typeface="Times New Roman" pitchFamily="18" charset="0"/>
                          <a:cs typeface="Times New Roman" pitchFamily="18" charset="0"/>
                        </a:rPr>
                        <a:t>Windows</a:t>
                      </a:r>
                      <a:r>
                        <a:rPr lang="en-US" baseline="0" dirty="0">
                          <a:solidFill>
                            <a:schemeClr val="tx1"/>
                          </a:solidFill>
                          <a:latin typeface="Times New Roman" pitchFamily="18" charset="0"/>
                          <a:cs typeface="Times New Roman" pitchFamily="18" charset="0"/>
                        </a:rPr>
                        <a:t> 7</a:t>
                      </a:r>
                      <a:endParaRPr lang="en-US" dirty="0">
                        <a:solidFill>
                          <a:schemeClr val="tx1"/>
                        </a:solidFill>
                        <a:latin typeface="Times New Roman" pitchFamily="18" charset="0"/>
                        <a:cs typeface="Times New Roman" pitchFamily="18" charset="0"/>
                      </a:endParaRPr>
                    </a:p>
                  </a:txBody>
                  <a:tcPr>
                    <a:solidFill>
                      <a:schemeClr val="bg1">
                        <a:lumMod val="95000"/>
                      </a:schemeClr>
                    </a:solidFill>
                  </a:tcPr>
                </a:tc>
                <a:extLst>
                  <a:ext uri="{0D108BD9-81ED-4DB2-BD59-A6C34878D82A}">
                    <a16:rowId xmlns:a16="http://schemas.microsoft.com/office/drawing/2014/main" xmlns="" val="10000"/>
                  </a:ext>
                </a:extLst>
              </a:tr>
              <a:tr h="370840">
                <a:tc>
                  <a:txBody>
                    <a:bodyPr/>
                    <a:lstStyle/>
                    <a:p>
                      <a:r>
                        <a:rPr lang="en-US" dirty="0">
                          <a:latin typeface="Times New Roman" pitchFamily="18" charset="0"/>
                          <a:cs typeface="Times New Roman" pitchFamily="18" charset="0"/>
                        </a:rPr>
                        <a:t>Browser</a:t>
                      </a:r>
                    </a:p>
                  </a:txBody>
                  <a:tcPr/>
                </a:tc>
                <a:tc>
                  <a:txBody>
                    <a:bodyPr/>
                    <a:lstStyle/>
                    <a:p>
                      <a:r>
                        <a:rPr lang="en-US" dirty="0">
                          <a:latin typeface="Times New Roman" pitchFamily="18" charset="0"/>
                          <a:cs typeface="Times New Roman" pitchFamily="18" charset="0"/>
                        </a:rPr>
                        <a:t>Internet Explorer 6.0</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37120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C62416-8649-8690-9AEF-7CFE1AE13F1A}"/>
              </a:ext>
            </a:extLst>
          </p:cNvPr>
          <p:cNvSpPr>
            <a:spLocks noGrp="1"/>
          </p:cNvSpPr>
          <p:nvPr>
            <p:ph type="ctrTitle"/>
          </p:nvPr>
        </p:nvSpPr>
        <p:spPr>
          <a:xfrm>
            <a:off x="838200" y="136525"/>
            <a:ext cx="7467600" cy="1187450"/>
          </a:xfrm>
        </p:spPr>
        <p:txBody>
          <a:bodyPr>
            <a:normAutofit fontScale="90000"/>
          </a:bodyPr>
          <a:lstStyle/>
          <a:p>
            <a:pPr algn="l"/>
            <a:r>
              <a:rPr lang="en-US" dirty="0"/>
              <a:t>                  </a:t>
            </a:r>
            <a:r>
              <a:rPr lang="en-US" sz="4000" b="1" dirty="0">
                <a:latin typeface="Times New Roman" pitchFamily="18" charset="0"/>
                <a:cs typeface="Times New Roman" pitchFamily="18" charset="0"/>
              </a:rPr>
              <a:t>Working Principles</a:t>
            </a:r>
            <a:br>
              <a:rPr lang="en-US" sz="4000" b="1" dirty="0">
                <a:latin typeface="Times New Roman" pitchFamily="18" charset="0"/>
                <a:cs typeface="Times New Roman" pitchFamily="18" charset="0"/>
              </a:rPr>
            </a:br>
            <a:r>
              <a:rPr lang="en-US" sz="4000" b="1" dirty="0">
                <a:latin typeface="Times New Roman" pitchFamily="18" charset="0"/>
                <a:cs typeface="Times New Roman" pitchFamily="18" charset="0"/>
              </a:rPr>
              <a:t>                       Design diagram</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53E7D035-FCB5-F53A-4E5A-12CBDC6FF1B8}"/>
              </a:ext>
            </a:extLst>
          </p:cNvPr>
          <p:cNvSpPr>
            <a:spLocks noGrp="1"/>
          </p:cNvSpPr>
          <p:nvPr>
            <p:ph type="subTitle" idx="1"/>
          </p:nvPr>
        </p:nvSpPr>
        <p:spPr>
          <a:xfrm>
            <a:off x="609600" y="1470025"/>
            <a:ext cx="8153400" cy="5251450"/>
          </a:xfrm>
        </p:spPr>
        <p:txBody>
          <a:bodyPr/>
          <a:lstStyle/>
          <a:p>
            <a:endParaRPr lang="en-IN" dirty="0"/>
          </a:p>
          <a:p>
            <a:endParaRPr lang="en-IN" dirty="0"/>
          </a:p>
        </p:txBody>
      </p:sp>
      <p:sp>
        <p:nvSpPr>
          <p:cNvPr id="4" name="Date Placeholder 3">
            <a:extLst>
              <a:ext uri="{FF2B5EF4-FFF2-40B4-BE49-F238E27FC236}">
                <a16:creationId xmlns:a16="http://schemas.microsoft.com/office/drawing/2014/main" xmlns="" id="{41817CAB-0707-F08D-739B-7D9CFBF74BA4}"/>
              </a:ext>
            </a:extLst>
          </p:cNvPr>
          <p:cNvSpPr>
            <a:spLocks noGrp="1"/>
          </p:cNvSpPr>
          <p:nvPr>
            <p:ph type="dt" sz="half" idx="10"/>
          </p:nvPr>
        </p:nvSpPr>
        <p:spPr/>
        <p:txBody>
          <a:bodyPr/>
          <a:lstStyle/>
          <a:p>
            <a:fld id="{A2414E9F-A237-4082-B37B-D926ADB268EE}" type="datetime3">
              <a:rPr lang="en-US" smtClean="0"/>
              <a:pPr/>
              <a:t>24 October 2024</a:t>
            </a:fld>
            <a:endParaRPr lang="en-US"/>
          </a:p>
        </p:txBody>
      </p:sp>
      <p:sp>
        <p:nvSpPr>
          <p:cNvPr id="5" name="Footer Placeholder 4">
            <a:extLst>
              <a:ext uri="{FF2B5EF4-FFF2-40B4-BE49-F238E27FC236}">
                <a16:creationId xmlns:a16="http://schemas.microsoft.com/office/drawing/2014/main" xmlns="" id="{5D870459-F68E-4E60-4864-1495AE30695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xmlns="" id="{A6CDB3DE-EE3F-D2DE-FA5B-74C8FB9694DE}"/>
              </a:ext>
            </a:extLst>
          </p:cNvPr>
          <p:cNvSpPr>
            <a:spLocks noGrp="1"/>
          </p:cNvSpPr>
          <p:nvPr>
            <p:ph type="sldNum" sz="quarter" idx="12"/>
          </p:nvPr>
        </p:nvSpPr>
        <p:spPr/>
        <p:txBody>
          <a:bodyPr/>
          <a:lstStyle/>
          <a:p>
            <a:fld id="{7B28076C-CE04-4A00-BFAA-A90EA8355859}" type="slidenum">
              <a:rPr lang="en-US" smtClean="0"/>
              <a:pPr/>
              <a:t>13</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362" y="1524000"/>
            <a:ext cx="6973273" cy="4572000"/>
          </a:xfrm>
          <a:prstGeom prst="rect">
            <a:avLst/>
          </a:prstGeom>
        </p:spPr>
      </p:pic>
    </p:spTree>
    <p:extLst>
      <p:ext uri="{BB962C8B-B14F-4D97-AF65-F5344CB8AC3E}">
        <p14:creationId xmlns:p14="http://schemas.microsoft.com/office/powerpoint/2010/main" val="23139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A734FB-576D-45D4-30EE-CF180EE95A60}"/>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Admin</a:t>
            </a:r>
          </a:p>
        </p:txBody>
      </p:sp>
      <p:sp>
        <p:nvSpPr>
          <p:cNvPr id="4" name="Date Placeholder 3">
            <a:extLst>
              <a:ext uri="{FF2B5EF4-FFF2-40B4-BE49-F238E27FC236}">
                <a16:creationId xmlns:a16="http://schemas.microsoft.com/office/drawing/2014/main" xmlns="" id="{98DEA3E8-F92A-EECC-6C52-1F2D216D3554}"/>
              </a:ext>
            </a:extLst>
          </p:cNvPr>
          <p:cNvSpPr>
            <a:spLocks noGrp="1"/>
          </p:cNvSpPr>
          <p:nvPr>
            <p:ph type="dt" sz="half" idx="10"/>
          </p:nvPr>
        </p:nvSpPr>
        <p:spPr/>
        <p:txBody>
          <a:bodyPr/>
          <a:lstStyle/>
          <a:p>
            <a:fld id="{A2414E9F-A237-4082-B37B-D926ADB268EE}" type="datetime3">
              <a:rPr lang="en-US" smtClean="0"/>
              <a:pPr/>
              <a:t>24 October 2024</a:t>
            </a:fld>
            <a:endParaRPr lang="en-US"/>
          </a:p>
        </p:txBody>
      </p:sp>
      <p:sp>
        <p:nvSpPr>
          <p:cNvPr id="5" name="Footer Placeholder 4">
            <a:extLst>
              <a:ext uri="{FF2B5EF4-FFF2-40B4-BE49-F238E27FC236}">
                <a16:creationId xmlns:a16="http://schemas.microsoft.com/office/drawing/2014/main" xmlns="" id="{A65E9BB5-0CBC-372E-3A48-05B5C5FDCEEB}"/>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xmlns="" id="{2EC9035E-FD52-A763-3584-7D8C08F9D9B4}"/>
              </a:ext>
            </a:extLst>
          </p:cNvPr>
          <p:cNvSpPr>
            <a:spLocks noGrp="1"/>
          </p:cNvSpPr>
          <p:nvPr>
            <p:ph type="sldNum" sz="quarter" idx="12"/>
          </p:nvPr>
        </p:nvSpPr>
        <p:spPr/>
        <p:txBody>
          <a:bodyPr/>
          <a:lstStyle/>
          <a:p>
            <a:fld id="{7B28076C-CE04-4A00-BFAA-A90EA8355859}" type="slidenum">
              <a:rPr lang="en-US" smtClean="0"/>
              <a:pPr/>
              <a:t>14</a:t>
            </a:fld>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443" y="1548299"/>
            <a:ext cx="6373114" cy="4401164"/>
          </a:xfrm>
        </p:spPr>
      </p:pic>
    </p:spTree>
    <p:extLst>
      <p:ext uri="{BB962C8B-B14F-4D97-AF65-F5344CB8AC3E}">
        <p14:creationId xmlns:p14="http://schemas.microsoft.com/office/powerpoint/2010/main" val="2010903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User</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3263" y="1600200"/>
            <a:ext cx="5377473" cy="4525963"/>
          </a:xfrm>
        </p:spPr>
      </p:pic>
      <p:sp>
        <p:nvSpPr>
          <p:cNvPr id="4" name="Date Placeholder 3"/>
          <p:cNvSpPr>
            <a:spLocks noGrp="1"/>
          </p:cNvSpPr>
          <p:nvPr>
            <p:ph type="dt" sz="half" idx="10"/>
          </p:nvPr>
        </p:nvSpPr>
        <p:spPr/>
        <p:txBody>
          <a:bodyPr/>
          <a:lstStyle/>
          <a:p>
            <a:fld id="{A2414E9F-A237-4082-B37B-D926ADB268EE}" type="datetime3">
              <a:rPr lang="en-US" smtClean="0"/>
              <a:pPr/>
              <a:t>24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Tree>
    <p:extLst>
      <p:ext uri="{BB962C8B-B14F-4D97-AF65-F5344CB8AC3E}">
        <p14:creationId xmlns:p14="http://schemas.microsoft.com/office/powerpoint/2010/main" val="2350507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Home Page</a:t>
            </a:r>
          </a:p>
        </p:txBody>
      </p:sp>
      <p:sp>
        <p:nvSpPr>
          <p:cNvPr id="4" name="Date Placeholder 3"/>
          <p:cNvSpPr>
            <a:spLocks noGrp="1"/>
          </p:cNvSpPr>
          <p:nvPr>
            <p:ph type="dt" sz="half" idx="10"/>
          </p:nvPr>
        </p:nvSpPr>
        <p:spPr/>
        <p:txBody>
          <a:bodyPr/>
          <a:lstStyle/>
          <a:p>
            <a:fld id="{A2414E9F-A237-4082-B37B-D926ADB268EE}" type="datetime3">
              <a:rPr lang="en-US" smtClean="0"/>
              <a:pPr/>
              <a:t>24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16</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905000"/>
            <a:ext cx="6477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4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Cond..</a:t>
            </a:r>
          </a:p>
        </p:txBody>
      </p:sp>
      <p:sp>
        <p:nvSpPr>
          <p:cNvPr id="4" name="Date Placeholder 3"/>
          <p:cNvSpPr>
            <a:spLocks noGrp="1"/>
          </p:cNvSpPr>
          <p:nvPr>
            <p:ph type="dt" sz="half" idx="10"/>
          </p:nvPr>
        </p:nvSpPr>
        <p:spPr/>
        <p:txBody>
          <a:bodyPr/>
          <a:lstStyle/>
          <a:p>
            <a:fld id="{A2414E9F-A237-4082-B37B-D926ADB268EE}" type="datetime3">
              <a:rPr lang="en-US" smtClean="0"/>
              <a:pPr/>
              <a:t>24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17</a:t>
            </a:fld>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1600200" y="1600200"/>
            <a:ext cx="6511290" cy="3878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1307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Graphs</a:t>
            </a:r>
          </a:p>
        </p:txBody>
      </p:sp>
      <p:sp>
        <p:nvSpPr>
          <p:cNvPr id="4" name="Date Placeholder 3"/>
          <p:cNvSpPr>
            <a:spLocks noGrp="1"/>
          </p:cNvSpPr>
          <p:nvPr>
            <p:ph type="dt" sz="half" idx="10"/>
          </p:nvPr>
        </p:nvSpPr>
        <p:spPr/>
        <p:txBody>
          <a:bodyPr/>
          <a:lstStyle/>
          <a:p>
            <a:fld id="{A2414E9F-A237-4082-B37B-D926ADB268EE}" type="datetime3">
              <a:rPr lang="en-US" smtClean="0"/>
              <a:pPr/>
              <a:t>24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18</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1447800" y="1676400"/>
            <a:ext cx="6781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2519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Future Enhancement</a:t>
            </a:r>
          </a:p>
        </p:txBody>
      </p:sp>
      <p:sp>
        <p:nvSpPr>
          <p:cNvPr id="3" name="Content Placeholder 2"/>
          <p:cNvSpPr>
            <a:spLocks noGrp="1"/>
          </p:cNvSpPr>
          <p:nvPr>
            <p:ph idx="1"/>
          </p:nvPr>
        </p:nvSpPr>
        <p:spPr/>
        <p:txBody>
          <a:bodyPr>
            <a:normAutofit fontScale="62500" lnSpcReduction="20000"/>
          </a:bodyPr>
          <a:lstStyle/>
          <a:p>
            <a:pPr>
              <a:lnSpc>
                <a:spcPct val="170000"/>
              </a:lnSpc>
            </a:pPr>
            <a:r>
              <a:rPr lang="en-US" dirty="0">
                <a:latin typeface="Times New Roman" pitchFamily="18" charset="0"/>
                <a:cs typeface="Times New Roman" pitchFamily="18" charset="0"/>
              </a:rPr>
              <a:t>In future we can be made to produce an impact in the accuracy of the Decision Tree and Bayesian Classification for additional improvement after applying genetic.</a:t>
            </a:r>
          </a:p>
          <a:p>
            <a:pPr>
              <a:lnSpc>
                <a:spcPct val="170000"/>
              </a:lnSpc>
            </a:pPr>
            <a:r>
              <a:rPr lang="en-US" dirty="0">
                <a:latin typeface="Times New Roman" pitchFamily="18" charset="0"/>
                <a:cs typeface="Times New Roman" pitchFamily="18" charset="0"/>
              </a:rPr>
              <a:t> Algorithm in order to decrease the actual data for acquiring the optimal subset of attribute that is enough for heart disease prediction. The automation of heart disease prediction using actual real time data from health care organizations and agencies which can be built using big data. </a:t>
            </a:r>
          </a:p>
          <a:p>
            <a:pPr>
              <a:lnSpc>
                <a:spcPct val="170000"/>
              </a:lnSpc>
            </a:pPr>
            <a:r>
              <a:rPr lang="en-US" dirty="0">
                <a:latin typeface="Times New Roman" pitchFamily="18" charset="0"/>
                <a:cs typeface="Times New Roman" pitchFamily="18" charset="0"/>
              </a:rPr>
              <a:t>They can be fed as a streaming data and By using the data, investigation of the patients in real time can be prepared.</a:t>
            </a:r>
          </a:p>
        </p:txBody>
      </p:sp>
      <p:sp>
        <p:nvSpPr>
          <p:cNvPr id="4" name="Date Placeholder 3"/>
          <p:cNvSpPr>
            <a:spLocks noGrp="1"/>
          </p:cNvSpPr>
          <p:nvPr>
            <p:ph type="dt" sz="half" idx="10"/>
          </p:nvPr>
        </p:nvSpPr>
        <p:spPr/>
        <p:txBody>
          <a:bodyPr/>
          <a:lstStyle/>
          <a:p>
            <a:fld id="{A2414E9F-A237-4082-B37B-D926ADB268EE}" type="datetime3">
              <a:rPr lang="en-US" smtClean="0"/>
              <a:pPr/>
              <a:t>24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19</a:t>
            </a:fld>
            <a:endParaRPr lang="en-US"/>
          </a:p>
        </p:txBody>
      </p:sp>
    </p:spTree>
    <p:extLst>
      <p:ext uri="{BB962C8B-B14F-4D97-AF65-F5344CB8AC3E}">
        <p14:creationId xmlns:p14="http://schemas.microsoft.com/office/powerpoint/2010/main" val="278910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Presentation Outline</a:t>
            </a:r>
          </a:p>
        </p:txBody>
      </p:sp>
      <p:sp>
        <p:nvSpPr>
          <p:cNvPr id="3" name="Content Placeholder 2"/>
          <p:cNvSpPr>
            <a:spLocks noGrp="1"/>
          </p:cNvSpPr>
          <p:nvPr>
            <p:ph idx="1"/>
          </p:nvPr>
        </p:nvSpPr>
        <p:spPr>
          <a:xfrm>
            <a:off x="609600" y="1600200"/>
            <a:ext cx="8229600" cy="4525963"/>
          </a:xfrm>
        </p:spPr>
        <p:txBody>
          <a:bodyPr vert="horz" lIns="91440" tIns="45720" rIns="91440" bIns="45720" rtlCol="0" anchor="t">
            <a:normAutofit fontScale="92500" lnSpcReduction="10000"/>
          </a:bodyPr>
          <a:lstStyle/>
          <a:p>
            <a:r>
              <a:rPr lang="en-US" sz="2600" dirty="0">
                <a:latin typeface="Times New Roman"/>
                <a:cs typeface="Times New Roman"/>
              </a:rPr>
              <a:t>Certification</a:t>
            </a:r>
          </a:p>
          <a:p>
            <a:r>
              <a:rPr lang="en-US" sz="2600" dirty="0">
                <a:latin typeface="Times New Roman"/>
                <a:cs typeface="Times New Roman"/>
              </a:rPr>
              <a:t>Introduction</a:t>
            </a:r>
          </a:p>
          <a:p>
            <a:r>
              <a:rPr lang="en-US" sz="2600" dirty="0">
                <a:latin typeface="Times New Roman"/>
                <a:cs typeface="Times New Roman"/>
              </a:rPr>
              <a:t>Abstract</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Existing Availabilities</a:t>
            </a:r>
          </a:p>
          <a:p>
            <a:r>
              <a:rPr lang="en-US" sz="2600" dirty="0">
                <a:latin typeface="Times New Roman" panose="02020603050405020304" pitchFamily="18" charset="0"/>
                <a:cs typeface="Times New Roman" panose="02020603050405020304" pitchFamily="18" charset="0"/>
              </a:rPr>
              <a:t>Disadvantage of existing Product</a:t>
            </a:r>
          </a:p>
          <a:p>
            <a:r>
              <a:rPr lang="en-US" sz="2600" dirty="0">
                <a:latin typeface="Times New Roman" panose="02020603050405020304" pitchFamily="18" charset="0"/>
                <a:cs typeface="Times New Roman" panose="02020603050405020304" pitchFamily="18" charset="0"/>
              </a:rPr>
              <a:t>Proposed Product</a:t>
            </a:r>
          </a:p>
          <a:p>
            <a:r>
              <a:rPr lang="en-US" sz="2600" dirty="0">
                <a:latin typeface="Times New Roman" panose="02020603050405020304" pitchFamily="18" charset="0"/>
                <a:cs typeface="Times New Roman" panose="02020603050405020304" pitchFamily="18" charset="0"/>
              </a:rPr>
              <a:t>Advantage of proposed Product</a:t>
            </a:r>
          </a:p>
          <a:p>
            <a:r>
              <a:rPr lang="en-US" sz="2600" dirty="0">
                <a:latin typeface="Times New Roman" panose="02020603050405020304" pitchFamily="18" charset="0"/>
                <a:cs typeface="Times New Roman" panose="02020603050405020304" pitchFamily="18" charset="0"/>
              </a:rPr>
              <a:t>Design requirements</a:t>
            </a:r>
          </a:p>
          <a:p>
            <a:r>
              <a:rPr lang="en-US" sz="2600" dirty="0">
                <a:latin typeface="Times New Roman" panose="02020603050405020304" pitchFamily="18" charset="0"/>
                <a:cs typeface="Times New Roman" panose="02020603050405020304" pitchFamily="18" charset="0"/>
              </a:rPr>
              <a:t>Design Diagram</a:t>
            </a:r>
          </a:p>
          <a:p>
            <a:r>
              <a:rPr lang="en-US" sz="2600" dirty="0">
                <a:latin typeface="Times New Roman" panose="02020603050405020304" pitchFamily="18" charset="0"/>
                <a:cs typeface="Times New Roman" panose="02020603050405020304" pitchFamily="18" charset="0"/>
              </a:rPr>
              <a:t>Product Working Principle</a:t>
            </a:r>
          </a:p>
          <a:p>
            <a:r>
              <a:rPr lang="en-US" sz="2600" dirty="0">
                <a:latin typeface="Times New Roman" panose="02020603050405020304" pitchFamily="18" charset="0"/>
                <a:cs typeface="Times New Roman" panose="02020603050405020304" pitchFamily="18" charset="0"/>
              </a:rPr>
              <a:t>Reference </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24 October 2024</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D765D1-9655-CCFA-491E-1BE0534B3B24}"/>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D861CCC-B90E-96F2-C8F4-24FFABA289C7}"/>
              </a:ext>
            </a:extLst>
          </p:cNvPr>
          <p:cNvSpPr>
            <a:spLocks noGrp="1"/>
          </p:cNvSpPr>
          <p:nvPr>
            <p:ph idx="1"/>
          </p:nvPr>
        </p:nvSpPr>
        <p:spPr/>
        <p:txBody>
          <a:bodyPr>
            <a:normAutofit fontScale="85000" lnSpcReduction="10000"/>
          </a:bodyPr>
          <a:lstStyle/>
          <a:p>
            <a:pPr>
              <a:lnSpc>
                <a:spcPct val="150000"/>
              </a:lnSpc>
            </a:pPr>
            <a:r>
              <a:rPr lang="en-US" sz="1600" dirty="0">
                <a:latin typeface="Times New Roman" pitchFamily="18" charset="0"/>
                <a:cs typeface="Times New Roman" pitchFamily="18" charset="0"/>
              </a:rPr>
              <a:t>Identifying the processing of raw healthcare data of heart information will help in the long-term saving of human lives and early detection of abnormalities in heart conditions. </a:t>
            </a:r>
          </a:p>
          <a:p>
            <a:pPr>
              <a:lnSpc>
                <a:spcPct val="150000"/>
              </a:lnSpc>
            </a:pPr>
            <a:r>
              <a:rPr lang="en-US" sz="1600" dirty="0">
                <a:latin typeface="Times New Roman" pitchFamily="18" charset="0"/>
                <a:cs typeface="Times New Roman" pitchFamily="18" charset="0"/>
              </a:rPr>
              <a:t>Machine learning techniques were used in this work to process raw data and provide a new and novel discernment towards heart disease. Heart disease prediction is challenging and very important in the medical. </a:t>
            </a:r>
          </a:p>
          <a:p>
            <a:pPr>
              <a:lnSpc>
                <a:spcPct val="150000"/>
              </a:lnSpc>
            </a:pPr>
            <a:r>
              <a:rPr lang="en-US" sz="1600" dirty="0">
                <a:latin typeface="Times New Roman" pitchFamily="18" charset="0"/>
                <a:cs typeface="Times New Roman" pitchFamily="18" charset="0"/>
              </a:rPr>
              <a:t>However, the mortality rate can be drastically controlled if the disease is detected at the early stages and preventative measures are adopted as soon as possible. Further extension of this study is highly desirable to direct the investigations to real-world datasets instead of just theoretical approaches and simulations. </a:t>
            </a:r>
          </a:p>
          <a:p>
            <a:pPr>
              <a:lnSpc>
                <a:spcPct val="150000"/>
              </a:lnSpc>
            </a:pPr>
            <a:r>
              <a:rPr lang="en-US" sz="1600" dirty="0">
                <a:latin typeface="Times New Roman" pitchFamily="18" charset="0"/>
                <a:cs typeface="Times New Roman" pitchFamily="18" charset="0"/>
              </a:rPr>
              <a:t>The proposed hybrid HRFLM approach is used combining the characteristics of Random Forest (RF) and Linear Method (LM). HRFLM proved to be quite accurate in the prediction of heart disease. </a:t>
            </a:r>
          </a:p>
          <a:p>
            <a:pPr>
              <a:lnSpc>
                <a:spcPct val="150000"/>
              </a:lnSpc>
            </a:pPr>
            <a:r>
              <a:rPr lang="en-US" sz="1600" dirty="0">
                <a:latin typeface="Times New Roman" pitchFamily="18" charset="0"/>
                <a:cs typeface="Times New Roman" pitchFamily="18" charset="0"/>
              </a:rPr>
              <a:t>The future course of this research can be performed with diverse mixtures of machine learning techniques to better prediction techniques. Furthermore, new feature selection methods can be developed to get a broader perception of the significant features to increase the performance of heart disease prediction</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F9A6C07A-BF8B-E705-0C5D-6280E95E8D1D}"/>
              </a:ext>
            </a:extLst>
          </p:cNvPr>
          <p:cNvSpPr>
            <a:spLocks noGrp="1"/>
          </p:cNvSpPr>
          <p:nvPr>
            <p:ph type="dt" sz="half" idx="10"/>
          </p:nvPr>
        </p:nvSpPr>
        <p:spPr/>
        <p:txBody>
          <a:bodyPr/>
          <a:lstStyle/>
          <a:p>
            <a:fld id="{A2414E9F-A237-4082-B37B-D926ADB268EE}" type="datetime3">
              <a:rPr lang="en-US" smtClean="0"/>
              <a:pPr/>
              <a:t>24 October 2024</a:t>
            </a:fld>
            <a:endParaRPr lang="en-US"/>
          </a:p>
        </p:txBody>
      </p:sp>
      <p:sp>
        <p:nvSpPr>
          <p:cNvPr id="5" name="Footer Placeholder 4">
            <a:extLst>
              <a:ext uri="{FF2B5EF4-FFF2-40B4-BE49-F238E27FC236}">
                <a16:creationId xmlns:a16="http://schemas.microsoft.com/office/drawing/2014/main" xmlns="" id="{88D1843E-EE14-BC91-BB5F-93F25D9A85D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xmlns="" id="{98F65618-0806-D7FD-4C45-B1E96F22C42A}"/>
              </a:ext>
            </a:extLst>
          </p:cNvPr>
          <p:cNvSpPr>
            <a:spLocks noGrp="1"/>
          </p:cNvSpPr>
          <p:nvPr>
            <p:ph type="sldNum" sz="quarter" idx="12"/>
          </p:nvPr>
        </p:nvSpPr>
        <p:spPr/>
        <p:txBody>
          <a:bodyPr/>
          <a:lstStyle/>
          <a:p>
            <a:fld id="{7B28076C-CE04-4A00-BFAA-A90EA8355859}" type="slidenum">
              <a:rPr lang="en-US" smtClean="0"/>
              <a:pPr/>
              <a:t>20</a:t>
            </a:fld>
            <a:endParaRPr lang="en-US"/>
          </a:p>
        </p:txBody>
      </p:sp>
    </p:spTree>
    <p:extLst>
      <p:ext uri="{BB962C8B-B14F-4D97-AF65-F5344CB8AC3E}">
        <p14:creationId xmlns:p14="http://schemas.microsoft.com/office/powerpoint/2010/main" val="2948820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itchFamily="18" charset="0"/>
                <a:cs typeface="Times New Roman" pitchFamily="18" charset="0"/>
              </a:rPr>
              <a:t>Reference</a:t>
            </a:r>
          </a:p>
        </p:txBody>
      </p:sp>
      <p:sp>
        <p:nvSpPr>
          <p:cNvPr id="4" name="Date Placeholder 3"/>
          <p:cNvSpPr>
            <a:spLocks noGrp="1"/>
          </p:cNvSpPr>
          <p:nvPr>
            <p:ph type="dt" sz="half" idx="10"/>
          </p:nvPr>
        </p:nvSpPr>
        <p:spPr/>
        <p:txBody>
          <a:bodyPr/>
          <a:lstStyle/>
          <a:p>
            <a:fld id="{A2414E9F-A237-4082-B37B-D926ADB268EE}" type="datetime3">
              <a:rPr lang="en-US" smtClean="0"/>
              <a:pPr/>
              <a:t>24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21</a:t>
            </a:fld>
            <a:endParaRPr lang="en-US"/>
          </a:p>
        </p:txBody>
      </p:sp>
      <p:sp>
        <p:nvSpPr>
          <p:cNvPr id="8" name="Rectangle 7"/>
          <p:cNvSpPr/>
          <p:nvPr/>
        </p:nvSpPr>
        <p:spPr>
          <a:xfrm>
            <a:off x="1143000" y="1905000"/>
            <a:ext cx="7086600" cy="3416320"/>
          </a:xfrm>
          <a:prstGeom prst="rect">
            <a:avLst/>
          </a:prstGeom>
        </p:spPr>
        <p:txBody>
          <a:bodyPr wrap="square">
            <a:spAutoFit/>
          </a:bodyPr>
          <a:lstStyle/>
          <a:p>
            <a:pPr marL="285750" indent="-285750">
              <a:lnSpc>
                <a:spcPct val="150000"/>
              </a:lnSpc>
              <a:buFont typeface="Arial" pitchFamily="34" charset="0"/>
              <a:buChar char="•"/>
            </a:pPr>
            <a:r>
              <a:rPr lang="en-US" sz="1600" dirty="0" err="1">
                <a:latin typeface="Times New Roman" pitchFamily="18" charset="0"/>
                <a:cs typeface="Times New Roman" pitchFamily="18" charset="0"/>
              </a:rPr>
              <a:t>Latha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Parthiban</a:t>
            </a:r>
            <a:r>
              <a:rPr lang="en-US" sz="1600" dirty="0">
                <a:latin typeface="Times New Roman" pitchFamily="18" charset="0"/>
                <a:cs typeface="Times New Roman" pitchFamily="18" charset="0"/>
              </a:rPr>
              <a:t> and R. Subramanian, “Intelligent Heart Disease Prediction System using CANFIS and Genetic Algorithm”, International Journal of Biological, Biomedical and Medical Sciences, Vol. 3, No. 3, pp. 1-8, 2008. </a:t>
            </a:r>
          </a:p>
          <a:p>
            <a:pPr marL="285750" indent="-285750">
              <a:lnSpc>
                <a:spcPct val="150000"/>
              </a:lnSpc>
              <a:buFont typeface="Arial" pitchFamily="34" charset="0"/>
              <a:buChar char="•"/>
            </a:pPr>
            <a:r>
              <a:rPr lang="en-US" sz="1600" dirty="0" err="1">
                <a:latin typeface="Times New Roman" pitchFamily="18" charset="0"/>
                <a:cs typeface="Times New Roman" pitchFamily="18" charset="0"/>
              </a:rPr>
              <a:t>Latha</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Parthiban</a:t>
            </a:r>
            <a:r>
              <a:rPr lang="en-US" sz="1600" dirty="0">
                <a:latin typeface="Times New Roman" pitchFamily="18" charset="0"/>
                <a:cs typeface="Times New Roman" pitchFamily="18" charset="0"/>
              </a:rPr>
              <a:t> and R. Subramanian, “Intelligent Heart Disease Prediction System using CANFIS and Genetic Algorithm”, International Journal of Biological, Biomedical and Medical Sciences, Vol. 3, No. 3, pp. 1-8, 2008. </a:t>
            </a:r>
          </a:p>
          <a:p>
            <a:pPr marL="285750" indent="-285750">
              <a:lnSpc>
                <a:spcPct val="150000"/>
              </a:lnSpc>
              <a:buFont typeface="Arial" pitchFamily="34" charset="0"/>
              <a:buChar char="•"/>
            </a:pPr>
            <a:r>
              <a:rPr lang="en-US" sz="1600" dirty="0" err="1" smtClean="0">
                <a:latin typeface="Times New Roman" pitchFamily="18" charset="0"/>
                <a:cs typeface="Times New Roman" pitchFamily="18" charset="0"/>
              </a:rPr>
              <a:t>Sellappan</a:t>
            </a:r>
            <a:r>
              <a:rPr lang="en-US" sz="1600" dirty="0" smtClean="0">
                <a:latin typeface="Times New Roman" pitchFamily="18" charset="0"/>
                <a:cs typeface="Times New Roman" pitchFamily="18" charset="0"/>
              </a:rPr>
              <a:t> </a:t>
            </a:r>
            <a:r>
              <a:rPr lang="en-US" sz="1600" dirty="0" err="1">
                <a:latin typeface="Times New Roman" pitchFamily="18" charset="0"/>
                <a:cs typeface="Times New Roman" pitchFamily="18" charset="0"/>
              </a:rPr>
              <a:t>Palaniappan</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Rafiah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Awang</a:t>
            </a:r>
            <a:r>
              <a:rPr lang="en-US" sz="1600" dirty="0">
                <a:latin typeface="Times New Roman" pitchFamily="18" charset="0"/>
                <a:cs typeface="Times New Roman" pitchFamily="18" charset="0"/>
              </a:rPr>
              <a:t>, “Intelligent Heart Disease Prediction System using Data Mining Techniques”, International Journal of Computer Science and Network Security, Vol. 8, No. 8, pp. 1-6, 2008</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831791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a:t>THANK YOU</a:t>
            </a:r>
          </a:p>
        </p:txBody>
      </p:sp>
      <p:sp>
        <p:nvSpPr>
          <p:cNvPr id="3" name="Date Placeholder 2"/>
          <p:cNvSpPr>
            <a:spLocks noGrp="1"/>
          </p:cNvSpPr>
          <p:nvPr>
            <p:ph type="dt" sz="half" idx="10"/>
          </p:nvPr>
        </p:nvSpPr>
        <p:spPr/>
        <p:txBody>
          <a:bodyPr/>
          <a:lstStyle/>
          <a:p>
            <a:fld id="{90D305F7-9DF8-482F-A92F-377DE8B06454}" type="datetime3">
              <a:rPr lang="en-US" smtClean="0"/>
              <a:pPr/>
              <a:t>24 October 2024</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22</a:t>
            </a:fld>
            <a:endParaRPr lang="en-US"/>
          </a:p>
        </p:txBody>
      </p:sp>
      <p:sp>
        <p:nvSpPr>
          <p:cNvPr id="7" name="Subtitle 6"/>
          <p:cNvSpPr>
            <a:spLocks noGrp="1"/>
          </p:cNvSpPr>
          <p:nvPr>
            <p:ph type="subTitle" idx="4294967295"/>
          </p:nvPr>
        </p:nvSpPr>
        <p:spPr>
          <a:xfrm>
            <a:off x="304800" y="2057400"/>
            <a:ext cx="8610600" cy="1752600"/>
          </a:xfrm>
        </p:spPr>
        <p:txBody>
          <a:bodyPr>
            <a:normAutofit/>
          </a:bodyPr>
          <a:lstStyle/>
          <a:p>
            <a:r>
              <a:rPr lang="en-US" sz="2400" dirty="0">
                <a:solidFill>
                  <a:schemeClr val="tx1"/>
                </a:solidFill>
              </a:rPr>
              <a:t>We thank God,Our Department,Guide,Panel Members,Supportive Professors and all Technical and non Technical staff who helped us in our project</a:t>
            </a:r>
            <a:endParaRPr lang="en-US" sz="2400" dirty="0"/>
          </a:p>
        </p:txBody>
      </p:sp>
      <p:pic>
        <p:nvPicPr>
          <p:cNvPr id="81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810000"/>
            <a:ext cx="5410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9417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9B196F-06AF-6FBD-4139-3D4EF5A0771C}"/>
              </a:ext>
            </a:extLst>
          </p:cNvPr>
          <p:cNvSpPr>
            <a:spLocks noGrp="1"/>
          </p:cNvSpPr>
          <p:nvPr>
            <p:ph type="title"/>
          </p:nvPr>
        </p:nvSpPr>
        <p:spPr/>
        <p:txBody>
          <a:bodyPr>
            <a:normAutofit/>
          </a:bodyPr>
          <a:lstStyle/>
          <a:p>
            <a:r>
              <a:rPr lang="en-US" sz="3200" b="1" dirty="0">
                <a:cs typeface="Times New Roman" pitchFamily="18" charset="0"/>
              </a:rPr>
              <a:t>CERTIFICATION</a:t>
            </a:r>
          </a:p>
        </p:txBody>
      </p:sp>
      <p:sp>
        <p:nvSpPr>
          <p:cNvPr id="4" name="Date Placeholder 3">
            <a:extLst>
              <a:ext uri="{FF2B5EF4-FFF2-40B4-BE49-F238E27FC236}">
                <a16:creationId xmlns:a16="http://schemas.microsoft.com/office/drawing/2014/main" xmlns="" id="{D374704A-51BD-4AA9-A99D-2923CC7022B4}"/>
              </a:ext>
            </a:extLst>
          </p:cNvPr>
          <p:cNvSpPr>
            <a:spLocks noGrp="1"/>
          </p:cNvSpPr>
          <p:nvPr>
            <p:ph type="dt" sz="half" idx="10"/>
          </p:nvPr>
        </p:nvSpPr>
        <p:spPr/>
        <p:txBody>
          <a:bodyPr/>
          <a:lstStyle/>
          <a:p>
            <a:fld id="{A2414E9F-A237-4082-B37B-D926ADB268EE}" type="datetime3">
              <a:rPr lang="en-US" smtClean="0"/>
              <a:pPr/>
              <a:t>24 October 2024</a:t>
            </a:fld>
            <a:endParaRPr lang="en-US"/>
          </a:p>
        </p:txBody>
      </p:sp>
      <p:sp>
        <p:nvSpPr>
          <p:cNvPr id="5" name="Footer Placeholder 4">
            <a:extLst>
              <a:ext uri="{FF2B5EF4-FFF2-40B4-BE49-F238E27FC236}">
                <a16:creationId xmlns:a16="http://schemas.microsoft.com/office/drawing/2014/main" xmlns="" id="{80C7A73B-F618-71FA-AC2A-98ACC7109308}"/>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xmlns="" id="{4138DF44-6BEB-9562-8E7B-91B0DA84746A}"/>
              </a:ext>
            </a:extLst>
          </p:cNvPr>
          <p:cNvSpPr>
            <a:spLocks noGrp="1"/>
          </p:cNvSpPr>
          <p:nvPr>
            <p:ph type="sldNum" sz="quarter" idx="12"/>
          </p:nvPr>
        </p:nvSpPr>
        <p:spPr/>
        <p:txBody>
          <a:bodyPr/>
          <a:lstStyle/>
          <a:p>
            <a:fld id="{7B28076C-CE04-4A00-BFAA-A90EA8355859}" type="slidenum">
              <a:rPr lang="en-US" smtClean="0"/>
              <a:pPr/>
              <a:t>3</a:t>
            </a:fld>
            <a:endParaRPr lang="en-US"/>
          </a:p>
        </p:txBody>
      </p:sp>
      <p:pic>
        <p:nvPicPr>
          <p:cNvPr id="17" name="Content Placeholder 16">
            <a:extLst>
              <a:ext uri="{FF2B5EF4-FFF2-40B4-BE49-F238E27FC236}">
                <a16:creationId xmlns:a16="http://schemas.microsoft.com/office/drawing/2014/main" xmlns="" id="{722D98C8-3F17-CBBA-D2DB-CD16E0F56909}"/>
              </a:ext>
            </a:extLst>
          </p:cNvPr>
          <p:cNvPicPr>
            <a:picLocks noGrp="1" noChangeAspect="1"/>
          </p:cNvPicPr>
          <p:nvPr>
            <p:ph idx="1"/>
          </p:nvPr>
        </p:nvPicPr>
        <p:blipFill>
          <a:blip r:embed="rId2"/>
          <a:stretch>
            <a:fillRect/>
          </a:stretch>
        </p:blipFill>
        <p:spPr>
          <a:xfrm>
            <a:off x="1240972" y="1856576"/>
            <a:ext cx="6836227" cy="3577782"/>
          </a:xfrm>
        </p:spPr>
      </p:pic>
    </p:spTree>
    <p:extLst>
      <p:ext uri="{BB962C8B-B14F-4D97-AF65-F5344CB8AC3E}">
        <p14:creationId xmlns:p14="http://schemas.microsoft.com/office/powerpoint/2010/main" val="2500675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381000"/>
            <a:ext cx="8229600" cy="655638"/>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dirty="0">
              <a:latin typeface="Arial" pitchFamily="34" charset="0"/>
              <a:cs typeface="Arial" pitchFamily="34" charset="0"/>
            </a:endParaRPr>
          </a:p>
        </p:txBody>
      </p:sp>
      <p:sp>
        <p:nvSpPr>
          <p:cNvPr id="6" name="Content Placeholder 2"/>
          <p:cNvSpPr txBox="1">
            <a:spLocks/>
          </p:cNvSpPr>
          <p:nvPr/>
        </p:nvSpPr>
        <p:spPr>
          <a:xfrm>
            <a:off x="381000" y="1403350"/>
            <a:ext cx="8458200" cy="5073650"/>
          </a:xfrm>
          <a:prstGeom prst="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endParaRPr lang="en-US" sz="1900" dirty="0">
              <a:latin typeface="Times New Roman" pitchFamily="18" charset="0"/>
              <a:cs typeface="Times New Roman" pitchFamily="18" charset="0"/>
            </a:endParaRPr>
          </a:p>
          <a:p>
            <a:pPr>
              <a:lnSpc>
                <a:spcPct val="150000"/>
              </a:lnSpc>
            </a:pPr>
            <a:r>
              <a:rPr lang="en-US" sz="1900" dirty="0">
                <a:latin typeface="Times New Roman" pitchFamily="18" charset="0"/>
                <a:cs typeface="Times New Roman" pitchFamily="18" charset="0"/>
              </a:rPr>
              <a:t>Machine Learning is a very vast and diverse field and its scope and implementation is increasing day by day. Machine learning Incorporates various classifiers of Supervised, Unsupervised and Ensemble Learning which are used to predict and Find the Accuracy of the given dataset.</a:t>
            </a:r>
          </a:p>
          <a:p>
            <a:pPr>
              <a:lnSpc>
                <a:spcPct val="150000"/>
              </a:lnSpc>
            </a:pPr>
            <a:r>
              <a:rPr lang="en-US" sz="1900" dirty="0">
                <a:latin typeface="Times New Roman" pitchFamily="18" charset="0"/>
                <a:cs typeface="Times New Roman" pitchFamily="18" charset="0"/>
              </a:rPr>
              <a:t>The objective of this project is to check difficult to identify heart disease because of several contributory risk factors such as diabetes, high blood pressure, high cholesterol, abnormal pulse rate and many other factors. </a:t>
            </a:r>
          </a:p>
          <a:p>
            <a:pPr>
              <a:lnSpc>
                <a:spcPct val="150000"/>
              </a:lnSpc>
            </a:pPr>
            <a:r>
              <a:rPr lang="en-US" sz="1900" dirty="0">
                <a:latin typeface="Times New Roman" pitchFamily="18" charset="0"/>
                <a:cs typeface="Times New Roman" pitchFamily="18" charset="0"/>
              </a:rPr>
              <a:t>Various techniques in data mining and neural networks have been employed to find out the severity of heart disease among humans. The severity of the disease is classified based on various methods like K-Nearest Neighbor Algorithm (KNN), Decision Trees (DT), Logistic Regression (LR), and Support Vector Machine (SVM). </a:t>
            </a:r>
          </a:p>
          <a:p>
            <a:endParaRPr lang="en-US" sz="2400"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34BF8381-4334-4BCF-A228-57F83149AF87}" type="datetime3">
              <a:rPr lang="en-US" smtClean="0"/>
              <a:pPr/>
              <a:t>24 October 2024</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
        <p:nvSpPr>
          <p:cNvPr id="10" name="TextBox 9">
            <a:extLst>
              <a:ext uri="{FF2B5EF4-FFF2-40B4-BE49-F238E27FC236}">
                <a16:creationId xmlns:a16="http://schemas.microsoft.com/office/drawing/2014/main" xmlns="" id="{A6C0F438-4A8A-A9C5-C054-9E7562670BE3}"/>
              </a:ext>
            </a:extLst>
          </p:cNvPr>
          <p:cNvSpPr txBox="1"/>
          <p:nvPr/>
        </p:nvSpPr>
        <p:spPr>
          <a:xfrm>
            <a:off x="1828800" y="423871"/>
            <a:ext cx="5671458"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30106A-D64C-4B85-9F30-8CF68746E9AD}" type="datetime3">
              <a:rPr lang="en-US" smtClean="0"/>
              <a:pPr/>
              <a:t>24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8" name="Title 1"/>
          <p:cNvSpPr>
            <a:spLocks noGrp="1"/>
          </p:cNvSpPr>
          <p:nvPr>
            <p:ph type="title"/>
          </p:nvPr>
        </p:nvSpPr>
        <p:spPr>
          <a:xfrm>
            <a:off x="381000" y="381000"/>
            <a:ext cx="8229600" cy="609600"/>
          </a:xfrm>
        </p:spPr>
        <p:txBody>
          <a:bodyPr>
            <a:normAutofit fontScale="90000"/>
          </a:bodyPr>
          <a:lstStyle/>
          <a:p>
            <a:r>
              <a:rPr lang="en-US" dirty="0"/>
              <a:t/>
            </a:r>
            <a:br>
              <a:rPr lang="en-US" dirty="0"/>
            </a:br>
            <a:r>
              <a:rPr lang="en-US" sz="3600" b="1" dirty="0">
                <a:latin typeface="Times New Roman" panose="02020603050405020304" pitchFamily="18" charset="0"/>
                <a:cs typeface="Times New Roman" panose="02020603050405020304" pitchFamily="18" charset="0"/>
              </a:rPr>
              <a:t>Abstract</a:t>
            </a:r>
            <a:r>
              <a:rPr lang="en-US" dirty="0"/>
              <a:t/>
            </a:r>
            <a:br>
              <a:rPr lang="en-US" dirty="0"/>
            </a:br>
            <a:endParaRPr lang="en-US" dirty="0"/>
          </a:p>
        </p:txBody>
      </p:sp>
      <p:sp>
        <p:nvSpPr>
          <p:cNvPr id="2" name="Content Placeholder 1"/>
          <p:cNvSpPr>
            <a:spLocks noGrp="1"/>
          </p:cNvSpPr>
          <p:nvPr>
            <p:ph idx="1"/>
          </p:nvPr>
        </p:nvSpPr>
        <p:spPr>
          <a:xfrm>
            <a:off x="472440" y="1447800"/>
            <a:ext cx="8229600" cy="4754563"/>
          </a:xfrm>
        </p:spPr>
        <p:txBody>
          <a:bodyPr>
            <a:noAutofit/>
          </a:bodyPr>
          <a:lstStyle/>
          <a:p>
            <a:pPr>
              <a:lnSpc>
                <a:spcPct val="160000"/>
              </a:lnSpc>
            </a:pPr>
            <a:r>
              <a:rPr lang="en-US" sz="1800" dirty="0">
                <a:latin typeface="Times New Roman" pitchFamily="18" charset="0"/>
                <a:cs typeface="Times New Roman" pitchFamily="18" charset="0"/>
              </a:rPr>
              <a:t>Heart Attack is a term that assigns a large number of medical conditions related to heart. The key to Heart (Cardiovascular) diseases to evaluate large scores of data sets, compare information that can be used to predict, Prevent, Manage such as Heart attacks. </a:t>
            </a:r>
          </a:p>
          <a:p>
            <a:pPr>
              <a:lnSpc>
                <a:spcPct val="160000"/>
              </a:lnSpc>
            </a:pPr>
            <a:r>
              <a:rPr lang="en-US" sz="1800" dirty="0">
                <a:latin typeface="Times New Roman" pitchFamily="18" charset="0"/>
                <a:cs typeface="Times New Roman" pitchFamily="18" charset="0"/>
              </a:rPr>
              <a:t>Heart Disease is mainly because of stress, family backgrounds, High blood Pressure, etc… Data Science is used to incorporate world for its valuable use to controlling, contrasting and manage a large data set. It can be applied with an much success to predict, prevent, Managing a cardiovascular disease. </a:t>
            </a:r>
          </a:p>
          <a:p>
            <a:pPr>
              <a:lnSpc>
                <a:spcPct val="160000"/>
              </a:lnSpc>
            </a:pPr>
            <a:r>
              <a:rPr lang="en-US" sz="1800" dirty="0">
                <a:latin typeface="Times New Roman" pitchFamily="18" charset="0"/>
                <a:cs typeface="Times New Roman" pitchFamily="18" charset="0"/>
              </a:rPr>
              <a:t>To solve this, we aim to implement the Data Science based on SVM and Genetic Algorithm to diagnosis of heart diseases. This result reveals the Genetic Algorithm as best optimized Prediction Models.</a:t>
            </a:r>
            <a:endParaRPr lang="en-US" sz="1800" dirty="0">
              <a:solidFill>
                <a:schemeClr val="tx1">
                  <a:lumMod val="85000"/>
                  <a:lumOff val="1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7855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8A2916-C0A4-4267-9374-48ED518F9068}" type="datetime3">
              <a:rPr lang="en-US" smtClean="0"/>
              <a:pPr/>
              <a:t>24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6</a:t>
            </a:fld>
            <a:endParaRPr lang="en-US"/>
          </a:p>
        </p:txBody>
      </p:sp>
      <p:sp>
        <p:nvSpPr>
          <p:cNvPr id="7" name="Title 1"/>
          <p:cNvSpPr>
            <a:spLocks noGrp="1"/>
          </p:cNvSpPr>
          <p:nvPr>
            <p:ph type="title"/>
          </p:nvPr>
        </p:nvSpPr>
        <p:spPr>
          <a:xfrm>
            <a:off x="381000" y="457200"/>
            <a:ext cx="8229600" cy="655638"/>
          </a:xfrm>
        </p:spPr>
        <p:txBody>
          <a:bodyPr>
            <a:normAutofit/>
          </a:bodyPr>
          <a:lstStyle/>
          <a:p>
            <a:r>
              <a:rPr lang="en-US" sz="3200" b="1" dirty="0">
                <a:latin typeface="Times New Roman" panose="02020603050405020304" pitchFamily="18" charset="0"/>
                <a:cs typeface="Times New Roman" panose="02020603050405020304" pitchFamily="18" charset="0"/>
              </a:rPr>
              <a:t>Existing Availabilities</a:t>
            </a:r>
          </a:p>
        </p:txBody>
      </p:sp>
      <p:sp>
        <p:nvSpPr>
          <p:cNvPr id="8" name="Content Placeholder 2"/>
          <p:cNvSpPr>
            <a:spLocks noGrp="1"/>
          </p:cNvSpPr>
          <p:nvPr>
            <p:ph idx="1"/>
          </p:nvPr>
        </p:nvSpPr>
        <p:spPr>
          <a:xfrm>
            <a:off x="381000" y="1371600"/>
            <a:ext cx="8458200" cy="4984750"/>
          </a:xfrm>
        </p:spPr>
        <p:txBody>
          <a:bodyPr>
            <a:normAutofit fontScale="55000" lnSpcReduction="20000"/>
          </a:bodyPr>
          <a:lstStyle/>
          <a:p>
            <a:pPr marL="0" indent="0">
              <a:lnSpc>
                <a:spcPct val="160000"/>
              </a:lnSpc>
              <a:buNone/>
            </a:pPr>
            <a:r>
              <a:rPr lang="en-IN" sz="3100" b="1" dirty="0">
                <a:latin typeface="Times New Roman" panose="02020603050405020304" pitchFamily="18" charset="0"/>
                <a:cs typeface="Times New Roman" panose="02020603050405020304" pitchFamily="18" charset="0"/>
              </a:rPr>
              <a:t>Product Availabilities:</a:t>
            </a:r>
          </a:p>
          <a:p>
            <a:pPr>
              <a:lnSpc>
                <a:spcPct val="160000"/>
              </a:lnSpc>
            </a:pPr>
            <a:r>
              <a:rPr lang="en-US" sz="3100" dirty="0">
                <a:latin typeface="Times New Roman" pitchFamily="18" charset="0"/>
                <a:cs typeface="Times New Roman" pitchFamily="18" charset="0"/>
              </a:rPr>
              <a:t>Traditionally, heart disease prediction has relied on rule-based models or standard statistical methods like logistic regression. These systems typically analyze clinical parameters such as age, blood pressure, cholesterol levels, and family history to estimate a patient's risk of heart disease.</a:t>
            </a:r>
          </a:p>
          <a:p>
            <a:pPr>
              <a:lnSpc>
                <a:spcPct val="160000"/>
              </a:lnSpc>
            </a:pPr>
            <a:r>
              <a:rPr lang="en-US" sz="3100" dirty="0">
                <a:latin typeface="Times New Roman" pitchFamily="18" charset="0"/>
                <a:cs typeface="Times New Roman" pitchFamily="18" charset="0"/>
              </a:rPr>
              <a:t>Key Aspects of Existing System:</a:t>
            </a:r>
          </a:p>
          <a:p>
            <a:pPr lvl="1">
              <a:lnSpc>
                <a:spcPct val="160000"/>
              </a:lnSpc>
              <a:buFont typeface="Wingdings" pitchFamily="2" charset="2"/>
              <a:buChar char="q"/>
            </a:pPr>
            <a:r>
              <a:rPr lang="en-US" sz="3100" dirty="0">
                <a:latin typeface="Times New Roman" pitchFamily="18" charset="0"/>
                <a:cs typeface="Times New Roman" pitchFamily="18" charset="0"/>
              </a:rPr>
              <a:t>Data sources: The data primarily come from patient records etc….</a:t>
            </a:r>
          </a:p>
          <a:p>
            <a:pPr lvl="1">
              <a:lnSpc>
                <a:spcPct val="160000"/>
              </a:lnSpc>
              <a:buFont typeface="Wingdings" pitchFamily="2" charset="2"/>
              <a:buChar char="q"/>
            </a:pPr>
            <a:r>
              <a:rPr lang="en-US" sz="3100" dirty="0">
                <a:latin typeface="Times New Roman" pitchFamily="18" charset="0"/>
                <a:cs typeface="Times New Roman" pitchFamily="18" charset="0"/>
              </a:rPr>
              <a:t>Algorithms used: Existing systems may use basic statistical techniques such as:</a:t>
            </a:r>
          </a:p>
          <a:p>
            <a:pPr lvl="2">
              <a:lnSpc>
                <a:spcPct val="160000"/>
              </a:lnSpc>
              <a:buFont typeface="Wingdings" pitchFamily="2" charset="2"/>
              <a:buChar char="Ø"/>
            </a:pPr>
            <a:r>
              <a:rPr lang="en-US" sz="3100" dirty="0">
                <a:latin typeface="Times New Roman" pitchFamily="18" charset="0"/>
                <a:cs typeface="Times New Roman" pitchFamily="18" charset="0"/>
              </a:rPr>
              <a:t>Logistic regression</a:t>
            </a:r>
          </a:p>
          <a:p>
            <a:pPr lvl="2">
              <a:lnSpc>
                <a:spcPct val="160000"/>
              </a:lnSpc>
              <a:buFont typeface="Wingdings" pitchFamily="2" charset="2"/>
              <a:buChar char="Ø"/>
            </a:pPr>
            <a:r>
              <a:rPr lang="en-US" sz="3100" dirty="0">
                <a:latin typeface="Times New Roman" pitchFamily="18" charset="0"/>
                <a:cs typeface="Times New Roman" pitchFamily="18" charset="0"/>
              </a:rPr>
              <a:t>Decision trees</a:t>
            </a:r>
          </a:p>
          <a:p>
            <a:pPr lvl="2">
              <a:lnSpc>
                <a:spcPct val="160000"/>
              </a:lnSpc>
              <a:buFont typeface="Wingdings" pitchFamily="2" charset="2"/>
              <a:buChar char="Ø"/>
            </a:pPr>
            <a:r>
              <a:rPr lang="en-US" sz="3100" dirty="0">
                <a:latin typeface="Times New Roman" pitchFamily="18" charset="0"/>
                <a:cs typeface="Times New Roman" pitchFamily="18" charset="0"/>
              </a:rPr>
              <a:t>Naive Bayes</a:t>
            </a:r>
          </a:p>
          <a:p>
            <a:pPr lvl="2">
              <a:lnSpc>
                <a:spcPct val="160000"/>
              </a:lnSpc>
              <a:buFont typeface="Wingdings" pitchFamily="2" charset="2"/>
              <a:buChar char="Ø"/>
            </a:pPr>
            <a:r>
              <a:rPr lang="en-US" sz="3100" dirty="0">
                <a:latin typeface="Times New Roman" pitchFamily="18" charset="0"/>
                <a:cs typeface="Times New Roman" pitchFamily="18" charset="0"/>
              </a:rPr>
              <a:t>Support Vector Machines (SVM)</a:t>
            </a:r>
          </a:p>
          <a:p>
            <a:pPr lvl="2">
              <a:buFont typeface="Wingdings" pitchFamily="2" charset="2"/>
              <a:buChar char="Ø"/>
            </a:pPr>
            <a:endParaRPr lang="en-IN"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sz="6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64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B7F3AA-7238-D6B3-E6A7-F64EB7C36C39}"/>
              </a:ext>
            </a:extLst>
          </p:cNvPr>
          <p:cNvSpPr>
            <a:spLocks noGrp="1"/>
          </p:cNvSpPr>
          <p:nvPr>
            <p:ph type="title"/>
          </p:nvPr>
        </p:nvSpPr>
        <p:spPr/>
        <p:txBody>
          <a:bodyPr>
            <a:normAutofit fontScale="90000"/>
          </a:bodyPr>
          <a:lstStyle/>
          <a:p>
            <a:r>
              <a:rPr lang="en-IN" sz="4400" b="1" dirty="0">
                <a:latin typeface="Times New Roman" panose="02020603050405020304" pitchFamily="18" charset="0"/>
                <a:cs typeface="Times New Roman" panose="02020603050405020304" pitchFamily="18" charset="0"/>
              </a:rPr>
              <a:t/>
            </a:r>
            <a:br>
              <a:rPr lang="en-IN" sz="4400" b="1" dirty="0">
                <a:latin typeface="Times New Roman" panose="02020603050405020304" pitchFamily="18" charset="0"/>
                <a:cs typeface="Times New Roman" panose="02020603050405020304" pitchFamily="18" charset="0"/>
              </a:rPr>
            </a:br>
            <a:r>
              <a:rPr lang="en-IN" sz="4400" b="1" dirty="0">
                <a:latin typeface="Times New Roman" panose="02020603050405020304" pitchFamily="18" charset="0"/>
                <a:cs typeface="Times New Roman" panose="02020603050405020304" pitchFamily="18" charset="0"/>
              </a:rPr>
              <a:t>Disadvantages</a:t>
            </a:r>
            <a:br>
              <a:rPr lang="en-IN"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74F876C9-7D1D-0FA6-9B86-34F4FDDFA725}"/>
              </a:ext>
            </a:extLst>
          </p:cNvPr>
          <p:cNvSpPr>
            <a:spLocks noGrp="1"/>
          </p:cNvSpPr>
          <p:nvPr>
            <p:ph idx="1"/>
          </p:nvPr>
        </p:nvSpPr>
        <p:spPr/>
        <p:txBody>
          <a:bodyPr>
            <a:normAutofit/>
          </a:bodyPr>
          <a:lstStyle/>
          <a:p>
            <a:pPr>
              <a:lnSpc>
                <a:spcPct val="150000"/>
              </a:lnSpc>
            </a:pPr>
            <a:r>
              <a:rPr lang="en-US" sz="2000" dirty="0">
                <a:latin typeface="Times New Roman" pitchFamily="18" charset="0"/>
                <a:cs typeface="Times New Roman" pitchFamily="18" charset="0"/>
              </a:rPr>
              <a:t>Accuracy: The existing rule-based or simple models may not generalize well to different populations.</a:t>
            </a:r>
          </a:p>
          <a:p>
            <a:pPr>
              <a:lnSpc>
                <a:spcPct val="150000"/>
              </a:lnSpc>
            </a:pPr>
            <a:r>
              <a:rPr lang="en-US" sz="2000" dirty="0">
                <a:latin typeface="Times New Roman" pitchFamily="18" charset="0"/>
                <a:cs typeface="Times New Roman" pitchFamily="18" charset="0"/>
              </a:rPr>
              <a:t>Feature selection: Important features could be overlooked, and non-linear relationships between factors may not be captured.</a:t>
            </a:r>
          </a:p>
          <a:p>
            <a:pPr>
              <a:lnSpc>
                <a:spcPct val="150000"/>
              </a:lnSpc>
            </a:pPr>
            <a:r>
              <a:rPr lang="en-US" sz="2000" dirty="0">
                <a:latin typeface="Times New Roman" pitchFamily="18" charset="0"/>
                <a:cs typeface="Times New Roman" pitchFamily="18" charset="0"/>
              </a:rPr>
              <a:t>Scalability: Existing systems may not efficiently handle large datasets or real-time predictions.</a:t>
            </a:r>
          </a:p>
          <a:p>
            <a:pPr>
              <a:lnSpc>
                <a:spcPct val="150000"/>
              </a:lnSpc>
            </a:pPr>
            <a:r>
              <a:rPr lang="en-US" sz="2000" dirty="0">
                <a:latin typeface="Times New Roman" pitchFamily="18" charset="0"/>
                <a:cs typeface="Times New Roman" pitchFamily="18" charset="0"/>
              </a:rPr>
              <a:t>Lack of personalization: Predictions are usually generalized and do not tailor well to individual patients.</a:t>
            </a:r>
          </a:p>
          <a:p>
            <a:endParaRPr lang="en-IN" dirty="0"/>
          </a:p>
        </p:txBody>
      </p:sp>
      <p:sp>
        <p:nvSpPr>
          <p:cNvPr id="4" name="Date Placeholder 3">
            <a:extLst>
              <a:ext uri="{FF2B5EF4-FFF2-40B4-BE49-F238E27FC236}">
                <a16:creationId xmlns:a16="http://schemas.microsoft.com/office/drawing/2014/main" xmlns="" id="{0E3A260B-C6FA-4DF2-6895-8A4DBE0C3443}"/>
              </a:ext>
            </a:extLst>
          </p:cNvPr>
          <p:cNvSpPr>
            <a:spLocks noGrp="1"/>
          </p:cNvSpPr>
          <p:nvPr>
            <p:ph type="dt" sz="half" idx="10"/>
          </p:nvPr>
        </p:nvSpPr>
        <p:spPr/>
        <p:txBody>
          <a:bodyPr/>
          <a:lstStyle/>
          <a:p>
            <a:fld id="{A2414E9F-A237-4082-B37B-D926ADB268EE}" type="datetime3">
              <a:rPr lang="en-US" smtClean="0"/>
              <a:pPr/>
              <a:t>24 October 2024</a:t>
            </a:fld>
            <a:endParaRPr lang="en-US"/>
          </a:p>
        </p:txBody>
      </p:sp>
      <p:sp>
        <p:nvSpPr>
          <p:cNvPr id="5" name="Footer Placeholder 4">
            <a:extLst>
              <a:ext uri="{FF2B5EF4-FFF2-40B4-BE49-F238E27FC236}">
                <a16:creationId xmlns:a16="http://schemas.microsoft.com/office/drawing/2014/main" xmlns="" id="{A4C63DE2-C9B2-D1A0-FA7D-60D8760E81F1}"/>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xmlns="" id="{6078FEE7-4E81-ABE0-56ED-1C4EE86B2ECC}"/>
              </a:ext>
            </a:extLst>
          </p:cNvPr>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p14="http://schemas.microsoft.com/office/powerpoint/2010/main" val="475555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211943-F60F-BF5C-D6F8-4184B8DBD78F}"/>
              </a:ext>
            </a:extLst>
          </p:cNvPr>
          <p:cNvSpPr>
            <a:spLocks noGrp="1"/>
          </p:cNvSpPr>
          <p:nvPr>
            <p:ph type="title"/>
          </p:nvPr>
        </p:nvSpPr>
        <p:spPr>
          <a:xfrm>
            <a:off x="298940" y="228600"/>
            <a:ext cx="8616460" cy="990600"/>
          </a:xfrm>
        </p:spPr>
        <p:txBody>
          <a:bodyPr>
            <a:normAutofit/>
          </a:bodyPr>
          <a:lstStyle/>
          <a:p>
            <a:r>
              <a:rPr lang="en-IN" sz="3200" b="1" dirty="0">
                <a:latin typeface="Times New Roman" panose="02020603050405020304" pitchFamily="18" charset="0"/>
                <a:cs typeface="Times New Roman" panose="02020603050405020304" pitchFamily="18" charset="0"/>
              </a:rPr>
              <a:t>Proposed Product</a:t>
            </a:r>
          </a:p>
        </p:txBody>
      </p:sp>
      <p:sp>
        <p:nvSpPr>
          <p:cNvPr id="3" name="Content Placeholder 2">
            <a:extLst>
              <a:ext uri="{FF2B5EF4-FFF2-40B4-BE49-F238E27FC236}">
                <a16:creationId xmlns:a16="http://schemas.microsoft.com/office/drawing/2014/main" xmlns="" id="{857F8722-22C0-1C75-50B9-32454091AB4B}"/>
              </a:ext>
            </a:extLst>
          </p:cNvPr>
          <p:cNvSpPr>
            <a:spLocks noGrp="1"/>
          </p:cNvSpPr>
          <p:nvPr>
            <p:ph idx="1"/>
          </p:nvPr>
        </p:nvSpPr>
        <p:spPr>
          <a:xfrm>
            <a:off x="381000" y="1600200"/>
            <a:ext cx="8260702" cy="5029200"/>
          </a:xfrm>
        </p:spPr>
        <p:txBody>
          <a:bodyPr>
            <a:normAutofit fontScale="85000" lnSpcReduction="10000"/>
          </a:bodyPr>
          <a:lstStyle/>
          <a:p>
            <a:pPr>
              <a:lnSpc>
                <a:spcPct val="160000"/>
              </a:lnSpc>
            </a:pPr>
            <a:r>
              <a:rPr lang="en-US" sz="1800" dirty="0">
                <a:latin typeface="Times New Roman" pitchFamily="18" charset="0"/>
                <a:cs typeface="Times New Roman" pitchFamily="18" charset="0"/>
              </a:rPr>
              <a:t>The proposed system aims to improve heart disease prediction by leveraging more advanced machine learning techniques, such as deep learning, and incorporating modern data science practices. Additionally, the system could integrate various data types, such as genomic data, wearable data, and EHR (Electronic Health Record) data, to enhance prediction accuracy and patient personalization.</a:t>
            </a:r>
          </a:p>
          <a:p>
            <a:pPr>
              <a:lnSpc>
                <a:spcPct val="160000"/>
              </a:lnSpc>
            </a:pPr>
            <a:r>
              <a:rPr lang="en-US" sz="1800" dirty="0">
                <a:latin typeface="Times New Roman" pitchFamily="18" charset="0"/>
                <a:cs typeface="Times New Roman" pitchFamily="18" charset="0"/>
              </a:rPr>
              <a:t>Key Features of the Proposed System:</a:t>
            </a:r>
          </a:p>
          <a:p>
            <a:pPr lvl="1">
              <a:lnSpc>
                <a:spcPct val="160000"/>
              </a:lnSpc>
              <a:buFont typeface="Wingdings" pitchFamily="2" charset="2"/>
              <a:buChar char="Ø"/>
            </a:pPr>
            <a:r>
              <a:rPr lang="en-US" sz="1800" dirty="0">
                <a:latin typeface="Times New Roman" pitchFamily="18" charset="0"/>
                <a:cs typeface="Times New Roman" pitchFamily="18" charset="0"/>
              </a:rPr>
              <a:t>Data Integration Advanced Machine Learning Algorithms</a:t>
            </a:r>
          </a:p>
          <a:p>
            <a:pPr lvl="1">
              <a:lnSpc>
                <a:spcPct val="160000"/>
              </a:lnSpc>
              <a:buFont typeface="Wingdings" pitchFamily="2" charset="2"/>
              <a:buChar char="Ø"/>
            </a:pPr>
            <a:r>
              <a:rPr lang="en-US" sz="1800" dirty="0">
                <a:latin typeface="Times New Roman" pitchFamily="18" charset="0"/>
                <a:cs typeface="Times New Roman" pitchFamily="18" charset="0"/>
              </a:rPr>
              <a:t>Random Forests or Gradient Boosting</a:t>
            </a:r>
          </a:p>
          <a:p>
            <a:pPr lvl="1">
              <a:lnSpc>
                <a:spcPct val="160000"/>
              </a:lnSpc>
              <a:buFont typeface="Wingdings" pitchFamily="2" charset="2"/>
              <a:buChar char="Ø"/>
            </a:pPr>
            <a:r>
              <a:rPr lang="en-US" sz="1800" dirty="0">
                <a:latin typeface="Times New Roman" pitchFamily="18" charset="0"/>
                <a:cs typeface="Times New Roman" pitchFamily="18" charset="0"/>
              </a:rPr>
              <a:t>Deep Learning</a:t>
            </a:r>
          </a:p>
          <a:p>
            <a:pPr lvl="1">
              <a:lnSpc>
                <a:spcPct val="160000"/>
              </a:lnSpc>
              <a:buFont typeface="Wingdings" pitchFamily="2" charset="2"/>
              <a:buChar char="Ø"/>
            </a:pPr>
            <a:r>
              <a:rPr lang="en-US" sz="1800" dirty="0">
                <a:latin typeface="Times New Roman" pitchFamily="18" charset="0"/>
                <a:cs typeface="Times New Roman" pitchFamily="18" charset="0"/>
              </a:rPr>
              <a:t>Ensemble Learning</a:t>
            </a:r>
          </a:p>
          <a:p>
            <a:pPr lvl="1">
              <a:lnSpc>
                <a:spcPct val="160000"/>
              </a:lnSpc>
              <a:buFont typeface="Wingdings" pitchFamily="2" charset="2"/>
              <a:buChar char="Ø"/>
            </a:pPr>
            <a:r>
              <a:rPr lang="en-US" sz="1800" dirty="0">
                <a:latin typeface="Times New Roman" pitchFamily="18" charset="0"/>
                <a:cs typeface="Times New Roman" pitchFamily="18" charset="0"/>
              </a:rPr>
              <a:t>Personalized Predictions</a:t>
            </a:r>
          </a:p>
          <a:p>
            <a:pPr lvl="1">
              <a:lnSpc>
                <a:spcPct val="160000"/>
              </a:lnSpc>
              <a:buFont typeface="Wingdings" pitchFamily="2" charset="2"/>
              <a:buChar char="Ø"/>
            </a:pPr>
            <a:r>
              <a:rPr lang="en-US" sz="1800" dirty="0">
                <a:latin typeface="Times New Roman" pitchFamily="18" charset="0"/>
                <a:cs typeface="Times New Roman" pitchFamily="18" charset="0"/>
              </a:rPr>
              <a:t>Explainability and Interpretability</a:t>
            </a:r>
          </a:p>
          <a:p>
            <a:pPr lvl="1">
              <a:lnSpc>
                <a:spcPct val="160000"/>
              </a:lnSpc>
              <a:buFont typeface="Wingdings" pitchFamily="2" charset="2"/>
              <a:buChar char="Ø"/>
            </a:pPr>
            <a:r>
              <a:rPr lang="en-US" sz="1800" dirty="0">
                <a:latin typeface="Times New Roman" pitchFamily="18" charset="0"/>
                <a:cs typeface="Times New Roman" pitchFamily="18" charset="0"/>
              </a:rPr>
              <a:t>Real-time Monitoring</a:t>
            </a:r>
          </a:p>
          <a:p>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BC69D585-71AB-A798-0141-B7A3B5AC1CAD}"/>
              </a:ext>
            </a:extLst>
          </p:cNvPr>
          <p:cNvSpPr>
            <a:spLocks noGrp="1"/>
          </p:cNvSpPr>
          <p:nvPr>
            <p:ph type="dt" sz="half" idx="10"/>
          </p:nvPr>
        </p:nvSpPr>
        <p:spPr/>
        <p:txBody>
          <a:bodyPr/>
          <a:lstStyle/>
          <a:p>
            <a:fld id="{A2414E9F-A237-4082-B37B-D926ADB268EE}" type="datetime3">
              <a:rPr lang="en-US" smtClean="0"/>
              <a:pPr/>
              <a:t>24 October 2024</a:t>
            </a:fld>
            <a:endParaRPr lang="en-US"/>
          </a:p>
        </p:txBody>
      </p:sp>
      <p:sp>
        <p:nvSpPr>
          <p:cNvPr id="5" name="Footer Placeholder 4">
            <a:extLst>
              <a:ext uri="{FF2B5EF4-FFF2-40B4-BE49-F238E27FC236}">
                <a16:creationId xmlns:a16="http://schemas.microsoft.com/office/drawing/2014/main" xmlns="" id="{E9E6FA2F-73A2-23BB-12A5-B58A5E2F1220}"/>
              </a:ext>
            </a:extLst>
          </p:cNvPr>
          <p:cNvSpPr>
            <a:spLocks noGrp="1"/>
          </p:cNvSpPr>
          <p:nvPr>
            <p:ph type="ftr" sz="quarter" idx="11"/>
          </p:nvPr>
        </p:nvSpPr>
        <p:spPr>
          <a:xfrm>
            <a:off x="3200400" y="6248400"/>
            <a:ext cx="2895600" cy="457200"/>
          </a:xfrm>
        </p:spPr>
        <p:txBody>
          <a:bodyPr/>
          <a:lstStyle/>
          <a:p>
            <a:r>
              <a:rPr lang="en-US" dirty="0"/>
              <a:t>Department of CSE</a:t>
            </a:r>
          </a:p>
        </p:txBody>
      </p:sp>
      <p:sp>
        <p:nvSpPr>
          <p:cNvPr id="6" name="Slide Number Placeholder 5">
            <a:extLst>
              <a:ext uri="{FF2B5EF4-FFF2-40B4-BE49-F238E27FC236}">
                <a16:creationId xmlns:a16="http://schemas.microsoft.com/office/drawing/2014/main" xmlns="" id="{B89892D5-C0D6-9335-7685-D8FA9099B281}"/>
              </a:ext>
            </a:extLst>
          </p:cNvPr>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p14="http://schemas.microsoft.com/office/powerpoint/2010/main" val="344361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870" y="282575"/>
            <a:ext cx="8540260" cy="838200"/>
          </a:xfrm>
        </p:spPr>
        <p:txBody>
          <a:bodyPr>
            <a:normAutofit/>
          </a:bodyPr>
          <a:lstStyle/>
          <a:p>
            <a:r>
              <a:rPr lang="en-IN" sz="3200" b="1" dirty="0">
                <a:latin typeface="Times New Roman" panose="02020603050405020304" pitchFamily="18" charset="0"/>
                <a:cs typeface="Times New Roman" panose="02020603050405020304" pitchFamily="18" charset="0"/>
              </a:rPr>
              <a:t>Advantages of the proposed product </a:t>
            </a:r>
          </a:p>
        </p:txBody>
      </p:sp>
      <p:sp>
        <p:nvSpPr>
          <p:cNvPr id="3" name="Content Placeholder 2"/>
          <p:cNvSpPr>
            <a:spLocks noGrp="1"/>
          </p:cNvSpPr>
          <p:nvPr>
            <p:ph idx="1"/>
          </p:nvPr>
        </p:nvSpPr>
        <p:spPr>
          <a:xfrm>
            <a:off x="457200" y="1371600"/>
            <a:ext cx="8229600" cy="5105400"/>
          </a:xfrm>
        </p:spPr>
        <p:txBody>
          <a:bodyPr>
            <a:noAutofit/>
          </a:bodyPr>
          <a:lstStyle/>
          <a:p>
            <a:pPr>
              <a:lnSpc>
                <a:spcPct val="150000"/>
              </a:lnSpc>
            </a:pPr>
            <a:r>
              <a:rPr lang="en-US" sz="2000" b="1" dirty="0">
                <a:latin typeface="Times New Roman" panose="02020603050405020304" pitchFamily="18" charset="0"/>
                <a:cs typeface="Times New Roman" panose="02020603050405020304" pitchFamily="18" charset="0"/>
              </a:rPr>
              <a:t> </a:t>
            </a:r>
            <a:r>
              <a:rPr lang="en-US" sz="2000" dirty="0">
                <a:latin typeface="Times New Roman" pitchFamily="18" charset="0"/>
                <a:cs typeface="Times New Roman" pitchFamily="18" charset="0"/>
              </a:rPr>
              <a:t>Improved Accuracy: By integrating various types of data (clinical, genomic, wearable) and using more powerful algorithms, the system can provide better predictions.</a:t>
            </a:r>
          </a:p>
          <a:p>
            <a:pPr>
              <a:lnSpc>
                <a:spcPct val="150000"/>
              </a:lnSpc>
            </a:pPr>
            <a:r>
              <a:rPr lang="en-US" sz="2000" dirty="0">
                <a:latin typeface="Times New Roman" pitchFamily="18" charset="0"/>
                <a:cs typeface="Times New Roman" pitchFamily="18" charset="0"/>
              </a:rPr>
              <a:t>Personalization: Tailors the risk prediction model based on individual data.</a:t>
            </a:r>
          </a:p>
          <a:p>
            <a:pPr>
              <a:lnSpc>
                <a:spcPct val="150000"/>
              </a:lnSpc>
            </a:pPr>
            <a:r>
              <a:rPr lang="en-US" sz="2000" dirty="0">
                <a:latin typeface="Times New Roman" pitchFamily="18" charset="0"/>
                <a:cs typeface="Times New Roman" pitchFamily="18" charset="0"/>
              </a:rPr>
              <a:t>Proactive Care: Real-time data can allow for early detection and proactive interventions, potentially saving lives.</a:t>
            </a:r>
          </a:p>
          <a:p>
            <a:pPr>
              <a:lnSpc>
                <a:spcPct val="150000"/>
              </a:lnSpc>
            </a:pPr>
            <a:r>
              <a:rPr lang="en-US" sz="2000" dirty="0">
                <a:latin typeface="Times New Roman" pitchFamily="18" charset="0"/>
                <a:cs typeface="Times New Roman" pitchFamily="18" charset="0"/>
              </a:rPr>
              <a:t>Interpretability: Models such as SHAP or LIME can help doctors understand the rationale behind predictions, ensuring trust in the system.</a:t>
            </a: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2414E9F-A237-4082-B37B-D926ADB268EE}" type="datetime3">
              <a:rPr lang="en-US" smtClean="0"/>
              <a:pPr/>
              <a:t>24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377843971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1556</TotalTime>
  <Words>1395</Words>
  <Application>Microsoft Office PowerPoint</Application>
  <PresentationFormat>On-screen Show (4:3)</PresentationFormat>
  <Paragraphs>202</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Custom Design</vt:lpstr>
      <vt:lpstr> </vt:lpstr>
      <vt:lpstr>Presentation Outline</vt:lpstr>
      <vt:lpstr>CERTIFICATION</vt:lpstr>
      <vt:lpstr>PowerPoint Presentation</vt:lpstr>
      <vt:lpstr> Abstract </vt:lpstr>
      <vt:lpstr>Existing Availabilities</vt:lpstr>
      <vt:lpstr> Disadvantages </vt:lpstr>
      <vt:lpstr>Proposed Product</vt:lpstr>
      <vt:lpstr>Advantages of the proposed product </vt:lpstr>
      <vt:lpstr>Product Features</vt:lpstr>
      <vt:lpstr>Design Requirements</vt:lpstr>
      <vt:lpstr>PowerPoint Presentation</vt:lpstr>
      <vt:lpstr>                  Working Principles                        Design diagram</vt:lpstr>
      <vt:lpstr>Admin</vt:lpstr>
      <vt:lpstr>User</vt:lpstr>
      <vt:lpstr>Home Page</vt:lpstr>
      <vt:lpstr>Cond..</vt:lpstr>
      <vt:lpstr>Graphs</vt:lpstr>
      <vt:lpstr>Future Enhancement</vt:lpstr>
      <vt:lpstr>Conclusion</vt:lpstr>
      <vt:lpstr>Reference</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Bond</cp:lastModifiedBy>
  <cp:revision>232</cp:revision>
  <dcterms:created xsi:type="dcterms:W3CDTF">2019-11-06T07:48:53Z</dcterms:created>
  <dcterms:modified xsi:type="dcterms:W3CDTF">2024-10-24T12:48:00Z</dcterms:modified>
</cp:coreProperties>
</file>