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6" r:id="rId3"/>
    <p:sldId id="257" r:id="rId4"/>
    <p:sldId id="258" r:id="rId5"/>
    <p:sldId id="266" r:id="rId6"/>
    <p:sldId id="268" r:id="rId7"/>
    <p:sldId id="269" r:id="rId8"/>
    <p:sldId id="270" r:id="rId9"/>
    <p:sldId id="261" r:id="rId10"/>
    <p:sldId id="263" r:id="rId11"/>
    <p:sldId id="264" r:id="rId12"/>
    <p:sldId id="277" r:id="rId13"/>
    <p:sldId id="274" r:id="rId14"/>
    <p:sldId id="272" r:id="rId15"/>
    <p:sldId id="273" r:id="rId16"/>
    <p:sldId id="271"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97395-BAEF-4908-831E-728C9F338D24}"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3008-CB2A-459E-AB98-3E966C74D644}" type="slidenum">
              <a:rPr lang="en-US" smtClean="0"/>
              <a:t>‹#›</a:t>
            </a:fld>
            <a:endParaRPr lang="en-US"/>
          </a:p>
        </p:txBody>
      </p:sp>
    </p:spTree>
    <p:extLst>
      <p:ext uri="{BB962C8B-B14F-4D97-AF65-F5344CB8AC3E}">
        <p14:creationId xmlns:p14="http://schemas.microsoft.com/office/powerpoint/2010/main" val="21160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23008-CB2A-459E-AB98-3E966C74D644}" type="slidenum">
              <a:rPr lang="en-US" smtClean="0"/>
              <a:t>2</a:t>
            </a:fld>
            <a:endParaRPr lang="en-US"/>
          </a:p>
        </p:txBody>
      </p:sp>
    </p:spTree>
    <p:extLst>
      <p:ext uri="{BB962C8B-B14F-4D97-AF65-F5344CB8AC3E}">
        <p14:creationId xmlns:p14="http://schemas.microsoft.com/office/powerpoint/2010/main" val="18391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23008-CB2A-459E-AB98-3E966C74D644}" type="slidenum">
              <a:rPr lang="en-US" smtClean="0"/>
              <a:t>11</a:t>
            </a:fld>
            <a:endParaRPr lang="en-US"/>
          </a:p>
        </p:txBody>
      </p:sp>
    </p:spTree>
    <p:extLst>
      <p:ext uri="{BB962C8B-B14F-4D97-AF65-F5344CB8AC3E}">
        <p14:creationId xmlns:p14="http://schemas.microsoft.com/office/powerpoint/2010/main" val="2989932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8636CDB-A0F2-4579-9768-171F39333D95}" type="datetimeFigureOut">
              <a:rPr lang="en-US" smtClean="0"/>
              <a:t>4/28/2024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B4441F7-AC73-49BF-9F49-652D26AEE0C6}" type="slidenum">
              <a:rPr lang="en-US" smtClean="0"/>
              <a:t>‹#›</a:t>
            </a:fld>
            <a:endParaRPr lang="en-US"/>
          </a:p>
        </p:txBody>
      </p:sp>
    </p:spTree>
    <p:extLst>
      <p:ext uri="{BB962C8B-B14F-4D97-AF65-F5344CB8AC3E}">
        <p14:creationId xmlns:p14="http://schemas.microsoft.com/office/powerpoint/2010/main" val="5253571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36CDB-A0F2-4579-9768-171F39333D95}"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25470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36CDB-A0F2-4579-9768-171F39333D95}"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325418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36CDB-A0F2-4579-9768-171F39333D95}"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6113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8636CDB-A0F2-4579-9768-171F39333D95}" type="datetimeFigureOut">
              <a:rPr lang="en-US" smtClean="0"/>
              <a:t>4/28/2024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672016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36CDB-A0F2-4579-9768-171F39333D95}"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96066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36CDB-A0F2-4579-9768-171F39333D95}"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15652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36CDB-A0F2-4579-9768-171F39333D95}"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311510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36CDB-A0F2-4579-9768-171F39333D95}"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441F7-AC73-49BF-9F49-652D26AEE0C6}" type="slidenum">
              <a:rPr lang="en-US" smtClean="0"/>
              <a:t>‹#›</a:t>
            </a:fld>
            <a:endParaRPr lang="en-US"/>
          </a:p>
        </p:txBody>
      </p:sp>
    </p:spTree>
    <p:extLst>
      <p:ext uri="{BB962C8B-B14F-4D97-AF65-F5344CB8AC3E}">
        <p14:creationId xmlns:p14="http://schemas.microsoft.com/office/powerpoint/2010/main" val="231485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8636CDB-A0F2-4579-9768-171F39333D95}" type="datetimeFigureOut">
              <a:rPr lang="en-US" smtClean="0"/>
              <a:t>4/28/2024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B4441F7-AC73-49BF-9F49-652D26AEE0C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403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8636CDB-A0F2-4579-9768-171F39333D95}" type="datetimeFigureOut">
              <a:rPr lang="en-US" smtClean="0"/>
              <a:t>4/28/2024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B4441F7-AC73-49BF-9F49-652D26AEE0C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869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8636CDB-A0F2-4579-9768-171F39333D95}" type="datetimeFigureOut">
              <a:rPr lang="en-US" smtClean="0"/>
              <a:t>4/28/2024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B4441F7-AC73-49BF-9F49-652D26AEE0C6}" type="slidenum">
              <a:rPr lang="en-US" smtClean="0"/>
              <a:t>‹#›</a:t>
            </a:fld>
            <a:endParaRPr lang="en-US"/>
          </a:p>
        </p:txBody>
      </p:sp>
    </p:spTree>
    <p:extLst>
      <p:ext uri="{BB962C8B-B14F-4D97-AF65-F5344CB8AC3E}">
        <p14:creationId xmlns:p14="http://schemas.microsoft.com/office/powerpoint/2010/main" val="311157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fraud-detection-handbook.github.io/fraud-detection-handbook/Foreword.html"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unsplash.com/photos/blue-and-white-visa-card-on-silver-laptop-computer-s8F8yglbpjo"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FE5E-55D5-6D96-FBAA-551A7DE22B19}"/>
              </a:ext>
            </a:extLst>
          </p:cNvPr>
          <p:cNvSpPr>
            <a:spLocks noGrp="1"/>
          </p:cNvSpPr>
          <p:nvPr>
            <p:ph type="ctrTitle"/>
          </p:nvPr>
        </p:nvSpPr>
        <p:spPr/>
        <p:txBody>
          <a:bodyPr>
            <a:noAutofit/>
          </a:bodyPr>
          <a:lstStyle/>
          <a:p>
            <a:r>
              <a:rPr lang="en-US" sz="4400" dirty="0"/>
              <a:t>Credit Card Fraud Detection </a:t>
            </a:r>
            <a:br>
              <a:rPr lang="en-US" sz="4400" dirty="0"/>
            </a:br>
            <a:br>
              <a:rPr lang="en-US" sz="4400" dirty="0"/>
            </a:br>
            <a:r>
              <a:rPr lang="en-US" sz="4400" dirty="0"/>
              <a:t> </a:t>
            </a:r>
            <a:r>
              <a:rPr lang="en-US" sz="2800" dirty="0"/>
              <a:t>Random Forest Model</a:t>
            </a:r>
            <a:endParaRPr lang="en-US" sz="4400" dirty="0"/>
          </a:p>
        </p:txBody>
      </p:sp>
      <p:sp>
        <p:nvSpPr>
          <p:cNvPr id="3" name="Subtitle 2">
            <a:extLst>
              <a:ext uri="{FF2B5EF4-FFF2-40B4-BE49-F238E27FC236}">
                <a16:creationId xmlns:a16="http://schemas.microsoft.com/office/drawing/2014/main" id="{0D3467BE-E1B2-4EE5-8C61-DF1D553AA4FA}"/>
              </a:ext>
            </a:extLst>
          </p:cNvPr>
          <p:cNvSpPr>
            <a:spLocks noGrp="1"/>
          </p:cNvSpPr>
          <p:nvPr>
            <p:ph type="subTitle" idx="1"/>
          </p:nvPr>
        </p:nvSpPr>
        <p:spPr/>
        <p:txBody>
          <a:bodyPr/>
          <a:lstStyle/>
          <a:p>
            <a:r>
              <a:rPr lang="en-US" dirty="0"/>
              <a:t>Scott </a:t>
            </a:r>
            <a:r>
              <a:rPr lang="en-US" dirty="0" err="1"/>
              <a:t>Lucier</a:t>
            </a:r>
            <a:endParaRPr lang="en-US" dirty="0"/>
          </a:p>
        </p:txBody>
      </p:sp>
    </p:spTree>
    <p:extLst>
      <p:ext uri="{BB962C8B-B14F-4D97-AF65-F5344CB8AC3E}">
        <p14:creationId xmlns:p14="http://schemas.microsoft.com/office/powerpoint/2010/main" val="5610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C3C8-2831-B0A1-0F64-E7767A9852B4}"/>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79A75C9B-A2EA-0983-2BE5-C4523BA5C5EC}"/>
              </a:ext>
            </a:extLst>
          </p:cNvPr>
          <p:cNvSpPr>
            <a:spLocks noGrp="1"/>
          </p:cNvSpPr>
          <p:nvPr>
            <p:ph idx="1"/>
          </p:nvPr>
        </p:nvSpPr>
        <p:spPr/>
        <p:txBody>
          <a:bodyPr>
            <a:normAutofit/>
          </a:bodyPr>
          <a:lstStyle/>
          <a:p>
            <a:r>
              <a:rPr lang="en-US" dirty="0"/>
              <a:t>Bagging is what makes a decision of tree into a forest. We average out the results of multiple decision trees into one greater whole.</a:t>
            </a:r>
          </a:p>
          <a:p>
            <a:r>
              <a:rPr lang="en-US" dirty="0"/>
              <a:t>We effectively do the entire tree building process several times, but each tree only uses part of the training data – typically, two thirds. </a:t>
            </a:r>
          </a:p>
          <a:p>
            <a:r>
              <a:rPr lang="en-US" dirty="0"/>
              <a:t>We can even evaluate for accuracy, going through each observation in the training data and testing it on each tree that didn’t include it. Those can be averaged out and combined into an MSE much like standard linear regression</a:t>
            </a:r>
          </a:p>
          <a:p>
            <a:r>
              <a:rPr lang="en-US" dirty="0"/>
              <a:t>To turn our forest into a “random” forest, we add an additional tweak – randomly selecting which explanatory variables for each split in the tree.</a:t>
            </a:r>
          </a:p>
          <a:p>
            <a:r>
              <a:rPr lang="en-US" dirty="0"/>
              <a:t>Each variable's importance can be measured by how much RSS decreases due to splits from it, averaged over all the trees in the model – though this model is more focused on overall predictive power than understanding specific factors.</a:t>
            </a:r>
          </a:p>
          <a:p>
            <a:endParaRPr lang="en-US" dirty="0"/>
          </a:p>
        </p:txBody>
      </p:sp>
    </p:spTree>
    <p:extLst>
      <p:ext uri="{BB962C8B-B14F-4D97-AF65-F5344CB8AC3E}">
        <p14:creationId xmlns:p14="http://schemas.microsoft.com/office/powerpoint/2010/main" val="370188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A57E-C75C-AC5E-D5E4-6720B8356C31}"/>
              </a:ext>
            </a:extLst>
          </p:cNvPr>
          <p:cNvSpPr>
            <a:spLocks noGrp="1"/>
          </p:cNvSpPr>
          <p:nvPr>
            <p:ph type="title"/>
          </p:nvPr>
        </p:nvSpPr>
        <p:spPr/>
        <p:txBody>
          <a:bodyPr/>
          <a:lstStyle/>
          <a:p>
            <a:r>
              <a:rPr lang="en-US" dirty="0"/>
              <a:t>Model Building Process</a:t>
            </a:r>
          </a:p>
        </p:txBody>
      </p:sp>
      <p:pic>
        <p:nvPicPr>
          <p:cNvPr id="5" name="Content Placeholder 4">
            <a:extLst>
              <a:ext uri="{FF2B5EF4-FFF2-40B4-BE49-F238E27FC236}">
                <a16:creationId xmlns:a16="http://schemas.microsoft.com/office/drawing/2014/main" id="{F1AACDA7-9C8B-F052-3BDA-432CC3F22090}"/>
              </a:ext>
            </a:extLst>
          </p:cNvPr>
          <p:cNvPicPr>
            <a:picLocks noGrp="1" noChangeAspect="1"/>
          </p:cNvPicPr>
          <p:nvPr>
            <p:ph idx="1"/>
          </p:nvPr>
        </p:nvPicPr>
        <p:blipFill>
          <a:blip r:embed="rId3"/>
          <a:stretch>
            <a:fillRect/>
          </a:stretch>
        </p:blipFill>
        <p:spPr>
          <a:xfrm>
            <a:off x="1204594" y="1799689"/>
            <a:ext cx="9920606" cy="4539939"/>
          </a:xfrm>
        </p:spPr>
      </p:pic>
      <p:sp>
        <p:nvSpPr>
          <p:cNvPr id="3" name="TextBox 2">
            <a:extLst>
              <a:ext uri="{FF2B5EF4-FFF2-40B4-BE49-F238E27FC236}">
                <a16:creationId xmlns:a16="http://schemas.microsoft.com/office/drawing/2014/main" id="{B857B2DF-E610-489F-87DC-B30834788E65}"/>
              </a:ext>
            </a:extLst>
          </p:cNvPr>
          <p:cNvSpPr txBox="1"/>
          <p:nvPr/>
        </p:nvSpPr>
        <p:spPr>
          <a:xfrm>
            <a:off x="7954296" y="2217182"/>
            <a:ext cx="2871020" cy="954107"/>
          </a:xfrm>
          <a:prstGeom prst="rect">
            <a:avLst/>
          </a:prstGeom>
          <a:noFill/>
        </p:spPr>
        <p:txBody>
          <a:bodyPr wrap="square" rtlCol="0">
            <a:spAutoFit/>
          </a:bodyPr>
          <a:lstStyle/>
          <a:p>
            <a:r>
              <a:rPr lang="en-US" sz="1400" dirty="0">
                <a:solidFill>
                  <a:srgbClr val="FF0000"/>
                </a:solidFill>
                <a:highlight>
                  <a:srgbClr val="FFFF00"/>
                </a:highlight>
              </a:rPr>
              <a:t>We will use stratified 5-fold cross validation (CV) to find the optimal model and tune hyperparameters in our model.</a:t>
            </a:r>
          </a:p>
        </p:txBody>
      </p:sp>
    </p:spTree>
    <p:extLst>
      <p:ext uri="{BB962C8B-B14F-4D97-AF65-F5344CB8AC3E}">
        <p14:creationId xmlns:p14="http://schemas.microsoft.com/office/powerpoint/2010/main" val="99319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41" name="Rectangle 40">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2">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C06D84-4C96-06E8-864F-1DF21BE7C5F3}"/>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3200">
                <a:solidFill>
                  <a:srgbClr val="FFFFFF"/>
                </a:solidFill>
              </a:rPr>
              <a:t>Model Evaluation Process</a:t>
            </a:r>
          </a:p>
        </p:txBody>
      </p:sp>
      <p:sp>
        <p:nvSpPr>
          <p:cNvPr id="4" name="Content Placeholder 3">
            <a:extLst>
              <a:ext uri="{FF2B5EF4-FFF2-40B4-BE49-F238E27FC236}">
                <a16:creationId xmlns:a16="http://schemas.microsoft.com/office/drawing/2014/main" id="{8BC037A1-2AB8-83D8-D14C-34348AFCB3FB}"/>
              </a:ext>
            </a:extLst>
          </p:cNvPr>
          <p:cNvSpPr>
            <a:spLocks noGrp="1"/>
          </p:cNvSpPr>
          <p:nvPr>
            <p:ph sz="half" idx="2"/>
          </p:nvPr>
        </p:nvSpPr>
        <p:spPr>
          <a:xfrm>
            <a:off x="643337" y="2184036"/>
            <a:ext cx="2888439" cy="3869634"/>
          </a:xfrm>
        </p:spPr>
        <p:txBody>
          <a:bodyPr vert="horz" lIns="91440" tIns="45720" rIns="91440" bIns="45720" rtlCol="0">
            <a:normAutofit/>
          </a:bodyPr>
          <a:lstStyle/>
          <a:p>
            <a:r>
              <a:rPr lang="en-US" sz="1600" dirty="0">
                <a:solidFill>
                  <a:srgbClr val="FFFFFF"/>
                </a:solidFill>
              </a:rPr>
              <a:t>To test a data point, it’s fed into each of the several hundred trees in the model.</a:t>
            </a:r>
          </a:p>
          <a:p>
            <a:r>
              <a:rPr lang="en-US" sz="1600" dirty="0">
                <a:solidFill>
                  <a:srgbClr val="FFFFFF"/>
                </a:solidFill>
              </a:rPr>
              <a:t>Each tree “votes” on what the result is.</a:t>
            </a:r>
          </a:p>
          <a:p>
            <a:r>
              <a:rPr lang="en-US" sz="1600" dirty="0">
                <a:solidFill>
                  <a:srgbClr val="FFFFFF"/>
                </a:solidFill>
              </a:rPr>
              <a:t>The overall result is the majority vote, for a categorical output, or an average for a numerical one.</a:t>
            </a:r>
          </a:p>
        </p:txBody>
      </p:sp>
      <p:pic>
        <p:nvPicPr>
          <p:cNvPr id="6" name="Picture 5">
            <a:extLst>
              <a:ext uri="{FF2B5EF4-FFF2-40B4-BE49-F238E27FC236}">
                <a16:creationId xmlns:a16="http://schemas.microsoft.com/office/drawing/2014/main" id="{9560109A-830D-9AB7-AB1E-D69BE29929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4629" y="1829565"/>
            <a:ext cx="8441310" cy="3757187"/>
          </a:xfrm>
          <a:prstGeom prst="rect">
            <a:avLst/>
          </a:prstGeom>
          <a:noFill/>
        </p:spPr>
      </p:pic>
    </p:spTree>
    <p:extLst>
      <p:ext uri="{BB962C8B-B14F-4D97-AF65-F5344CB8AC3E}">
        <p14:creationId xmlns:p14="http://schemas.microsoft.com/office/powerpoint/2010/main" val="191481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FC8F-BB93-9679-509B-22190B40B520}"/>
              </a:ext>
            </a:extLst>
          </p:cNvPr>
          <p:cNvSpPr>
            <a:spLocks noGrp="1"/>
          </p:cNvSpPr>
          <p:nvPr>
            <p:ph type="title"/>
          </p:nvPr>
        </p:nvSpPr>
        <p:spPr/>
        <p:txBody>
          <a:bodyPr/>
          <a:lstStyle/>
          <a:p>
            <a:r>
              <a:rPr lang="en-US" dirty="0"/>
              <a:t>Comparison Model</a:t>
            </a:r>
          </a:p>
        </p:txBody>
      </p:sp>
      <p:sp>
        <p:nvSpPr>
          <p:cNvPr id="3" name="Content Placeholder 2">
            <a:extLst>
              <a:ext uri="{FF2B5EF4-FFF2-40B4-BE49-F238E27FC236}">
                <a16:creationId xmlns:a16="http://schemas.microsoft.com/office/drawing/2014/main" id="{9620B52D-8007-98AF-8286-2A49D7A4BB72}"/>
              </a:ext>
            </a:extLst>
          </p:cNvPr>
          <p:cNvSpPr>
            <a:spLocks noGrp="1"/>
          </p:cNvSpPr>
          <p:nvPr>
            <p:ph idx="1"/>
          </p:nvPr>
        </p:nvSpPr>
        <p:spPr>
          <a:xfrm>
            <a:off x="1066800" y="2103120"/>
            <a:ext cx="10058400" cy="1623306"/>
          </a:xfrm>
        </p:spPr>
        <p:txBody>
          <a:bodyPr/>
          <a:lstStyle/>
          <a:p>
            <a:r>
              <a:rPr lang="en-US" dirty="0"/>
              <a:t>As a point of comparison, I’ve used a well known and simpler model - logistic regression.</a:t>
            </a:r>
          </a:p>
          <a:p>
            <a:r>
              <a:rPr lang="en-US" dirty="0"/>
              <a:t>For skewness reasons, the Euro amount variable is normalized using the box-cox transformation.</a:t>
            </a:r>
          </a:p>
          <a:p>
            <a:endParaRPr lang="en-US" dirty="0"/>
          </a:p>
          <a:p>
            <a:endParaRPr lang="en-US" dirty="0"/>
          </a:p>
        </p:txBody>
      </p:sp>
      <p:pic>
        <p:nvPicPr>
          <p:cNvPr id="5" name="Picture 4" descr="A black and white math equations&#10;&#10;Description automatically generated with medium confidence">
            <a:extLst>
              <a:ext uri="{FF2B5EF4-FFF2-40B4-BE49-F238E27FC236}">
                <a16:creationId xmlns:a16="http://schemas.microsoft.com/office/drawing/2014/main" id="{29E600DB-3AC6-DEB3-4C04-2920717EA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245" y="3993317"/>
            <a:ext cx="3563191" cy="1700980"/>
          </a:xfrm>
          <a:prstGeom prst="rect">
            <a:avLst/>
          </a:prstGeom>
        </p:spPr>
      </p:pic>
      <p:sp>
        <p:nvSpPr>
          <p:cNvPr id="7" name="Content Placeholder 2">
            <a:extLst>
              <a:ext uri="{FF2B5EF4-FFF2-40B4-BE49-F238E27FC236}">
                <a16:creationId xmlns:a16="http://schemas.microsoft.com/office/drawing/2014/main" id="{416AF68B-ADDE-68FE-71D3-A1F624BB73FA}"/>
              </a:ext>
            </a:extLst>
          </p:cNvPr>
          <p:cNvSpPr txBox="1">
            <a:spLocks/>
          </p:cNvSpPr>
          <p:nvPr/>
        </p:nvSpPr>
        <p:spPr>
          <a:xfrm>
            <a:off x="1130885" y="3726426"/>
            <a:ext cx="6662877" cy="25724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Box-Cox transformation is the advanced version of using a log transformation for normality – the log transformation is actually a special case of it.</a:t>
            </a:r>
          </a:p>
          <a:p>
            <a:r>
              <a:rPr lang="en-US" dirty="0"/>
              <a:t>Tunning parameter lambda (</a:t>
            </a:r>
            <a:r>
              <a:rPr lang="el-GR" dirty="0"/>
              <a:t>λ</a:t>
            </a:r>
            <a:r>
              <a:rPr lang="en-US" dirty="0"/>
              <a:t>) is tested between values -5 and 5, and the value that results in a distribution most close to a normal distribution is selected.</a:t>
            </a:r>
          </a:p>
          <a:p>
            <a:r>
              <a:rPr lang="en-US" dirty="0"/>
              <a:t>We use .134 as the value of lambda.</a:t>
            </a:r>
          </a:p>
          <a:p>
            <a:endParaRPr lang="en-US" dirty="0"/>
          </a:p>
        </p:txBody>
      </p:sp>
    </p:spTree>
    <p:extLst>
      <p:ext uri="{BB962C8B-B14F-4D97-AF65-F5344CB8AC3E}">
        <p14:creationId xmlns:p14="http://schemas.microsoft.com/office/powerpoint/2010/main" val="63205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4C29-5370-09F2-B06D-93F229704DBF}"/>
              </a:ext>
            </a:extLst>
          </p:cNvPr>
          <p:cNvSpPr>
            <a:spLocks noGrp="1"/>
          </p:cNvSpPr>
          <p:nvPr>
            <p:ph type="title"/>
          </p:nvPr>
        </p:nvSpPr>
        <p:spPr/>
        <p:txBody>
          <a:bodyPr/>
          <a:lstStyle/>
          <a:p>
            <a:r>
              <a:rPr lang="en-US" dirty="0"/>
              <a:t>Final Tweaks</a:t>
            </a:r>
          </a:p>
        </p:txBody>
      </p:sp>
      <p:sp>
        <p:nvSpPr>
          <p:cNvPr id="3" name="Content Placeholder 2">
            <a:extLst>
              <a:ext uri="{FF2B5EF4-FFF2-40B4-BE49-F238E27FC236}">
                <a16:creationId xmlns:a16="http://schemas.microsoft.com/office/drawing/2014/main" id="{8D5A95CD-08FE-6874-1A4C-A44D13888115}"/>
              </a:ext>
            </a:extLst>
          </p:cNvPr>
          <p:cNvSpPr>
            <a:spLocks noGrp="1"/>
          </p:cNvSpPr>
          <p:nvPr>
            <p:ph idx="1"/>
          </p:nvPr>
        </p:nvSpPr>
        <p:spPr/>
        <p:txBody>
          <a:bodyPr>
            <a:normAutofit lnSpcReduction="10000"/>
          </a:bodyPr>
          <a:lstStyle/>
          <a:p>
            <a:r>
              <a:rPr lang="en-US" dirty="0"/>
              <a:t>I Tried a few methods to deal with the imbalanced dataset, training a model with each tweak.</a:t>
            </a:r>
          </a:p>
          <a:p>
            <a:r>
              <a:rPr lang="en-US" dirty="0" err="1"/>
              <a:t>Undersampling</a:t>
            </a:r>
            <a:r>
              <a:rPr lang="en-US" dirty="0"/>
              <a:t> worked best, marginally better than without.</a:t>
            </a:r>
          </a:p>
          <a:p>
            <a:r>
              <a:rPr lang="en-US" dirty="0"/>
              <a:t>This simply drops data from the training data until a specified fraud to not-fraud ratio is reached. In this case, a 1% fraudulent transactions worked best.</a:t>
            </a:r>
          </a:p>
          <a:p>
            <a:endParaRPr lang="en-US" dirty="0"/>
          </a:p>
          <a:p>
            <a:r>
              <a:rPr lang="en-US" dirty="0"/>
              <a:t>As an experiment, I tried normalizing the amount data with the Box-Cox transformation to see if this would increase robustness to inflation and similar changes.</a:t>
            </a:r>
          </a:p>
          <a:p>
            <a:r>
              <a:rPr lang="en-US" dirty="0"/>
              <a:t>I changed the test data to an inflated version of the original – just increasing all Euro entries by a few percentage points. Smaller transactions possibly don’t inflate year to year, but are also increased by a miniscule amount that probably doesn’t matter.</a:t>
            </a:r>
          </a:p>
          <a:p>
            <a:r>
              <a:rPr lang="en-US" dirty="0"/>
              <a:t>Ultimately this didn’t increase model performance at all, which is somewhat surprising.</a:t>
            </a:r>
          </a:p>
        </p:txBody>
      </p:sp>
    </p:spTree>
    <p:extLst>
      <p:ext uri="{BB962C8B-B14F-4D97-AF65-F5344CB8AC3E}">
        <p14:creationId xmlns:p14="http://schemas.microsoft.com/office/powerpoint/2010/main" val="246574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382E-DAA6-0B4A-7B80-270E3C12C222}"/>
              </a:ext>
            </a:extLst>
          </p:cNvPr>
          <p:cNvSpPr>
            <a:spLocks noGrp="1"/>
          </p:cNvSpPr>
          <p:nvPr>
            <p:ph type="title"/>
          </p:nvPr>
        </p:nvSpPr>
        <p:spPr/>
        <p:txBody>
          <a:bodyPr>
            <a:normAutofit/>
          </a:bodyPr>
          <a:lstStyle/>
          <a:p>
            <a:r>
              <a:rPr lang="en-US" dirty="0"/>
              <a:t>Results - Logistic Regression</a:t>
            </a:r>
          </a:p>
        </p:txBody>
      </p:sp>
      <p:pic>
        <p:nvPicPr>
          <p:cNvPr id="6" name="Content Placeholder 5">
            <a:extLst>
              <a:ext uri="{FF2B5EF4-FFF2-40B4-BE49-F238E27FC236}">
                <a16:creationId xmlns:a16="http://schemas.microsoft.com/office/drawing/2014/main" id="{D13CD070-4E0E-5C8A-4B55-09DAA56A07BD}"/>
              </a:ext>
            </a:extLst>
          </p:cNvPr>
          <p:cNvPicPr>
            <a:picLocks noGrp="1" noChangeAspect="1"/>
          </p:cNvPicPr>
          <p:nvPr>
            <p:ph sz="half" idx="1"/>
          </p:nvPr>
        </p:nvPicPr>
        <p:blipFill>
          <a:blip r:embed="rId2"/>
          <a:stretch>
            <a:fillRect/>
          </a:stretch>
        </p:blipFill>
        <p:spPr>
          <a:xfrm>
            <a:off x="1220649" y="2218347"/>
            <a:ext cx="4601032" cy="3440773"/>
          </a:xfrm>
        </p:spPr>
      </p:pic>
      <p:sp>
        <p:nvSpPr>
          <p:cNvPr id="4" name="Content Placeholder 3">
            <a:extLst>
              <a:ext uri="{FF2B5EF4-FFF2-40B4-BE49-F238E27FC236}">
                <a16:creationId xmlns:a16="http://schemas.microsoft.com/office/drawing/2014/main" id="{48D64056-A738-033E-7C78-63E059E3C80B}"/>
              </a:ext>
            </a:extLst>
          </p:cNvPr>
          <p:cNvSpPr>
            <a:spLocks noGrp="1"/>
          </p:cNvSpPr>
          <p:nvPr>
            <p:ph sz="half" idx="2"/>
          </p:nvPr>
        </p:nvSpPr>
        <p:spPr/>
        <p:txBody>
          <a:bodyPr>
            <a:normAutofit fontScale="70000" lnSpcReduction="20000"/>
          </a:bodyPr>
          <a:lstStyle/>
          <a:p>
            <a:r>
              <a:rPr lang="en-US" dirty="0"/>
              <a:t>Precision = .88</a:t>
            </a:r>
          </a:p>
          <a:p>
            <a:r>
              <a:rPr lang="en-US" dirty="0"/>
              <a:t>Precision = Proportion of predicted frauds that are actually frauds. In this case, 46 out of 52.</a:t>
            </a:r>
          </a:p>
          <a:p>
            <a:r>
              <a:rPr lang="en-US" dirty="0"/>
              <a:t>Recall = .47</a:t>
            </a:r>
          </a:p>
          <a:p>
            <a:r>
              <a:rPr lang="en-US" dirty="0"/>
              <a:t>Recall = Proportion of frauds detected as such.</a:t>
            </a:r>
          </a:p>
          <a:p>
            <a:r>
              <a:rPr lang="en-US" dirty="0"/>
              <a:t>Only finds 46 of the 98 frauds.</a:t>
            </a:r>
          </a:p>
          <a:p>
            <a:r>
              <a:rPr lang="en-US" dirty="0"/>
              <a:t>This can be increased by lowering the threshold, but this leaves the model extremely fragile – it’s a form of overfitting.</a:t>
            </a:r>
          </a:p>
          <a:p>
            <a:pPr marL="0" indent="0">
              <a:buNone/>
            </a:pPr>
            <a:r>
              <a:rPr lang="en-US" b="1" dirty="0"/>
              <a:t>Final logistic regression model selected using stratified 5-fold cross validation out of many possible similar models:</a:t>
            </a:r>
          </a:p>
          <a:p>
            <a:r>
              <a:rPr lang="en-US" b="1" dirty="0"/>
              <a:t>l2 penalty</a:t>
            </a:r>
          </a:p>
          <a:p>
            <a:r>
              <a:rPr lang="en-US" b="1" dirty="0"/>
              <a:t>Coefficient of penalty term:  0.002592943797404667</a:t>
            </a:r>
          </a:p>
          <a:p>
            <a:pPr marL="0" indent="0">
              <a:buNone/>
            </a:pPr>
            <a:r>
              <a:rPr lang="en-US" b="1" dirty="0"/>
              <a:t>Performance metrics used for training: area under the precision-recall curve (“average” precision for different thresholds)</a:t>
            </a:r>
          </a:p>
        </p:txBody>
      </p:sp>
    </p:spTree>
    <p:extLst>
      <p:ext uri="{BB962C8B-B14F-4D97-AF65-F5344CB8AC3E}">
        <p14:creationId xmlns:p14="http://schemas.microsoft.com/office/powerpoint/2010/main" val="44403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9644-38AA-2FB7-159C-DF49A145BC08}"/>
              </a:ext>
            </a:extLst>
          </p:cNvPr>
          <p:cNvSpPr>
            <a:spLocks noGrp="1"/>
          </p:cNvSpPr>
          <p:nvPr>
            <p:ph type="title"/>
          </p:nvPr>
        </p:nvSpPr>
        <p:spPr/>
        <p:txBody>
          <a:bodyPr>
            <a:normAutofit/>
          </a:bodyPr>
          <a:lstStyle/>
          <a:p>
            <a:r>
              <a:rPr lang="en-US" sz="3600" dirty="0"/>
              <a:t>Results - Random Forest with </a:t>
            </a:r>
            <a:r>
              <a:rPr lang="en-US" sz="3600" dirty="0" err="1"/>
              <a:t>Undersampling</a:t>
            </a:r>
            <a:endParaRPr lang="en-US" sz="3600" dirty="0"/>
          </a:p>
        </p:txBody>
      </p:sp>
      <p:sp>
        <p:nvSpPr>
          <p:cNvPr id="3" name="Content Placeholder 2">
            <a:extLst>
              <a:ext uri="{FF2B5EF4-FFF2-40B4-BE49-F238E27FC236}">
                <a16:creationId xmlns:a16="http://schemas.microsoft.com/office/drawing/2014/main" id="{2C363227-C3A4-CEC9-7912-9121A2D16121}"/>
              </a:ext>
            </a:extLst>
          </p:cNvPr>
          <p:cNvSpPr>
            <a:spLocks noGrp="1"/>
          </p:cNvSpPr>
          <p:nvPr>
            <p:ph sz="half" idx="1"/>
          </p:nvPr>
        </p:nvSpPr>
        <p:spPr/>
        <p:txBody>
          <a:bodyPr>
            <a:normAutofit fontScale="85000" lnSpcReduction="20000"/>
          </a:bodyPr>
          <a:lstStyle/>
          <a:p>
            <a:r>
              <a:rPr lang="en-US" dirty="0"/>
              <a:t>Precision = .83</a:t>
            </a:r>
          </a:p>
          <a:p>
            <a:r>
              <a:rPr lang="en-US" dirty="0"/>
              <a:t>Recall = 0.88</a:t>
            </a:r>
          </a:p>
          <a:p>
            <a:r>
              <a:rPr lang="en-US" dirty="0"/>
              <a:t>86 out of 98 frauds detected</a:t>
            </a:r>
          </a:p>
          <a:p>
            <a:r>
              <a:rPr lang="en-US" dirty="0">
                <a:highlight>
                  <a:srgbClr val="FFFF00"/>
                </a:highlight>
              </a:rPr>
              <a:t>Recall is our main metric for fraud detection.</a:t>
            </a:r>
          </a:p>
          <a:p>
            <a:pPr marL="0" indent="0">
              <a:buNone/>
            </a:pPr>
            <a:r>
              <a:rPr lang="en-US" b="1" dirty="0"/>
              <a:t>Final random forest model selected using stratified 5-fold cross validation out of many possible similar models:</a:t>
            </a:r>
          </a:p>
          <a:p>
            <a:r>
              <a:rPr lang="en-US" b="1" dirty="0"/>
              <a:t>‘</a:t>
            </a:r>
            <a:r>
              <a:rPr lang="en-US" b="1" dirty="0" err="1"/>
              <a:t>max_depth</a:t>
            </a:r>
            <a:r>
              <a:rPr lang="en-US" b="1" dirty="0"/>
              <a:t>': None,</a:t>
            </a:r>
          </a:p>
          <a:p>
            <a:r>
              <a:rPr lang="en-US" b="1" dirty="0"/>
              <a:t> '</a:t>
            </a:r>
            <a:r>
              <a:rPr lang="en-US" b="1" dirty="0" err="1"/>
              <a:t>max_features</a:t>
            </a:r>
            <a:r>
              <a:rPr lang="en-US" b="1" dirty="0"/>
              <a:t>': 5,</a:t>
            </a:r>
          </a:p>
          <a:p>
            <a:r>
              <a:rPr lang="en-US" b="1" dirty="0"/>
              <a:t> '</a:t>
            </a:r>
            <a:r>
              <a:rPr lang="en-US" b="1" dirty="0" err="1"/>
              <a:t>min_samples_leaf</a:t>
            </a:r>
            <a:r>
              <a:rPr lang="en-US" b="1" dirty="0"/>
              <a:t>': 1,</a:t>
            </a:r>
          </a:p>
          <a:p>
            <a:r>
              <a:rPr lang="en-US" b="1" dirty="0"/>
              <a:t> '</a:t>
            </a:r>
            <a:r>
              <a:rPr lang="en-US" b="1" dirty="0" err="1"/>
              <a:t>min_samples_split</a:t>
            </a:r>
            <a:r>
              <a:rPr lang="en-US" b="1" dirty="0"/>
              <a:t>': 2,</a:t>
            </a:r>
          </a:p>
          <a:p>
            <a:r>
              <a:rPr lang="en-US" b="1" dirty="0"/>
              <a:t> '</a:t>
            </a:r>
            <a:r>
              <a:rPr lang="en-US" b="1" dirty="0" err="1"/>
              <a:t>n_estimators</a:t>
            </a:r>
            <a:r>
              <a:rPr lang="en-US" b="1" dirty="0"/>
              <a:t>’: 500</a:t>
            </a:r>
          </a:p>
          <a:p>
            <a:r>
              <a:rPr lang="en-US" b="1" dirty="0" err="1"/>
              <a:t>Undersampling</a:t>
            </a:r>
            <a:r>
              <a:rPr lang="en-US" b="1" dirty="0"/>
              <a:t> ratio: 0.01</a:t>
            </a:r>
            <a:endParaRPr lang="en-US" dirty="0"/>
          </a:p>
        </p:txBody>
      </p:sp>
      <p:pic>
        <p:nvPicPr>
          <p:cNvPr id="8" name="Content Placeholder 7">
            <a:extLst>
              <a:ext uri="{FF2B5EF4-FFF2-40B4-BE49-F238E27FC236}">
                <a16:creationId xmlns:a16="http://schemas.microsoft.com/office/drawing/2014/main" id="{771CE1F6-82DB-D321-540F-69689B4B74D9}"/>
              </a:ext>
            </a:extLst>
          </p:cNvPr>
          <p:cNvPicPr>
            <a:picLocks noGrp="1" noChangeAspect="1"/>
          </p:cNvPicPr>
          <p:nvPr>
            <p:ph sz="half" idx="2"/>
          </p:nvPr>
        </p:nvPicPr>
        <p:blipFill>
          <a:blip r:embed="rId2"/>
          <a:stretch>
            <a:fillRect/>
          </a:stretch>
        </p:blipFill>
        <p:spPr>
          <a:xfrm>
            <a:off x="6370322" y="2014194"/>
            <a:ext cx="5006007" cy="3961274"/>
          </a:xfrm>
        </p:spPr>
      </p:pic>
    </p:spTree>
    <p:extLst>
      <p:ext uri="{BB962C8B-B14F-4D97-AF65-F5344CB8AC3E}">
        <p14:creationId xmlns:p14="http://schemas.microsoft.com/office/powerpoint/2010/main" val="13332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06A7-F25C-F19A-C521-DCE128E332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20BF1B-0FA6-A32D-A081-8A2A1F87027A}"/>
              </a:ext>
            </a:extLst>
          </p:cNvPr>
          <p:cNvSpPr>
            <a:spLocks noGrp="1"/>
          </p:cNvSpPr>
          <p:nvPr>
            <p:ph idx="1"/>
          </p:nvPr>
        </p:nvSpPr>
        <p:spPr/>
        <p:txBody>
          <a:bodyPr/>
          <a:lstStyle/>
          <a:p>
            <a:r>
              <a:rPr lang="en-US" dirty="0">
                <a:hlinkClick r:id="rId2"/>
              </a:rPr>
              <a:t>Credit Card Fraud Detection Dataset</a:t>
            </a:r>
            <a:endParaRPr lang="en-US" dirty="0"/>
          </a:p>
          <a:p>
            <a:r>
              <a:rPr lang="en-US" dirty="0">
                <a:hlinkClick r:id="rId3"/>
              </a:rPr>
              <a:t>Reproducible Machine Learning for Credit Card Fraud detection - Practical handbook</a:t>
            </a:r>
            <a:endParaRPr lang="en-US" dirty="0"/>
          </a:p>
          <a:p>
            <a:r>
              <a:rPr lang="en-US" dirty="0"/>
              <a:t>An Introduction to Statistical Learning with applications in Python, by Gareth James et. al.</a:t>
            </a:r>
          </a:p>
        </p:txBody>
      </p:sp>
    </p:spTree>
    <p:extLst>
      <p:ext uri="{BB962C8B-B14F-4D97-AF65-F5344CB8AC3E}">
        <p14:creationId xmlns:p14="http://schemas.microsoft.com/office/powerpoint/2010/main" val="105747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FBA82799-282D-0F0E-7F44-DF459D49E610}"/>
              </a:ext>
            </a:extLst>
          </p:cNvPr>
          <p:cNvSpPr>
            <a:spLocks noGrp="1"/>
          </p:cNvSpPr>
          <p:nvPr>
            <p:ph type="title"/>
          </p:nvPr>
        </p:nvSpPr>
        <p:spPr>
          <a:xfrm>
            <a:off x="6846137" y="727626"/>
            <a:ext cx="4602152" cy="1718225"/>
          </a:xfrm>
        </p:spPr>
        <p:txBody>
          <a:bodyPr vert="horz" lIns="91440" tIns="45720" rIns="91440" bIns="45720" rtlCol="0" anchor="ctr">
            <a:normAutofit/>
          </a:bodyPr>
          <a:lstStyle/>
          <a:p>
            <a:r>
              <a:rPr lang="en-US" dirty="0"/>
              <a:t>Outline</a:t>
            </a:r>
          </a:p>
        </p:txBody>
      </p:sp>
      <p:sp>
        <p:nvSpPr>
          <p:cNvPr id="13" name="Rectangle 12">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6" name="Content Placeholder 5" descr="A black tree with no leaves&#10;&#10;Description automatically generated">
            <a:extLst>
              <a:ext uri="{FF2B5EF4-FFF2-40B4-BE49-F238E27FC236}">
                <a16:creationId xmlns:a16="http://schemas.microsoft.com/office/drawing/2014/main" id="{65B191CB-902C-831C-D8A3-A881BAE71DF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 b="1083"/>
          <a:stretch/>
        </p:blipFill>
        <p:spPr>
          <a:xfrm>
            <a:off x="407432" y="419292"/>
            <a:ext cx="5522976" cy="6053328"/>
          </a:xfrm>
          <a:prstGeom prst="rect">
            <a:avLst/>
          </a:prstGeom>
        </p:spPr>
      </p:pic>
      <p:sp>
        <p:nvSpPr>
          <p:cNvPr id="3" name="Content Placeholder 2">
            <a:extLst>
              <a:ext uri="{FF2B5EF4-FFF2-40B4-BE49-F238E27FC236}">
                <a16:creationId xmlns:a16="http://schemas.microsoft.com/office/drawing/2014/main" id="{BF3A889B-54C9-C0B6-19E3-88FA1714F60B}"/>
              </a:ext>
            </a:extLst>
          </p:cNvPr>
          <p:cNvSpPr>
            <a:spLocks noGrp="1"/>
          </p:cNvSpPr>
          <p:nvPr>
            <p:ph sz="half" idx="1"/>
          </p:nvPr>
        </p:nvSpPr>
        <p:spPr>
          <a:xfrm>
            <a:off x="6846137" y="2538919"/>
            <a:ext cx="4602152" cy="3596880"/>
          </a:xfrm>
        </p:spPr>
        <p:txBody>
          <a:bodyPr vert="horz" lIns="91440" tIns="45720" rIns="91440" bIns="45720" rtlCol="0">
            <a:normAutofit lnSpcReduction="10000"/>
          </a:bodyPr>
          <a:lstStyle/>
          <a:p>
            <a:r>
              <a:rPr lang="en-US" sz="1800" spc="-100" dirty="0"/>
              <a:t>Background On Credit Card Fraud</a:t>
            </a:r>
          </a:p>
          <a:p>
            <a:r>
              <a:rPr lang="en-US" dirty="0"/>
              <a:t>Dataset And Features Of Data</a:t>
            </a:r>
          </a:p>
          <a:p>
            <a:r>
              <a:rPr lang="en-US" dirty="0"/>
              <a:t>Model Assumptions</a:t>
            </a:r>
          </a:p>
          <a:p>
            <a:r>
              <a:rPr lang="en-US" dirty="0"/>
              <a:t>Introduction To Prediction Trees</a:t>
            </a:r>
          </a:p>
          <a:p>
            <a:r>
              <a:rPr lang="en-US" dirty="0"/>
              <a:t>Random Forests/Bagging</a:t>
            </a:r>
          </a:p>
          <a:p>
            <a:r>
              <a:rPr lang="en-US" dirty="0"/>
              <a:t>Overview Of Model Building Process</a:t>
            </a:r>
          </a:p>
          <a:p>
            <a:r>
              <a:rPr lang="en-US" dirty="0"/>
              <a:t>Overview of Model Evaluation Process</a:t>
            </a:r>
          </a:p>
          <a:p>
            <a:r>
              <a:rPr lang="en-US" dirty="0"/>
              <a:t>Comparison Model</a:t>
            </a:r>
          </a:p>
          <a:p>
            <a:r>
              <a:rPr lang="en-US" dirty="0"/>
              <a:t>Final Tweaks</a:t>
            </a:r>
          </a:p>
          <a:p>
            <a:r>
              <a:rPr lang="en-US" dirty="0"/>
              <a:t>Results</a:t>
            </a:r>
          </a:p>
          <a:p>
            <a:endParaRPr lang="en-US" dirty="0"/>
          </a:p>
        </p:txBody>
      </p:sp>
    </p:spTree>
    <p:extLst>
      <p:ext uri="{BB962C8B-B14F-4D97-AF65-F5344CB8AC3E}">
        <p14:creationId xmlns:p14="http://schemas.microsoft.com/office/powerpoint/2010/main" val="7065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 name="Rectangle 14">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7" name="Rectangle 16">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9" name="Group 18">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2BEE9E27-5550-4DAA-935D-B987C1160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6" name="Content Placeholder 5">
            <a:hlinkClick r:id="rId3"/>
            <a:extLst>
              <a:ext uri="{FF2B5EF4-FFF2-40B4-BE49-F238E27FC236}">
                <a16:creationId xmlns:a16="http://schemas.microsoft.com/office/drawing/2014/main" id="{DBCD51D1-05B5-80C6-3C04-E235E99E53CE}"/>
              </a:ext>
            </a:extLst>
          </p:cNvPr>
          <p:cNvPicPr>
            <a:picLocks noGrp="1" noChangeAspect="1"/>
          </p:cNvPicPr>
          <p:nvPr>
            <p:ph sz="half" idx="2"/>
          </p:nvPr>
        </p:nvPicPr>
        <p:blipFill rotWithShape="1">
          <a:blip r:embed="rId4"/>
          <a:srcRect l="18080" r="30292" b="1"/>
          <a:stretch/>
        </p:blipFill>
        <p:spPr>
          <a:xfrm>
            <a:off x="7228702" y="621793"/>
            <a:ext cx="4342547" cy="5614416"/>
          </a:xfrm>
          <a:prstGeom prst="rect">
            <a:avLst/>
          </a:prstGeom>
        </p:spPr>
      </p:pic>
      <p:sp>
        <p:nvSpPr>
          <p:cNvPr id="26" name="Rectangle 25">
            <a:extLst>
              <a:ext uri="{FF2B5EF4-FFF2-40B4-BE49-F238E27FC236}">
                <a16:creationId xmlns:a16="http://schemas.microsoft.com/office/drawing/2014/main" id="{9B4AF4B7-C89D-4321-877F-0944ED8F4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9E923B7C-8E4F-14A6-BB13-16A7CFD5630E}"/>
              </a:ext>
            </a:extLst>
          </p:cNvPr>
          <p:cNvSpPr>
            <a:spLocks noGrp="1"/>
          </p:cNvSpPr>
          <p:nvPr>
            <p:ph type="title"/>
          </p:nvPr>
        </p:nvSpPr>
        <p:spPr>
          <a:xfrm>
            <a:off x="1136849" y="1339003"/>
            <a:ext cx="5716338" cy="777240"/>
          </a:xfrm>
        </p:spPr>
        <p:txBody>
          <a:bodyPr vert="horz" lIns="91440" tIns="45720" rIns="91440" bIns="45720" rtlCol="0" anchor="ctr">
            <a:normAutofit fontScale="90000"/>
          </a:bodyPr>
          <a:lstStyle/>
          <a:p>
            <a:pPr algn="ctr">
              <a:lnSpc>
                <a:spcPct val="83000"/>
              </a:lnSpc>
            </a:pPr>
            <a:r>
              <a:rPr lang="en-US" sz="6000" cap="all" spc="-100" dirty="0"/>
              <a:t>Background</a:t>
            </a:r>
          </a:p>
        </p:txBody>
      </p:sp>
      <p:sp>
        <p:nvSpPr>
          <p:cNvPr id="3" name="Content Placeholder 2">
            <a:extLst>
              <a:ext uri="{FF2B5EF4-FFF2-40B4-BE49-F238E27FC236}">
                <a16:creationId xmlns:a16="http://schemas.microsoft.com/office/drawing/2014/main" id="{473671FF-6103-1CEF-DBEC-00C9405A13B1}"/>
              </a:ext>
            </a:extLst>
          </p:cNvPr>
          <p:cNvSpPr>
            <a:spLocks noGrp="1"/>
          </p:cNvSpPr>
          <p:nvPr>
            <p:ph sz="half" idx="1"/>
          </p:nvPr>
        </p:nvSpPr>
        <p:spPr>
          <a:xfrm>
            <a:off x="1307868" y="2318751"/>
            <a:ext cx="5355264" cy="3267305"/>
          </a:xfrm>
        </p:spPr>
        <p:txBody>
          <a:bodyPr vert="horz" lIns="91440" tIns="45720" rIns="91440" bIns="45720" rtlCol="0">
            <a:normAutofit/>
          </a:bodyPr>
          <a:lstStyle/>
          <a:p>
            <a:pPr>
              <a:spcBef>
                <a:spcPts val="0"/>
              </a:spcBef>
              <a:spcAft>
                <a:spcPts val="600"/>
              </a:spcAft>
            </a:pPr>
            <a:r>
              <a:rPr lang="en-US" sz="1600" spc="80" dirty="0"/>
              <a:t>Credit card fraud is a persistent issue in the modern world, affecting hundreds of thousands of people and countless dollars each year.</a:t>
            </a:r>
          </a:p>
          <a:p>
            <a:pPr>
              <a:spcBef>
                <a:spcPts val="0"/>
              </a:spcBef>
              <a:spcAft>
                <a:spcPts val="600"/>
              </a:spcAft>
            </a:pPr>
            <a:r>
              <a:rPr lang="en-US" sz="1600" spc="80" dirty="0"/>
              <a:t>Cards are lost, stolen, counterfeited, and rarely, intercepted in shipment from the bank.</a:t>
            </a:r>
          </a:p>
          <a:p>
            <a:pPr>
              <a:spcBef>
                <a:spcPts val="0"/>
              </a:spcBef>
              <a:spcAft>
                <a:spcPts val="600"/>
              </a:spcAft>
            </a:pPr>
            <a:r>
              <a:rPr lang="en-US" sz="1600" spc="80" dirty="0"/>
              <a:t>Thankfully, fraudulent uses have characteristics that can be predicted.</a:t>
            </a:r>
          </a:p>
          <a:p>
            <a:pPr algn="ctr">
              <a:spcBef>
                <a:spcPts val="0"/>
              </a:spcBef>
              <a:spcAft>
                <a:spcPts val="600"/>
              </a:spcAft>
            </a:pPr>
            <a:endParaRPr lang="en-US" sz="1600" spc="80" dirty="0"/>
          </a:p>
        </p:txBody>
      </p:sp>
      <p:sp>
        <p:nvSpPr>
          <p:cNvPr id="28" name="Rectangle 27">
            <a:extLst>
              <a:ext uri="{FF2B5EF4-FFF2-40B4-BE49-F238E27FC236}">
                <a16:creationId xmlns:a16="http://schemas.microsoft.com/office/drawing/2014/main" id="{486F1C7C-0D59-4A57-B9FF-60AF2D0EC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5735DC8C-B370-4340-B37D-4472C16391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404BB8C-445B-49D4-853C-25A9312862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5B8EE3-9336-45C5-ACE9-280CCFD2F8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4550-1EDC-5911-FC94-B96BA020EF8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1B53271-B0DC-9AFB-1D51-2E19BBFC8F25}"/>
              </a:ext>
            </a:extLst>
          </p:cNvPr>
          <p:cNvSpPr>
            <a:spLocks noGrp="1"/>
          </p:cNvSpPr>
          <p:nvPr>
            <p:ph idx="1"/>
          </p:nvPr>
        </p:nvSpPr>
        <p:spPr/>
        <p:txBody>
          <a:bodyPr>
            <a:normAutofit/>
          </a:bodyPr>
          <a:lstStyle/>
          <a:p>
            <a:r>
              <a:rPr lang="en-US" dirty="0"/>
              <a:t>The dataset is the Credit Card Fraud Detection, located on Kaggle.com, covering European transactions over two days during September 2013. Compiled by Université Libre de </a:t>
            </a:r>
            <a:r>
              <a:rPr lang="en-US" dirty="0" err="1"/>
              <a:t>Bruxelles</a:t>
            </a:r>
            <a:r>
              <a:rPr lang="en-US" dirty="0"/>
              <a:t>.</a:t>
            </a:r>
          </a:p>
          <a:p>
            <a:r>
              <a:rPr lang="en-US" dirty="0"/>
              <a:t>The response variable is a classification, fraud or not fraud. 284,807 transactions, 492 fraudulent -&gt; 0.172% fraudulent. This is a very unbalanced dataset.</a:t>
            </a:r>
          </a:p>
          <a:p>
            <a:r>
              <a:rPr lang="en-US" dirty="0"/>
              <a:t>There are 30 explanatory variables, but 28 of these have been reduced and anonymized through PCA. The uncensored variables are time and amount.</a:t>
            </a:r>
          </a:p>
          <a:p>
            <a:r>
              <a:rPr lang="en-US" dirty="0"/>
              <a:t>I won’t cover PCA here, but it’s a commonly used anonymization and simplification method.</a:t>
            </a:r>
          </a:p>
        </p:txBody>
      </p:sp>
    </p:spTree>
    <p:extLst>
      <p:ext uri="{BB962C8B-B14F-4D97-AF65-F5344CB8AC3E}">
        <p14:creationId xmlns:p14="http://schemas.microsoft.com/office/powerpoint/2010/main" val="184645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7EB2-EA91-F9FF-0A10-10A1F72B9D4E}"/>
              </a:ext>
            </a:extLst>
          </p:cNvPr>
          <p:cNvSpPr>
            <a:spLocks noGrp="1"/>
          </p:cNvSpPr>
          <p:nvPr>
            <p:ph type="title"/>
          </p:nvPr>
        </p:nvSpPr>
        <p:spPr/>
        <p:txBody>
          <a:bodyPr/>
          <a:lstStyle/>
          <a:p>
            <a:r>
              <a:rPr lang="en-US"/>
              <a:t>Transaction Time and Amount</a:t>
            </a:r>
            <a:endParaRPr lang="en-US" dirty="0"/>
          </a:p>
        </p:txBody>
      </p:sp>
      <p:pic>
        <p:nvPicPr>
          <p:cNvPr id="6" name="Content Placeholder 5" descr="A graph showing a line of time&#10;&#10;Description automatically generated with medium confidence">
            <a:extLst>
              <a:ext uri="{FF2B5EF4-FFF2-40B4-BE49-F238E27FC236}">
                <a16:creationId xmlns:a16="http://schemas.microsoft.com/office/drawing/2014/main" id="{1DF63A8C-7C82-0533-4F7A-C80A5604B5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4778" y="3007801"/>
            <a:ext cx="5481713" cy="2184296"/>
          </a:xfrm>
        </p:spPr>
      </p:pic>
      <p:pic>
        <p:nvPicPr>
          <p:cNvPr id="8" name="Content Placeholder 7" descr="A graph with numbers and a line&#10;&#10;Description automatically generated with medium confidence">
            <a:extLst>
              <a:ext uri="{FF2B5EF4-FFF2-40B4-BE49-F238E27FC236}">
                <a16:creationId xmlns:a16="http://schemas.microsoft.com/office/drawing/2014/main" id="{93A74535-0D86-FEFA-3C42-A3CCF36E04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0638" y="3007801"/>
            <a:ext cx="5355051" cy="2184296"/>
          </a:xfrm>
        </p:spPr>
      </p:pic>
    </p:spTree>
    <p:extLst>
      <p:ext uri="{BB962C8B-B14F-4D97-AF65-F5344CB8AC3E}">
        <p14:creationId xmlns:p14="http://schemas.microsoft.com/office/powerpoint/2010/main" val="48441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9" name="Rectangle 28">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a graph&#10;&#10;Description automatically generated with medium confidence">
            <a:extLst>
              <a:ext uri="{FF2B5EF4-FFF2-40B4-BE49-F238E27FC236}">
                <a16:creationId xmlns:a16="http://schemas.microsoft.com/office/drawing/2014/main" id="{B29C6832-DD1E-4E2A-E4F1-AAF1AC1CE93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31"/>
          <a:stretch/>
        </p:blipFill>
        <p:spPr>
          <a:xfrm>
            <a:off x="4574541" y="0"/>
            <a:ext cx="7184863" cy="6858000"/>
          </a:xfrm>
          <a:prstGeom prst="rect">
            <a:avLst/>
          </a:prstGeom>
        </p:spPr>
      </p:pic>
      <p:sp>
        <p:nvSpPr>
          <p:cNvPr id="33" name="Rectangle 3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D5273C-823F-981D-742A-A28E652814E2}"/>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3200">
                <a:solidFill>
                  <a:srgbClr val="FFFFFF"/>
                </a:solidFill>
              </a:rPr>
              <a:t>Transaction Hex Chart</a:t>
            </a:r>
          </a:p>
        </p:txBody>
      </p:sp>
      <p:sp>
        <p:nvSpPr>
          <p:cNvPr id="4" name="Content Placeholder 3">
            <a:extLst>
              <a:ext uri="{FF2B5EF4-FFF2-40B4-BE49-F238E27FC236}">
                <a16:creationId xmlns:a16="http://schemas.microsoft.com/office/drawing/2014/main" id="{DCE826A4-6785-C31A-BBD2-2DD3C191F795}"/>
              </a:ext>
            </a:extLst>
          </p:cNvPr>
          <p:cNvSpPr>
            <a:spLocks noGrp="1"/>
          </p:cNvSpPr>
          <p:nvPr>
            <p:ph sz="half" idx="2"/>
          </p:nvPr>
        </p:nvSpPr>
        <p:spPr>
          <a:xfrm>
            <a:off x="643337" y="2184036"/>
            <a:ext cx="2888439" cy="3869634"/>
          </a:xfrm>
        </p:spPr>
        <p:txBody>
          <a:bodyPr vert="horz" lIns="91440" tIns="45720" rIns="91440" bIns="45720" rtlCol="0">
            <a:normAutofit/>
          </a:bodyPr>
          <a:lstStyle/>
          <a:p>
            <a:r>
              <a:rPr lang="en-US" sz="1600" dirty="0">
                <a:solidFill>
                  <a:srgbClr val="FFFFFF"/>
                </a:solidFill>
              </a:rPr>
              <a:t>Data transformed with Box-Cox for </a:t>
            </a:r>
            <a:r>
              <a:rPr lang="en-US" sz="1600" dirty="0" err="1">
                <a:solidFill>
                  <a:srgbClr val="FFFFFF"/>
                </a:solidFill>
              </a:rPr>
              <a:t>graphability</a:t>
            </a:r>
            <a:r>
              <a:rPr lang="en-US" sz="1600" dirty="0">
                <a:solidFill>
                  <a:srgbClr val="FFFFFF"/>
                </a:solidFill>
              </a:rPr>
              <a:t>.</a:t>
            </a:r>
          </a:p>
          <a:p>
            <a:r>
              <a:rPr lang="en-US" sz="1600" dirty="0">
                <a:solidFill>
                  <a:srgbClr val="FFFFFF"/>
                </a:solidFill>
              </a:rPr>
              <a:t>Darker hexes means more transactions at that amount-time intersection.</a:t>
            </a:r>
          </a:p>
          <a:p>
            <a:r>
              <a:rPr lang="en-US" sz="1600" dirty="0">
                <a:solidFill>
                  <a:srgbClr val="FFFFFF"/>
                </a:solidFill>
              </a:rPr>
              <a:t>Clear patterns of certain sized transactions are certain times of day.</a:t>
            </a:r>
          </a:p>
          <a:p>
            <a:r>
              <a:rPr lang="en-US" sz="1600" dirty="0">
                <a:solidFill>
                  <a:srgbClr val="FFFFFF"/>
                </a:solidFill>
              </a:rPr>
              <a:t>Graph cuts off at around 3000 Euros – the vast majority of transactions are below this.</a:t>
            </a:r>
          </a:p>
        </p:txBody>
      </p:sp>
    </p:spTree>
    <p:extLst>
      <p:ext uri="{BB962C8B-B14F-4D97-AF65-F5344CB8AC3E}">
        <p14:creationId xmlns:p14="http://schemas.microsoft.com/office/powerpoint/2010/main" val="353764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4" name="Rectangle 23">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graph&#10;&#10;Description automatically generated">
            <a:extLst>
              <a:ext uri="{FF2B5EF4-FFF2-40B4-BE49-F238E27FC236}">
                <a16:creationId xmlns:a16="http://schemas.microsoft.com/office/drawing/2014/main" id="{172EA97F-DBEF-9193-54FF-4189C47A735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43"/>
          <a:stretch/>
        </p:blipFill>
        <p:spPr>
          <a:xfrm>
            <a:off x="4563159" y="0"/>
            <a:ext cx="7207628" cy="6858000"/>
          </a:xfrm>
          <a:prstGeom prst="rect">
            <a:avLst/>
          </a:prstGeom>
        </p:spPr>
      </p:pic>
      <p:sp>
        <p:nvSpPr>
          <p:cNvPr id="28" name="Rectangle 27">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515FAB-5B54-9CE1-BF12-0229FFBF7263}"/>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3200">
                <a:solidFill>
                  <a:srgbClr val="FFFFFF"/>
                </a:solidFill>
              </a:rPr>
              <a:t>Fraudulent Transactions Hex Chart</a:t>
            </a:r>
          </a:p>
        </p:txBody>
      </p:sp>
      <p:sp>
        <p:nvSpPr>
          <p:cNvPr id="3" name="Content Placeholder 2">
            <a:extLst>
              <a:ext uri="{FF2B5EF4-FFF2-40B4-BE49-F238E27FC236}">
                <a16:creationId xmlns:a16="http://schemas.microsoft.com/office/drawing/2014/main" id="{68637438-E9DF-70B1-4532-74DC74D98720}"/>
              </a:ext>
            </a:extLst>
          </p:cNvPr>
          <p:cNvSpPr>
            <a:spLocks noGrp="1"/>
          </p:cNvSpPr>
          <p:nvPr>
            <p:ph sz="half" idx="1"/>
          </p:nvPr>
        </p:nvSpPr>
        <p:spPr>
          <a:xfrm>
            <a:off x="643337" y="2184036"/>
            <a:ext cx="2888439" cy="3869634"/>
          </a:xfrm>
        </p:spPr>
        <p:txBody>
          <a:bodyPr vert="horz" lIns="91440" tIns="45720" rIns="91440" bIns="45720" rtlCol="0">
            <a:normAutofit/>
          </a:bodyPr>
          <a:lstStyle/>
          <a:p>
            <a:r>
              <a:rPr lang="en-US" sz="1600" dirty="0">
                <a:solidFill>
                  <a:srgbClr val="FFFFFF"/>
                </a:solidFill>
              </a:rPr>
              <a:t>Same hex chart, but only fraudulent transactions included.</a:t>
            </a:r>
          </a:p>
          <a:p>
            <a:r>
              <a:rPr lang="en-US" sz="1600" dirty="0">
                <a:solidFill>
                  <a:srgbClr val="FFFFFF"/>
                </a:solidFill>
              </a:rPr>
              <a:t>Certain time-amount combos stand out. Were these individual fraud operations? It’s possible.</a:t>
            </a:r>
          </a:p>
          <a:p>
            <a:r>
              <a:rPr lang="en-US" sz="1600" dirty="0">
                <a:solidFill>
                  <a:srgbClr val="FFFFFF"/>
                </a:solidFill>
              </a:rPr>
              <a:t>Transactions of about a dollar are common.</a:t>
            </a:r>
          </a:p>
          <a:p>
            <a:r>
              <a:rPr lang="en-US" sz="1600" dirty="0">
                <a:solidFill>
                  <a:srgbClr val="FFFFFF"/>
                </a:solidFill>
              </a:rPr>
              <a:t>Perhaps a method of blending in – low amount, but not in a way that stands out.</a:t>
            </a:r>
          </a:p>
        </p:txBody>
      </p:sp>
    </p:spTree>
    <p:extLst>
      <p:ext uri="{BB962C8B-B14F-4D97-AF65-F5344CB8AC3E}">
        <p14:creationId xmlns:p14="http://schemas.microsoft.com/office/powerpoint/2010/main" val="353515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FA87-02F1-40BF-DBBE-07196F320938}"/>
              </a:ext>
            </a:extLst>
          </p:cNvPr>
          <p:cNvSpPr>
            <a:spLocks noGrp="1"/>
          </p:cNvSpPr>
          <p:nvPr>
            <p:ph type="title"/>
          </p:nvPr>
        </p:nvSpPr>
        <p:spPr/>
        <p:txBody>
          <a:bodyPr/>
          <a:lstStyle/>
          <a:p>
            <a:r>
              <a:rPr lang="en-US" dirty="0"/>
              <a:t>Model Assumptions</a:t>
            </a:r>
          </a:p>
        </p:txBody>
      </p:sp>
      <p:sp>
        <p:nvSpPr>
          <p:cNvPr id="3" name="Content Placeholder 2">
            <a:extLst>
              <a:ext uri="{FF2B5EF4-FFF2-40B4-BE49-F238E27FC236}">
                <a16:creationId xmlns:a16="http://schemas.microsoft.com/office/drawing/2014/main" id="{26ABA185-CC0C-C1A0-091D-0AFBBC9D8120}"/>
              </a:ext>
            </a:extLst>
          </p:cNvPr>
          <p:cNvSpPr>
            <a:spLocks noGrp="1"/>
          </p:cNvSpPr>
          <p:nvPr>
            <p:ph idx="1"/>
          </p:nvPr>
        </p:nvSpPr>
        <p:spPr/>
        <p:txBody>
          <a:bodyPr>
            <a:normAutofit/>
          </a:bodyPr>
          <a:lstStyle/>
          <a:p>
            <a:r>
              <a:rPr lang="en-US" dirty="0"/>
              <a:t>Effectively none. Multicollinearity, h</a:t>
            </a:r>
            <a:r>
              <a:rPr lang="en-US" b="0" i="0" dirty="0">
                <a:effectLst/>
              </a:rPr>
              <a:t>eteroscedasticity, Non-normality, it doesn’t matter. You just need data. Categorical explanatory variables are hard to work with, but thankfully our dataset doesn’t have any.</a:t>
            </a:r>
          </a:p>
          <a:p>
            <a:endParaRPr lang="en-US" dirty="0"/>
          </a:p>
          <a:p>
            <a:endParaRPr lang="en-US" b="0" i="0" dirty="0">
              <a:effectLst/>
            </a:endParaRPr>
          </a:p>
          <a:p>
            <a:pPr marL="0" indent="0">
              <a:buNone/>
            </a:pPr>
            <a:endParaRPr lang="en-US" dirty="0"/>
          </a:p>
          <a:p>
            <a:pPr marL="0" indent="0">
              <a:buNone/>
            </a:pPr>
            <a:endParaRPr lang="en-US" dirty="0"/>
          </a:p>
          <a:p>
            <a:pPr marL="0" indent="0">
              <a:buNone/>
            </a:pPr>
            <a:endParaRPr lang="en-US" dirty="0"/>
          </a:p>
          <a:p>
            <a:endParaRPr lang="en-US" b="0" i="0" dirty="0">
              <a:effectLst/>
            </a:endParaRPr>
          </a:p>
          <a:p>
            <a:r>
              <a:rPr lang="en-US" dirty="0"/>
              <a:t>However, the more data you have, the more precise the predictions – the model splits up the given data into groups, so more data = more groups = more precision.</a:t>
            </a:r>
            <a:endParaRPr lang="en-US" b="0" i="0" dirty="0">
              <a:effectLst/>
            </a:endParaRPr>
          </a:p>
        </p:txBody>
      </p:sp>
      <p:pic>
        <p:nvPicPr>
          <p:cNvPr id="7" name="Picture 6" descr="A diagram of a problem&#10;&#10;Description automatically generated with medium confidence">
            <a:extLst>
              <a:ext uri="{FF2B5EF4-FFF2-40B4-BE49-F238E27FC236}">
                <a16:creationId xmlns:a16="http://schemas.microsoft.com/office/drawing/2014/main" id="{0FA03F9E-205A-AC56-41F8-860FC42CF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267" y="3118658"/>
            <a:ext cx="4069220" cy="2062691"/>
          </a:xfrm>
          <a:prstGeom prst="rect">
            <a:avLst/>
          </a:prstGeom>
        </p:spPr>
      </p:pic>
      <p:sp>
        <p:nvSpPr>
          <p:cNvPr id="9" name="Content Placeholder 2">
            <a:extLst>
              <a:ext uri="{FF2B5EF4-FFF2-40B4-BE49-F238E27FC236}">
                <a16:creationId xmlns:a16="http://schemas.microsoft.com/office/drawing/2014/main" id="{ACD02313-AC2D-34A4-51B8-E619E9F6DBA5}"/>
              </a:ext>
            </a:extLst>
          </p:cNvPr>
          <p:cNvSpPr txBox="1">
            <a:spLocks/>
          </p:cNvSpPr>
          <p:nvPr/>
        </p:nvSpPr>
        <p:spPr>
          <a:xfrm>
            <a:off x="1066800" y="3429001"/>
            <a:ext cx="5639467" cy="17523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This diagram illustrates why that is – there’s no need to “draw a line” like there is with regression. Instead, the data is directly proportioned into “boxes” that don’t really rely on any underlying structure in the data.</a:t>
            </a:r>
          </a:p>
          <a:p>
            <a:endParaRPr lang="en-US" dirty="0"/>
          </a:p>
        </p:txBody>
      </p:sp>
    </p:spTree>
    <p:extLst>
      <p:ext uri="{BB962C8B-B14F-4D97-AF65-F5344CB8AC3E}">
        <p14:creationId xmlns:p14="http://schemas.microsoft.com/office/powerpoint/2010/main" val="186515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C025-1190-490D-A7E8-FBB16A2CA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106E57-42AD-4803-8DA8-AA87F53BC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10" name="Picture 9">
            <a:extLst>
              <a:ext uri="{FF2B5EF4-FFF2-40B4-BE49-F238E27FC236}">
                <a16:creationId xmlns:a16="http://schemas.microsoft.com/office/drawing/2014/main" id="{09283AC1-79F7-023F-E910-D6222FA79850}"/>
              </a:ext>
            </a:extLst>
          </p:cNvPr>
          <p:cNvPicPr>
            <a:picLocks noChangeAspect="1"/>
          </p:cNvPicPr>
          <p:nvPr/>
        </p:nvPicPr>
        <p:blipFill>
          <a:blip r:embed="rId2"/>
          <a:stretch>
            <a:fillRect/>
          </a:stretch>
        </p:blipFill>
        <p:spPr>
          <a:xfrm>
            <a:off x="641212" y="419827"/>
            <a:ext cx="4963175" cy="6065143"/>
          </a:xfrm>
          <a:prstGeom prst="rect">
            <a:avLst/>
          </a:prstGeom>
        </p:spPr>
      </p:pic>
      <p:sp>
        <p:nvSpPr>
          <p:cNvPr id="16" name="Rectangle 15">
            <a:extLst>
              <a:ext uri="{FF2B5EF4-FFF2-40B4-BE49-F238E27FC236}">
                <a16:creationId xmlns:a16="http://schemas.microsoft.com/office/drawing/2014/main" id="{A668FB66-7DA2-4943-B38E-6DE102F0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D49CE88-7DB4-BB96-DA31-3B261FD21618}"/>
              </a:ext>
            </a:extLst>
          </p:cNvPr>
          <p:cNvSpPr>
            <a:spLocks noGrp="1"/>
          </p:cNvSpPr>
          <p:nvPr>
            <p:ph type="title"/>
          </p:nvPr>
        </p:nvSpPr>
        <p:spPr>
          <a:xfrm>
            <a:off x="9387189" y="612843"/>
            <a:ext cx="2247091" cy="1499738"/>
          </a:xfrm>
        </p:spPr>
        <p:txBody>
          <a:bodyPr anchor="b">
            <a:normAutofit/>
          </a:bodyPr>
          <a:lstStyle/>
          <a:p>
            <a:r>
              <a:rPr lang="en-US" sz="2800" dirty="0">
                <a:solidFill>
                  <a:srgbClr val="FFFFFF"/>
                </a:solidFill>
              </a:rPr>
              <a:t>Prediction Trees</a:t>
            </a:r>
          </a:p>
        </p:txBody>
      </p:sp>
      <p:sp>
        <p:nvSpPr>
          <p:cNvPr id="9" name="Content Placeholder 8">
            <a:extLst>
              <a:ext uri="{FF2B5EF4-FFF2-40B4-BE49-F238E27FC236}">
                <a16:creationId xmlns:a16="http://schemas.microsoft.com/office/drawing/2014/main" id="{FBF2166A-34EC-73F3-B2B9-039128BF32DF}"/>
              </a:ext>
            </a:extLst>
          </p:cNvPr>
          <p:cNvSpPr>
            <a:spLocks noGrp="1"/>
          </p:cNvSpPr>
          <p:nvPr>
            <p:ph idx="1"/>
          </p:nvPr>
        </p:nvSpPr>
        <p:spPr>
          <a:xfrm>
            <a:off x="9387190" y="2149813"/>
            <a:ext cx="2247090" cy="4046706"/>
          </a:xfrm>
        </p:spPr>
        <p:txBody>
          <a:bodyPr>
            <a:normAutofit/>
          </a:bodyPr>
          <a:lstStyle/>
          <a:p>
            <a:r>
              <a:rPr lang="en-US" sz="1400" dirty="0">
                <a:solidFill>
                  <a:srgbClr val="FFFFFF"/>
                </a:solidFill>
              </a:rPr>
              <a:t>Recursive splits of predictor space – boxes within boxes</a:t>
            </a:r>
          </a:p>
          <a:p>
            <a:r>
              <a:rPr lang="en-US" sz="1400" dirty="0">
                <a:solidFill>
                  <a:srgbClr val="FFFFFF"/>
                </a:solidFill>
              </a:rPr>
              <a:t>Top down and greedy – each split considers current split only, not future ones.</a:t>
            </a:r>
          </a:p>
          <a:p>
            <a:r>
              <a:rPr lang="en-US" sz="1400" dirty="0">
                <a:solidFill>
                  <a:srgbClr val="FFFFFF"/>
                </a:solidFill>
              </a:rPr>
              <a:t>Split for lowest RSS among possible splits (computer checks)</a:t>
            </a:r>
          </a:p>
          <a:p>
            <a:r>
              <a:rPr lang="en-US" sz="1400" dirty="0">
                <a:solidFill>
                  <a:srgbClr val="FFFFFF"/>
                </a:solidFill>
              </a:rPr>
              <a:t>Generalizes to more than two dimensions/factors.</a:t>
            </a:r>
          </a:p>
        </p:txBody>
      </p:sp>
      <p:pic>
        <p:nvPicPr>
          <p:cNvPr id="7" name="Picture 6">
            <a:extLst>
              <a:ext uri="{FF2B5EF4-FFF2-40B4-BE49-F238E27FC236}">
                <a16:creationId xmlns:a16="http://schemas.microsoft.com/office/drawing/2014/main" id="{771552DA-137B-DA29-DB4B-53992D640524}"/>
              </a:ext>
            </a:extLst>
          </p:cNvPr>
          <p:cNvPicPr>
            <a:picLocks noChangeAspect="1"/>
          </p:cNvPicPr>
          <p:nvPr/>
        </p:nvPicPr>
        <p:blipFill>
          <a:blip r:embed="rId3"/>
          <a:stretch>
            <a:fillRect/>
          </a:stretch>
        </p:blipFill>
        <p:spPr>
          <a:xfrm>
            <a:off x="7051047" y="730197"/>
            <a:ext cx="1638442" cy="632515"/>
          </a:xfrm>
          <a:prstGeom prst="rect">
            <a:avLst/>
          </a:prstGeom>
        </p:spPr>
      </p:pic>
      <p:sp>
        <p:nvSpPr>
          <p:cNvPr id="8" name="TextBox 7">
            <a:extLst>
              <a:ext uri="{FF2B5EF4-FFF2-40B4-BE49-F238E27FC236}">
                <a16:creationId xmlns:a16="http://schemas.microsoft.com/office/drawing/2014/main" id="{B244E851-A5B3-C64D-1049-D915E08502BE}"/>
              </a:ext>
            </a:extLst>
          </p:cNvPr>
          <p:cNvSpPr txBox="1"/>
          <p:nvPr/>
        </p:nvSpPr>
        <p:spPr>
          <a:xfrm>
            <a:off x="6471366" y="890670"/>
            <a:ext cx="993058" cy="369332"/>
          </a:xfrm>
          <a:prstGeom prst="rect">
            <a:avLst/>
          </a:prstGeom>
          <a:noFill/>
        </p:spPr>
        <p:txBody>
          <a:bodyPr wrap="square" rtlCol="0">
            <a:spAutoFit/>
          </a:bodyPr>
          <a:lstStyle/>
          <a:p>
            <a:r>
              <a:rPr lang="en-US" dirty="0"/>
              <a:t>RSS =</a:t>
            </a:r>
          </a:p>
        </p:txBody>
      </p:sp>
      <p:pic>
        <p:nvPicPr>
          <p:cNvPr id="13" name="Picture 12">
            <a:extLst>
              <a:ext uri="{FF2B5EF4-FFF2-40B4-BE49-F238E27FC236}">
                <a16:creationId xmlns:a16="http://schemas.microsoft.com/office/drawing/2014/main" id="{F8255E24-2B4C-5145-B1BD-A9D5DBE18964}"/>
              </a:ext>
            </a:extLst>
          </p:cNvPr>
          <p:cNvPicPr>
            <a:picLocks noChangeAspect="1"/>
          </p:cNvPicPr>
          <p:nvPr/>
        </p:nvPicPr>
        <p:blipFill>
          <a:blip r:embed="rId4"/>
          <a:stretch>
            <a:fillRect/>
          </a:stretch>
        </p:blipFill>
        <p:spPr>
          <a:xfrm>
            <a:off x="5264312" y="2112581"/>
            <a:ext cx="3450194" cy="3503824"/>
          </a:xfrm>
          <a:prstGeom prst="rect">
            <a:avLst/>
          </a:prstGeom>
        </p:spPr>
      </p:pic>
    </p:spTree>
    <p:extLst>
      <p:ext uri="{BB962C8B-B14F-4D97-AF65-F5344CB8AC3E}">
        <p14:creationId xmlns:p14="http://schemas.microsoft.com/office/powerpoint/2010/main" val="3318969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TM03457510[[fn=Savon]]</Template>
  <TotalTime>8874</TotalTime>
  <Words>1214</Words>
  <Application>Microsoft Office PowerPoint</Application>
  <PresentationFormat>Widescreen</PresentationFormat>
  <Paragraphs>104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Century Gothic</vt:lpstr>
      <vt:lpstr>Garamond</vt:lpstr>
      <vt:lpstr>Savon</vt:lpstr>
      <vt:lpstr>Credit Card Fraud Detection    Random Forest Model</vt:lpstr>
      <vt:lpstr>Outline</vt:lpstr>
      <vt:lpstr>Background</vt:lpstr>
      <vt:lpstr>Data</vt:lpstr>
      <vt:lpstr>Transaction Time and Amount</vt:lpstr>
      <vt:lpstr>Transaction Hex Chart</vt:lpstr>
      <vt:lpstr>Fraudulent Transactions Hex Chart</vt:lpstr>
      <vt:lpstr>Model Assumptions</vt:lpstr>
      <vt:lpstr>Prediction Trees</vt:lpstr>
      <vt:lpstr>Random Forests</vt:lpstr>
      <vt:lpstr>Model Building Process</vt:lpstr>
      <vt:lpstr>Model Evaluation Process</vt:lpstr>
      <vt:lpstr>Comparison Model</vt:lpstr>
      <vt:lpstr>Final Tweaks</vt:lpstr>
      <vt:lpstr>Results - Logistic Regression</vt:lpstr>
      <vt:lpstr>Results - Random Forest with Undersampling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Random Forest Model</dc:title>
  <dc:creator>bob bob</dc:creator>
  <cp:lastModifiedBy>bob bob</cp:lastModifiedBy>
  <cp:revision>123</cp:revision>
  <dcterms:created xsi:type="dcterms:W3CDTF">2024-03-22T22:40:24Z</dcterms:created>
  <dcterms:modified xsi:type="dcterms:W3CDTF">2024-04-30T03:30:12Z</dcterms:modified>
</cp:coreProperties>
</file>