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deep Bellani" initials="JB" lastIdx="2" clrIdx="0">
    <p:extLst>
      <p:ext uri="{19B8F6BF-5375-455C-9EA6-DF929625EA0E}">
        <p15:presenceInfo xmlns:p15="http://schemas.microsoft.com/office/powerpoint/2012/main" userId="d984a79aaf05fd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7"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5T11:06:35.203" idx="1">
    <p:pos x="10" y="10"/>
    <p:text>For example, they might display a wide range of emotions when looking at a happy video</p:text>
    <p:extLst>
      <p:ext uri="{C676402C-5697-4E1C-873F-D02D1690AC5C}">
        <p15:threadingInfo xmlns:p15="http://schemas.microsoft.com/office/powerpoint/2012/main" timeZoneBias="-240"/>
      </p:ext>
    </p:extLst>
  </p:cm>
  <p:cm authorId="1" dt="2021-01-15T11:06:43.905" idx="2">
    <p:pos x="106" y="106"/>
    <p:text>For example, if you were to ask a child to focus on an object at the middle of the screen, it highly probable that an autistic child will pay attention to all the other stimuli around him than the one in front because of lack of attention</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9338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741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998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6415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798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6659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1346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666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892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3490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15-Jan-21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336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15-Jan-21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822287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6D91141-071A-41F9-A805-8B62C84FEA16}"/>
              </a:ext>
            </a:extLst>
          </p:cNvPr>
          <p:cNvSpPr>
            <a:spLocks noGrp="1"/>
          </p:cNvSpPr>
          <p:nvPr>
            <p:ph type="ctrTitle"/>
          </p:nvPr>
        </p:nvSpPr>
        <p:spPr>
          <a:xfrm>
            <a:off x="6096000" y="2604796"/>
            <a:ext cx="5511282" cy="824204"/>
          </a:xfrm>
        </p:spPr>
        <p:txBody>
          <a:bodyPr>
            <a:normAutofit fontScale="90000"/>
          </a:bodyPr>
          <a:lstStyle/>
          <a:p>
            <a:pPr algn="l"/>
            <a:endParaRPr lang="en-US" sz="4400" dirty="0"/>
          </a:p>
          <a:p>
            <a:r>
              <a:rPr lang="en-US" dirty="0"/>
              <a:t>Autism Detection</a:t>
            </a:r>
          </a:p>
        </p:txBody>
      </p:sp>
      <p:sp>
        <p:nvSpPr>
          <p:cNvPr id="3" name="Subtitle 2">
            <a:extLst>
              <a:ext uri="{FF2B5EF4-FFF2-40B4-BE49-F238E27FC236}">
                <a16:creationId xmlns:a16="http://schemas.microsoft.com/office/drawing/2014/main" id="{3A4C5A17-31F8-412F-822B-064ED821D4DC}"/>
              </a:ext>
            </a:extLst>
          </p:cNvPr>
          <p:cNvSpPr>
            <a:spLocks noGrp="1"/>
          </p:cNvSpPr>
          <p:nvPr>
            <p:ph type="subTitle" idx="1"/>
          </p:nvPr>
        </p:nvSpPr>
        <p:spPr>
          <a:xfrm>
            <a:off x="6273282" y="3605213"/>
            <a:ext cx="5334000" cy="1063690"/>
          </a:xfrm>
        </p:spPr>
        <p:txBody>
          <a:bodyPr>
            <a:normAutofit/>
          </a:bodyPr>
          <a:lstStyle/>
          <a:p>
            <a:pPr algn="l"/>
            <a:r>
              <a:rPr lang="en-US" dirty="0"/>
              <a:t>Nihir Singh, </a:t>
            </a:r>
            <a:r>
              <a:rPr lang="en-US" dirty="0" err="1"/>
              <a:t>Sriparno</a:t>
            </a:r>
            <a:r>
              <a:rPr lang="en-US" dirty="0"/>
              <a:t> Majumdar, </a:t>
            </a:r>
            <a:r>
              <a:rPr lang="en-US" dirty="0" err="1"/>
              <a:t>Suramay</a:t>
            </a:r>
            <a:r>
              <a:rPr lang="en-US" dirty="0"/>
              <a:t> </a:t>
            </a:r>
            <a:r>
              <a:rPr lang="en-US" dirty="0" err="1"/>
              <a:t>Pidara</a:t>
            </a:r>
            <a:r>
              <a:rPr lang="en-US" dirty="0"/>
              <a:t>, Jaideep Bellani</a:t>
            </a:r>
          </a:p>
        </p:txBody>
      </p:sp>
      <p:pic>
        <p:nvPicPr>
          <p:cNvPr id="4" name="Picture 3">
            <a:extLst>
              <a:ext uri="{FF2B5EF4-FFF2-40B4-BE49-F238E27FC236}">
                <a16:creationId xmlns:a16="http://schemas.microsoft.com/office/drawing/2014/main" id="{EA157E9A-3B7A-46A3-B0E7-67FCAB6803BB}"/>
              </a:ext>
            </a:extLst>
          </p:cNvPr>
          <p:cNvPicPr>
            <a:picLocks noChangeAspect="1"/>
          </p:cNvPicPr>
          <p:nvPr/>
        </p:nvPicPr>
        <p:blipFill rotWithShape="1">
          <a:blip r:embed="rId2"/>
          <a:srcRect l="27198" r="14677"/>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78162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1FDF-8186-477C-9FE8-57CCF734DC21}"/>
              </a:ext>
            </a:extLst>
          </p:cNvPr>
          <p:cNvSpPr>
            <a:spLocks noGrp="1"/>
          </p:cNvSpPr>
          <p:nvPr>
            <p:ph type="title"/>
          </p:nvPr>
        </p:nvSpPr>
        <p:spPr/>
        <p:txBody>
          <a:bodyPr/>
          <a:lstStyle/>
          <a:p>
            <a:r>
              <a:rPr lang="en-US" dirty="0"/>
              <a:t>Small Demo</a:t>
            </a:r>
          </a:p>
        </p:txBody>
      </p:sp>
      <p:sp>
        <p:nvSpPr>
          <p:cNvPr id="3" name="Content Placeholder 2">
            <a:extLst>
              <a:ext uri="{FF2B5EF4-FFF2-40B4-BE49-F238E27FC236}">
                <a16:creationId xmlns:a16="http://schemas.microsoft.com/office/drawing/2014/main" id="{8539B1E8-BD85-4418-91F2-3DD270B879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3174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7A8E-89C3-43D1-B898-9472E9BC85E1}"/>
              </a:ext>
            </a:extLst>
          </p:cNvPr>
          <p:cNvSpPr>
            <a:spLocks noGrp="1"/>
          </p:cNvSpPr>
          <p:nvPr>
            <p:ph type="title"/>
          </p:nvPr>
        </p:nvSpPr>
        <p:spPr/>
        <p:txBody>
          <a:bodyPr/>
          <a:lstStyle/>
          <a:p>
            <a:r>
              <a:rPr lang="en-US" dirty="0"/>
              <a:t>The Future and Funding</a:t>
            </a:r>
          </a:p>
        </p:txBody>
      </p:sp>
      <p:sp>
        <p:nvSpPr>
          <p:cNvPr id="3" name="Content Placeholder 2">
            <a:extLst>
              <a:ext uri="{FF2B5EF4-FFF2-40B4-BE49-F238E27FC236}">
                <a16:creationId xmlns:a16="http://schemas.microsoft.com/office/drawing/2014/main" id="{21E2D76A-3EC9-49EE-86B9-245AB5D402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471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3676-DD0C-4B0C-8964-A1AD196B2EAE}"/>
              </a:ext>
            </a:extLst>
          </p:cNvPr>
          <p:cNvSpPr>
            <a:spLocks noGrp="1"/>
          </p:cNvSpPr>
          <p:nvPr>
            <p:ph type="title"/>
          </p:nvPr>
        </p:nvSpPr>
        <p:spPr/>
        <p:txBody>
          <a:bodyPr/>
          <a:lstStyle/>
          <a:p>
            <a:r>
              <a:rPr lang="en-US" dirty="0"/>
              <a:t>Why We Built This</a:t>
            </a:r>
          </a:p>
        </p:txBody>
      </p:sp>
      <p:sp>
        <p:nvSpPr>
          <p:cNvPr id="3" name="Content Placeholder 2">
            <a:extLst>
              <a:ext uri="{FF2B5EF4-FFF2-40B4-BE49-F238E27FC236}">
                <a16:creationId xmlns:a16="http://schemas.microsoft.com/office/drawing/2014/main" id="{B4268A57-C84C-448E-829E-E41229770511}"/>
              </a:ext>
            </a:extLst>
          </p:cNvPr>
          <p:cNvSpPr>
            <a:spLocks noGrp="1"/>
          </p:cNvSpPr>
          <p:nvPr>
            <p:ph idx="1"/>
          </p:nvPr>
        </p:nvSpPr>
        <p:spPr>
          <a:xfrm>
            <a:off x="829112" y="1883329"/>
            <a:ext cx="10668000" cy="3818083"/>
          </a:xfrm>
        </p:spPr>
        <p:txBody>
          <a:bodyPr>
            <a:normAutofit fontScale="70000" lnSpcReduction="20000"/>
          </a:bodyPr>
          <a:lstStyle/>
          <a:p>
            <a:r>
              <a:rPr lang="en-US" dirty="0"/>
              <a:t>Every year, 62 births in every 10000 is diagnosed with Autism Spectrum disorder.</a:t>
            </a:r>
          </a:p>
          <a:p>
            <a:r>
              <a:rPr lang="en-US" dirty="0"/>
              <a:t>There is a shortage of mental health specialists with a doctor/patient ratio of 1:870.</a:t>
            </a:r>
          </a:p>
          <a:p>
            <a:r>
              <a:rPr lang="en-US" dirty="0"/>
              <a:t>In order to get an appointment for a diagnosis with a counsellor, it can take up to two years. The age autism is best treated is between 1-3 years. </a:t>
            </a:r>
          </a:p>
          <a:p>
            <a:r>
              <a:rPr lang="en-US" dirty="0"/>
              <a:t>We aim to reduce the number of false positive cases, providing people who need help the most early and efficiently.</a:t>
            </a:r>
          </a:p>
          <a:p>
            <a:r>
              <a:rPr lang="en-US" dirty="0"/>
              <a:t>We aim to harness the power of machine learning and computer vision, to predict autism disorders and recommend whether you should visit a counsellor for a professional diagnosis.</a:t>
            </a:r>
          </a:p>
        </p:txBody>
      </p:sp>
    </p:spTree>
    <p:extLst>
      <p:ext uri="{BB962C8B-B14F-4D97-AF65-F5344CB8AC3E}">
        <p14:creationId xmlns:p14="http://schemas.microsoft.com/office/powerpoint/2010/main" val="312846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97B1-B8D4-42D7-8AE6-DDD4535DFAD1}"/>
              </a:ext>
            </a:extLst>
          </p:cNvPr>
          <p:cNvSpPr>
            <a:spLocks noGrp="1"/>
          </p:cNvSpPr>
          <p:nvPr>
            <p:ph type="title"/>
          </p:nvPr>
        </p:nvSpPr>
        <p:spPr>
          <a:xfrm>
            <a:off x="762000" y="300606"/>
            <a:ext cx="10668000" cy="1524000"/>
          </a:xfrm>
        </p:spPr>
        <p:txBody>
          <a:bodyPr/>
          <a:lstStyle/>
          <a:p>
            <a:r>
              <a:rPr lang="en-US" dirty="0"/>
              <a:t>Background and Theory</a:t>
            </a:r>
          </a:p>
        </p:txBody>
      </p:sp>
      <p:sp>
        <p:nvSpPr>
          <p:cNvPr id="3" name="Content Placeholder 2">
            <a:extLst>
              <a:ext uri="{FF2B5EF4-FFF2-40B4-BE49-F238E27FC236}">
                <a16:creationId xmlns:a16="http://schemas.microsoft.com/office/drawing/2014/main" id="{E688BC93-1A42-479D-B14E-4891A511F3B6}"/>
              </a:ext>
            </a:extLst>
          </p:cNvPr>
          <p:cNvSpPr>
            <a:spLocks noGrp="1"/>
          </p:cNvSpPr>
          <p:nvPr>
            <p:ph idx="1"/>
          </p:nvPr>
        </p:nvSpPr>
        <p:spPr>
          <a:xfrm>
            <a:off x="762000" y="1631659"/>
            <a:ext cx="10668000" cy="4131578"/>
          </a:xfrm>
        </p:spPr>
        <p:txBody>
          <a:bodyPr>
            <a:normAutofit fontScale="85000" lnSpcReduction="10000"/>
          </a:bodyPr>
          <a:lstStyle/>
          <a:p>
            <a:r>
              <a:rPr lang="en-US" dirty="0"/>
              <a:t>The diagnosis of autism is based heavily on two major factors:</a:t>
            </a:r>
          </a:p>
          <a:p>
            <a:pPr marL="514350" indent="-514350">
              <a:buFont typeface="+mj-lt"/>
              <a:buAutoNum type="arabicPeriod"/>
            </a:pPr>
            <a:r>
              <a:rPr lang="en-US" dirty="0"/>
              <a:t>Mood Instability: Autistic children are unable to control their emotions when looking at a fixed stimuli. Due to the lack of development in motor control, they are unable to control their facial expressions and might end up displaying numerous emotions in a short amount of time.</a:t>
            </a:r>
          </a:p>
          <a:p>
            <a:pPr marL="514350" indent="-514350">
              <a:buFont typeface="+mj-lt"/>
              <a:buAutoNum type="arabicPeriod"/>
            </a:pPr>
            <a:r>
              <a:rPr lang="en-US" dirty="0"/>
              <a:t>Eye Contact: Autistic children are unable to maintain good eye contact. Due to heightened senses and ADHD, autistic children are unable to focus on the task in front and end up looking at their surroundings more often.</a:t>
            </a:r>
          </a:p>
        </p:txBody>
      </p:sp>
    </p:spTree>
    <p:extLst>
      <p:ext uri="{BB962C8B-B14F-4D97-AF65-F5344CB8AC3E}">
        <p14:creationId xmlns:p14="http://schemas.microsoft.com/office/powerpoint/2010/main" val="216505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9B37-10AF-4B7A-9F58-217DCB9A9B14}"/>
              </a:ext>
            </a:extLst>
          </p:cNvPr>
          <p:cNvSpPr>
            <a:spLocks noGrp="1"/>
          </p:cNvSpPr>
          <p:nvPr>
            <p:ph type="title"/>
          </p:nvPr>
        </p:nvSpPr>
        <p:spPr>
          <a:xfrm>
            <a:off x="762000" y="225105"/>
            <a:ext cx="10668000" cy="1524000"/>
          </a:xfrm>
        </p:spPr>
        <p:txBody>
          <a:bodyPr/>
          <a:lstStyle/>
          <a:p>
            <a:r>
              <a:rPr lang="en-US" dirty="0"/>
              <a:t>Usage and Functioning</a:t>
            </a:r>
          </a:p>
        </p:txBody>
      </p:sp>
      <p:sp>
        <p:nvSpPr>
          <p:cNvPr id="3" name="Content Placeholder 2">
            <a:extLst>
              <a:ext uri="{FF2B5EF4-FFF2-40B4-BE49-F238E27FC236}">
                <a16:creationId xmlns:a16="http://schemas.microsoft.com/office/drawing/2014/main" id="{0EAA0CBD-30D0-4B82-AF5F-8FF4359B2715}"/>
              </a:ext>
            </a:extLst>
          </p:cNvPr>
          <p:cNvSpPr>
            <a:spLocks noGrp="1"/>
          </p:cNvSpPr>
          <p:nvPr>
            <p:ph idx="1"/>
          </p:nvPr>
        </p:nvSpPr>
        <p:spPr>
          <a:xfrm>
            <a:off x="762000" y="1626218"/>
            <a:ext cx="10668000" cy="5006677"/>
          </a:xfrm>
        </p:spPr>
        <p:txBody>
          <a:bodyPr>
            <a:normAutofit fontScale="85000" lnSpcReduction="20000"/>
          </a:bodyPr>
          <a:lstStyle/>
          <a:p>
            <a:r>
              <a:rPr lang="en-US" dirty="0"/>
              <a:t>The patient first lands on our interactive survey form that allows the parents/patient to fill out their details and any history of diagnosis. </a:t>
            </a:r>
          </a:p>
          <a:p>
            <a:r>
              <a:rPr lang="en-US" dirty="0"/>
              <a:t>They are then directed to the react application, wherein they go to the page that fits best with their age. For children less than 4 years, we show them a video while also recording their faces. For children above 4, we have created a game that the patient can play and during that, we collect their facial data.</a:t>
            </a:r>
          </a:p>
          <a:p>
            <a:r>
              <a:rPr lang="en-US" dirty="0"/>
              <a:t>The facial data is then downloaded and stored on the server and the backend comes into play. Two models analyze the video and output their predictions to a final results page. We also give you the option to send the reports generated by out model to your doctor for any further analysis they might need. </a:t>
            </a:r>
          </a:p>
        </p:txBody>
      </p:sp>
    </p:spTree>
    <p:extLst>
      <p:ext uri="{BB962C8B-B14F-4D97-AF65-F5344CB8AC3E}">
        <p14:creationId xmlns:p14="http://schemas.microsoft.com/office/powerpoint/2010/main" val="69324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C906-03EA-4E67-89AC-63B163C84A34}"/>
              </a:ext>
            </a:extLst>
          </p:cNvPr>
          <p:cNvSpPr>
            <a:spLocks noGrp="1"/>
          </p:cNvSpPr>
          <p:nvPr>
            <p:ph type="title"/>
          </p:nvPr>
        </p:nvSpPr>
        <p:spPr>
          <a:xfrm>
            <a:off x="762000" y="376107"/>
            <a:ext cx="10668000" cy="1524000"/>
          </a:xfrm>
        </p:spPr>
        <p:txBody>
          <a:bodyPr/>
          <a:lstStyle/>
          <a:p>
            <a:r>
              <a:rPr lang="en-US" dirty="0"/>
              <a:t>Design Strategy</a:t>
            </a:r>
          </a:p>
        </p:txBody>
      </p:sp>
      <p:sp>
        <p:nvSpPr>
          <p:cNvPr id="3" name="Content Placeholder 2">
            <a:extLst>
              <a:ext uri="{FF2B5EF4-FFF2-40B4-BE49-F238E27FC236}">
                <a16:creationId xmlns:a16="http://schemas.microsoft.com/office/drawing/2014/main" id="{DDC9683D-3E2A-4308-8954-3D5213618E63}"/>
              </a:ext>
            </a:extLst>
          </p:cNvPr>
          <p:cNvSpPr>
            <a:spLocks noGrp="1"/>
          </p:cNvSpPr>
          <p:nvPr>
            <p:ph idx="1"/>
          </p:nvPr>
        </p:nvSpPr>
        <p:spPr>
          <a:xfrm>
            <a:off x="762000" y="1665215"/>
            <a:ext cx="10668000" cy="3818083"/>
          </a:xfrm>
        </p:spPr>
        <p:txBody>
          <a:bodyPr>
            <a:normAutofit fontScale="77500" lnSpcReduction="20000"/>
          </a:bodyPr>
          <a:lstStyle/>
          <a:p>
            <a:r>
              <a:rPr lang="en-US" dirty="0"/>
              <a:t>We divided our web application into three main parts and started its development:</a:t>
            </a:r>
          </a:p>
          <a:p>
            <a:pPr marL="514350" indent="-514350">
              <a:buFont typeface="+mj-lt"/>
              <a:buAutoNum type="arabicPeriod"/>
            </a:pPr>
            <a:r>
              <a:rPr lang="en-US" dirty="0"/>
              <a:t>The front-end: It comprises of a react.js application that enables us to capture video from the user and </a:t>
            </a:r>
          </a:p>
          <a:p>
            <a:pPr marL="514350" indent="-514350">
              <a:buFont typeface="+mj-lt"/>
              <a:buAutoNum type="arabicPeriod"/>
            </a:pPr>
            <a:r>
              <a:rPr lang="en-US" dirty="0"/>
              <a:t>Gaze Tracking/Eye Detection: It utilizes a Berkeley Vision model in order to track the eyes of a patient with reference to a central object on the screen. </a:t>
            </a:r>
          </a:p>
          <a:p>
            <a:pPr marL="514350" indent="-514350">
              <a:buFont typeface="+mj-lt"/>
              <a:buAutoNum type="arabicPeriod"/>
            </a:pPr>
            <a:r>
              <a:rPr lang="en-US" dirty="0"/>
              <a:t>Emotion Detection: It uses the Google Vision neural network </a:t>
            </a:r>
            <a:r>
              <a:rPr lang="en-US" dirty="0" err="1"/>
              <a:t>inorder</a:t>
            </a:r>
            <a:r>
              <a:rPr lang="en-US" dirty="0"/>
              <a:t> to predict </a:t>
            </a:r>
            <a:r>
              <a:rPr lang="en-US" dirty="0" err="1"/>
              <a:t>emtions</a:t>
            </a:r>
            <a:r>
              <a:rPr lang="en-US" dirty="0"/>
              <a:t> from frames captured by the react application of the patients face.</a:t>
            </a:r>
          </a:p>
        </p:txBody>
      </p:sp>
    </p:spTree>
    <p:extLst>
      <p:ext uri="{BB962C8B-B14F-4D97-AF65-F5344CB8AC3E}">
        <p14:creationId xmlns:p14="http://schemas.microsoft.com/office/powerpoint/2010/main" val="144896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0528-C5D0-4901-BA5F-D8F79C2EF856}"/>
              </a:ext>
            </a:extLst>
          </p:cNvPr>
          <p:cNvSpPr>
            <a:spLocks noGrp="1"/>
          </p:cNvSpPr>
          <p:nvPr>
            <p:ph type="title"/>
          </p:nvPr>
        </p:nvSpPr>
        <p:spPr/>
        <p:txBody>
          <a:bodyPr/>
          <a:lstStyle/>
          <a:p>
            <a:r>
              <a:rPr lang="en-US" dirty="0"/>
              <a:t>The Front-end</a:t>
            </a:r>
          </a:p>
        </p:txBody>
      </p:sp>
      <p:sp>
        <p:nvSpPr>
          <p:cNvPr id="3" name="Content Placeholder 2">
            <a:extLst>
              <a:ext uri="{FF2B5EF4-FFF2-40B4-BE49-F238E27FC236}">
                <a16:creationId xmlns:a16="http://schemas.microsoft.com/office/drawing/2014/main" id="{B21CB6FD-9A7C-4070-ADFB-B5B63593D559}"/>
              </a:ext>
            </a:extLst>
          </p:cNvPr>
          <p:cNvSpPr>
            <a:spLocks noGrp="1"/>
          </p:cNvSpPr>
          <p:nvPr>
            <p:ph idx="1"/>
          </p:nvPr>
        </p:nvSpPr>
        <p:spPr>
          <a:xfrm>
            <a:off x="762000" y="2286000"/>
            <a:ext cx="10668000" cy="4257413"/>
          </a:xfrm>
        </p:spPr>
        <p:txBody>
          <a:bodyPr>
            <a:normAutofit fontScale="70000" lnSpcReduction="20000"/>
          </a:bodyPr>
          <a:lstStyle/>
          <a:p>
            <a:r>
              <a:rPr lang="en-US" dirty="0"/>
              <a:t>The front end of the app is powered by react.js. It is made to ease flow and use. </a:t>
            </a:r>
          </a:p>
          <a:p>
            <a:r>
              <a:rPr lang="en-US" dirty="0"/>
              <a:t>The application is split into two main parts, one for kids less than 4 years of age and one for kids above that age.</a:t>
            </a:r>
          </a:p>
          <a:p>
            <a:r>
              <a:rPr lang="en-US" dirty="0"/>
              <a:t>For children that are under the age of 4 years old, the application displays a happy or sad stimuli in the form of a video. While the stimuli plays, it captures the facial data of the patient and as soon as it finishes, allows the user to download the data onto the server.</a:t>
            </a:r>
          </a:p>
          <a:p>
            <a:r>
              <a:rPr lang="en-US" dirty="0"/>
              <a:t>For children above the age of 4, the react.js application has a built in game that the child can play while his/her facial emotions are recorded and saved.</a:t>
            </a:r>
          </a:p>
          <a:p>
            <a:r>
              <a:rPr lang="en-US" dirty="0"/>
              <a:t>The saved video is then analyzed using the AI model and the results are displayed on a result page.</a:t>
            </a:r>
          </a:p>
        </p:txBody>
      </p:sp>
    </p:spTree>
    <p:extLst>
      <p:ext uri="{BB962C8B-B14F-4D97-AF65-F5344CB8AC3E}">
        <p14:creationId xmlns:p14="http://schemas.microsoft.com/office/powerpoint/2010/main" val="145483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4782-DDAC-4B5F-B2CC-0D767C36F6DB}"/>
              </a:ext>
            </a:extLst>
          </p:cNvPr>
          <p:cNvSpPr>
            <a:spLocks noGrp="1"/>
          </p:cNvSpPr>
          <p:nvPr>
            <p:ph type="title"/>
          </p:nvPr>
        </p:nvSpPr>
        <p:spPr/>
        <p:txBody>
          <a:bodyPr/>
          <a:lstStyle/>
          <a:p>
            <a:r>
              <a:rPr lang="en-US" dirty="0"/>
              <a:t>Gaze Tracking/Eye Detection</a:t>
            </a:r>
          </a:p>
        </p:txBody>
      </p:sp>
      <p:sp>
        <p:nvSpPr>
          <p:cNvPr id="3" name="Content Placeholder 2">
            <a:extLst>
              <a:ext uri="{FF2B5EF4-FFF2-40B4-BE49-F238E27FC236}">
                <a16:creationId xmlns:a16="http://schemas.microsoft.com/office/drawing/2014/main" id="{C5F0D173-C0D0-4316-8F01-32B7F93F2DCB}"/>
              </a:ext>
            </a:extLst>
          </p:cNvPr>
          <p:cNvSpPr>
            <a:spLocks noGrp="1"/>
          </p:cNvSpPr>
          <p:nvPr>
            <p:ph idx="1"/>
          </p:nvPr>
        </p:nvSpPr>
        <p:spPr/>
        <p:txBody>
          <a:bodyPr>
            <a:normAutofit fontScale="92500"/>
          </a:bodyPr>
          <a:lstStyle/>
          <a:p>
            <a:r>
              <a:rPr lang="en-US" dirty="0"/>
              <a:t>The recorded video from the front-end, is recognized by the gaze tracking model. It utilizes a Berkeley deep vision framework to isolate the pupils and detect the eyes.</a:t>
            </a:r>
          </a:p>
          <a:p>
            <a:r>
              <a:rPr lang="en-US" dirty="0"/>
              <a:t>The prediction function within the model, calculates the distance from the center of the object to the all the points that the model has drawn and if a certain number are extremely far away from the object, it provides a percentage that the child could be autistic.</a:t>
            </a:r>
          </a:p>
        </p:txBody>
      </p:sp>
    </p:spTree>
    <p:extLst>
      <p:ext uri="{BB962C8B-B14F-4D97-AF65-F5344CB8AC3E}">
        <p14:creationId xmlns:p14="http://schemas.microsoft.com/office/powerpoint/2010/main" val="329693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E4EB-494C-4B94-84EA-36A43C38B560}"/>
              </a:ext>
            </a:extLst>
          </p:cNvPr>
          <p:cNvSpPr>
            <a:spLocks noGrp="1"/>
          </p:cNvSpPr>
          <p:nvPr>
            <p:ph type="title"/>
          </p:nvPr>
        </p:nvSpPr>
        <p:spPr/>
        <p:txBody>
          <a:bodyPr/>
          <a:lstStyle/>
          <a:p>
            <a:r>
              <a:rPr lang="en-US" dirty="0"/>
              <a:t>Emotion Detection</a:t>
            </a:r>
          </a:p>
        </p:txBody>
      </p:sp>
      <p:sp>
        <p:nvSpPr>
          <p:cNvPr id="3" name="Content Placeholder 2">
            <a:extLst>
              <a:ext uri="{FF2B5EF4-FFF2-40B4-BE49-F238E27FC236}">
                <a16:creationId xmlns:a16="http://schemas.microsoft.com/office/drawing/2014/main" id="{74CE7E06-630B-4045-A7BC-FB2421E5B1C7}"/>
              </a:ext>
            </a:extLst>
          </p:cNvPr>
          <p:cNvSpPr>
            <a:spLocks noGrp="1"/>
          </p:cNvSpPr>
          <p:nvPr>
            <p:ph idx="1"/>
          </p:nvPr>
        </p:nvSpPr>
        <p:spPr/>
        <p:txBody>
          <a:bodyPr>
            <a:normAutofit fontScale="92500" lnSpcReduction="20000"/>
          </a:bodyPr>
          <a:lstStyle/>
          <a:p>
            <a:r>
              <a:rPr lang="en-US" dirty="0"/>
              <a:t>The recorded video is received by the emotion detection model, which utilizes a deep neural network implementation from the google vision API.</a:t>
            </a:r>
          </a:p>
          <a:p>
            <a:r>
              <a:rPr lang="en-US" dirty="0"/>
              <a:t>The model first extracts frames from the video every 5ms and then the extracted frames go through a face scrapper that crops the background and focuses on the face.</a:t>
            </a:r>
          </a:p>
          <a:p>
            <a:r>
              <a:rPr lang="en-US" dirty="0"/>
              <a:t>Finally, the cropped faces go through the neural network that predicts their emotions and outputs a JSON file.</a:t>
            </a:r>
          </a:p>
        </p:txBody>
      </p:sp>
    </p:spTree>
    <p:extLst>
      <p:ext uri="{BB962C8B-B14F-4D97-AF65-F5344CB8AC3E}">
        <p14:creationId xmlns:p14="http://schemas.microsoft.com/office/powerpoint/2010/main" val="9232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99A7-398E-475E-AF50-6F6033706332}"/>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74282BED-6541-4ED8-8806-BB348542FB80}"/>
              </a:ext>
            </a:extLst>
          </p:cNvPr>
          <p:cNvSpPr>
            <a:spLocks noGrp="1"/>
          </p:cNvSpPr>
          <p:nvPr>
            <p:ph idx="1"/>
          </p:nvPr>
        </p:nvSpPr>
        <p:spPr/>
        <p:txBody>
          <a:bodyPr/>
          <a:lstStyle/>
          <a:p>
            <a:r>
              <a:rPr lang="en-US" dirty="0"/>
              <a:t>We used the portability and scalability of AWS to host our website on the cloud. </a:t>
            </a:r>
          </a:p>
          <a:p>
            <a:r>
              <a:rPr lang="en-US" dirty="0"/>
              <a:t>We initialized an AWS EC2 instance so that we could run our model on the could and trained our AI models on the machine.</a:t>
            </a:r>
          </a:p>
          <a:p>
            <a:r>
              <a:rPr lang="en-US" dirty="0"/>
              <a:t>We also used the </a:t>
            </a:r>
            <a:r>
              <a:rPr lang="en-US" dirty="0" err="1"/>
              <a:t>sagemaker</a:t>
            </a:r>
            <a:r>
              <a:rPr lang="en-US" dirty="0"/>
              <a:t> framework to test our AI models and </a:t>
            </a:r>
            <a:r>
              <a:rPr lang="en-US"/>
              <a:t>view analytics. </a:t>
            </a:r>
            <a:endParaRPr lang="en-US" dirty="0"/>
          </a:p>
          <a:p>
            <a:endParaRPr lang="en-US" dirty="0"/>
          </a:p>
        </p:txBody>
      </p:sp>
    </p:spTree>
    <p:extLst>
      <p:ext uri="{BB962C8B-B14F-4D97-AF65-F5344CB8AC3E}">
        <p14:creationId xmlns:p14="http://schemas.microsoft.com/office/powerpoint/2010/main" val="2486506214"/>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1D2734"/>
      </a:dk2>
      <a:lt2>
        <a:srgbClr val="E8E3E2"/>
      </a:lt2>
      <a:accent1>
        <a:srgbClr val="4CAFC0"/>
      </a:accent1>
      <a:accent2>
        <a:srgbClr val="3B6EB1"/>
      </a:accent2>
      <a:accent3>
        <a:srgbClr val="4D4FC3"/>
      </a:accent3>
      <a:accent4>
        <a:srgbClr val="6A3BB1"/>
      </a:accent4>
      <a:accent5>
        <a:srgbClr val="AE4DC3"/>
      </a:accent5>
      <a:accent6>
        <a:srgbClr val="B13B96"/>
      </a:accent6>
      <a:hlink>
        <a:srgbClr val="BF523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700</TotalTime>
  <Words>872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Sitka Subheading</vt:lpstr>
      <vt:lpstr>PebbleVTI</vt:lpstr>
      <vt:lpstr> Autism Detection</vt:lpstr>
      <vt:lpstr>Why We Built This</vt:lpstr>
      <vt:lpstr>Background and Theory</vt:lpstr>
      <vt:lpstr>Usage and Functioning</vt:lpstr>
      <vt:lpstr>Design Strategy</vt:lpstr>
      <vt:lpstr>The Front-end</vt:lpstr>
      <vt:lpstr>Gaze Tracking/Eye Detection</vt:lpstr>
      <vt:lpstr>Emotion Detection</vt:lpstr>
      <vt:lpstr>AWS</vt:lpstr>
      <vt:lpstr>Small Demo</vt:lpstr>
      <vt:lpstr>The Future and Funding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Autism Detection</dc:title>
  <dc:creator>Jaideep Bellani</dc:creator>
  <cp:lastModifiedBy>Nihir Singh</cp:lastModifiedBy>
  <cp:revision>17</cp:revision>
  <dcterms:created xsi:type="dcterms:W3CDTF">2021-01-15T06:26:13Z</dcterms:created>
  <dcterms:modified xsi:type="dcterms:W3CDTF">2021-01-15T18:34:18Z</dcterms:modified>
</cp:coreProperties>
</file>