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anose="020B060402020202020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3" autoAdjust="0"/>
    <p:restoredTop sz="94660"/>
  </p:normalViewPr>
  <p:slideViewPr>
    <p:cSldViewPr snapToGrid="0">
      <p:cViewPr>
        <p:scale>
          <a:sx n="75" d="100"/>
          <a:sy n="75" d="100"/>
        </p:scale>
        <p:origin x="3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docs.python.org/3/library/json.html" TargetMode="External"/><Relationship Id="rId5" Type="http://schemas.openxmlformats.org/officeDocument/2006/relationships/hyperlink" Target="https://pynput.readthedocs.io/en/latest/" TargetMode="External"/><Relationship Id="rId4" Type="http://schemas.openxmlformats.org/officeDocument/2006/relationships/hyperlink" Target="https://docs.python.org/3/library/tkinter.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IN" sz="2400" b="1" dirty="0" err="1" smtClean="0">
                <a:solidFill>
                  <a:srgbClr val="1482AB"/>
                </a:solidFill>
              </a:rPr>
              <a:t>s.Mariam</a:t>
            </a:r>
            <a:r>
              <a:rPr lang="en-IN" sz="2400" b="1" dirty="0" smtClean="0">
                <a:solidFill>
                  <a:srgbClr val="1482AB"/>
                </a:solidFill>
              </a:rPr>
              <a:t> </a:t>
            </a:r>
            <a:r>
              <a:rPr lang="en-IN" sz="2400" b="1" dirty="0" err="1" smtClean="0">
                <a:solidFill>
                  <a:srgbClr val="1482AB"/>
                </a:solidFill>
              </a:rPr>
              <a:t>Jerina</a:t>
            </a:r>
            <a:r>
              <a:rPr lang="en-IN" sz="2400" b="1" dirty="0" smtClean="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err="1" smtClean="0">
                <a:solidFill>
                  <a:srgbClr val="1482AB"/>
                </a:solidFill>
              </a:rPr>
              <a:t>B.Tech</a:t>
            </a:r>
            <a:r>
              <a:rPr lang="en-IN" sz="2400" b="1" dirty="0" smtClean="0">
                <a:solidFill>
                  <a:srgbClr val="1482AB"/>
                </a:solidFill>
              </a:rPr>
              <a:t>/ Information Technology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r>
              <a:rPr lang="en-US" sz="1800" b="1" dirty="0">
                <a:latin typeface="+mj-lt"/>
              </a:rPr>
              <a:t>Enhanced Logging</a:t>
            </a:r>
            <a:r>
              <a:rPr lang="en-US" sz="1800" dirty="0">
                <a:solidFill>
                  <a:schemeClr val="tx1"/>
                </a:solidFill>
                <a:latin typeface="+mj-lt"/>
              </a:rPr>
              <a:t>: Implement advanced logging features such as timestamps and additional metadata.</a:t>
            </a:r>
          </a:p>
          <a:p>
            <a:r>
              <a:rPr lang="en-US" sz="1800" b="1" dirty="0">
                <a:solidFill>
                  <a:schemeClr val="tx1"/>
                </a:solidFill>
                <a:latin typeface="+mj-lt"/>
              </a:rPr>
              <a:t>User Authentication</a:t>
            </a:r>
            <a:r>
              <a:rPr lang="en-US" sz="1800" dirty="0">
                <a:solidFill>
                  <a:schemeClr val="tx1"/>
                </a:solidFill>
                <a:latin typeface="+mj-lt"/>
              </a:rPr>
              <a:t>: Integrate user authentication mechanisms to ensure authorized access to the </a:t>
            </a:r>
            <a:r>
              <a:rPr lang="en-US" sz="1800" dirty="0" err="1">
                <a:solidFill>
                  <a:schemeClr val="tx1"/>
                </a:solidFill>
                <a:latin typeface="+mj-lt"/>
              </a:rPr>
              <a:t>keylogger</a:t>
            </a:r>
            <a:r>
              <a:rPr lang="en-US" sz="1800" dirty="0">
                <a:solidFill>
                  <a:schemeClr val="tx1"/>
                </a:solidFill>
                <a:latin typeface="+mj-lt"/>
              </a:rPr>
              <a:t>.</a:t>
            </a:r>
          </a:p>
          <a:p>
            <a:r>
              <a:rPr lang="en-US" sz="1800" b="1" dirty="0">
                <a:solidFill>
                  <a:schemeClr val="tx1"/>
                </a:solidFill>
                <a:latin typeface="+mj-lt"/>
              </a:rPr>
              <a:t>Remote Monitoring</a:t>
            </a:r>
            <a:r>
              <a:rPr lang="en-US" sz="1800" dirty="0">
                <a:solidFill>
                  <a:schemeClr val="tx1"/>
                </a:solidFill>
                <a:latin typeface="+mj-lt"/>
              </a:rPr>
              <a:t>: Enable remote monitoring capabilities to access keystroke logs from multiple devices.</a:t>
            </a:r>
          </a:p>
          <a:p>
            <a:r>
              <a:rPr lang="en-US" sz="1800" b="1" dirty="0">
                <a:solidFill>
                  <a:schemeClr val="tx1"/>
                </a:solidFill>
                <a:latin typeface="+mj-lt"/>
              </a:rPr>
              <a:t>Improved User Interface</a:t>
            </a:r>
            <a:r>
              <a:rPr lang="en-US" sz="1800" dirty="0">
                <a:solidFill>
                  <a:schemeClr val="tx1"/>
                </a:solidFill>
                <a:latin typeface="+mj-lt"/>
              </a:rPr>
              <a:t>: Enhance the GUI with more features and customization options for better user experience.</a:t>
            </a:r>
          </a:p>
          <a:p>
            <a:pPr marL="306000" lvl="0" indent="-306000" algn="l" rtl="0">
              <a:lnSpc>
                <a:spcPct val="110000"/>
              </a:lnSpc>
              <a:spcBef>
                <a:spcPts val="0"/>
              </a:spcBef>
              <a:spcAft>
                <a:spcPts val="0"/>
              </a:spcAft>
              <a:buSzPts val="1840"/>
              <a:buChar char="◼"/>
            </a:pPr>
            <a:endParaRPr dirty="0"/>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r>
              <a:rPr lang="fr-FR" sz="1800" dirty="0">
                <a:solidFill>
                  <a:schemeClr val="tx1"/>
                </a:solidFill>
                <a:latin typeface="+mj-lt"/>
              </a:rPr>
              <a:t>Python Documentation: </a:t>
            </a:r>
            <a:r>
              <a:rPr lang="fr-FR" sz="1800" dirty="0">
                <a:solidFill>
                  <a:schemeClr val="tx1"/>
                </a:solidFill>
                <a:latin typeface="+mj-lt"/>
                <a:hlinkClick r:id="rId3"/>
              </a:rPr>
              <a:t>https://docs.python.org/</a:t>
            </a:r>
            <a:endParaRPr lang="fr-FR" sz="1800" dirty="0">
              <a:solidFill>
                <a:schemeClr val="tx1"/>
              </a:solidFill>
              <a:latin typeface="+mj-lt"/>
            </a:endParaRPr>
          </a:p>
          <a:p>
            <a:r>
              <a:rPr lang="fr-FR" sz="1800" dirty="0" err="1">
                <a:solidFill>
                  <a:schemeClr val="tx1"/>
                </a:solidFill>
                <a:latin typeface="+mj-lt"/>
              </a:rPr>
              <a:t>Tkinter</a:t>
            </a:r>
            <a:r>
              <a:rPr lang="fr-FR" sz="1800" dirty="0">
                <a:solidFill>
                  <a:schemeClr val="tx1"/>
                </a:solidFill>
                <a:latin typeface="+mj-lt"/>
              </a:rPr>
              <a:t> Documentation: </a:t>
            </a:r>
            <a:r>
              <a:rPr lang="fr-FR" sz="1800" dirty="0">
                <a:solidFill>
                  <a:schemeClr val="tx1"/>
                </a:solidFill>
                <a:latin typeface="+mj-lt"/>
                <a:hlinkClick r:id="rId4"/>
              </a:rPr>
              <a:t>https://docs.python.org/3/library/tkinter.html</a:t>
            </a:r>
            <a:endParaRPr lang="fr-FR" sz="1800" dirty="0">
              <a:solidFill>
                <a:schemeClr val="tx1"/>
              </a:solidFill>
              <a:latin typeface="+mj-lt"/>
            </a:endParaRPr>
          </a:p>
          <a:p>
            <a:r>
              <a:rPr lang="fr-FR" sz="1800" dirty="0" err="1">
                <a:solidFill>
                  <a:schemeClr val="tx1"/>
                </a:solidFill>
                <a:latin typeface="+mj-lt"/>
              </a:rPr>
              <a:t>Pynput</a:t>
            </a:r>
            <a:r>
              <a:rPr lang="fr-FR" sz="1800" dirty="0">
                <a:solidFill>
                  <a:schemeClr val="tx1"/>
                </a:solidFill>
                <a:latin typeface="+mj-lt"/>
              </a:rPr>
              <a:t> Documentation: </a:t>
            </a:r>
            <a:r>
              <a:rPr lang="fr-FR" sz="1800" dirty="0">
                <a:solidFill>
                  <a:schemeClr val="tx1"/>
                </a:solidFill>
                <a:latin typeface="+mj-lt"/>
                <a:hlinkClick r:id="rId5"/>
              </a:rPr>
              <a:t>https://pynput.readthedocs.io/en/latest/</a:t>
            </a:r>
            <a:endParaRPr lang="fr-FR" sz="1800" dirty="0">
              <a:solidFill>
                <a:schemeClr val="tx1"/>
              </a:solidFill>
              <a:latin typeface="+mj-lt"/>
            </a:endParaRPr>
          </a:p>
          <a:p>
            <a:r>
              <a:rPr lang="fr-FR" sz="1800" dirty="0">
                <a:solidFill>
                  <a:schemeClr val="tx1"/>
                </a:solidFill>
                <a:latin typeface="+mj-lt"/>
              </a:rPr>
              <a:t>JSON Documentation</a:t>
            </a:r>
            <a:r>
              <a:rPr lang="fr-FR" sz="1800" dirty="0">
                <a:latin typeface="+mj-lt"/>
              </a:rPr>
              <a:t>: </a:t>
            </a:r>
            <a:r>
              <a:rPr lang="fr-FR" sz="1800" dirty="0">
                <a:latin typeface="+mj-lt"/>
                <a:hlinkClick r:id="rId6"/>
              </a:rPr>
              <a:t>https://docs.python.org/3/library/json.html</a:t>
            </a:r>
            <a:endParaRPr lang="fr-FR" sz="1800" dirty="0">
              <a:latin typeface="+mj-lt"/>
            </a:endParaRPr>
          </a:p>
          <a:p>
            <a:pPr marL="457200" lvl="0" indent="-457200" algn="l" rtl="0">
              <a:lnSpc>
                <a:spcPct val="110000"/>
              </a:lnSpc>
              <a:spcBef>
                <a:spcPts val="0"/>
              </a:spcBef>
              <a:spcAft>
                <a:spcPts val="0"/>
              </a:spcAft>
              <a:buSzPts val="1840"/>
              <a:buFont typeface="Franklin Gothic"/>
              <a:buAutoNum type="arabicPeriod"/>
            </a:pPr>
            <a:endParaRPr sz="2000"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b="1"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4" name="Text Placeholder 3"/>
          <p:cNvSpPr>
            <a:spLocks noGrp="1" noChangeArrowheads="1"/>
          </p:cNvSpPr>
          <p:nvPr>
            <p:ph type="body" idx="1"/>
          </p:nvPr>
        </p:nvSpPr>
        <p:spPr bwMode="auto">
          <a:xfrm>
            <a:off x="452438" y="2908311"/>
            <a:ext cx="11326478"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cs typeface="Arial" panose="020B0604020202020204" pitchFamily="34" charset="0"/>
              </a:rPr>
              <a:t>Develop a basic </a:t>
            </a:r>
            <a:r>
              <a:rPr kumimoji="0" lang="en-US" altLang="en-US" sz="1800" b="0" i="0" u="none" strike="noStrike" cap="none" normalizeH="0" baseline="0" dirty="0" err="1" smtClean="0">
                <a:ln>
                  <a:noFill/>
                </a:ln>
                <a:effectLst/>
                <a:cs typeface="Arial" panose="020B0604020202020204" pitchFamily="34" charset="0"/>
              </a:rPr>
              <a:t>keylogger</a:t>
            </a:r>
            <a:r>
              <a:rPr kumimoji="0" lang="en-US" altLang="en-US" sz="1800" b="0" i="0" u="none" strike="noStrike" cap="none" normalizeH="0" baseline="0" dirty="0" smtClean="0">
                <a:ln>
                  <a:noFill/>
                </a:ln>
                <a:effectLst/>
                <a:cs typeface="Arial" panose="020B0604020202020204" pitchFamily="34" charset="0"/>
              </a:rPr>
              <a:t> application using Python.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cs typeface="Arial" panose="020B0604020202020204" pitchFamily="34" charset="0"/>
              </a:rPr>
              <a:t>The application should capture keyboard events such as key press, key hold, and key release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cs typeface="Arial" panose="020B0604020202020204" pitchFamily="34" charset="0"/>
              </a:rPr>
              <a:t>, and save the captured keystrokes into both a text file (</a:t>
            </a:r>
            <a:r>
              <a:rPr kumimoji="0" lang="en-US" altLang="en-US" sz="1800" b="1" i="0" u="none" strike="noStrike" cap="none" normalizeH="0" baseline="0" dirty="0" smtClean="0">
                <a:ln>
                  <a:noFill/>
                </a:ln>
                <a:effectLst/>
                <a:cs typeface="Arial" panose="020B0604020202020204" pitchFamily="34" charset="0"/>
              </a:rPr>
              <a:t>key_log.txt</a:t>
            </a:r>
            <a:r>
              <a:rPr kumimoji="0" lang="en-US" altLang="en-US" sz="1800" b="0" i="0" u="none" strike="noStrike" cap="none" normalizeH="0" baseline="0" dirty="0" smtClean="0">
                <a:ln>
                  <a:noFill/>
                </a:ln>
                <a:effectLst/>
                <a:cs typeface="Arial" panose="020B0604020202020204" pitchFamily="34" charset="0"/>
              </a:rPr>
              <a:t>) and a JSON file (</a:t>
            </a:r>
            <a:r>
              <a:rPr kumimoji="0" lang="en-US" altLang="en-US" sz="1800" b="1" i="0" u="none" strike="noStrike" cap="none" normalizeH="0" baseline="0" dirty="0" err="1" smtClean="0">
                <a:ln>
                  <a:noFill/>
                </a:ln>
                <a:effectLst/>
                <a:cs typeface="Arial" panose="020B0604020202020204" pitchFamily="34" charset="0"/>
              </a:rPr>
              <a:t>key_log.json</a:t>
            </a:r>
            <a:r>
              <a:rPr kumimoji="0" lang="en-US" altLang="en-US" sz="1800" b="0" i="0" u="none" strike="noStrike" cap="none" normalizeH="0" baseline="0" dirty="0" smtClean="0">
                <a:ln>
                  <a:noFill/>
                </a:ln>
                <a:effectLs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cs typeface="Arial" panose="020B0604020202020204" pitchFamily="34" charset="0"/>
              </a:rPr>
              <a:t>. The application should provide a graphical user interface (GUI) using </a:t>
            </a:r>
            <a:r>
              <a:rPr kumimoji="0" lang="en-US" altLang="en-US" sz="1800" b="0" i="0" u="none" strike="noStrike" cap="none" normalizeH="0" baseline="0" dirty="0" err="1" smtClean="0">
                <a:ln>
                  <a:noFill/>
                </a:ln>
                <a:effectLst/>
                <a:cs typeface="Arial" panose="020B0604020202020204" pitchFamily="34" charset="0"/>
              </a:rPr>
              <a:t>Tkinter</a:t>
            </a:r>
            <a:r>
              <a:rPr kumimoji="0" lang="en-US" altLang="en-US" sz="1800" b="0" i="0" u="none" strike="noStrike" cap="none" normalizeH="0" baseline="0" dirty="0" smtClean="0">
                <a:ln>
                  <a:noFill/>
                </a:ln>
                <a:effectLst/>
                <a:cs typeface="Arial" panose="020B0604020202020204" pitchFamily="34" charset="0"/>
              </a:rPr>
              <a:t>, allowing users to start and stop the </a:t>
            </a:r>
            <a:r>
              <a:rPr kumimoji="0" lang="en-US" altLang="en-US" sz="1800" b="0" i="0" u="none" strike="noStrike" cap="none" normalizeH="0" baseline="0" dirty="0" err="1" smtClean="0">
                <a:ln>
                  <a:noFill/>
                </a:ln>
                <a:effectLst/>
                <a:cs typeface="Arial" panose="020B0604020202020204" pitchFamily="34" charset="0"/>
              </a:rPr>
              <a:t>keylogger</a:t>
            </a:r>
            <a:r>
              <a:rPr kumimoji="0" lang="en-US" altLang="en-US" sz="1600" b="0" i="0" u="none" strike="noStrike" cap="none" normalizeH="0" baseline="0" dirty="0" smtClean="0">
                <a:ln>
                  <a:noFill/>
                </a:ln>
                <a:solidFill>
                  <a:srgbClr val="0D0D0D"/>
                </a:solidFill>
                <a:effectLst/>
                <a:cs typeface="Arial" panose="020B0604020202020204" pitchFamily="34" charset="0"/>
              </a:rPr>
              <a:t>.</a:t>
            </a:r>
            <a:r>
              <a:rPr kumimoji="0" lang="en-US" altLang="en-US" sz="1600" b="0" i="0" u="none" strike="noStrike" cap="none" normalizeH="0" baseline="0" dirty="0" smtClean="0">
                <a:ln>
                  <a:noFill/>
                </a:ln>
                <a:solidFill>
                  <a:schemeClr val="tx1"/>
                </a:solidFill>
                <a:effectLst/>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PROPOSED SOLUTION</a:t>
            </a:r>
            <a:endParaRPr sz="4400" dirty="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r>
              <a:rPr lang="en-US" sz="1800" dirty="0"/>
              <a:t>The proposed system is a Python application that utilizes </a:t>
            </a:r>
            <a:r>
              <a:rPr lang="en-US" sz="1800" dirty="0" err="1"/>
              <a:t>Tkinter</a:t>
            </a:r>
            <a:r>
              <a:rPr lang="en-US" sz="1800" dirty="0"/>
              <a:t> for the GUI and the </a:t>
            </a:r>
            <a:r>
              <a:rPr lang="en-US" sz="1800" dirty="0" err="1"/>
              <a:t>Pynput</a:t>
            </a:r>
            <a:r>
              <a:rPr lang="en-US" sz="1800" dirty="0"/>
              <a:t> library for capturing keyboard events. It consists of two main components</a:t>
            </a:r>
            <a:r>
              <a:rPr lang="en-US" sz="1800" dirty="0" smtClean="0"/>
              <a:t>:</a:t>
            </a:r>
          </a:p>
          <a:p>
            <a:endParaRPr lang="en-US" sz="1800" dirty="0"/>
          </a:p>
          <a:p>
            <a:r>
              <a:rPr lang="en-US" sz="1800" b="1" dirty="0" err="1"/>
              <a:t>Keylogger</a:t>
            </a:r>
            <a:r>
              <a:rPr lang="en-US" sz="1800" b="1" dirty="0"/>
              <a:t> Functionality</a:t>
            </a:r>
            <a:r>
              <a:rPr lang="en-US" sz="1800" dirty="0"/>
              <a:t>: The application captures keyboard events using the </a:t>
            </a:r>
            <a:r>
              <a:rPr lang="en-US" sz="1800" dirty="0" err="1"/>
              <a:t>Pynput</a:t>
            </a:r>
            <a:r>
              <a:rPr lang="en-US" sz="1800" dirty="0"/>
              <a:t> library. When a key is pressed, held, or released, the corresponding event is logged. These logs are then stored in memory</a:t>
            </a:r>
            <a:r>
              <a:rPr lang="en-US" sz="1800" dirty="0" smtClean="0"/>
              <a:t>.</a:t>
            </a:r>
          </a:p>
          <a:p>
            <a:endParaRPr lang="en-US" sz="1800" dirty="0"/>
          </a:p>
          <a:p>
            <a:r>
              <a:rPr lang="en-US" sz="1800" b="1" dirty="0"/>
              <a:t>GUI</a:t>
            </a:r>
            <a:r>
              <a:rPr lang="en-US" sz="1800" dirty="0"/>
              <a:t>: The </a:t>
            </a:r>
            <a:r>
              <a:rPr lang="en-US" sz="1800" dirty="0" err="1"/>
              <a:t>Tkinter</a:t>
            </a:r>
            <a:r>
              <a:rPr lang="en-US" sz="1800" dirty="0"/>
              <a:t> library is used to create a simple GUI with two buttons: "Start" and "Stop". Users can click the "Start" button to initiate the </a:t>
            </a:r>
            <a:r>
              <a:rPr lang="en-US" sz="1800" dirty="0" err="1"/>
              <a:t>keylogger</a:t>
            </a:r>
            <a:r>
              <a:rPr lang="en-US" sz="1800" dirty="0"/>
              <a:t>, and the "Stop" button to halt it.</a:t>
            </a:r>
          </a:p>
          <a:p>
            <a:pPr marL="285750" marR="0" lvl="0" indent="-285750" algn="l" rtl="0">
              <a:lnSpc>
                <a:spcPct val="100000"/>
              </a:lnSpc>
              <a:spcBef>
                <a:spcPts val="0"/>
              </a:spcBef>
              <a:spcAft>
                <a:spcPts val="0"/>
              </a:spcAft>
              <a:buClr>
                <a:srgbClr val="00B0F0"/>
              </a:buClr>
              <a:buSzPts val="2000"/>
              <a:buFont typeface="Noto Sans Symbols"/>
              <a:buChar char="▪"/>
            </a:pPr>
            <a:endParaRPr dirty="0"/>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IN" sz="1800" b="0" i="0" u="none" strike="noStrike" cap="none">
                <a:solidFill>
                  <a:srgbClr val="FFFFFF"/>
                </a:solidFill>
                <a:latin typeface="Arial"/>
                <a:ea typeface="Arial"/>
                <a:cs typeface="Arial"/>
                <a:sym typeface="Arial"/>
              </a:rPr>
              <a:t/>
            </a: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dirty="0">
                <a:solidFill>
                  <a:schemeClr val="dk1"/>
                </a:solidFill>
                <a:latin typeface="Arial" panose="020B0604020202020204" pitchFamily="34" charset="0"/>
                <a:ea typeface="Arial"/>
                <a:cs typeface="Arial" panose="020B0604020202020204" pitchFamily="34" charset="0"/>
                <a:sym typeface="Arial"/>
              </a:rPr>
              <a:t>Technology Used</a:t>
            </a:r>
            <a:r>
              <a:rPr lang="en-IN" sz="2000" b="1" dirty="0" smtClean="0">
                <a:solidFill>
                  <a:schemeClr val="dk1"/>
                </a:solidFill>
                <a:latin typeface="Arial" panose="020B0604020202020204" pitchFamily="34" charset="0"/>
                <a:ea typeface="Arial"/>
                <a:cs typeface="Arial" panose="020B0604020202020204" pitchFamily="34" charset="0"/>
                <a:sym typeface="Arial"/>
              </a:rPr>
              <a:t>:</a:t>
            </a:r>
          </a:p>
          <a:p>
            <a:r>
              <a:rPr lang="en-US" sz="1800" b="1" dirty="0">
                <a:latin typeface="Arial" panose="020B0604020202020204" pitchFamily="34" charset="0"/>
                <a:cs typeface="Arial" panose="020B0604020202020204" pitchFamily="34" charset="0"/>
              </a:rPr>
              <a:t>Implement </a:t>
            </a:r>
            <a:r>
              <a:rPr lang="en-US" sz="1800" b="1" dirty="0" err="1">
                <a:latin typeface="Arial" panose="020B0604020202020204" pitchFamily="34" charset="0"/>
                <a:cs typeface="Arial" panose="020B0604020202020204" pitchFamily="34" charset="0"/>
              </a:rPr>
              <a:t>Keylogger</a:t>
            </a:r>
            <a:r>
              <a:rPr lang="en-US" sz="1800" b="1" dirty="0">
                <a:latin typeface="Arial" panose="020B0604020202020204" pitchFamily="34" charset="0"/>
                <a:cs typeface="Arial" panose="020B0604020202020204" pitchFamily="34" charset="0"/>
              </a:rPr>
              <a:t> Functions</a:t>
            </a:r>
            <a:r>
              <a:rPr lang="en-US" sz="1800" dirty="0">
                <a:solidFill>
                  <a:schemeClr val="tx1"/>
                </a:solidFill>
                <a:latin typeface="Arial" panose="020B0604020202020204" pitchFamily="34" charset="0"/>
                <a:cs typeface="Arial" panose="020B0604020202020204" pitchFamily="34" charset="0"/>
              </a:rPr>
              <a:t>: Develop functions to handle key press and release events, as well as functions for logging keystrokes into text and JSON files.</a:t>
            </a:r>
          </a:p>
          <a:p>
            <a:r>
              <a:rPr lang="en-US" sz="1800" b="1" dirty="0">
                <a:solidFill>
                  <a:schemeClr val="tx1"/>
                </a:solidFill>
                <a:latin typeface="Arial" panose="020B0604020202020204" pitchFamily="34" charset="0"/>
                <a:cs typeface="Arial" panose="020B0604020202020204" pitchFamily="34" charset="0"/>
              </a:rPr>
              <a:t>Design GUI</a:t>
            </a:r>
            <a:r>
              <a:rPr lang="en-US" sz="1800" dirty="0">
                <a:solidFill>
                  <a:schemeClr val="tx1"/>
                </a:solidFill>
                <a:latin typeface="Arial" panose="020B0604020202020204" pitchFamily="34" charset="0"/>
                <a:cs typeface="Arial" panose="020B0604020202020204" pitchFamily="34" charset="0"/>
              </a:rPr>
              <a:t>: Create a graphical interface using </a:t>
            </a:r>
            <a:r>
              <a:rPr lang="en-US" sz="1800" dirty="0" err="1">
                <a:solidFill>
                  <a:schemeClr val="tx1"/>
                </a:solidFill>
                <a:latin typeface="Arial" panose="020B0604020202020204" pitchFamily="34" charset="0"/>
                <a:cs typeface="Arial" panose="020B0604020202020204" pitchFamily="34" charset="0"/>
              </a:rPr>
              <a:t>Tkinter</a:t>
            </a:r>
            <a:r>
              <a:rPr lang="en-US" sz="1800" dirty="0">
                <a:solidFill>
                  <a:schemeClr val="tx1"/>
                </a:solidFill>
                <a:latin typeface="Arial" panose="020B0604020202020204" pitchFamily="34" charset="0"/>
                <a:cs typeface="Arial" panose="020B0604020202020204" pitchFamily="34" charset="0"/>
              </a:rPr>
              <a:t> with buttons to start and stop the </a:t>
            </a:r>
            <a:r>
              <a:rPr lang="en-US" sz="1800" dirty="0" err="1">
                <a:solidFill>
                  <a:schemeClr val="tx1"/>
                </a:solidFill>
                <a:latin typeface="Arial" panose="020B0604020202020204" pitchFamily="34" charset="0"/>
                <a:cs typeface="Arial" panose="020B0604020202020204" pitchFamily="34" charset="0"/>
              </a:rPr>
              <a:t>keylogger</a:t>
            </a:r>
            <a:r>
              <a:rPr lang="en-US" sz="1800" dirty="0">
                <a:solidFill>
                  <a:schemeClr val="tx1"/>
                </a:solidFill>
                <a:latin typeface="Arial" panose="020B0604020202020204" pitchFamily="34" charset="0"/>
                <a:cs typeface="Arial" panose="020B0604020202020204" pitchFamily="34" charset="0"/>
              </a:rPr>
              <a:t>.</a:t>
            </a:r>
          </a:p>
          <a:p>
            <a:r>
              <a:rPr lang="en-US" sz="1800" b="1" dirty="0">
                <a:solidFill>
                  <a:schemeClr val="tx1"/>
                </a:solidFill>
                <a:latin typeface="Arial" panose="020B0604020202020204" pitchFamily="34" charset="0"/>
                <a:cs typeface="Arial" panose="020B0604020202020204" pitchFamily="34" charset="0"/>
              </a:rPr>
              <a:t>Integrate </a:t>
            </a:r>
            <a:r>
              <a:rPr lang="en-US" sz="1800" b="1" dirty="0" err="1">
                <a:solidFill>
                  <a:schemeClr val="tx1"/>
                </a:solidFill>
                <a:latin typeface="Arial" panose="020B0604020202020204" pitchFamily="34" charset="0"/>
                <a:cs typeface="Arial" panose="020B0604020202020204" pitchFamily="34" charset="0"/>
              </a:rPr>
              <a:t>Keylogger</a:t>
            </a:r>
            <a:r>
              <a:rPr lang="en-US" sz="1800" b="1" dirty="0">
                <a:solidFill>
                  <a:schemeClr val="tx1"/>
                </a:solidFill>
                <a:latin typeface="Arial" panose="020B0604020202020204" pitchFamily="34" charset="0"/>
                <a:cs typeface="Arial" panose="020B0604020202020204" pitchFamily="34" charset="0"/>
              </a:rPr>
              <a:t> with GUI</a:t>
            </a:r>
            <a:r>
              <a:rPr lang="en-US" sz="1800" dirty="0">
                <a:solidFill>
                  <a:schemeClr val="tx1"/>
                </a:solidFill>
                <a:latin typeface="Arial" panose="020B0604020202020204" pitchFamily="34" charset="0"/>
                <a:cs typeface="Arial" panose="020B0604020202020204" pitchFamily="34" charset="0"/>
              </a:rPr>
              <a:t>: Connect the </a:t>
            </a:r>
            <a:r>
              <a:rPr lang="en-US" sz="1800" dirty="0" err="1">
                <a:solidFill>
                  <a:schemeClr val="tx1"/>
                </a:solidFill>
                <a:latin typeface="Arial" panose="020B0604020202020204" pitchFamily="34" charset="0"/>
                <a:cs typeface="Arial" panose="020B0604020202020204" pitchFamily="34" charset="0"/>
              </a:rPr>
              <a:t>keylogger</a:t>
            </a:r>
            <a:r>
              <a:rPr lang="en-US" sz="1800" dirty="0">
                <a:solidFill>
                  <a:schemeClr val="tx1"/>
                </a:solidFill>
                <a:latin typeface="Arial" panose="020B0604020202020204" pitchFamily="34" charset="0"/>
                <a:cs typeface="Arial" panose="020B0604020202020204" pitchFamily="34" charset="0"/>
              </a:rPr>
              <a:t> functions to the GUI buttons to enable users to control the keylogging process.</a:t>
            </a:r>
          </a:p>
          <a:p>
            <a:r>
              <a:rPr lang="en-US" sz="1800" b="1" dirty="0">
                <a:solidFill>
                  <a:schemeClr val="tx1"/>
                </a:solidFill>
                <a:latin typeface="Arial" panose="020B0604020202020204" pitchFamily="34" charset="0"/>
                <a:cs typeface="Arial" panose="020B0604020202020204" pitchFamily="34" charset="0"/>
              </a:rPr>
              <a:t>Test and Debug</a:t>
            </a:r>
            <a:r>
              <a:rPr lang="en-US" sz="1800" dirty="0">
                <a:solidFill>
                  <a:schemeClr val="tx1"/>
                </a:solidFill>
                <a:latin typeface="Arial" panose="020B0604020202020204" pitchFamily="34" charset="0"/>
                <a:cs typeface="Arial" panose="020B0604020202020204" pitchFamily="34" charset="0"/>
              </a:rPr>
              <a:t>: Verify that the application functions correctly by testing various scenarios and handling potential errors.</a:t>
            </a:r>
          </a:p>
          <a:p>
            <a:pPr marL="0" lvl="0" indent="0" algn="l" rtl="0">
              <a:lnSpc>
                <a:spcPct val="107000"/>
              </a:lnSpc>
              <a:spcBef>
                <a:spcPts val="0"/>
              </a:spcBef>
              <a:spcAft>
                <a:spcPts val="0"/>
              </a:spcAft>
              <a:buSzPts val="1840"/>
              <a:buNone/>
            </a:pPr>
            <a:endParaRPr sz="20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r>
              <a:rPr lang="en-US" sz="1800" dirty="0">
                <a:solidFill>
                  <a:schemeClr val="tx1"/>
                </a:solidFill>
                <a:latin typeface="+mj-lt"/>
              </a:rPr>
              <a:t>Initialize the </a:t>
            </a:r>
            <a:r>
              <a:rPr lang="en-US" sz="1800" dirty="0" err="1">
                <a:solidFill>
                  <a:schemeClr val="tx1"/>
                </a:solidFill>
                <a:latin typeface="+mj-lt"/>
              </a:rPr>
              <a:t>Tkinter</a:t>
            </a:r>
            <a:r>
              <a:rPr lang="en-US" sz="1800" dirty="0">
                <a:solidFill>
                  <a:schemeClr val="tx1"/>
                </a:solidFill>
                <a:latin typeface="+mj-lt"/>
              </a:rPr>
              <a:t> window.</a:t>
            </a:r>
          </a:p>
          <a:p>
            <a:r>
              <a:rPr lang="en-US" sz="1800" dirty="0">
                <a:solidFill>
                  <a:schemeClr val="tx1"/>
                </a:solidFill>
                <a:latin typeface="+mj-lt"/>
              </a:rPr>
              <a:t>Create GUI elements: labels and buttons.</a:t>
            </a:r>
          </a:p>
          <a:p>
            <a:r>
              <a:rPr lang="en-US" sz="1800" dirty="0">
                <a:solidFill>
                  <a:schemeClr val="tx1"/>
                </a:solidFill>
                <a:latin typeface="+mj-lt"/>
              </a:rPr>
              <a:t>Define functions to start and stop the </a:t>
            </a:r>
            <a:r>
              <a:rPr lang="en-US" sz="1800" dirty="0" err="1">
                <a:solidFill>
                  <a:schemeClr val="tx1"/>
                </a:solidFill>
                <a:latin typeface="+mj-lt"/>
              </a:rPr>
              <a:t>keylogger</a:t>
            </a:r>
            <a:r>
              <a:rPr lang="en-US" sz="1800" dirty="0">
                <a:solidFill>
                  <a:schemeClr val="tx1"/>
                </a:solidFill>
                <a:latin typeface="+mj-lt"/>
              </a:rPr>
              <a:t>.</a:t>
            </a:r>
          </a:p>
          <a:p>
            <a:r>
              <a:rPr lang="en-US" sz="1800" dirty="0">
                <a:solidFill>
                  <a:schemeClr val="tx1"/>
                </a:solidFill>
                <a:latin typeface="+mj-lt"/>
              </a:rPr>
              <a:t>Implement key press and release event handlers to log keystrokes.</a:t>
            </a:r>
          </a:p>
          <a:p>
            <a:r>
              <a:rPr lang="en-US" sz="1800" dirty="0">
                <a:solidFill>
                  <a:schemeClr val="tx1"/>
                </a:solidFill>
                <a:latin typeface="+mj-lt"/>
              </a:rPr>
              <a:t>Write functions to save logs into text and JSON files.</a:t>
            </a:r>
          </a:p>
          <a:p>
            <a:r>
              <a:rPr lang="en-US" sz="1800" dirty="0">
                <a:solidFill>
                  <a:schemeClr val="tx1"/>
                </a:solidFill>
                <a:latin typeface="+mj-lt"/>
              </a:rPr>
              <a:t>Connect GUI buttons to the corresponding </a:t>
            </a:r>
            <a:r>
              <a:rPr lang="en-US" sz="1800" dirty="0" err="1">
                <a:solidFill>
                  <a:schemeClr val="tx1"/>
                </a:solidFill>
                <a:latin typeface="+mj-lt"/>
              </a:rPr>
              <a:t>keylogger</a:t>
            </a:r>
            <a:r>
              <a:rPr lang="en-US" sz="1800" dirty="0">
                <a:solidFill>
                  <a:schemeClr val="tx1"/>
                </a:solidFill>
                <a:latin typeface="+mj-lt"/>
              </a:rPr>
              <a:t> functions.</a:t>
            </a:r>
          </a:p>
          <a:p>
            <a:r>
              <a:rPr lang="en-US" sz="1800" dirty="0">
                <a:solidFill>
                  <a:schemeClr val="tx1"/>
                </a:solidFill>
                <a:latin typeface="+mj-lt"/>
              </a:rPr>
              <a:t>Deploy the application for use.</a:t>
            </a:r>
          </a:p>
          <a:p>
            <a:pPr marL="306000" lvl="0" indent="-306000" algn="l" rtl="0">
              <a:lnSpc>
                <a:spcPct val="110000"/>
              </a:lnSpc>
              <a:spcBef>
                <a:spcPts val="0"/>
              </a:spcBef>
              <a:spcAft>
                <a:spcPts val="0"/>
              </a:spcAft>
              <a:buSzPts val="2208"/>
              <a:buChar char="◼"/>
            </a:pP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spcBef>
                <a:spcPts val="0"/>
              </a:spcBef>
              <a:buSzPts val="1840"/>
            </a:pPr>
            <a:r>
              <a:rPr lang="en-US" sz="1800" dirty="0">
                <a:solidFill>
                  <a:schemeClr val="tx1"/>
                </a:solidFill>
                <a:latin typeface="+mj-lt"/>
              </a:rPr>
              <a:t>The result is a functional </a:t>
            </a:r>
            <a:r>
              <a:rPr lang="en-US" sz="1800" dirty="0" err="1">
                <a:solidFill>
                  <a:schemeClr val="tx1"/>
                </a:solidFill>
                <a:latin typeface="+mj-lt"/>
              </a:rPr>
              <a:t>keylogger</a:t>
            </a:r>
            <a:r>
              <a:rPr lang="en-US" sz="1800" dirty="0">
                <a:solidFill>
                  <a:schemeClr val="tx1"/>
                </a:solidFill>
                <a:latin typeface="+mj-lt"/>
              </a:rPr>
              <a:t> application with a user-friendly GUI. Users can start and stop the </a:t>
            </a:r>
            <a:r>
              <a:rPr lang="en-US" sz="1800" dirty="0" err="1">
                <a:solidFill>
                  <a:schemeClr val="tx1"/>
                </a:solidFill>
                <a:latin typeface="+mj-lt"/>
              </a:rPr>
              <a:t>keylogger</a:t>
            </a:r>
            <a:r>
              <a:rPr lang="en-US" sz="1800" dirty="0">
                <a:solidFill>
                  <a:schemeClr val="tx1"/>
                </a:solidFill>
                <a:latin typeface="+mj-lt"/>
              </a:rPr>
              <a:t> as needed, and all captured keystrokes are saved into text and JSON files for later analysis</a:t>
            </a:r>
            <a:r>
              <a:rPr lang="en-US" sz="1800" dirty="0">
                <a:latin typeface="+mj-lt"/>
              </a:rPr>
              <a:t>.</a:t>
            </a:r>
            <a:endParaRPr sz="1800" dirty="0">
              <a:solidFill>
                <a:schemeClr val="dk1"/>
              </a:solidFill>
              <a:latin typeface="+mj-lt"/>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2" name="Picture 1"/>
          <p:cNvPicPr>
            <a:picLocks noChangeAspect="1"/>
          </p:cNvPicPr>
          <p:nvPr/>
        </p:nvPicPr>
        <p:blipFill>
          <a:blip r:embed="rId3"/>
          <a:stretch>
            <a:fillRect/>
          </a:stretch>
        </p:blipFill>
        <p:spPr>
          <a:xfrm>
            <a:off x="810187" y="1858296"/>
            <a:ext cx="9875720" cy="3657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nSpc>
                <a:spcPct val="107000"/>
              </a:lnSpc>
              <a:spcBef>
                <a:spcPts val="0"/>
              </a:spcBef>
              <a:buSzPts val="1840"/>
            </a:pPr>
            <a:r>
              <a:rPr lang="en-US" sz="1800" dirty="0">
                <a:solidFill>
                  <a:schemeClr val="tx1"/>
                </a:solidFill>
                <a:latin typeface="+mj-lt"/>
              </a:rPr>
              <a:t>In conclusion, the developed </a:t>
            </a:r>
            <a:r>
              <a:rPr lang="en-US" sz="1800" dirty="0" err="1">
                <a:solidFill>
                  <a:schemeClr val="tx1"/>
                </a:solidFill>
                <a:latin typeface="+mj-lt"/>
              </a:rPr>
              <a:t>keylogger</a:t>
            </a:r>
            <a:r>
              <a:rPr lang="en-US" sz="1800" dirty="0">
                <a:solidFill>
                  <a:schemeClr val="tx1"/>
                </a:solidFill>
                <a:latin typeface="+mj-lt"/>
              </a:rPr>
              <a:t> application provides a basic yet effective solution for capturing keyboard events. It can be used for various purposes such as monitoring user activity, debugging, or educational purposes. However, it's essential to use such tools responsibly and ethically</a:t>
            </a:r>
            <a:r>
              <a:rPr lang="en-US" sz="1800" dirty="0">
                <a:latin typeface="+mj-lt"/>
              </a:rPr>
              <a:t>.</a:t>
            </a:r>
            <a:endParaRPr sz="1800" dirty="0">
              <a:solidFill>
                <a:schemeClr val="dk1"/>
              </a:solidFill>
              <a:latin typeface="+mj-lt"/>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540</Words>
  <Application>Microsoft Office PowerPoint</Application>
  <PresentationFormat>Widescreen</PresentationFormat>
  <Paragraphs>57</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Franklin Gothic</vt:lpstr>
      <vt:lpstr>Libre Franklin</vt:lpstr>
      <vt:lpstr>Noto Sans Symbols</vt:lpstr>
      <vt:lpstr>Calibri</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acer</cp:lastModifiedBy>
  <cp:revision>12</cp:revision>
  <dcterms:modified xsi:type="dcterms:W3CDTF">2024-04-05T13:58:48Z</dcterms:modified>
</cp:coreProperties>
</file>