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60"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15D239A-D4DF-4B27-A246-4B9E866B1709}">
          <p14:sldIdLst>
            <p14:sldId id="260"/>
            <p14:sldId id="257"/>
            <p14:sldId id="258"/>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4BE"/>
    <a:srgbClr val="0858B8"/>
    <a:srgbClr val="574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04" autoAdjust="0"/>
  </p:normalViewPr>
  <p:slideViewPr>
    <p:cSldViewPr snapToGrid="0">
      <p:cViewPr varScale="1">
        <p:scale>
          <a:sx n="82" d="100"/>
          <a:sy n="82" d="100"/>
        </p:scale>
        <p:origin x="11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4449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98864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82152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984835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263791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63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214068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F9C37B-1D36-470B-8223-D6C91242EC14}"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4479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C6F52A-A82B-47A2-A83A-8C4C91F2D59F}"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0783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501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7394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802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93741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231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3922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2257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082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60EA64-D806-43AC-9DF2-F8C432F32B4C}" type="datetimeFigureOut">
              <a:rPr lang="en-US" smtClean="0"/>
              <a:t>4/14/2024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17800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908906" y="1954530"/>
            <a:ext cx="10326784" cy="2263139"/>
          </a:xfrm>
          <a:solidFill>
            <a:schemeClr val="tx1">
              <a:lumMod val="95000"/>
            </a:schemeClr>
          </a:solidFill>
        </p:spPr>
        <p:txBody>
          <a:bodyPr>
            <a:normAutofit/>
          </a:bodyPr>
          <a:lstStyle/>
          <a:p>
            <a:pPr algn="ctr"/>
            <a:r>
              <a:rPr lang="en-US" sz="6000" b="1" dirty="0"/>
              <a:t>Paper reading task</a:t>
            </a:r>
            <a:endParaRPr lang="en-IN" sz="6000" b="1" dirty="0"/>
          </a:p>
        </p:txBody>
      </p:sp>
    </p:spTree>
    <p:extLst>
      <p:ext uri="{BB962C8B-B14F-4D97-AF65-F5344CB8AC3E}">
        <p14:creationId xmlns:p14="http://schemas.microsoft.com/office/powerpoint/2010/main" val="31510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6778" y="341738"/>
            <a:ext cx="7779763" cy="1404291"/>
          </a:xfrm>
        </p:spPr>
        <p:txBody>
          <a:bodyPr>
            <a:noAutofit/>
          </a:bodyPr>
          <a:lstStyle/>
          <a:p>
            <a:r>
              <a:rPr lang="en-US" sz="2400" b="1" dirty="0">
                <a:solidFill>
                  <a:schemeClr val="tx1"/>
                </a:solidFill>
                <a:latin typeface="Arial Black" panose="020B0A04020102020204" pitchFamily="34" charset="0"/>
              </a:rPr>
              <a:t>STRENGTHS OF THE PAPER:</a:t>
            </a:r>
            <a:endParaRPr lang="en-IN" sz="2400" b="1" dirty="0">
              <a:solidFill>
                <a:schemeClr val="tx1"/>
              </a:solidFill>
              <a:latin typeface="Arial Black" panose="020B0A04020102020204" pitchFamily="34" charset="0"/>
            </a:endParaRPr>
          </a:p>
        </p:txBody>
      </p:sp>
      <p:sp>
        <p:nvSpPr>
          <p:cNvPr id="3" name="Content Placeholder 4"/>
          <p:cNvSpPr txBox="1">
            <a:spLocks/>
          </p:cNvSpPr>
          <p:nvPr/>
        </p:nvSpPr>
        <p:spPr>
          <a:xfrm>
            <a:off x="1791464" y="2015449"/>
            <a:ext cx="8287945" cy="453001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2"/>
                </a:solidFill>
                <a:effectLst/>
                <a:uLnTx/>
                <a:uFillTx/>
                <a:latin typeface="Gill Sans MT" panose="020B0502020104020203"/>
              </a:rPr>
              <a:t>The work proposes a new task called MEMEX to meet the demand for dynamically understanding the content of memes.</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2"/>
                </a:solidFill>
                <a:effectLst/>
                <a:uLnTx/>
                <a:uFillTx/>
                <a:latin typeface="Gill Sans MT" panose="020B0502020104020203"/>
              </a:rPr>
              <a:t> The design of MCC introduces a manually-annotated multimodal dataset aimed at capturing memes along with their contextual information.</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2"/>
                </a:solidFill>
                <a:effectLst/>
                <a:uLnTx/>
                <a:uFillTx/>
                <a:latin typeface="Gill Sans MT" panose="020B0502020104020203"/>
              </a:rPr>
              <a:t>MIME, a multimodal neural model/framework, is introduced for the MEMEX task. It leverages a common-sense enriched meme representation to predict the likelihood of a sentence being valid evidence for a given meme.</a:t>
            </a:r>
            <a:endParaRPr kumimoji="0" lang="en-US" sz="2400" b="0" i="0" u="none" strike="noStrike" kern="1200" cap="none" spc="0" normalizeH="0" baseline="0" noProof="0" dirty="0">
              <a:ln>
                <a:noFill/>
              </a:ln>
              <a:solidFill>
                <a:schemeClr val="tx2">
                  <a:lumMod val="10000"/>
                </a:schemeClr>
              </a:solidFill>
              <a:effectLst/>
              <a:uLnTx/>
              <a:uFillTx/>
              <a:latin typeface="Gill Sans MT" panose="020B0502020104020203"/>
            </a:endParaRPr>
          </a:p>
        </p:txBody>
      </p:sp>
    </p:spTree>
    <p:extLst>
      <p:ext uri="{BB962C8B-B14F-4D97-AF65-F5344CB8AC3E}">
        <p14:creationId xmlns:p14="http://schemas.microsoft.com/office/powerpoint/2010/main" val="397220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21622" y="101876"/>
            <a:ext cx="7779763" cy="1404291"/>
          </a:xfrm>
        </p:spPr>
        <p:txBody>
          <a:bodyPr>
            <a:noAutofit/>
          </a:bodyPr>
          <a:lstStyle/>
          <a:p>
            <a:r>
              <a:rPr lang="en-IN" sz="2400" b="1" dirty="0">
                <a:solidFill>
                  <a:schemeClr val="tx1"/>
                </a:solidFill>
                <a:latin typeface="Arial Black" panose="020B0A04020102020204" pitchFamily="34" charset="0"/>
              </a:rPr>
              <a:t>WEAKNESS OF THE PAPER:</a:t>
            </a:r>
          </a:p>
        </p:txBody>
      </p:sp>
      <p:sp>
        <p:nvSpPr>
          <p:cNvPr id="3" name="Content Placeholder 4"/>
          <p:cNvSpPr txBox="1">
            <a:spLocks/>
          </p:cNvSpPr>
          <p:nvPr/>
        </p:nvSpPr>
        <p:spPr>
          <a:xfrm>
            <a:off x="1642448" y="1336759"/>
            <a:ext cx="7729728" cy="418448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endParaRPr kumimoji="0" lang="en-US" sz="24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Incorporating factual knowledge from visuals, learning from limited textual data, and acknowledging potential biases in context can contribute to erroneous predictions.</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Biases in a dataset, resulting in inappropriate label distribution, can cause harm to specific groups or individuals.</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noProof="0" dirty="0">
                <a:solidFill>
                  <a:schemeClr val="bg1"/>
                </a:solidFill>
                <a:latin typeface="Gill Sans MT" panose="020B0502020104020203"/>
              </a:rPr>
              <a:t>There is a risk of misuse, where the model identifies relevant contextual evidence that could be exploited to convey harmful messages implicitly within the meme.</a:t>
            </a:r>
            <a:endPar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91961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8631" y="356671"/>
            <a:ext cx="7779763" cy="1404291"/>
          </a:xfrm>
        </p:spPr>
        <p:txBody>
          <a:bodyPr>
            <a:noAutofit/>
          </a:bodyPr>
          <a:lstStyle/>
          <a:p>
            <a:r>
              <a:rPr lang="en-IN" sz="2400" b="1" dirty="0">
                <a:solidFill>
                  <a:schemeClr val="tx1"/>
                </a:solidFill>
                <a:latin typeface="Arial Black" panose="020B0A04020102020204" pitchFamily="34" charset="0"/>
              </a:rPr>
              <a:t>IMPROVEMENTS TO THE PAPER:</a:t>
            </a:r>
          </a:p>
        </p:txBody>
      </p:sp>
      <p:sp>
        <p:nvSpPr>
          <p:cNvPr id="3" name="Content Placeholder 4"/>
          <p:cNvSpPr txBox="1">
            <a:spLocks/>
          </p:cNvSpPr>
          <p:nvPr/>
        </p:nvSpPr>
        <p:spPr>
          <a:xfrm>
            <a:off x="2088631" y="2153575"/>
            <a:ext cx="7729728" cy="4530012"/>
          </a:xfrm>
          <a:prstGeom prst="rect">
            <a:avLst/>
          </a:prstGeom>
          <a:noFill/>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000000">
                  <a:lumMod val="95000"/>
                  <a:lumOff val="5000"/>
                </a:srgbClr>
              </a:buClr>
              <a:buSzTx/>
              <a:buNone/>
              <a:tabLst/>
              <a:defRPr/>
            </a:pPr>
            <a:r>
              <a:rPr kumimoji="0" lang="en-US" sz="2400" b="1" i="0" u="none" strike="noStrike" kern="1200" cap="none" spc="0" normalizeH="0" baseline="0" noProof="0" dirty="0">
                <a:ln>
                  <a:noFill/>
                </a:ln>
                <a:solidFill>
                  <a:schemeClr val="bg1"/>
                </a:solidFill>
                <a:effectLst/>
                <a:uLnTx/>
                <a:uFillTx/>
                <a:latin typeface="Gill Sans MT" panose="020B0502020104020203"/>
                <a:ea typeface="+mn-ea"/>
                <a:cs typeface="+mn-cs"/>
              </a:rPr>
              <a:t>      Techniques</a:t>
            </a:r>
            <a:r>
              <a:rPr kumimoji="0" lang="en-US" sz="2400" b="1" i="0" u="none" strike="noStrike" kern="1200" cap="none" spc="0" normalizeH="0" noProof="0" dirty="0">
                <a:ln>
                  <a:noFill/>
                </a:ln>
                <a:solidFill>
                  <a:schemeClr val="bg1"/>
                </a:solidFill>
                <a:effectLst/>
                <a:uLnTx/>
                <a:uFillTx/>
                <a:latin typeface="Gill Sans MT" panose="020B0502020104020203"/>
                <a:ea typeface="+mn-ea"/>
                <a:cs typeface="+mn-cs"/>
              </a:rPr>
              <a:t> / Approaches to address limitations:</a:t>
            </a:r>
            <a:r>
              <a:rPr kumimoji="0" lang="en-US" sz="2400" b="1" i="0" u="none" strike="noStrike" kern="1200" cap="none" spc="0" normalizeH="0" baseline="0" noProof="0" dirty="0">
                <a:ln>
                  <a:noFill/>
                </a:ln>
                <a:solidFill>
                  <a:schemeClr val="bg1"/>
                </a:solidFill>
                <a:effectLst/>
                <a:uLnTx/>
                <a:uFillTx/>
                <a:latin typeface="Gill Sans MT" panose="020B0502020104020203"/>
                <a:ea typeface="+mn-ea"/>
                <a:cs typeface="+mn-cs"/>
              </a:rPr>
              <a:t> </a:t>
            </a: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dirty="0">
                <a:solidFill>
                  <a:schemeClr val="bg1"/>
                </a:solidFill>
                <a:latin typeface="Gill Sans MT" panose="020B0502020104020203"/>
              </a:rPr>
              <a:t>To refine annotation scheme to handle biases in meme interpretation.</a:t>
            </a:r>
            <a:endParaRPr kumimoji="0" lang="en-US" sz="2400" b="0" i="0" u="none" strike="noStrike" kern="1200" cap="none" spc="0" normalizeH="0" baseline="0" noProof="0" dirty="0">
              <a:ln>
                <a:noFill/>
              </a:ln>
              <a:solidFill>
                <a:schemeClr val="bg1"/>
              </a:solidFill>
              <a:effectLst/>
              <a:uLnTx/>
              <a:uFillTx/>
              <a:latin typeface="Gill Sans MT" panose="020B0502020104020203"/>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 To</a:t>
            </a:r>
            <a:r>
              <a:rPr kumimoji="0" lang="en-US" sz="2400" b="0" i="0" u="none" strike="noStrike" kern="1200" cap="none" spc="0" normalizeH="0" noProof="0" dirty="0">
                <a:ln>
                  <a:noFill/>
                </a:ln>
                <a:solidFill>
                  <a:schemeClr val="bg1"/>
                </a:solidFill>
                <a:effectLst/>
                <a:uLnTx/>
                <a:uFillTx/>
                <a:latin typeface="Gill Sans MT" panose="020B0502020104020203"/>
                <a:ea typeface="+mn-ea"/>
                <a:cs typeface="+mn-cs"/>
              </a:rPr>
              <a:t> minimize subjective biases.</a:t>
            </a:r>
            <a:endPar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457200" marR="0" lvl="0" indent="-457200" algn="l" defTabSz="914400" rtl="0" eaLnBrk="1" fontAlgn="auto" latinLnBrk="0" hangingPunct="1">
              <a:lnSpc>
                <a:spcPct val="100000"/>
              </a:lnSpc>
              <a:spcBef>
                <a:spcPts val="1000"/>
              </a:spcBef>
              <a:spcAft>
                <a:spcPts val="0"/>
              </a:spcAft>
              <a:buClr>
                <a:srgbClr val="000000">
                  <a:lumMod val="95000"/>
                  <a:lumOff val="5000"/>
                </a:srgbClr>
              </a:buClr>
              <a:buSzTx/>
              <a:buFont typeface="+mj-lt"/>
              <a:buAutoNum type="arabicPeriod"/>
              <a:tabLst/>
              <a:defRPr/>
            </a:pPr>
            <a:r>
              <a:rPr lang="en-US" sz="2400" dirty="0">
                <a:solidFill>
                  <a:schemeClr val="bg1"/>
                </a:solidFill>
                <a:latin typeface="Gill Sans MT" panose="020B0502020104020203"/>
              </a:rPr>
              <a:t>Prevention techniques to prevent potential misuse of the proposed solution. Considering additional layers of validation might help to ensure that the system cannot be exploited to convey harmful messages to any individual or  group.</a:t>
            </a:r>
            <a:endParaRPr kumimoji="0" lang="en-US" sz="2400" b="0" i="0" u="none" strike="noStrike" kern="1200" cap="none" spc="0" normalizeH="0" baseline="0" noProof="0" dirty="0">
              <a:ln>
                <a:noFill/>
              </a:ln>
              <a:solidFill>
                <a:schemeClr val="bg1"/>
              </a:solidFill>
              <a:effectLst/>
              <a:uLnTx/>
              <a:uFillTx/>
              <a:latin typeface="Gill Sans MT" panose="020B0502020104020203"/>
            </a:endParaRPr>
          </a:p>
        </p:txBody>
      </p:sp>
    </p:spTree>
    <p:extLst>
      <p:ext uri="{BB962C8B-B14F-4D97-AF65-F5344CB8AC3E}">
        <p14:creationId xmlns:p14="http://schemas.microsoft.com/office/powerpoint/2010/main" val="56778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74213" y="2230015"/>
            <a:ext cx="6688039" cy="1555923"/>
          </a:xfrm>
        </p:spPr>
        <p:txBody>
          <a:bodyPr>
            <a:noAutofit/>
          </a:bodyPr>
          <a:lstStyle/>
          <a:p>
            <a:r>
              <a:rPr lang="en-US" sz="6000" b="1" dirty="0"/>
              <a:t>Thank you</a:t>
            </a:r>
            <a:endParaRPr lang="en-IN" sz="6000" b="1" dirty="0"/>
          </a:p>
        </p:txBody>
      </p:sp>
    </p:spTree>
    <p:extLst>
      <p:ext uri="{BB962C8B-B14F-4D97-AF65-F5344CB8AC3E}">
        <p14:creationId xmlns:p14="http://schemas.microsoft.com/office/powerpoint/2010/main" val="1043645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190</TotalTime>
  <Words>230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Century Gothic</vt:lpstr>
      <vt:lpstr>Gill Sans MT</vt:lpstr>
      <vt:lpstr>Wingdings 3</vt:lpstr>
      <vt:lpstr>Ion Boardroom</vt:lpstr>
      <vt:lpstr>Paper reading task</vt:lpstr>
      <vt:lpstr>STRENGTHS OF THE PAPER:</vt:lpstr>
      <vt:lpstr>WEAKNESS OF THE PAPER:</vt:lpstr>
      <vt:lpstr>IMPROVEMENTS TO THE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Strengths of the paper</dc:title>
  <dc:creator>SRIKANTH.K</dc:creator>
  <cp:lastModifiedBy>SYED MUAZUDDIN</cp:lastModifiedBy>
  <cp:revision>12</cp:revision>
  <dcterms:created xsi:type="dcterms:W3CDTF">2024-01-03T13:03:58Z</dcterms:created>
  <dcterms:modified xsi:type="dcterms:W3CDTF">2024-04-14T16:40:30Z</dcterms:modified>
</cp:coreProperties>
</file>