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62" r:id="rId4"/>
    <p:sldId id="268" r:id="rId5"/>
    <p:sldId id="294" r:id="rId6"/>
    <p:sldId id="269" r:id="rId7"/>
    <p:sldId id="266" r:id="rId8"/>
    <p:sldId id="267" r:id="rId9"/>
    <p:sldId id="265" r:id="rId10"/>
    <p:sldId id="264" r:id="rId11"/>
    <p:sldId id="263" r:id="rId12"/>
    <p:sldId id="272" r:id="rId13"/>
    <p:sldId id="274" r:id="rId14"/>
    <p:sldId id="276" r:id="rId15"/>
    <p:sldId id="292"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48C70-C1E1-4FC3-8D2A-62524CCCBEA3}" v="7779" dt="2024-01-03T18:36:25.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11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2226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79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833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6192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60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28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794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21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9599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467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4650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64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84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0212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69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9958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4/14/2024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3714415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valueml.com/meme-classification-using-cnn-in-python" TargetMode="External"/><Relationship Id="rId2" Type="http://schemas.openxmlformats.org/officeDocument/2006/relationships/hyperlink" Target="https://www.freecodecamp.org/news/how-to-detect-objects-in-images-using-yolov8/" TargetMode="External"/><Relationship Id="rId1" Type="http://schemas.openxmlformats.org/officeDocument/2006/relationships/slideLayout" Target="../slideLayouts/slideLayout7.xml"/><Relationship Id="rId4" Type="http://schemas.openxmlformats.org/officeDocument/2006/relationships/hyperlink" Target="https://github.com/bnsreenu/python_for_microscopis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ctrTitle"/>
          </p:nvPr>
        </p:nvSpPr>
        <p:spPr/>
        <p:txBody>
          <a:bodyPr/>
          <a:lstStyle/>
          <a:p>
            <a:r>
              <a:rPr lang="en-US" dirty="0">
                <a:cs typeface="Calibri Light"/>
              </a:rPr>
              <a:t>Programming assignment Report</a:t>
            </a:r>
            <a:endParaRPr lang="en-US" dirty="0"/>
          </a:p>
        </p:txBody>
      </p:sp>
      <p:sp>
        <p:nvSpPr>
          <p:cNvPr id="3" name="Subtitle 2">
            <a:extLst>
              <a:ext uri="{FF2B5EF4-FFF2-40B4-BE49-F238E27FC236}">
                <a16:creationId xmlns:a16="http://schemas.microsoft.com/office/drawing/2014/main" id="{3262FEF2-8D8C-B9CC-0302-322028A20FA7}"/>
              </a:ext>
            </a:extLst>
          </p:cNvPr>
          <p:cNvSpPr>
            <a:spLocks noGrp="1"/>
          </p:cNvSpPr>
          <p:nvPr>
            <p:ph type="subTitle" idx="1"/>
          </p:nvPr>
        </p:nvSpPr>
        <p:spPr/>
        <p:txBody>
          <a:bodyPr/>
          <a:lstStyle/>
          <a:p>
            <a:r>
              <a:rPr lang="en-US" dirty="0">
                <a:cs typeface="Calibri"/>
              </a:rPr>
              <a:t>Syed Muazuddin</a:t>
            </a:r>
          </a:p>
          <a:p>
            <a:endParaRPr lang="en-US" dirty="0"/>
          </a:p>
        </p:txBody>
      </p:sp>
    </p:spTree>
    <p:extLst>
      <p:ext uri="{BB962C8B-B14F-4D97-AF65-F5344CB8AC3E}">
        <p14:creationId xmlns:p14="http://schemas.microsoft.com/office/powerpoint/2010/main" val="259553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850745" y="788421"/>
            <a:ext cx="8732044" cy="6001643"/>
          </a:xfrm>
          <a:prstGeom prst="rect">
            <a:avLst/>
          </a:prstGeom>
          <a:noFill/>
        </p:spPr>
        <p:txBody>
          <a:bodyPr wrap="square" lIns="91440" tIns="45720" rIns="91440" bIns="45720" rtlCol="0" anchor="t">
            <a:spAutoFit/>
          </a:bodyPr>
          <a:lstStyle/>
          <a:p>
            <a:r>
              <a:rPr lang="en-GB" sz="2400" dirty="0">
                <a:latin typeface="Amasis MT Pro Black"/>
              </a:rPr>
              <a:t>IMPROVEMENTS: </a:t>
            </a:r>
            <a:endParaRPr lang="en-GB" sz="24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ptos" panose="020B0004020202020204" pitchFamily="34" charset="0"/>
              </a:rPr>
              <a:t>A better image processing technique to remove the captions will help us understand the caption impact better.</a:t>
            </a:r>
          </a:p>
          <a:p>
            <a:pPr marL="342900" indent="-342900">
              <a:lnSpc>
                <a:spcPct val="150000"/>
              </a:lnSpc>
              <a:buFont typeface="Arial"/>
              <a:buChar char="•"/>
            </a:pPr>
            <a:r>
              <a:rPr lang="en-GB" sz="2000" dirty="0">
                <a:latin typeface="Aptos" panose="020B0004020202020204" pitchFamily="34" charset="0"/>
              </a:rPr>
              <a:t>Detections around the captions could be avoided to reduce wrong detections.</a:t>
            </a:r>
          </a:p>
          <a:p>
            <a:pPr marL="342900" indent="-342900" algn="l">
              <a:buFont typeface="Arial"/>
              <a:buChar char="•"/>
            </a:pPr>
            <a:r>
              <a:rPr lang="en-GB" sz="2000" dirty="0">
                <a:latin typeface="Aptos" panose="020B0004020202020204" pitchFamily="34" charset="0"/>
              </a:rPr>
              <a:t>T4 GPU or any other GPU is highly preferred since this saves a lot of time.</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16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71550" y="955689"/>
            <a:ext cx="8732044" cy="8309967"/>
          </a:xfrm>
          <a:prstGeom prst="rect">
            <a:avLst/>
          </a:prstGeom>
          <a:noFill/>
        </p:spPr>
        <p:txBody>
          <a:bodyPr wrap="square" lIns="91440" tIns="45720" rIns="91440" bIns="45720" rtlCol="0" anchor="t">
            <a:spAutoFit/>
          </a:bodyPr>
          <a:lstStyle/>
          <a:p>
            <a:r>
              <a:rPr lang="en-GB" sz="2400" dirty="0">
                <a:latin typeface="Amasis MT Pro Black"/>
              </a:rPr>
              <a:t>RESULT: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ptos" panose="020B0004020202020204" pitchFamily="34" charset="0"/>
              </a:rPr>
              <a:t>The negative confidence levels increased compared to the positive confidence level in the object detections after processing.</a:t>
            </a:r>
          </a:p>
          <a:p>
            <a:pPr marL="342900" indent="-342900">
              <a:lnSpc>
                <a:spcPct val="150000"/>
              </a:lnSpc>
              <a:buFont typeface="Arial"/>
              <a:buChar char="•"/>
            </a:pPr>
            <a:r>
              <a:rPr lang="en-GB" sz="2000" dirty="0">
                <a:latin typeface="Aptos" panose="020B0004020202020204" pitchFamily="34" charset="0"/>
              </a:rPr>
              <a:t>The number of objects detected in many processed images has gone down compared to their original images, this is an indication that there have been many misclassifications due to the captions.</a:t>
            </a:r>
          </a:p>
          <a:p>
            <a:pPr marL="342900" indent="-342900">
              <a:lnSpc>
                <a:spcPct val="150000"/>
              </a:lnSpc>
              <a:buFont typeface="Arial"/>
              <a:buChar char="•"/>
            </a:pPr>
            <a:r>
              <a:rPr lang="en-GB" sz="2000" dirty="0">
                <a:latin typeface="Aptos" panose="020B0004020202020204" pitchFamily="34" charset="0"/>
              </a:rPr>
              <a:t>No images had new detections which had 0 objects in them even after processing.</a:t>
            </a:r>
          </a:p>
          <a:p>
            <a:pPr marL="342900" indent="-342900" algn="l">
              <a:buFont typeface="Arial"/>
              <a:buChar char="•"/>
            </a:pP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81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title" idx="4294967295"/>
          </p:nvPr>
        </p:nvSpPr>
        <p:spPr>
          <a:xfrm>
            <a:off x="255123" y="287432"/>
            <a:ext cx="11002962" cy="1296987"/>
          </a:xfrm>
        </p:spPr>
        <p:txBody>
          <a:bodyPr>
            <a:noAutofit/>
          </a:bodyPr>
          <a:lstStyle/>
          <a:p>
            <a:r>
              <a:rPr lang="en-GB" sz="4000" b="1" dirty="0">
                <a:solidFill>
                  <a:schemeClr val="tx2"/>
                </a:solidFill>
                <a:latin typeface="Calibri"/>
                <a:ea typeface="Amasis MT Pro Black" panose="02000000000000000000" pitchFamily="2" charset="0"/>
                <a:cs typeface="Calibri"/>
              </a:rPr>
              <a:t>Task 3: classification system development</a:t>
            </a:r>
            <a:endParaRPr lang="en-US" sz="4000" b="1" dirty="0">
              <a:solidFill>
                <a:schemeClr val="tx2"/>
              </a:solidFill>
              <a:latin typeface="Calibri"/>
              <a:ea typeface="Amasis MT Pro Black" panose="02000000000000000000" pitchFamily="2" charset="0"/>
              <a:cs typeface="Calibri"/>
            </a:endParaRPr>
          </a:p>
        </p:txBody>
      </p:sp>
      <p:sp>
        <p:nvSpPr>
          <p:cNvPr id="9" name="TextBox 8">
            <a:extLst>
              <a:ext uri="{FF2B5EF4-FFF2-40B4-BE49-F238E27FC236}">
                <a16:creationId xmlns:a16="http://schemas.microsoft.com/office/drawing/2014/main" id="{7B3D41B4-84C1-5A28-B04D-4EE12B85FA2F}"/>
              </a:ext>
            </a:extLst>
          </p:cNvPr>
          <p:cNvSpPr txBox="1"/>
          <p:nvPr/>
        </p:nvSpPr>
        <p:spPr>
          <a:xfrm>
            <a:off x="933915" y="1584419"/>
            <a:ext cx="8845551" cy="6771084"/>
          </a:xfrm>
          <a:prstGeom prst="rect">
            <a:avLst/>
          </a:prstGeom>
          <a:noFill/>
        </p:spPr>
        <p:txBody>
          <a:bodyPr wrap="square" lIns="91440" tIns="45720" rIns="91440" bIns="45720" rtlCol="0" anchor="t">
            <a:spAutoFit/>
          </a:bodyPr>
          <a:lstStyle/>
          <a:p>
            <a:pPr algn="l"/>
            <a:r>
              <a:rPr lang="en-GB" sz="2400" dirty="0">
                <a:latin typeface="Amasis MT Pro Black"/>
              </a:rPr>
              <a:t>SUMMARY :</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Develop a classification system based on something non-trivial.</a:t>
            </a: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I chose to develop a classification system which could predict whether a given image is meme or not.</a:t>
            </a: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Data for the positive set class was provided, collected for the other class from Kaggle dataset of Meme Classification.</a:t>
            </a:r>
          </a:p>
          <a:p>
            <a:pPr marL="342900" indent="-342900" algn="l">
              <a:buFont typeface="Arial"/>
              <a:buChar char="•"/>
            </a:pP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09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15794" y="788421"/>
            <a:ext cx="8732044" cy="8463855"/>
          </a:xfrm>
          <a:prstGeom prst="rect">
            <a:avLst/>
          </a:prstGeom>
          <a:noFill/>
        </p:spPr>
        <p:txBody>
          <a:bodyPr wrap="square" lIns="91440" tIns="45720" rIns="91440" bIns="45720" rtlCol="0" anchor="t">
            <a:spAutoFit/>
          </a:bodyPr>
          <a:lstStyle/>
          <a:p>
            <a:r>
              <a:rPr lang="en-GB" sz="2400" dirty="0">
                <a:latin typeface="Amasis MT Pro Black"/>
              </a:rPr>
              <a:t>METHODOLOGIES:</a:t>
            </a:r>
            <a:r>
              <a:rPr lang="en-GB" sz="2000" dirty="0">
                <a:latin typeface="Amasis MT Pro Black"/>
              </a:rPr>
              <a:t>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lnSpc>
                <a:spcPct val="150000"/>
              </a:lnSpc>
            </a:pP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ptos" panose="020B0004020202020204" pitchFamily="34" charset="0"/>
              </a:rPr>
              <a:t>There are two ways in which we can build this model:</a:t>
            </a:r>
          </a:p>
          <a:p>
            <a:pPr marL="342900" indent="-342900">
              <a:lnSpc>
                <a:spcPct val="150000"/>
              </a:lnSpc>
              <a:buFont typeface="Arial"/>
              <a:buChar char="•"/>
            </a:pPr>
            <a:r>
              <a:rPr lang="en-GB" sz="2000" dirty="0">
                <a:latin typeface="Aptos" panose="020B0004020202020204" pitchFamily="34" charset="0"/>
              </a:rPr>
              <a:t>Build a simple CNN classifier fed with the memes and non-memes directly.</a:t>
            </a:r>
          </a:p>
          <a:p>
            <a:pPr marL="342900" indent="-342900">
              <a:lnSpc>
                <a:spcPct val="150000"/>
              </a:lnSpc>
              <a:buFont typeface="Arial"/>
              <a:buChar char="•"/>
            </a:pPr>
            <a:r>
              <a:rPr lang="en-GB" sz="2000" dirty="0">
                <a:latin typeface="Aptos" panose="020B0004020202020204" pitchFamily="34" charset="0"/>
              </a:rPr>
              <a:t>The other approach is to extract features the caption and the images separately and combine them to form a single vector which would capture more meaning.</a:t>
            </a:r>
          </a:p>
          <a:p>
            <a:pPr marL="342900" indent="-342900">
              <a:lnSpc>
                <a:spcPct val="150000"/>
              </a:lnSpc>
              <a:buFont typeface="Arial"/>
              <a:buChar char="•"/>
            </a:pPr>
            <a:r>
              <a:rPr lang="en-GB" sz="2000" dirty="0">
                <a:latin typeface="Aptos" panose="020B0004020202020204" pitchFamily="34" charset="0"/>
              </a:rPr>
              <a:t>But every non-meme image may not contain captions.</a:t>
            </a:r>
          </a:p>
          <a:p>
            <a:pPr marL="342900" indent="-342900">
              <a:lnSpc>
                <a:spcPct val="150000"/>
              </a:lnSpc>
              <a:buFont typeface="Arial"/>
              <a:buChar char="•"/>
            </a:pPr>
            <a:r>
              <a:rPr lang="en-GB" sz="2000" dirty="0">
                <a:latin typeface="Aptos" panose="020B0004020202020204" pitchFamily="34" charset="0"/>
              </a:rPr>
              <a:t>In my code I built a simple CNN classifier using  </a:t>
            </a:r>
            <a:r>
              <a:rPr lang="en-GB" sz="2000" dirty="0" err="1">
                <a:latin typeface="Aptos" panose="020B0004020202020204" pitchFamily="34" charset="0"/>
              </a:rPr>
              <a:t>keras</a:t>
            </a:r>
            <a:r>
              <a:rPr lang="en-GB" sz="2000" dirty="0">
                <a:latin typeface="Aptos" panose="020B0004020202020204" pitchFamily="34" charset="0"/>
              </a:rPr>
              <a:t> library, since the dataset contained only a total of 1400 images it was quiet easy to split the data and train and test the model </a:t>
            </a:r>
          </a:p>
          <a:p>
            <a:pPr algn="l"/>
            <a:endParaRPr lang="en-GB" sz="2000" dirty="0">
              <a:latin typeface="Aptos" panose="020B0004020202020204" pitchFamily="34" charset="0"/>
            </a:endParaRPr>
          </a:p>
          <a:p>
            <a:pPr algn="l"/>
            <a:endParaRPr lang="en-GB" sz="2000" dirty="0">
              <a:latin typeface="Aptos" panose="020B0004020202020204" pitchFamily="34" charset="0"/>
            </a:endParaRPr>
          </a:p>
          <a:p>
            <a:pPr algn="l"/>
            <a:endParaRPr lang="en-GB" sz="2000" dirty="0">
              <a:latin typeface="Aptos" panose="020B0004020202020204" pitchFamily="34"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8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61718" y="846335"/>
            <a:ext cx="5527572" cy="7540526"/>
          </a:xfrm>
          <a:prstGeom prst="rect">
            <a:avLst/>
          </a:prstGeom>
          <a:noFill/>
        </p:spPr>
        <p:txBody>
          <a:bodyPr wrap="square" lIns="91440" tIns="45720" rIns="91440" bIns="45720" rtlCol="0" anchor="t">
            <a:spAutoFit/>
          </a:bodyPr>
          <a:lstStyle/>
          <a:p>
            <a:r>
              <a:rPr lang="en-GB" sz="2400" dirty="0">
                <a:latin typeface="Amasis MT Pro Black"/>
              </a:rPr>
              <a:t>ISSUES FACED: </a:t>
            </a:r>
            <a:endParaRPr lang="en-GB" sz="24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gn="l">
              <a:buFont typeface="Arial" panose="020B0604020202020204" pitchFamily="34" charset="0"/>
              <a:buChar char="•"/>
            </a:pPr>
            <a:r>
              <a:rPr lang="en-GB" sz="2000" dirty="0">
                <a:latin typeface="Aptos" panose="020B0004020202020204" pitchFamily="34" charset="0"/>
              </a:rPr>
              <a:t>Some of the details from the image were lost in order to predict whether it’s a meme or not</a:t>
            </a:r>
          </a:p>
          <a:p>
            <a:pPr marL="342900" indent="-342900" algn="l">
              <a:buFont typeface="Arial" panose="020B0604020202020204" pitchFamily="34" charset="0"/>
              <a:buChar char="•"/>
            </a:pPr>
            <a:r>
              <a:rPr lang="en-GB" sz="2000" dirty="0">
                <a:latin typeface="Aptos" panose="020B0004020202020204" pitchFamily="34" charset="0"/>
              </a:rPr>
              <a:t> Due to less training data the model was more likely to overfit the data</a:t>
            </a:r>
          </a:p>
          <a:p>
            <a:pPr marL="342900" indent="-342900" algn="l">
              <a:buFont typeface="Arial" panose="020B0604020202020204" pitchFamily="34" charset="0"/>
              <a:buChar char="•"/>
            </a:pPr>
            <a:endParaRPr lang="en-GB" sz="2000" dirty="0">
              <a:latin typeface="Aptos" panose="020B0004020202020204" pitchFamily="34"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r>
              <a:rPr lang="en-GB" sz="2000" dirty="0">
                <a:latin typeface="Amasis MT Pro Black"/>
              </a:rPr>
              <a:t>RESULTS : </a:t>
            </a:r>
          </a:p>
          <a:p>
            <a:endParaRPr lang="en-GB" sz="2000" dirty="0">
              <a:latin typeface="Amasis MT Pro Black"/>
            </a:endParaRPr>
          </a:p>
          <a:p>
            <a:pPr marL="342900" indent="-342900">
              <a:buFont typeface="Arial" panose="020B0604020202020204" pitchFamily="34" charset="0"/>
              <a:buChar char="•"/>
            </a:pPr>
            <a:r>
              <a:rPr lang="en-GB" sz="2000" dirty="0">
                <a:latin typeface="Aptos" panose="020B0004020202020204" pitchFamily="34" charset="0"/>
              </a:rPr>
              <a:t>The Accuracy was found to be very good ~ 0.9</a:t>
            </a:r>
          </a:p>
          <a:p>
            <a:pPr marL="342900" indent="-342900">
              <a:buFont typeface="Arial" panose="020B0604020202020204" pitchFamily="34" charset="0"/>
              <a:buChar char="•"/>
            </a:pPr>
            <a:r>
              <a:rPr lang="en-GB" sz="2000" dirty="0">
                <a:latin typeface="Aptos" panose="020B0004020202020204" pitchFamily="34" charset="0"/>
              </a:rPr>
              <a:t>The Model was able to provide correct prediction yet was unable to preserve much details of the image</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6E476D3-0CD3-FB91-A64C-EC56139A362C}"/>
              </a:ext>
            </a:extLst>
          </p:cNvPr>
          <p:cNvPicPr>
            <a:picLocks noChangeAspect="1"/>
          </p:cNvPicPr>
          <p:nvPr/>
        </p:nvPicPr>
        <p:blipFill>
          <a:blip r:embed="rId2"/>
          <a:stretch>
            <a:fillRect/>
          </a:stretch>
        </p:blipFill>
        <p:spPr>
          <a:xfrm>
            <a:off x="7242033" y="846336"/>
            <a:ext cx="3988249" cy="5297286"/>
          </a:xfrm>
          <a:prstGeom prst="rect">
            <a:avLst/>
          </a:prstGeom>
        </p:spPr>
      </p:pic>
    </p:spTree>
    <p:extLst>
      <p:ext uri="{BB962C8B-B14F-4D97-AF65-F5344CB8AC3E}">
        <p14:creationId xmlns:p14="http://schemas.microsoft.com/office/powerpoint/2010/main" val="140560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1073770" y="927811"/>
            <a:ext cx="8732044" cy="7017306"/>
          </a:xfrm>
          <a:prstGeom prst="rect">
            <a:avLst/>
          </a:prstGeom>
          <a:noFill/>
        </p:spPr>
        <p:txBody>
          <a:bodyPr wrap="square" lIns="91440" tIns="45720" rIns="91440" bIns="45720" rtlCol="0" anchor="t">
            <a:spAutoFit/>
          </a:bodyPr>
          <a:lstStyle/>
          <a:p>
            <a:r>
              <a:rPr lang="en-GB" sz="2000" dirty="0">
                <a:latin typeface="Amasis MT Pro Black"/>
              </a:rPr>
              <a:t>References: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gn="l">
              <a:lnSpc>
                <a:spcPct val="150000"/>
              </a:lnSpc>
              <a:buFont typeface="Arial"/>
              <a:buChar char="•"/>
            </a:pPr>
            <a:r>
              <a:rPr lang="en-GB" sz="2000" dirty="0">
                <a:solidFill>
                  <a:srgbClr val="0070C0"/>
                </a:solidFill>
                <a:latin typeface="Amasis MT Pro Black" panose="02040A04050005020304" pitchFamily="18" charset="0"/>
                <a:hlinkClick r:id="rId2">
                  <a:extLst>
                    <a:ext uri="{A12FA001-AC4F-418D-AE19-62706E023703}">
                      <ahyp:hlinkClr xmlns:ahyp="http://schemas.microsoft.com/office/drawing/2018/hyperlinkcolor" val="tx"/>
                    </a:ext>
                  </a:extLst>
                </a:hlinkClick>
              </a:rPr>
              <a:t>https://www.freecodecamp.org/news/how-to-detect-objects-in-images-using-yolov8/</a:t>
            </a:r>
            <a:endParaRPr lang="en-GB" sz="2000" dirty="0">
              <a:solidFill>
                <a:srgbClr val="0070C0"/>
              </a:solidFill>
              <a:latin typeface="Amasis MT Pro Black" panose="02040A04050005020304" pitchFamily="18" charset="0"/>
            </a:endParaRPr>
          </a:p>
          <a:p>
            <a:pPr marL="342900" indent="-342900">
              <a:lnSpc>
                <a:spcPct val="150000"/>
              </a:lnSpc>
              <a:buFont typeface="Arial"/>
              <a:buChar char="•"/>
            </a:pPr>
            <a:r>
              <a:rPr lang="en-GB" sz="2000" dirty="0">
                <a:solidFill>
                  <a:srgbClr val="0070C0"/>
                </a:solidFill>
                <a:latin typeface="Amasis MT Pro Black" panose="02040A04050005020304" pitchFamily="18" charset="0"/>
                <a:hlinkClick r:id="rId3">
                  <a:extLst>
                    <a:ext uri="{A12FA001-AC4F-418D-AE19-62706E023703}">
                      <ahyp:hlinkClr xmlns:ahyp="http://schemas.microsoft.com/office/drawing/2018/hyperlinkcolor" val="tx"/>
                    </a:ext>
                  </a:extLst>
                </a:hlinkClick>
              </a:rPr>
              <a:t>https://valueml.com/meme-classification-using-cnn-in-python</a:t>
            </a:r>
            <a:endParaRPr lang="en-GB" sz="2000" dirty="0">
              <a:solidFill>
                <a:srgbClr val="0070C0"/>
              </a:solidFill>
              <a:latin typeface="Amasis MT Pro Black" panose="02040A04050005020304" pitchFamily="18" charset="0"/>
            </a:endParaRPr>
          </a:p>
          <a:p>
            <a:pPr marL="342900" indent="-342900">
              <a:lnSpc>
                <a:spcPct val="150000"/>
              </a:lnSpc>
              <a:buFont typeface="Arial"/>
              <a:buChar char="•"/>
            </a:pPr>
            <a:r>
              <a:rPr lang="en-GB" sz="2000" dirty="0">
                <a:solidFill>
                  <a:srgbClr val="0070C0"/>
                </a:solidFill>
                <a:latin typeface="Amasis MT Pro Black" panose="02040A04050005020304" pitchFamily="18" charset="0"/>
                <a:hlinkClick r:id="rId4">
                  <a:extLst>
                    <a:ext uri="{A12FA001-AC4F-418D-AE19-62706E023703}">
                      <ahyp:hlinkClr xmlns:ahyp="http://schemas.microsoft.com/office/drawing/2018/hyperlinkcolor" val="tx"/>
                    </a:ext>
                  </a:extLst>
                </a:hlinkClick>
              </a:rPr>
              <a:t>https://github.com/bnsreenu/python_for_microscopists</a:t>
            </a:r>
            <a:endParaRPr lang="en-GB" sz="2000" dirty="0">
              <a:solidFill>
                <a:srgbClr val="0070C0"/>
              </a:solidFill>
              <a:latin typeface="Amasis MT Pro Black" panose="02040A04050005020304" pitchFamily="18" charset="0"/>
            </a:endParaRPr>
          </a:p>
          <a:p>
            <a:pPr marL="342900" indent="-342900" algn="l">
              <a:lnSpc>
                <a:spcPct val="150000"/>
              </a:lnSpc>
              <a:buFont typeface="Arial"/>
              <a:buChar char="•"/>
            </a:pPr>
            <a:r>
              <a:rPr lang="en-GB" sz="2000" dirty="0">
                <a:solidFill>
                  <a:srgbClr val="0070C0"/>
                </a:solidFill>
                <a:latin typeface="Amasis MT Pro Black" panose="02040A04050005020304" pitchFamily="18" charset="0"/>
              </a:rPr>
              <a:t>https://www.kaggle.com/datasets/vineethakkinapalli/memes-classification-dataset/code</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Tree>
    <p:extLst>
      <p:ext uri="{BB962C8B-B14F-4D97-AF65-F5344CB8AC3E}">
        <p14:creationId xmlns:p14="http://schemas.microsoft.com/office/powerpoint/2010/main" val="419362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D4B6F-2C39-3228-4E7A-81D9F3066863}"/>
              </a:ext>
            </a:extLst>
          </p:cNvPr>
          <p:cNvSpPr txBox="1"/>
          <p:nvPr/>
        </p:nvSpPr>
        <p:spPr>
          <a:xfrm>
            <a:off x="3334940" y="2500314"/>
            <a:ext cx="6879431" cy="1323439"/>
          </a:xfrm>
          <a:prstGeom prst="rect">
            <a:avLst/>
          </a:prstGeom>
          <a:noFill/>
        </p:spPr>
        <p:txBody>
          <a:bodyPr wrap="square" rtlCol="0">
            <a:spAutoFit/>
          </a:bodyPr>
          <a:lstStyle/>
          <a:p>
            <a:pPr algn="l"/>
            <a:r>
              <a:rPr lang="en-GB" sz="8000">
                <a:latin typeface="Amasis MT Pro Black" panose="02040A04050005020304" pitchFamily="18" charset="0"/>
              </a:rPr>
              <a:t>Thank you</a:t>
            </a:r>
            <a:endParaRPr lang="en-US" sz="8000">
              <a:latin typeface="Amasis MT Pro Black" panose="02040A04050005020304" pitchFamily="18" charset="0"/>
            </a:endParaRPr>
          </a:p>
        </p:txBody>
      </p:sp>
    </p:spTree>
    <p:extLst>
      <p:ext uri="{BB962C8B-B14F-4D97-AF65-F5344CB8AC3E}">
        <p14:creationId xmlns:p14="http://schemas.microsoft.com/office/powerpoint/2010/main" val="251746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title" idx="4294967295"/>
          </p:nvPr>
        </p:nvSpPr>
        <p:spPr>
          <a:xfrm>
            <a:off x="0" y="219075"/>
            <a:ext cx="10304463" cy="1298575"/>
          </a:xfrm>
        </p:spPr>
        <p:txBody>
          <a:bodyPr>
            <a:normAutofit/>
          </a:bodyPr>
          <a:lstStyle/>
          <a:p>
            <a:r>
              <a:rPr lang="en-GB" sz="5400" b="1" dirty="0">
                <a:solidFill>
                  <a:schemeClr val="tx2"/>
                </a:solidFill>
                <a:latin typeface="Calibri"/>
                <a:ea typeface="Amasis MT Pro Black" panose="02000000000000000000" pitchFamily="2" charset="0"/>
                <a:cs typeface="Calibri"/>
              </a:rPr>
              <a:t>Task 1: object detection</a:t>
            </a:r>
            <a:endParaRPr lang="en-US" sz="5400" b="1" dirty="0">
              <a:solidFill>
                <a:schemeClr val="tx2"/>
              </a:solidFill>
              <a:latin typeface="Calibri"/>
              <a:ea typeface="Amasis MT Pro Black" panose="02000000000000000000" pitchFamily="2" charset="0"/>
              <a:cs typeface="Calibri"/>
            </a:endParaRPr>
          </a:p>
        </p:txBody>
      </p:sp>
      <p:sp>
        <p:nvSpPr>
          <p:cNvPr id="9" name="TextBox 8">
            <a:extLst>
              <a:ext uri="{FF2B5EF4-FFF2-40B4-BE49-F238E27FC236}">
                <a16:creationId xmlns:a16="http://schemas.microsoft.com/office/drawing/2014/main" id="{7B3D41B4-84C1-5A28-B04D-4EE12B85FA2F}"/>
              </a:ext>
            </a:extLst>
          </p:cNvPr>
          <p:cNvSpPr txBox="1"/>
          <p:nvPr/>
        </p:nvSpPr>
        <p:spPr>
          <a:xfrm>
            <a:off x="741012" y="1583877"/>
            <a:ext cx="9626136" cy="8002191"/>
          </a:xfrm>
          <a:prstGeom prst="rect">
            <a:avLst/>
          </a:prstGeom>
          <a:noFill/>
        </p:spPr>
        <p:txBody>
          <a:bodyPr wrap="square" lIns="91440" tIns="45720" rIns="91440" bIns="45720" rtlCol="0" anchor="t">
            <a:spAutoFit/>
          </a:bodyPr>
          <a:lstStyle/>
          <a:p>
            <a:pPr algn="l"/>
            <a:r>
              <a:rPr lang="en-GB" sz="2400" dirty="0">
                <a:latin typeface="Amasis MT Pro Black"/>
              </a:rPr>
              <a:t>SUMMARY :</a:t>
            </a: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ptos" panose="020B0004020202020204" pitchFamily="34" charset="0"/>
              </a:rPr>
              <a:t>We have to detect various elements that are present in the memes.</a:t>
            </a:r>
          </a:p>
          <a:p>
            <a:pPr marL="342900" indent="-342900">
              <a:lnSpc>
                <a:spcPct val="150000"/>
              </a:lnSpc>
              <a:buFont typeface="Arial"/>
              <a:buChar char="•"/>
            </a:pPr>
            <a:r>
              <a:rPr lang="en-GB" sz="2000" dirty="0">
                <a:latin typeface="Aptos" panose="020B0004020202020204" pitchFamily="34" charset="0"/>
              </a:rPr>
              <a:t>To </a:t>
            </a:r>
            <a:r>
              <a:rPr lang="en-GB" sz="2000" dirty="0" err="1">
                <a:latin typeface="Aptos" panose="020B0004020202020204" pitchFamily="34" charset="0"/>
              </a:rPr>
              <a:t>catalog</a:t>
            </a:r>
            <a:r>
              <a:rPr lang="en-GB" sz="2000" dirty="0">
                <a:latin typeface="Aptos" panose="020B0004020202020204" pitchFamily="34" charset="0"/>
              </a:rPr>
              <a:t> various elements that are detected.</a:t>
            </a:r>
          </a:p>
          <a:p>
            <a:pPr marL="342900" indent="-342900">
              <a:lnSpc>
                <a:spcPct val="150000"/>
              </a:lnSpc>
              <a:buFont typeface="Arial"/>
              <a:buChar char="•"/>
            </a:pPr>
            <a:r>
              <a:rPr lang="en-GB" sz="2000" dirty="0">
                <a:latin typeface="Aptos" panose="020B0004020202020204" pitchFamily="34" charset="0"/>
              </a:rPr>
              <a:t>Pretrained model yolo v8 has been used.</a:t>
            </a:r>
          </a:p>
          <a:p>
            <a:pPr marL="342900" indent="-342900">
              <a:lnSpc>
                <a:spcPct val="150000"/>
              </a:lnSpc>
              <a:buFont typeface="Arial"/>
              <a:buChar char="•"/>
            </a:pPr>
            <a:r>
              <a:rPr lang="en-GB" sz="2000" dirty="0">
                <a:latin typeface="Aptos" panose="020B0004020202020204" pitchFamily="34" charset="0"/>
              </a:rPr>
              <a:t>Yolo v8 has not been trained on our custom dataset, pre-trained weights have been used to detect the objects.</a:t>
            </a:r>
          </a:p>
          <a:p>
            <a:pPr marL="342900" indent="-342900">
              <a:lnSpc>
                <a:spcPct val="150000"/>
              </a:lnSpc>
              <a:buFont typeface="Arial"/>
              <a:buChar char="•"/>
            </a:pPr>
            <a:r>
              <a:rPr lang="en-GB" sz="2000" dirty="0">
                <a:latin typeface="Aptos" panose="020B0004020202020204" pitchFamily="34" charset="0"/>
              </a:rPr>
              <a:t>Yolo v8 contained 80 classes of various categories like food, transport, etc.</a:t>
            </a:r>
          </a:p>
          <a:p>
            <a:pPr marL="342900" indent="-342900" algn="l">
              <a:lnSpc>
                <a:spcPct val="150000"/>
              </a:lnSpc>
              <a:buFont typeface="Arial"/>
              <a:buChar char="•"/>
            </a:pPr>
            <a:endParaRPr lang="en-GB" sz="2000" dirty="0">
              <a:latin typeface="Amasis MT Pro Black" panose="02040A04050005020304" pitchFamily="18" charset="0"/>
            </a:endParaRPr>
          </a:p>
          <a:p>
            <a:pPr marL="342900" indent="-342900" algn="l">
              <a:buFont typeface="Arial"/>
              <a:buChar char="•"/>
            </a:pPr>
            <a:endParaRPr lang="en-GB" sz="2000" dirty="0">
              <a:latin typeface="Amasis MT Pro Black" panose="02040A04050005020304" pitchFamily="18" charset="0"/>
            </a:endParaRPr>
          </a:p>
          <a:p>
            <a:pPr marL="342900" indent="-342900" algn="l">
              <a:buFont typeface="Arial"/>
              <a:buChar char="•"/>
            </a:pP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3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1055184" y="714079"/>
            <a:ext cx="9838958" cy="4924425"/>
          </a:xfrm>
          <a:prstGeom prst="rect">
            <a:avLst/>
          </a:prstGeom>
          <a:noFill/>
        </p:spPr>
        <p:txBody>
          <a:bodyPr wrap="square" lIns="91440" tIns="45720" rIns="91440" bIns="45720" rtlCol="0" anchor="t">
            <a:spAutoFit/>
          </a:bodyPr>
          <a:lstStyle/>
          <a:p>
            <a:r>
              <a:rPr lang="en-GB" sz="2400" dirty="0">
                <a:latin typeface="Amasis MT Pro Black"/>
              </a:rPr>
              <a:t>METHODOLOGIES: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ptos" panose="020B0004020202020204" pitchFamily="34" charset="0"/>
              </a:rPr>
              <a:t>The easiest method is to use pre-trained models and do object detection for the pre-defined classes.</a:t>
            </a:r>
          </a:p>
          <a:p>
            <a:pPr marL="342900" indent="-342900">
              <a:lnSpc>
                <a:spcPct val="150000"/>
              </a:lnSpc>
              <a:buFont typeface="Arial"/>
              <a:buChar char="•"/>
            </a:pPr>
            <a:r>
              <a:rPr lang="en-GB" sz="2000" dirty="0">
                <a:latin typeface="Aptos" panose="020B0004020202020204" pitchFamily="34" charset="0"/>
              </a:rPr>
              <a:t>The dataset contained more elements like Muslims, specific animals, Asians, black people. A custom built model for these majority classes would have been much better than a pre-trained model.</a:t>
            </a:r>
          </a:p>
          <a:p>
            <a:pPr marL="342900" indent="-342900">
              <a:lnSpc>
                <a:spcPct val="150000"/>
              </a:lnSpc>
              <a:buFont typeface="Arial"/>
              <a:buChar char="•"/>
            </a:pPr>
            <a:r>
              <a:rPr lang="en-GB" sz="2000" dirty="0">
                <a:latin typeface="Aptos" panose="020B0004020202020204" pitchFamily="34" charset="0"/>
              </a:rPr>
              <a:t>As the dataset was huge, I used the distribution of the objects to create a sample dataset which could be used for the other tasks.</a:t>
            </a:r>
          </a:p>
          <a:p>
            <a:pPr algn="l"/>
            <a:endParaRPr lang="en-GB" sz="2000" dirty="0">
              <a:latin typeface="Aptos" panose="020B0004020202020204" pitchFamily="34" charset="0"/>
            </a:endParaRPr>
          </a:p>
          <a:p>
            <a:pPr algn="l"/>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16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794989" y="807006"/>
            <a:ext cx="10226972" cy="6617196"/>
          </a:xfrm>
          <a:prstGeom prst="rect">
            <a:avLst/>
          </a:prstGeom>
          <a:noFill/>
        </p:spPr>
        <p:txBody>
          <a:bodyPr wrap="square" lIns="91440" tIns="45720" rIns="91440" bIns="45720" rtlCol="0" anchor="t">
            <a:spAutoFit/>
          </a:bodyPr>
          <a:lstStyle/>
          <a:p>
            <a:r>
              <a:rPr lang="en-GB" sz="2400" dirty="0">
                <a:latin typeface="Amasis MT Pro Black"/>
              </a:rPr>
              <a:t>ISSUES FACED:</a:t>
            </a:r>
            <a:r>
              <a:rPr lang="en-GB" sz="2000" dirty="0">
                <a:latin typeface="Amasis MT Pro Black"/>
              </a:rPr>
              <a:t>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a:endParaRPr>
          </a:p>
          <a:p>
            <a:pPr marL="342900" indent="-342900">
              <a:lnSpc>
                <a:spcPct val="150000"/>
              </a:lnSpc>
              <a:buFont typeface="Arial"/>
              <a:buChar char="•"/>
            </a:pPr>
            <a:r>
              <a:rPr lang="en-GB" sz="2000" dirty="0">
                <a:latin typeface="Aptos" panose="020B0004020202020204" pitchFamily="34" charset="0"/>
              </a:rPr>
              <a:t>Lack of compute power because of which object detection took lot of time.</a:t>
            </a:r>
          </a:p>
          <a:p>
            <a:pPr marL="342900" indent="-342900">
              <a:lnSpc>
                <a:spcPct val="150000"/>
              </a:lnSpc>
              <a:buFont typeface="Arial"/>
              <a:buChar char="•"/>
            </a:pPr>
            <a:r>
              <a:rPr lang="en-GB" sz="2000" dirty="0">
                <a:latin typeface="Aptos" panose="020B0004020202020204" pitchFamily="34" charset="0"/>
              </a:rPr>
              <a:t>The pre-defined classes were not enough to capture the total distribution of the dataset.</a:t>
            </a:r>
          </a:p>
          <a:p>
            <a:pPr marL="342900" indent="-342900">
              <a:lnSpc>
                <a:spcPct val="150000"/>
              </a:lnSpc>
              <a:buFont typeface="Arial"/>
              <a:buChar char="•"/>
            </a:pPr>
            <a:r>
              <a:rPr lang="en-GB" sz="2000" dirty="0">
                <a:latin typeface="Aptos" panose="020B0004020202020204" pitchFamily="34" charset="0"/>
              </a:rPr>
              <a:t>The dataset was not annotated due to which building a custom object detection model was not feasible.</a:t>
            </a:r>
          </a:p>
          <a:p>
            <a:pPr marL="342900" indent="-342900">
              <a:lnSpc>
                <a:spcPct val="150000"/>
              </a:lnSpc>
              <a:buFont typeface="Arial"/>
              <a:buChar char="•"/>
            </a:pPr>
            <a:r>
              <a:rPr lang="en-GB" sz="2000" dirty="0">
                <a:latin typeface="Aptos" panose="020B0004020202020204" pitchFamily="34" charset="0"/>
              </a:rPr>
              <a:t>The captions acted as barriers for the detection of objects thereby failing to capture more details .</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722428" y="1621572"/>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95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31766-FD04-E962-2533-7DD4F9492A96}"/>
              </a:ext>
            </a:extLst>
          </p:cNvPr>
          <p:cNvSpPr txBox="1"/>
          <p:nvPr/>
        </p:nvSpPr>
        <p:spPr>
          <a:xfrm>
            <a:off x="1042220" y="2023657"/>
            <a:ext cx="5427406" cy="3582519"/>
          </a:xfrm>
          <a:prstGeom prst="rect">
            <a:avLst/>
          </a:prstGeom>
          <a:noFill/>
        </p:spPr>
        <p:txBody>
          <a:bodyPr wrap="square">
            <a:spAutoFit/>
          </a:bodyPr>
          <a:lstStyle/>
          <a:p>
            <a:pPr marL="342900" indent="-342900">
              <a:lnSpc>
                <a:spcPct val="170000"/>
              </a:lnSpc>
              <a:spcAft>
                <a:spcPts val="1000"/>
              </a:spcAft>
              <a:buClr>
                <a:schemeClr val="tx1"/>
              </a:buClr>
              <a:buSzPct val="100000"/>
              <a:buFont typeface="Arial"/>
              <a:buChar char="•"/>
            </a:pPr>
            <a:r>
              <a:rPr lang="en-US" sz="1800" dirty="0">
                <a:latin typeface="Aptos" panose="020B0004020202020204" pitchFamily="34" charset="0"/>
              </a:rPr>
              <a:t>As expected the most frequent element in the memes was 'humans'.</a:t>
            </a:r>
          </a:p>
          <a:p>
            <a:pPr marL="342900" indent="-342900">
              <a:lnSpc>
                <a:spcPct val="170000"/>
              </a:lnSpc>
              <a:spcAft>
                <a:spcPts val="1000"/>
              </a:spcAft>
              <a:buClr>
                <a:schemeClr val="tx1"/>
              </a:buClr>
              <a:buSzPct val="100000"/>
              <a:buFont typeface="Arial"/>
              <a:buChar char="•"/>
            </a:pPr>
            <a:r>
              <a:rPr lang="en-US" sz="1800" dirty="0">
                <a:latin typeface="Aptos" panose="020B0004020202020204" pitchFamily="34" charset="0"/>
              </a:rPr>
              <a:t>If </a:t>
            </a:r>
            <a:r>
              <a:rPr lang="en-US" dirty="0">
                <a:latin typeface="Aptos" panose="020B0004020202020204" pitchFamily="34" charset="0"/>
              </a:rPr>
              <a:t>frequency of person</a:t>
            </a:r>
            <a:r>
              <a:rPr lang="en-US" sz="1800" dirty="0">
                <a:latin typeface="Aptos" panose="020B0004020202020204" pitchFamily="34" charset="0"/>
              </a:rPr>
              <a:t> is kept aside, household things and animals have taken the next ranks.</a:t>
            </a:r>
          </a:p>
          <a:p>
            <a:pPr marL="342900" indent="-342900">
              <a:lnSpc>
                <a:spcPct val="170000"/>
              </a:lnSpc>
              <a:spcAft>
                <a:spcPts val="1000"/>
              </a:spcAft>
              <a:buClr>
                <a:schemeClr val="tx1"/>
              </a:buClr>
              <a:buSzPct val="100000"/>
              <a:buFont typeface="Arial"/>
              <a:buChar char="•"/>
            </a:pPr>
            <a:r>
              <a:rPr lang="en-US" sz="1800" dirty="0">
                <a:latin typeface="Aptos" panose="020B0004020202020204" pitchFamily="34" charset="0"/>
              </a:rPr>
              <a:t>Many of the memes contained Muslims, Americans, Hitler, Asians, Black people, goats, etc. </a:t>
            </a:r>
          </a:p>
        </p:txBody>
      </p:sp>
      <p:pic>
        <p:nvPicPr>
          <p:cNvPr id="5" name="Picture 4">
            <a:extLst>
              <a:ext uri="{FF2B5EF4-FFF2-40B4-BE49-F238E27FC236}">
                <a16:creationId xmlns:a16="http://schemas.microsoft.com/office/drawing/2014/main" id="{24B0071A-DAA1-D4A2-351C-A797ECBD64FC}"/>
              </a:ext>
            </a:extLst>
          </p:cNvPr>
          <p:cNvPicPr>
            <a:picLocks noChangeAspect="1"/>
          </p:cNvPicPr>
          <p:nvPr/>
        </p:nvPicPr>
        <p:blipFill>
          <a:blip r:embed="rId2"/>
          <a:stretch>
            <a:fillRect/>
          </a:stretch>
        </p:blipFill>
        <p:spPr>
          <a:xfrm>
            <a:off x="6213987" y="1465006"/>
            <a:ext cx="5220929" cy="4464883"/>
          </a:xfrm>
          <a:prstGeom prst="rect">
            <a:avLst/>
          </a:prstGeom>
        </p:spPr>
      </p:pic>
      <p:sp>
        <p:nvSpPr>
          <p:cNvPr id="6" name="TextBox 5">
            <a:extLst>
              <a:ext uri="{FF2B5EF4-FFF2-40B4-BE49-F238E27FC236}">
                <a16:creationId xmlns:a16="http://schemas.microsoft.com/office/drawing/2014/main" id="{C4BE29F5-7319-61D7-7304-E9ADDE43CD2B}"/>
              </a:ext>
            </a:extLst>
          </p:cNvPr>
          <p:cNvSpPr txBox="1"/>
          <p:nvPr/>
        </p:nvSpPr>
        <p:spPr>
          <a:xfrm>
            <a:off x="1042220" y="882492"/>
            <a:ext cx="5053780" cy="400110"/>
          </a:xfrm>
          <a:prstGeom prst="rect">
            <a:avLst/>
          </a:prstGeom>
          <a:noFill/>
        </p:spPr>
        <p:txBody>
          <a:bodyPr wrap="square" rtlCol="0">
            <a:spAutoFit/>
          </a:bodyPr>
          <a:lstStyle/>
          <a:p>
            <a:r>
              <a:rPr lang="en-IN" sz="2000" dirty="0">
                <a:latin typeface="Amasis MT Pro Black" panose="02040A04050005020304" pitchFamily="18" charset="0"/>
              </a:rPr>
              <a:t>RESULTS &amp; FINDINGS :</a:t>
            </a:r>
          </a:p>
        </p:txBody>
      </p:sp>
    </p:spTree>
    <p:extLst>
      <p:ext uri="{BB962C8B-B14F-4D97-AF65-F5344CB8AC3E}">
        <p14:creationId xmlns:p14="http://schemas.microsoft.com/office/powerpoint/2010/main" val="251219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99428" y="862762"/>
            <a:ext cx="8732044" cy="6771084"/>
          </a:xfrm>
          <a:prstGeom prst="rect">
            <a:avLst/>
          </a:prstGeom>
          <a:noFill/>
        </p:spPr>
        <p:txBody>
          <a:bodyPr wrap="square" lIns="91440" tIns="45720" rIns="91440" bIns="45720" rtlCol="0" anchor="t">
            <a:spAutoFit/>
          </a:bodyPr>
          <a:lstStyle/>
          <a:p>
            <a:r>
              <a:rPr lang="en-GB" sz="2400" dirty="0">
                <a:latin typeface="Amasis MT Pro Black"/>
              </a:rPr>
              <a:t>IMPROVEMENTS: </a:t>
            </a:r>
            <a:endParaRPr lang="en-GB" sz="24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ptos" panose="020B0004020202020204" pitchFamily="34" charset="0"/>
              </a:rPr>
              <a:t>If object detection was performed after removing the captions, the result would have been better.</a:t>
            </a:r>
          </a:p>
          <a:p>
            <a:pPr marL="342900" indent="-342900">
              <a:lnSpc>
                <a:spcPct val="150000"/>
              </a:lnSpc>
              <a:buFont typeface="Arial"/>
              <a:buChar char="•"/>
            </a:pPr>
            <a:r>
              <a:rPr lang="en-GB" sz="2000" dirty="0">
                <a:latin typeface="Aptos" panose="020B0004020202020204" pitchFamily="34" charset="0"/>
              </a:rPr>
              <a:t>If a group/team is available, they can annotate the dataset to build a custom object detection model which will be far accurate in detecting the elements.</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94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A5C8-C309-D08F-FEA6-508A6B1C7E57}"/>
              </a:ext>
            </a:extLst>
          </p:cNvPr>
          <p:cNvSpPr>
            <a:spLocks noGrp="1"/>
          </p:cNvSpPr>
          <p:nvPr>
            <p:ph type="title" idx="4294967295"/>
          </p:nvPr>
        </p:nvSpPr>
        <p:spPr>
          <a:xfrm>
            <a:off x="415925" y="200025"/>
            <a:ext cx="11776075" cy="1419225"/>
          </a:xfrm>
        </p:spPr>
        <p:txBody>
          <a:bodyPr>
            <a:normAutofit/>
          </a:bodyPr>
          <a:lstStyle/>
          <a:p>
            <a:r>
              <a:rPr lang="en-GB" sz="4400" b="1" dirty="0">
                <a:solidFill>
                  <a:schemeClr val="tx2"/>
                </a:solidFill>
                <a:latin typeface="Amasis MT Pro Black"/>
                <a:ea typeface="Amasis MT Pro Black" panose="02000000000000000000" pitchFamily="2" charset="0"/>
              </a:rPr>
              <a:t>Task 2: Caption impact assessment </a:t>
            </a:r>
            <a:endParaRPr lang="en-US" sz="5400" b="1" dirty="0">
              <a:solidFill>
                <a:schemeClr val="tx2"/>
              </a:solidFill>
              <a:latin typeface="Amasis MT Pro Black" panose="02000000000000000000" pitchFamily="2" charset="0"/>
              <a:ea typeface="Amasis MT Pro Black" panose="02000000000000000000" pitchFamily="2" charset="0"/>
            </a:endParaRPr>
          </a:p>
        </p:txBody>
      </p:sp>
      <p:sp>
        <p:nvSpPr>
          <p:cNvPr id="9" name="TextBox 8">
            <a:extLst>
              <a:ext uri="{FF2B5EF4-FFF2-40B4-BE49-F238E27FC236}">
                <a16:creationId xmlns:a16="http://schemas.microsoft.com/office/drawing/2014/main" id="{7B3D41B4-84C1-5A28-B04D-4EE12B85FA2F}"/>
              </a:ext>
            </a:extLst>
          </p:cNvPr>
          <p:cNvSpPr txBox="1"/>
          <p:nvPr/>
        </p:nvSpPr>
        <p:spPr>
          <a:xfrm>
            <a:off x="887162" y="1547249"/>
            <a:ext cx="8845551" cy="6617196"/>
          </a:xfrm>
          <a:prstGeom prst="rect">
            <a:avLst/>
          </a:prstGeom>
          <a:noFill/>
        </p:spPr>
        <p:txBody>
          <a:bodyPr wrap="square" lIns="91440" tIns="45720" rIns="91440" bIns="45720" rtlCol="0" anchor="t">
            <a:spAutoFit/>
          </a:bodyPr>
          <a:lstStyle/>
          <a:p>
            <a:pPr algn="l"/>
            <a:r>
              <a:rPr lang="en-GB" sz="2400" dirty="0">
                <a:latin typeface="Amasis MT Pro Black"/>
              </a:rPr>
              <a:t>SUMMARY :</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ptos" panose="020B0004020202020204" pitchFamily="34" charset="0"/>
              </a:rPr>
              <a:t>Assess the impact of caption on object detection.</a:t>
            </a:r>
          </a:p>
          <a:p>
            <a:pPr marL="342900" indent="-342900">
              <a:lnSpc>
                <a:spcPct val="150000"/>
              </a:lnSpc>
              <a:buFont typeface="Arial"/>
              <a:buChar char="•"/>
            </a:pPr>
            <a:r>
              <a:rPr lang="en-GB" sz="2000" dirty="0">
                <a:latin typeface="Aptos" panose="020B0004020202020204" pitchFamily="34" charset="0"/>
              </a:rPr>
              <a:t>Use image processing techniques to remove the caption from the images.</a:t>
            </a:r>
          </a:p>
          <a:p>
            <a:pPr marL="342900" indent="-342900">
              <a:lnSpc>
                <a:spcPct val="150000"/>
              </a:lnSpc>
              <a:buFont typeface="Arial"/>
              <a:buChar char="•"/>
            </a:pPr>
            <a:r>
              <a:rPr lang="en-GB" sz="2000" dirty="0">
                <a:latin typeface="Aptos" panose="020B0004020202020204" pitchFamily="34" charset="0"/>
              </a:rPr>
              <a:t>Reconstruction of images after the caption is removed</a:t>
            </a:r>
            <a:r>
              <a:rPr lang="en-GB" sz="2000" dirty="0">
                <a:latin typeface="Amasis MT Pro Black"/>
              </a:rPr>
              <a:t>.</a:t>
            </a:r>
          </a:p>
          <a:p>
            <a:pPr marL="342900" indent="-342900">
              <a:lnSpc>
                <a:spcPct val="150000"/>
              </a:lnSpc>
              <a:buFont typeface="Arial"/>
              <a:buChar char="•"/>
            </a:pPr>
            <a:r>
              <a:rPr lang="en-GB" sz="2000" dirty="0">
                <a:latin typeface="Aptos" panose="020B0004020202020204" pitchFamily="34" charset="0"/>
              </a:rPr>
              <a:t>Comparison of confidence levels of both the original and processed images</a:t>
            </a:r>
          </a:p>
          <a:p>
            <a:pPr marL="342900" indent="-342900" algn="l">
              <a:buFont typeface="Arial"/>
              <a:buChar char="•"/>
            </a:pPr>
            <a:endParaRPr lang="en-GB" sz="2000" dirty="0">
              <a:latin typeface="Aptos" panose="020B0004020202020204" pitchFamily="34"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889696" y="1788840"/>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57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943672" y="714079"/>
            <a:ext cx="8732044" cy="7386638"/>
          </a:xfrm>
          <a:prstGeom prst="rect">
            <a:avLst/>
          </a:prstGeom>
          <a:noFill/>
        </p:spPr>
        <p:txBody>
          <a:bodyPr wrap="square" lIns="91440" tIns="45720" rIns="91440" bIns="45720" rtlCol="0" anchor="t">
            <a:spAutoFit/>
          </a:bodyPr>
          <a:lstStyle/>
          <a:p>
            <a:r>
              <a:rPr lang="en-GB" sz="2400" dirty="0">
                <a:latin typeface="Amasis MT Pro Black"/>
              </a:rPr>
              <a:t>METHODOLOGIES: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lnSpc>
                <a:spcPct val="150000"/>
              </a:lnSpc>
            </a:pPr>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To assess the impact of the captions on the object detection, the captions have been removed using functions from the module </a:t>
            </a:r>
            <a:r>
              <a:rPr lang="en-GB" sz="2000" dirty="0" err="1">
                <a:latin typeface="Arial" panose="020B0604020202020204" pitchFamily="34" charset="0"/>
                <a:cs typeface="Arial" panose="020B0604020202020204" pitchFamily="34" charset="0"/>
              </a:rPr>
              <a:t>keras_ocr</a:t>
            </a:r>
            <a:r>
              <a:rPr lang="en-GB" sz="2000" dirty="0">
                <a:latin typeface="Arial" panose="020B0604020202020204" pitchFamily="34" charset="0"/>
                <a:cs typeface="Arial" panose="020B0604020202020204" pitchFamily="34" charset="0"/>
              </a:rPr>
              <a:t>.</a:t>
            </a: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The confidence levels of predictions in the processed and original memes have been compared to </a:t>
            </a:r>
            <a:r>
              <a:rPr lang="en-GB" sz="2000" dirty="0" err="1">
                <a:latin typeface="Arial" panose="020B0604020202020204" pitchFamily="34" charset="0"/>
                <a:cs typeface="Arial" panose="020B0604020202020204" pitchFamily="34" charset="0"/>
              </a:rPr>
              <a:t>analyze</a:t>
            </a:r>
            <a:r>
              <a:rPr lang="en-GB" sz="2000" dirty="0">
                <a:latin typeface="Arial" panose="020B0604020202020204" pitchFamily="34" charset="0"/>
                <a:cs typeface="Arial" panose="020B0604020202020204" pitchFamily="34" charset="0"/>
              </a:rPr>
              <a:t> the impact.</a:t>
            </a: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The change in object detections, before and after the processing have been also compared to understand the impact of captions better.</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80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3D41B4-84C1-5A28-B04D-4EE12B85FA2F}"/>
              </a:ext>
            </a:extLst>
          </p:cNvPr>
          <p:cNvSpPr txBox="1"/>
          <p:nvPr/>
        </p:nvSpPr>
        <p:spPr>
          <a:xfrm>
            <a:off x="887916" y="760543"/>
            <a:ext cx="6092987" cy="7694414"/>
          </a:xfrm>
          <a:prstGeom prst="rect">
            <a:avLst/>
          </a:prstGeom>
          <a:noFill/>
        </p:spPr>
        <p:txBody>
          <a:bodyPr wrap="square" lIns="91440" tIns="45720" rIns="91440" bIns="45720" rtlCol="0" anchor="t">
            <a:spAutoFit/>
          </a:bodyPr>
          <a:lstStyle/>
          <a:p>
            <a:r>
              <a:rPr lang="en-GB" sz="2400" dirty="0">
                <a:latin typeface="Amasis MT Pro Black"/>
              </a:rPr>
              <a:t>ISSUES FACED: </a:t>
            </a:r>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The quality of the image reconstruction after the captions have been removed was not good as expected.</a:t>
            </a: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Due to which the object detections after the processing was also affected.</a:t>
            </a:r>
          </a:p>
          <a:p>
            <a:pPr marL="342900" indent="-342900">
              <a:lnSpc>
                <a:spcPct val="150000"/>
              </a:lnSpc>
              <a:buFont typeface="Arial"/>
              <a:buChar char="•"/>
            </a:pPr>
            <a:r>
              <a:rPr lang="en-GB" sz="2000" dirty="0">
                <a:latin typeface="Arial" panose="020B0604020202020204" pitchFamily="34" charset="0"/>
                <a:cs typeface="Arial" panose="020B0604020202020204" pitchFamily="34" charset="0"/>
              </a:rPr>
              <a:t>The confidence levels of predictions dropped in the processed images.</a:t>
            </a: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pPr algn="l"/>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GB" sz="2000" dirty="0">
              <a:latin typeface="Amasis MT Pro Black" panose="02040A04050005020304" pitchFamily="18" charset="0"/>
            </a:endParaRPr>
          </a:p>
          <a:p>
            <a:endParaRPr lang="en-US" sz="2000" dirty="0">
              <a:latin typeface="Amasis MT Pro Black" panose="02040A04050005020304" pitchFamily="18" charset="0"/>
            </a:endParaRPr>
          </a:p>
        </p:txBody>
      </p:sp>
      <p:sp>
        <p:nvSpPr>
          <p:cNvPr id="10" name="Rectangle 9">
            <a:extLst>
              <a:ext uri="{FF2B5EF4-FFF2-40B4-BE49-F238E27FC236}">
                <a16:creationId xmlns:a16="http://schemas.microsoft.com/office/drawing/2014/main" id="{63AFEE1B-2E4F-6FAB-B504-697F88D16886}"/>
              </a:ext>
            </a:extLst>
          </p:cNvPr>
          <p:cNvSpPr/>
          <p:nvPr/>
        </p:nvSpPr>
        <p:spPr>
          <a:xfrm>
            <a:off x="2060574" y="2095499"/>
            <a:ext cx="8416926" cy="4048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F606299-4D9D-A71B-EA17-C15A6A54AF1A}"/>
              </a:ext>
            </a:extLst>
          </p:cNvPr>
          <p:cNvPicPr>
            <a:picLocks noChangeAspect="1"/>
          </p:cNvPicPr>
          <p:nvPr/>
        </p:nvPicPr>
        <p:blipFill>
          <a:blip r:embed="rId2"/>
          <a:stretch>
            <a:fillRect/>
          </a:stretch>
        </p:blipFill>
        <p:spPr>
          <a:xfrm>
            <a:off x="5433039" y="4146085"/>
            <a:ext cx="6021542" cy="2099001"/>
          </a:xfrm>
          <a:prstGeom prst="rect">
            <a:avLst/>
          </a:prstGeom>
        </p:spPr>
      </p:pic>
      <p:sp>
        <p:nvSpPr>
          <p:cNvPr id="4" name="TextBox 3">
            <a:extLst>
              <a:ext uri="{FF2B5EF4-FFF2-40B4-BE49-F238E27FC236}">
                <a16:creationId xmlns:a16="http://schemas.microsoft.com/office/drawing/2014/main" id="{7C9A57D8-40E0-2249-6394-646ECC4795A6}"/>
              </a:ext>
            </a:extLst>
          </p:cNvPr>
          <p:cNvSpPr txBox="1"/>
          <p:nvPr/>
        </p:nvSpPr>
        <p:spPr>
          <a:xfrm>
            <a:off x="7187381" y="1012723"/>
            <a:ext cx="3893574" cy="2585323"/>
          </a:xfrm>
          <a:prstGeom prst="rect">
            <a:avLst/>
          </a:prstGeom>
          <a:noFill/>
        </p:spPr>
        <p:txBody>
          <a:bodyPr wrap="square" rtlCol="0">
            <a:spAutoFit/>
          </a:bodyPr>
          <a:lstStyle/>
          <a:p>
            <a:pPr marL="285750" indent="-285750">
              <a:buFont typeface="Arial" panose="020B0604020202020204" pitchFamily="34" charset="0"/>
              <a:buChar char="•"/>
            </a:pPr>
            <a:r>
              <a:rPr lang="en-IN" dirty="0"/>
              <a:t>I</a:t>
            </a:r>
            <a:r>
              <a:rPr lang="en-IN" dirty="0">
                <a:latin typeface="Aptos" panose="020B0004020202020204" pitchFamily="34" charset="0"/>
              </a:rPr>
              <a:t>t was really a difficult task to remove captions from all the images since the dataset was huge I was able to remove captions from only 215 images, the cell continued running but the new caption removed images didn’t save for some unknown reason</a:t>
            </a:r>
            <a:endParaRPr lang="en-IN" dirty="0"/>
          </a:p>
        </p:txBody>
      </p:sp>
    </p:spTree>
    <p:extLst>
      <p:ext uri="{BB962C8B-B14F-4D97-AF65-F5344CB8AC3E}">
        <p14:creationId xmlns:p14="http://schemas.microsoft.com/office/powerpoint/2010/main" val="24037212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399</TotalTime>
  <Words>928</Words>
  <Application>Microsoft Office PowerPoint</Application>
  <PresentationFormat>Widescreen</PresentationFormat>
  <Paragraphs>204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Amasis MT Pro Black</vt:lpstr>
      <vt:lpstr>Aptos</vt:lpstr>
      <vt:lpstr>Arial</vt:lpstr>
      <vt:lpstr>Calibri</vt:lpstr>
      <vt:lpstr>Calibri Light</vt:lpstr>
      <vt:lpstr>Garamond</vt:lpstr>
      <vt:lpstr>Organic</vt:lpstr>
      <vt:lpstr>Programming assignment Report</vt:lpstr>
      <vt:lpstr>Task 1: object detection</vt:lpstr>
      <vt:lpstr>PowerPoint Presentation</vt:lpstr>
      <vt:lpstr>PowerPoint Presentation</vt:lpstr>
      <vt:lpstr>PowerPoint Presentation</vt:lpstr>
      <vt:lpstr>PowerPoint Presentation</vt:lpstr>
      <vt:lpstr>Task 2: Caption impact assessment </vt:lpstr>
      <vt:lpstr>PowerPoint Presentation</vt:lpstr>
      <vt:lpstr>PowerPoint Presentation</vt:lpstr>
      <vt:lpstr>PowerPoint Presentation</vt:lpstr>
      <vt:lpstr>PowerPoint Presentation</vt:lpstr>
      <vt:lpstr>Task 3: classification system development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Konda - MVSR Engineering College anshukonda0507@gmail.com</dc:creator>
  <cp:lastModifiedBy>SYED MUAZUDDIN</cp:lastModifiedBy>
  <cp:revision>934</cp:revision>
  <dcterms:created xsi:type="dcterms:W3CDTF">2024-01-03T15:50:13Z</dcterms:created>
  <dcterms:modified xsi:type="dcterms:W3CDTF">2024-04-14T15:11:22Z</dcterms:modified>
</cp:coreProperties>
</file>