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1"/>
  </p:sldMasterIdLst>
  <p:sldIdLst>
    <p:sldId id="257" r:id="rId2"/>
    <p:sldId id="271" r:id="rId3"/>
    <p:sldId id="259" r:id="rId4"/>
    <p:sldId id="267"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2" autoAdjust="0"/>
    <p:restoredTop sz="94660"/>
  </p:normalViewPr>
  <p:slideViewPr>
    <p:cSldViewPr snapToGrid="0">
      <p:cViewPr varScale="1">
        <p:scale>
          <a:sx n="74" d="100"/>
          <a:sy n="74" d="100"/>
        </p:scale>
        <p:origin x="28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00B3F0-A9BC-48CE-8EB6-ECE965069900}"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665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64B320A-89BA-47B2-A525-92E8D10B06E4}" type="datetimeFigureOut">
              <a:rPr lang="en-US" smtClean="0"/>
              <a:pPr/>
              <a:t>10/16/2021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9168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573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23591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42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912474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75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339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62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80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smtClean="0"/>
              <a:pPr/>
              <a:t>10/16/2021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482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smtClean="0"/>
              <a:pPr/>
              <a:t>10/16/2021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06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smtClean="0"/>
              <a:pPr/>
              <a:t>10/16/2021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68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smtClean="0"/>
              <a:pPr/>
              <a:t>10/16/2021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33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smtClean="0"/>
              <a:pPr/>
              <a:t>10/16/2021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883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smtClean="0"/>
              <a:pPr/>
              <a:t>10/16/2021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4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smtClean="0"/>
              <a:pPr/>
              <a:t>10/16/2021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63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64B320A-89BA-47B2-A525-92E8D10B06E4}" type="datetimeFigureOut">
              <a:rPr lang="en-US" smtClean="0"/>
              <a:pPr/>
              <a:t>10/16/2021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127472"/>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9397" y="476517"/>
            <a:ext cx="10431888" cy="5048519"/>
          </a:xfrm>
        </p:spPr>
        <p:txBody>
          <a:bodyPr>
            <a:noAutofit/>
          </a:bodyPr>
          <a:lstStyle/>
          <a:p>
            <a:r>
              <a:rPr lang="en-US" dirty="0" smtClean="0"/>
              <a:t/>
            </a:r>
            <a:br>
              <a:rPr lang="en-US" dirty="0" smtClean="0"/>
            </a:br>
            <a:r>
              <a:rPr lang="en-IN" dirty="0"/>
              <a:t/>
            </a:r>
            <a:br>
              <a:rPr lang="en-IN" dirty="0"/>
            </a:br>
            <a:r>
              <a:rPr lang="en-IN" dirty="0" smtClean="0"/>
              <a:t/>
            </a:r>
            <a:br>
              <a:rPr lang="en-IN" dirty="0" smtClean="0"/>
            </a:br>
            <a:r>
              <a:rPr lang="en-IN" dirty="0" smtClean="0"/>
              <a:t>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t>
            </a:r>
            <a:br>
              <a:rPr lang="en-IN" dirty="0" smtClean="0"/>
            </a:br>
            <a:r>
              <a:rPr lang="en-IN" dirty="0"/>
              <a:t/>
            </a:r>
            <a:br>
              <a:rPr lang="en-IN" dirty="0"/>
            </a:br>
            <a:r>
              <a:rPr lang="en-IN" sz="2400" dirty="0" smtClean="0"/>
              <a:t>          </a:t>
            </a:r>
            <a:endParaRPr lang="en-IN" sz="2400" dirty="0"/>
          </a:p>
        </p:txBody>
      </p:sp>
      <p:sp>
        <p:nvSpPr>
          <p:cNvPr id="5" name="Subtitle 4"/>
          <p:cNvSpPr>
            <a:spLocks noGrp="1"/>
          </p:cNvSpPr>
          <p:nvPr>
            <p:ph type="subTitle" idx="1"/>
          </p:nvPr>
        </p:nvSpPr>
        <p:spPr>
          <a:xfrm>
            <a:off x="283335" y="566669"/>
            <a:ext cx="11590986" cy="5962919"/>
          </a:xfrm>
        </p:spPr>
        <p:txBody>
          <a:bodyPr>
            <a:normAutofit fontScale="25000" lnSpcReduction="20000"/>
          </a:bodyPr>
          <a:lstStyle/>
          <a:p>
            <a:r>
              <a:rPr lang="en-IN" dirty="0" smtClean="0"/>
              <a:t>                                                                                           </a:t>
            </a:r>
          </a:p>
          <a:p>
            <a:r>
              <a:rPr lang="en-IN" dirty="0"/>
              <a:t>	</a:t>
            </a:r>
            <a:r>
              <a:rPr lang="en-IN" dirty="0" smtClean="0"/>
              <a:t>													</a:t>
            </a:r>
          </a:p>
          <a:p>
            <a:r>
              <a:rPr lang="en-IN" cap="none" dirty="0">
                <a:solidFill>
                  <a:schemeClr val="tx1"/>
                </a:solidFill>
              </a:rPr>
              <a:t>	</a:t>
            </a:r>
            <a:r>
              <a:rPr lang="en-IN" cap="none" dirty="0" smtClean="0">
                <a:solidFill>
                  <a:schemeClr val="tx1"/>
                </a:solidFill>
              </a:rPr>
              <a:t>																	</a:t>
            </a:r>
          </a:p>
          <a:p>
            <a:endParaRPr lang="en-IN" dirty="0">
              <a:solidFill>
                <a:schemeClr val="tx1"/>
              </a:solidFill>
            </a:endParaRPr>
          </a:p>
          <a:p>
            <a:r>
              <a:rPr lang="en-US" sz="24000" dirty="0" smtClean="0">
                <a:ln w="0"/>
                <a:solidFill>
                  <a:srgbClr val="002060"/>
                </a:solidFill>
                <a:effectLst>
                  <a:reflection blurRad="6350" stA="53000" endA="300" endPos="35500" dir="5400000" sy="-90000" algn="bl" rotWithShape="0"/>
                </a:effectLst>
                <a:latin typeface="Bodoni MT Black" panose="02070A03080606020203" pitchFamily="18" charset="0"/>
                <a:cs typeface="Times New Roman" panose="02020603050405020304" pitchFamily="18" charset="0"/>
              </a:rPr>
              <a:t>         </a:t>
            </a:r>
          </a:p>
          <a:p>
            <a:r>
              <a:rPr lang="en-US" sz="24000" dirty="0">
                <a:ln w="0"/>
                <a:solidFill>
                  <a:srgbClr val="002060"/>
                </a:solidFill>
                <a:effectLst>
                  <a:reflection blurRad="6350" stA="53000" endA="300" endPos="35500" dir="5400000" sy="-90000" algn="bl" rotWithShape="0"/>
                </a:effectLst>
                <a:latin typeface="Bodoni MT Black" panose="02070A03080606020203" pitchFamily="18" charset="0"/>
                <a:cs typeface="Times New Roman" panose="02020603050405020304" pitchFamily="18" charset="0"/>
              </a:rPr>
              <a:t>	</a:t>
            </a:r>
            <a:r>
              <a:rPr lang="en-US" sz="24000" dirty="0" smtClean="0">
                <a:ln w="0"/>
                <a:solidFill>
                  <a:srgbClr val="002060"/>
                </a:solidFill>
                <a:effectLst>
                  <a:reflection blurRad="6350" stA="53000" endA="300" endPos="35500" dir="5400000" sy="-90000" algn="bl" rotWithShape="0"/>
                </a:effectLst>
                <a:latin typeface="Bodoni MT Black" panose="02070A03080606020203" pitchFamily="18" charset="0"/>
                <a:cs typeface="Times New Roman" panose="02020603050405020304" pitchFamily="18" charset="0"/>
              </a:rPr>
              <a:t>			</a:t>
            </a:r>
          </a:p>
          <a:p>
            <a:r>
              <a:rPr lang="en-US" sz="24000" dirty="0">
                <a:ln w="0"/>
                <a:solidFill>
                  <a:srgbClr val="002060"/>
                </a:solidFill>
                <a:effectLst>
                  <a:reflection blurRad="6350" stA="53000" endA="300" endPos="35500" dir="5400000" sy="-90000" algn="bl" rotWithShape="0"/>
                </a:effectLst>
                <a:latin typeface="Bodoni MT Black" panose="02070A03080606020203" pitchFamily="18" charset="0"/>
                <a:cs typeface="Times New Roman" panose="02020603050405020304" pitchFamily="18" charset="0"/>
              </a:rPr>
              <a:t>	</a:t>
            </a:r>
            <a:r>
              <a:rPr lang="en-US" sz="24000" dirty="0" smtClean="0">
                <a:ln w="0"/>
                <a:solidFill>
                  <a:srgbClr val="002060"/>
                </a:solidFill>
                <a:effectLst>
                  <a:reflection blurRad="6350" stA="53000" endA="300" endPos="35500" dir="5400000" sy="-90000" algn="bl" rotWithShape="0"/>
                </a:effectLst>
                <a:latin typeface="Bodoni MT Black" panose="02070A03080606020203" pitchFamily="18" charset="0"/>
                <a:cs typeface="Times New Roman" panose="02020603050405020304" pitchFamily="18" charset="0"/>
              </a:rPr>
              <a:t>			 E-Voting System</a:t>
            </a:r>
            <a:endParaRPr lang="en-IN" sz="24000" cap="none" dirty="0" smtClean="0">
              <a:solidFill>
                <a:schemeClr val="tx1"/>
              </a:solidFill>
            </a:endParaRPr>
          </a:p>
          <a:p>
            <a:endParaRPr lang="en-IN" dirty="0">
              <a:solidFill>
                <a:schemeClr val="tx1"/>
              </a:solidFill>
            </a:endParaRPr>
          </a:p>
          <a:p>
            <a:endParaRPr lang="en-IN" cap="none" dirty="0" smtClean="0">
              <a:solidFill>
                <a:schemeClr val="tx1"/>
              </a:solidFill>
            </a:endParaRPr>
          </a:p>
          <a:p>
            <a:endParaRPr lang="en-IN" dirty="0">
              <a:solidFill>
                <a:schemeClr val="tx1"/>
              </a:solidFill>
            </a:endParaRPr>
          </a:p>
          <a:p>
            <a:r>
              <a:rPr lang="en-IN" sz="8800" dirty="0" smtClean="0">
                <a:solidFill>
                  <a:srgbClr val="FFFF00"/>
                </a:solidFill>
                <a:latin typeface="Times New Roman" panose="02020603050405020304" pitchFamily="18" charset="0"/>
                <a:cs typeface="Times New Roman" panose="02020603050405020304" pitchFamily="18" charset="0"/>
              </a:rPr>
              <a:t>	</a:t>
            </a:r>
            <a:r>
              <a:rPr lang="en-IN" sz="8800" dirty="0" smtClean="0">
                <a:solidFill>
                  <a:srgbClr val="FFC000"/>
                </a:solidFill>
                <a:latin typeface="Times New Roman" panose="02020603050405020304" pitchFamily="18" charset="0"/>
                <a:cs typeface="Times New Roman" panose="02020603050405020304" pitchFamily="18" charset="0"/>
              </a:rPr>
              <a:t>																	</a:t>
            </a:r>
          </a:p>
          <a:p>
            <a:r>
              <a:rPr lang="en-IN" sz="8800">
                <a:solidFill>
                  <a:srgbClr val="FFC000"/>
                </a:solidFill>
                <a:latin typeface="Times New Roman" panose="02020603050405020304" pitchFamily="18" charset="0"/>
                <a:cs typeface="Times New Roman" panose="02020603050405020304" pitchFamily="18" charset="0"/>
              </a:rPr>
              <a:t>	</a:t>
            </a:r>
            <a:r>
              <a:rPr lang="en-IN" sz="8800" smtClean="0">
                <a:solidFill>
                  <a:srgbClr val="FFC000"/>
                </a:solidFill>
                <a:latin typeface="Times New Roman" panose="02020603050405020304" pitchFamily="18" charset="0"/>
                <a:cs typeface="Times New Roman" panose="02020603050405020304" pitchFamily="18" charset="0"/>
              </a:rPr>
              <a:t>        </a:t>
            </a:r>
            <a:r>
              <a:rPr lang="en-IN" sz="9600" smtClean="0">
                <a:solidFill>
                  <a:srgbClr val="FFC000"/>
                </a:solidFill>
                <a:latin typeface="Times New Roman" panose="02020603050405020304" pitchFamily="18" charset="0"/>
                <a:cs typeface="Times New Roman" panose="02020603050405020304" pitchFamily="18" charset="0"/>
              </a:rPr>
              <a:t>PROJECT </a:t>
            </a:r>
            <a:r>
              <a:rPr lang="en-IN" sz="9600" dirty="0" smtClean="0">
                <a:solidFill>
                  <a:srgbClr val="FFC000"/>
                </a:solidFill>
                <a:latin typeface="Times New Roman" panose="02020603050405020304" pitchFamily="18" charset="0"/>
                <a:cs typeface="Times New Roman" panose="02020603050405020304" pitchFamily="18" charset="0"/>
              </a:rPr>
              <a:t>GUIDE:	</a:t>
            </a:r>
            <a:r>
              <a:rPr lang="en-IN" sz="9600" dirty="0">
                <a:solidFill>
                  <a:srgbClr val="FFC000"/>
                </a:solidFill>
                <a:latin typeface="Times New Roman" panose="02020603050405020304" pitchFamily="18" charset="0"/>
                <a:cs typeface="Times New Roman" panose="02020603050405020304" pitchFamily="18" charset="0"/>
              </a:rPr>
              <a:t> </a:t>
            </a:r>
            <a:r>
              <a:rPr lang="en-IN" sz="9600" dirty="0" smtClean="0">
                <a:solidFill>
                  <a:srgbClr val="FFC000"/>
                </a:solidFill>
                <a:latin typeface="Times New Roman" panose="02020603050405020304" pitchFamily="18" charset="0"/>
                <a:cs typeface="Times New Roman" panose="02020603050405020304" pitchFamily="18" charset="0"/>
              </a:rPr>
              <a:t>							</a:t>
            </a:r>
            <a:r>
              <a:rPr lang="en-IN" sz="9600" smtClean="0">
                <a:solidFill>
                  <a:srgbClr val="FFC000"/>
                </a:solidFill>
                <a:latin typeface="Times New Roman" panose="02020603050405020304" pitchFamily="18" charset="0"/>
                <a:cs typeface="Times New Roman" panose="02020603050405020304" pitchFamily="18" charset="0"/>
              </a:rPr>
              <a:t>	</a:t>
            </a:r>
            <a:r>
              <a:rPr lang="en-IN" sz="9600" smtClean="0">
                <a:solidFill>
                  <a:srgbClr val="FFC000"/>
                </a:solidFill>
                <a:latin typeface="Times New Roman" panose="02020603050405020304" pitchFamily="18" charset="0"/>
                <a:cs typeface="Times New Roman" panose="02020603050405020304" pitchFamily="18" charset="0"/>
              </a:rPr>
              <a:t>            SUBMITTED </a:t>
            </a:r>
            <a:r>
              <a:rPr lang="en-IN" sz="9600" dirty="0">
                <a:solidFill>
                  <a:srgbClr val="FFC000"/>
                </a:solidFill>
                <a:latin typeface="Times New Roman" panose="02020603050405020304" pitchFamily="18" charset="0"/>
                <a:cs typeface="Times New Roman" panose="02020603050405020304" pitchFamily="18" charset="0"/>
              </a:rPr>
              <a:t>BY,</a:t>
            </a:r>
            <a:r>
              <a:rPr lang="en-IN" sz="2000" dirty="0">
                <a:solidFill>
                  <a:srgbClr val="FFC000"/>
                </a:solidFill>
                <a:latin typeface="Times New Roman" panose="02020603050405020304" pitchFamily="18" charset="0"/>
                <a:cs typeface="Times New Roman" panose="02020603050405020304" pitchFamily="18" charset="0"/>
              </a:rPr>
              <a:t/>
            </a:r>
            <a:br>
              <a:rPr lang="en-IN" sz="2000" dirty="0">
                <a:solidFill>
                  <a:srgbClr val="FFC000"/>
                </a:solidFill>
                <a:latin typeface="Times New Roman" panose="02020603050405020304" pitchFamily="18" charset="0"/>
                <a:cs typeface="Times New Roman" panose="02020603050405020304" pitchFamily="18" charset="0"/>
              </a:rPr>
            </a:br>
            <a:r>
              <a:rPr lang="en-IN" sz="2000" dirty="0">
                <a:solidFill>
                  <a:srgbClr val="FFC000"/>
                </a:solidFill>
                <a:latin typeface="Times New Roman" panose="02020603050405020304" pitchFamily="18" charset="0"/>
                <a:cs typeface="Times New Roman" panose="02020603050405020304" pitchFamily="18" charset="0"/>
              </a:rPr>
              <a:t>                                                                                            										</a:t>
            </a:r>
          </a:p>
          <a:p>
            <a:r>
              <a:rPr lang="en-IN" sz="2000" dirty="0">
                <a:solidFill>
                  <a:srgbClr val="FFC000"/>
                </a:solidFill>
                <a:latin typeface="Times New Roman" panose="02020603050405020304" pitchFamily="18" charset="0"/>
                <a:cs typeface="Times New Roman" panose="02020603050405020304" pitchFamily="18" charset="0"/>
              </a:rPr>
              <a:t>	</a:t>
            </a:r>
            <a:r>
              <a:rPr lang="en-IN" sz="8000" dirty="0" smtClean="0">
                <a:solidFill>
                  <a:srgbClr val="FFC000"/>
                </a:solidFill>
                <a:latin typeface="Times New Roman" panose="02020603050405020304" pitchFamily="18" charset="0"/>
                <a:cs typeface="Times New Roman" panose="02020603050405020304" pitchFamily="18" charset="0"/>
              </a:rPr>
              <a:t>MR.SANTOSH MALI(TRAINER)</a:t>
            </a:r>
            <a:r>
              <a:rPr lang="en-IN" sz="1600" dirty="0">
                <a:solidFill>
                  <a:srgbClr val="FFFF00"/>
                </a:solidFill>
                <a:latin typeface="Times New Roman" panose="02020603050405020304" pitchFamily="18" charset="0"/>
                <a:cs typeface="Times New Roman" panose="02020603050405020304" pitchFamily="18" charset="0"/>
              </a:rPr>
              <a:t>	</a:t>
            </a:r>
            <a:r>
              <a:rPr lang="en-IN" sz="2000" dirty="0">
                <a:solidFill>
                  <a:srgbClr val="FFFF00"/>
                </a:solidFill>
                <a:latin typeface="Times New Roman" panose="02020603050405020304" pitchFamily="18" charset="0"/>
                <a:cs typeface="Times New Roman" panose="02020603050405020304" pitchFamily="18" charset="0"/>
              </a:rPr>
              <a:t>		</a:t>
            </a:r>
            <a:r>
              <a:rPr lang="en-IN" sz="2000" dirty="0" smtClean="0">
                <a:solidFill>
                  <a:srgbClr val="FFFF00"/>
                </a:solidFill>
                <a:latin typeface="Times New Roman" panose="02020603050405020304" pitchFamily="18" charset="0"/>
                <a:cs typeface="Times New Roman" panose="02020603050405020304" pitchFamily="18" charset="0"/>
              </a:rPr>
              <a:t>         </a:t>
            </a:r>
            <a:r>
              <a:rPr lang="en-IN" sz="2000" dirty="0">
                <a:solidFill>
                  <a:srgbClr val="FFFF00"/>
                </a:solidFill>
                <a:latin typeface="Times New Roman" panose="02020603050405020304" pitchFamily="18" charset="0"/>
                <a:cs typeface="Times New Roman" panose="02020603050405020304" pitchFamily="18" charset="0"/>
              </a:rPr>
              <a:t>			 </a:t>
            </a:r>
            <a:r>
              <a:rPr lang="en-IN" sz="2000" dirty="0" smtClean="0">
                <a:solidFill>
                  <a:srgbClr val="FFFF00"/>
                </a:solidFill>
                <a:latin typeface="Times New Roman" panose="02020603050405020304" pitchFamily="18" charset="0"/>
                <a:cs typeface="Times New Roman" panose="02020603050405020304" pitchFamily="18" charset="0"/>
              </a:rPr>
              <a:t>                                </a:t>
            </a:r>
            <a:r>
              <a:rPr lang="en-IN" sz="8000" dirty="0" smtClean="0">
                <a:solidFill>
                  <a:srgbClr val="FFC000"/>
                </a:solidFill>
                <a:latin typeface="Times New Roman" panose="02020603050405020304" pitchFamily="18" charset="0"/>
                <a:cs typeface="Times New Roman" panose="02020603050405020304" pitchFamily="18" charset="0"/>
              </a:rPr>
              <a:t>NITHIYASRI.S</a:t>
            </a:r>
            <a:r>
              <a:rPr lang="en-US" sz="8000" dirty="0" smtClean="0">
                <a:solidFill>
                  <a:srgbClr val="FFC000"/>
                </a:solidFill>
                <a:latin typeface="Times New Roman" panose="02020603050405020304" pitchFamily="18" charset="0"/>
                <a:cs typeface="Times New Roman" panose="02020603050405020304" pitchFamily="18" charset="0"/>
              </a:rPr>
              <a:t>   (EBEON0721403890)</a:t>
            </a:r>
            <a:endParaRPr lang="en-IN" sz="8000" dirty="0" smtClean="0">
              <a:solidFill>
                <a:srgbClr val="FFC000"/>
              </a:solidFill>
              <a:latin typeface="Times New Roman" panose="02020603050405020304" pitchFamily="18" charset="0"/>
              <a:cs typeface="Times New Roman" panose="02020603050405020304" pitchFamily="18" charset="0"/>
            </a:endParaRPr>
          </a:p>
          <a:p>
            <a:r>
              <a:rPr lang="en-US" sz="8000" dirty="0" smtClean="0">
                <a:solidFill>
                  <a:srgbClr val="FFC000"/>
                </a:solidFill>
                <a:latin typeface="Times New Roman" panose="02020603050405020304" pitchFamily="18" charset="0"/>
                <a:cs typeface="Times New Roman" panose="02020603050405020304" pitchFamily="18" charset="0"/>
              </a:rPr>
              <a:t>															 </a:t>
            </a:r>
            <a:r>
              <a:rPr lang="en-US" sz="8000" dirty="0" smtClean="0">
                <a:solidFill>
                  <a:srgbClr val="FFC000"/>
                </a:solidFill>
                <a:latin typeface="Times New Roman" panose="02020603050405020304" pitchFamily="18" charset="0"/>
                <a:cs typeface="Times New Roman" panose="02020603050405020304" pitchFamily="18" charset="0"/>
              </a:rPr>
              <a:t>BRINDHA.S  </a:t>
            </a:r>
            <a:r>
              <a:rPr lang="en-US" sz="8000" dirty="0" smtClean="0">
                <a:solidFill>
                  <a:srgbClr val="FFC000"/>
                </a:solidFill>
                <a:latin typeface="Times New Roman" panose="02020603050405020304" pitchFamily="18" charset="0"/>
                <a:cs typeface="Times New Roman" panose="02020603050405020304" pitchFamily="18" charset="0"/>
              </a:rPr>
              <a:t>(EBEON0721402706)</a:t>
            </a:r>
            <a:endParaRPr lang="en-US" sz="8000" dirty="0">
              <a:solidFill>
                <a:srgbClr val="FFC000"/>
              </a:solidFill>
              <a:latin typeface="Times New Roman" panose="02020603050405020304" pitchFamily="18" charset="0"/>
              <a:cs typeface="Times New Roman" panose="02020603050405020304" pitchFamily="18" charset="0"/>
            </a:endParaRPr>
          </a:p>
          <a:p>
            <a:endParaRPr lang="en-IN" dirty="0">
              <a:solidFill>
                <a:schemeClr val="tx1"/>
              </a:solidFill>
            </a:endParaRPr>
          </a:p>
          <a:p>
            <a:endParaRPr lang="en-IN" cap="none" dirty="0" smtClean="0">
              <a:solidFill>
                <a:schemeClr val="tx1"/>
              </a:solidFill>
            </a:endParaRPr>
          </a:p>
          <a:p>
            <a:endParaRPr lang="en-IN" dirty="0">
              <a:solidFill>
                <a:schemeClr val="tx1"/>
              </a:solidFill>
            </a:endParaRPr>
          </a:p>
          <a:p>
            <a:endParaRPr lang="en-IN" cap="none" dirty="0" smtClean="0">
              <a:solidFill>
                <a:schemeClr val="tx1"/>
              </a:solidFill>
            </a:endParaRPr>
          </a:p>
          <a:p>
            <a:endParaRPr lang="en-IN" dirty="0">
              <a:solidFill>
                <a:schemeClr val="tx1"/>
              </a:solidFill>
            </a:endParaRPr>
          </a:p>
          <a:p>
            <a:endParaRPr lang="en-IN" cap="none" dirty="0" smtClean="0">
              <a:solidFill>
                <a:schemeClr val="tx1"/>
              </a:solidFill>
            </a:endParaRPr>
          </a:p>
          <a:p>
            <a:endParaRPr lang="en-IN" dirty="0">
              <a:solidFill>
                <a:schemeClr val="tx1"/>
              </a:solidFill>
            </a:endParaRPr>
          </a:p>
          <a:p>
            <a:endParaRPr lang="en-IN" cap="none" dirty="0" smtClean="0">
              <a:solidFill>
                <a:schemeClr val="tx1"/>
              </a:solidFill>
            </a:endParaRPr>
          </a:p>
          <a:p>
            <a:r>
              <a:rPr lang="en-IN" sz="11200" dirty="0" smtClean="0">
                <a:solidFill>
                  <a:srgbClr val="FFFF00"/>
                </a:solidFill>
                <a:latin typeface="Times New Roman" panose="02020603050405020304" pitchFamily="18" charset="0"/>
                <a:cs typeface="Times New Roman" panose="02020603050405020304" pitchFamily="18" charset="0"/>
              </a:rPr>
              <a:t>								</a:t>
            </a:r>
          </a:p>
          <a:p>
            <a:r>
              <a:rPr lang="en-IN" sz="11200" dirty="0">
                <a:solidFill>
                  <a:srgbClr val="FFFF00"/>
                </a:solidFill>
                <a:latin typeface="Times New Roman" panose="02020603050405020304" pitchFamily="18" charset="0"/>
                <a:cs typeface="Times New Roman" panose="02020603050405020304" pitchFamily="18" charset="0"/>
              </a:rPr>
              <a:t>	</a:t>
            </a:r>
            <a:r>
              <a:rPr lang="en-IN" sz="11200" dirty="0" smtClean="0">
                <a:solidFill>
                  <a:srgbClr val="FFFF00"/>
                </a:solidFill>
                <a:latin typeface="Times New Roman" panose="02020603050405020304" pitchFamily="18" charset="0"/>
                <a:cs typeface="Times New Roman" panose="02020603050405020304" pitchFamily="18" charset="0"/>
              </a:rPr>
              <a:t>																	</a:t>
            </a:r>
            <a:endParaRPr lang="en-IN" cap="none" dirty="0" smtClean="0">
              <a:solidFill>
                <a:schemeClr val="tx1"/>
              </a:solidFill>
            </a:endParaRPr>
          </a:p>
          <a:p>
            <a:endParaRPr lang="en-IN" dirty="0">
              <a:solidFill>
                <a:schemeClr val="tx1"/>
              </a:solidFill>
            </a:endParaRPr>
          </a:p>
          <a:p>
            <a:endParaRPr lang="en-IN" cap="none" dirty="0" smtClean="0">
              <a:solidFill>
                <a:schemeClr val="tx1"/>
              </a:solidFill>
            </a:endParaRPr>
          </a:p>
          <a:p>
            <a:r>
              <a:rPr lang="en-IN" dirty="0">
                <a:solidFill>
                  <a:schemeClr val="tx1"/>
                </a:solidFill>
              </a:rPr>
              <a:t>	</a:t>
            </a:r>
            <a:r>
              <a:rPr lang="en-IN" dirty="0" smtClean="0">
                <a:solidFill>
                  <a:schemeClr val="tx1"/>
                </a:solidFill>
              </a:rPr>
              <a:t>																</a:t>
            </a:r>
          </a:p>
          <a:p>
            <a:endParaRPr lang="en-IN" cap="none" dirty="0">
              <a:solidFill>
                <a:schemeClr val="tx1"/>
              </a:solidFill>
            </a:endParaRPr>
          </a:p>
          <a:p>
            <a:endParaRPr lang="en-IN" dirty="0" smtClean="0">
              <a:solidFill>
                <a:schemeClr val="tx1"/>
              </a:solidFill>
            </a:endParaRPr>
          </a:p>
          <a:p>
            <a:endParaRPr lang="en-IN" cap="none" dirty="0">
              <a:solidFill>
                <a:schemeClr val="tx1"/>
              </a:solidFill>
            </a:endParaRPr>
          </a:p>
          <a:p>
            <a:endParaRPr lang="en-IN" dirty="0" smtClean="0">
              <a:solidFill>
                <a:schemeClr val="tx1"/>
              </a:solidFill>
            </a:endParaRPr>
          </a:p>
          <a:p>
            <a:endParaRPr lang="en-IN" cap="none" dirty="0">
              <a:solidFill>
                <a:schemeClr val="tx1"/>
              </a:solidFill>
            </a:endParaRPr>
          </a:p>
          <a:p>
            <a:endParaRPr lang="en-IN" dirty="0" smtClean="0">
              <a:solidFill>
                <a:schemeClr val="tx1"/>
              </a:solidFill>
            </a:endParaRPr>
          </a:p>
          <a:p>
            <a:endParaRPr lang="en-IN" cap="none" dirty="0">
              <a:solidFill>
                <a:schemeClr val="tx1"/>
              </a:solidFill>
            </a:endParaRPr>
          </a:p>
          <a:p>
            <a:r>
              <a:rPr lang="en-IN" dirty="0" smtClean="0">
                <a:solidFill>
                  <a:schemeClr val="tx1"/>
                </a:solidFill>
              </a:rPr>
              <a:t>																	</a:t>
            </a:r>
            <a:r>
              <a:rPr lang="en-IN" cap="none" dirty="0" smtClean="0">
                <a:solidFill>
                  <a:schemeClr val="tx1"/>
                </a:solidFill>
              </a:rPr>
              <a:t>	</a:t>
            </a:r>
            <a:endParaRPr lang="en-IN" dirty="0" smtClean="0"/>
          </a:p>
          <a:p>
            <a:endParaRPr lang="en-IN" dirty="0"/>
          </a:p>
          <a:p>
            <a:r>
              <a:rPr lang="en-IN" dirty="0" smtClean="0"/>
              <a:t>																	</a:t>
            </a:r>
            <a:endParaRPr lang="en-US" cap="none" dirty="0" smtClean="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84" y="846452"/>
            <a:ext cx="3030680" cy="192551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1572" y="910962"/>
            <a:ext cx="3090930" cy="2089814"/>
          </a:xfrm>
          <a:prstGeom prst="rect">
            <a:avLst/>
          </a:prstGeom>
          <a:ln>
            <a:noFill/>
          </a:ln>
          <a:effectLst>
            <a:softEdge rad="112500"/>
          </a:effectLst>
        </p:spPr>
      </p:pic>
    </p:spTree>
    <p:extLst>
      <p:ext uri="{BB962C8B-B14F-4D97-AF65-F5344CB8AC3E}">
        <p14:creationId xmlns:p14="http://schemas.microsoft.com/office/powerpoint/2010/main" val="4081472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168" y="2704565"/>
            <a:ext cx="8534401" cy="965916"/>
          </a:xfrm>
        </p:spPr>
        <p:txBody>
          <a:bodyPr>
            <a:noAutofit/>
          </a:bodyPr>
          <a:lstStyle/>
          <a:p>
            <a:r>
              <a:rPr lang="en-US" sz="6000" b="1" smtClean="0">
                <a:solidFill>
                  <a:schemeClr val="bg1"/>
                </a:solidFill>
                <a:latin typeface="Algerian" panose="04020705040A02060702" pitchFamily="82" charset="0"/>
              </a:rPr>
              <a:t>THANK </a:t>
            </a:r>
            <a:r>
              <a:rPr lang="en-US" sz="6000" b="1" dirty="0" smtClean="0">
                <a:solidFill>
                  <a:schemeClr val="bg1"/>
                </a:solidFill>
                <a:latin typeface="Algerian" panose="04020705040A02060702" pitchFamily="82" charset="0"/>
              </a:rPr>
              <a:t>YOU…</a:t>
            </a:r>
            <a:endParaRPr lang="en-IN" sz="6000" b="1" dirty="0">
              <a:solidFill>
                <a:schemeClr val="bg1"/>
              </a:solidFill>
              <a:latin typeface="Algerian" panose="04020705040A02060702" pitchFamily="82" charset="0"/>
            </a:endParaRPr>
          </a:p>
        </p:txBody>
      </p:sp>
      <p:sp>
        <p:nvSpPr>
          <p:cNvPr id="3" name="Text Placeholder 2"/>
          <p:cNvSpPr>
            <a:spLocks noGrp="1"/>
          </p:cNvSpPr>
          <p:nvPr>
            <p:ph type="body" idx="1"/>
          </p:nvPr>
        </p:nvSpPr>
        <p:spPr>
          <a:xfrm>
            <a:off x="684213" y="4134118"/>
            <a:ext cx="8534400" cy="1860282"/>
          </a:xfrm>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543" y="4018211"/>
            <a:ext cx="2833353" cy="146818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47323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05" y="0"/>
            <a:ext cx="8534400" cy="169740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CONTENTS: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472505" y="1481070"/>
            <a:ext cx="8627773" cy="4679736"/>
          </a:xfrm>
        </p:spPr>
        <p:txBody>
          <a:bodyPr>
            <a:noAutofit/>
          </a:bodyPr>
          <a:lstStyle/>
          <a:p>
            <a:pPr marL="457200" indent="-457200">
              <a:buFont typeface="Wingdings" panose="05000000000000000000" pitchFamily="2" charset="2"/>
              <a:buChar char="Ø"/>
            </a:pPr>
            <a:r>
              <a:rPr lang="en-US" sz="3200" b="1" dirty="0" smtClean="0">
                <a:solidFill>
                  <a:schemeClr val="tx1"/>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Ø"/>
            </a:pPr>
            <a:r>
              <a:rPr lang="en-US" sz="3200" b="1" dirty="0" smtClean="0">
                <a:solidFill>
                  <a:schemeClr val="tx1"/>
                </a:solidFill>
                <a:latin typeface="Times New Roman" panose="02020603050405020304" pitchFamily="18" charset="0"/>
                <a:cs typeface="Times New Roman" panose="02020603050405020304" pitchFamily="18" charset="0"/>
              </a:rPr>
              <a:t>EXITING SYSTEM</a:t>
            </a:r>
          </a:p>
          <a:p>
            <a:pPr marL="457200" indent="-457200">
              <a:buFont typeface="Wingdings" panose="05000000000000000000" pitchFamily="2" charset="2"/>
              <a:buChar char="Ø"/>
            </a:pPr>
            <a:r>
              <a:rPr lang="en-US" sz="3200" b="1" dirty="0" smtClean="0">
                <a:solidFill>
                  <a:schemeClr val="tx1"/>
                </a:solidFill>
                <a:latin typeface="Times New Roman" panose="02020603050405020304" pitchFamily="18" charset="0"/>
                <a:cs typeface="Times New Roman" panose="02020603050405020304" pitchFamily="18" charset="0"/>
              </a:rPr>
              <a:t>PROPOSED SYSTEM</a:t>
            </a:r>
          </a:p>
          <a:p>
            <a:pPr marL="457200" indent="-457200">
              <a:buFont typeface="Wingdings" panose="05000000000000000000" pitchFamily="2" charset="2"/>
              <a:buChar char="Ø"/>
            </a:pPr>
            <a:r>
              <a:rPr lang="en-US" sz="3200" b="1" dirty="0" smtClean="0">
                <a:solidFill>
                  <a:schemeClr val="tx1"/>
                </a:solidFill>
                <a:latin typeface="Times New Roman" panose="02020603050405020304" pitchFamily="18" charset="0"/>
                <a:cs typeface="Times New Roman" panose="02020603050405020304" pitchFamily="18" charset="0"/>
              </a:rPr>
              <a:t>MODULES</a:t>
            </a:r>
          </a:p>
          <a:p>
            <a:pPr marL="457200" indent="-457200">
              <a:buFont typeface="Wingdings" panose="05000000000000000000" pitchFamily="2" charset="2"/>
              <a:buChar char="Ø"/>
            </a:pPr>
            <a:r>
              <a:rPr lang="en-US" sz="3200" b="1" dirty="0" smtClean="0">
                <a:solidFill>
                  <a:schemeClr val="tx1"/>
                </a:solidFill>
                <a:latin typeface="Times New Roman" panose="02020603050405020304" pitchFamily="18" charset="0"/>
                <a:cs typeface="Times New Roman" panose="02020603050405020304" pitchFamily="18" charset="0"/>
              </a:rPr>
              <a:t>TOOLS</a:t>
            </a:r>
          </a:p>
          <a:p>
            <a:pPr marL="457200" indent="-457200">
              <a:buFont typeface="Wingdings" panose="05000000000000000000" pitchFamily="2" charset="2"/>
              <a:buChar char="Ø"/>
            </a:pPr>
            <a:r>
              <a:rPr lang="en-US" sz="3200" b="1" dirty="0" smtClean="0">
                <a:solidFill>
                  <a:schemeClr val="tx1"/>
                </a:solidFill>
                <a:latin typeface="Times New Roman" panose="02020603050405020304" pitchFamily="18" charset="0"/>
                <a:cs typeface="Times New Roman" panose="02020603050405020304" pitchFamily="18" charset="0"/>
              </a:rPr>
              <a:t>ADVANTAGES </a:t>
            </a:r>
          </a:p>
          <a:p>
            <a:pPr marL="457200" indent="-457200">
              <a:buFont typeface="Wingdings" panose="05000000000000000000" pitchFamily="2" charset="2"/>
              <a:buChar char="Ø"/>
            </a:pPr>
            <a:r>
              <a:rPr lang="en-US" sz="3200" b="1" dirty="0" smtClean="0">
                <a:solidFill>
                  <a:schemeClr val="tx1"/>
                </a:solidFill>
                <a:latin typeface="Times New Roman" panose="02020603050405020304" pitchFamily="18" charset="0"/>
                <a:cs typeface="Times New Roman" panose="02020603050405020304" pitchFamily="18" charset="0"/>
              </a:rPr>
              <a:t>CONCLUSION</a:t>
            </a:r>
          </a:p>
          <a:p>
            <a:endParaRPr lang="en-US" sz="3200" b="1" dirty="0" smtClean="0">
              <a:latin typeface="Times New Roman" panose="02020603050405020304" pitchFamily="18" charset="0"/>
              <a:cs typeface="Times New Roman" panose="02020603050405020304" pitchFamily="18" charset="0"/>
            </a:endParaRPr>
          </a:p>
          <a:p>
            <a:endParaRPr lang="en-US" sz="3200" b="1" dirty="0" smtClean="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500" b="1" dirty="0">
              <a:latin typeface="Times New Roman" panose="02020603050405020304" pitchFamily="18" charset="0"/>
              <a:cs typeface="Times New Roman" panose="02020603050405020304" pitchFamily="18" charset="0"/>
            </a:endParaRPr>
          </a:p>
          <a:p>
            <a:endParaRPr lang="en-US" sz="500" b="1" dirty="0">
              <a:latin typeface="Times New Roman" panose="02020603050405020304" pitchFamily="18" charset="0"/>
              <a:cs typeface="Times New Roman" panose="02020603050405020304" pitchFamily="18" charset="0"/>
            </a:endParaRPr>
          </a:p>
          <a:p>
            <a:endParaRPr lang="en-US" sz="500" b="1" dirty="0">
              <a:latin typeface="Times New Roman" panose="02020603050405020304" pitchFamily="18" charset="0"/>
              <a:cs typeface="Times New Roman" panose="02020603050405020304" pitchFamily="18" charset="0"/>
            </a:endParaRPr>
          </a:p>
          <a:p>
            <a:r>
              <a:rPr lang="en-US" sz="500" dirty="0">
                <a:latin typeface="Times New Roman" panose="02020603050405020304" pitchFamily="18" charset="0"/>
                <a:cs typeface="Times New Roman" panose="02020603050405020304" pitchFamily="18" charset="0"/>
              </a:rPr>
              <a:t/>
            </a:r>
            <a:br>
              <a:rPr lang="en-US" sz="500" dirty="0">
                <a:latin typeface="Times New Roman" panose="02020603050405020304" pitchFamily="18" charset="0"/>
                <a:cs typeface="Times New Roman" panose="02020603050405020304" pitchFamily="18" charset="0"/>
              </a:rPr>
            </a:br>
            <a:r>
              <a:rPr lang="en-US" sz="500" dirty="0">
                <a:latin typeface="Times New Roman" panose="02020603050405020304" pitchFamily="18" charset="0"/>
                <a:cs typeface="Times New Roman" panose="02020603050405020304" pitchFamily="18" charset="0"/>
              </a:rPr>
              <a:t/>
            </a:r>
            <a:br>
              <a:rPr lang="en-US" sz="500" dirty="0">
                <a:latin typeface="Times New Roman" panose="02020603050405020304" pitchFamily="18" charset="0"/>
                <a:cs typeface="Times New Roman" panose="02020603050405020304" pitchFamily="18" charset="0"/>
              </a:rPr>
            </a:br>
            <a:endParaRPr lang="en-IN" sz="500" b="1" dirty="0">
              <a:latin typeface="Times New Roman" panose="02020603050405020304" pitchFamily="18" charset="0"/>
              <a:cs typeface="Times New Roman" panose="02020603050405020304" pitchFamily="18" charset="0"/>
            </a:endParaRPr>
          </a:p>
          <a:p>
            <a:endParaRPr lang="en-IN" sz="500" dirty="0"/>
          </a:p>
          <a:p>
            <a:endParaRPr lang="en-IN" sz="500" dirty="0"/>
          </a:p>
          <a:p>
            <a:endParaRPr lang="en-IN" sz="500" dirty="0"/>
          </a:p>
        </p:txBody>
      </p:sp>
    </p:spTree>
    <p:extLst>
      <p:ext uri="{BB962C8B-B14F-4D97-AF65-F5344CB8AC3E}">
        <p14:creationId xmlns:p14="http://schemas.microsoft.com/office/powerpoint/2010/main" val="30484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18" y="95700"/>
            <a:ext cx="10584803" cy="1184855"/>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Introduction: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5118" y="1648497"/>
            <a:ext cx="7352206" cy="4345904"/>
          </a:xfrm>
        </p:spPr>
        <p:txBody>
          <a:bodyPr numCol="1">
            <a:normAutofit/>
          </a:bodyPr>
          <a:lstStyle/>
          <a:p>
            <a:pPr marL="285750" indent="-28575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The E-Voting project is an online voting system through which the citizens can vote from anywhere who were not be to able to participate in voting system due to any reasons. </a:t>
            </a:r>
          </a:p>
          <a:p>
            <a:pPr marL="285750" indent="-28575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Our Moto is to achieve maximum participation in voting system. The Candidate have to register first by Using Sign-Up portal.</a:t>
            </a:r>
          </a:p>
          <a:p>
            <a:pPr marL="285750" indent="-28575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Then the registered user </a:t>
            </a:r>
            <a:r>
              <a:rPr lang="en-US" sz="2000" dirty="0">
                <a:solidFill>
                  <a:schemeClr val="tx1"/>
                </a:solidFill>
                <a:latin typeface="Times New Roman" panose="02020603050405020304" pitchFamily="18" charset="0"/>
                <a:cs typeface="Times New Roman" panose="02020603050405020304" pitchFamily="18" charset="0"/>
              </a:rPr>
              <a:t>w</a:t>
            </a:r>
            <a:r>
              <a:rPr lang="en-US" sz="2000" dirty="0" smtClean="0">
                <a:solidFill>
                  <a:schemeClr val="tx1"/>
                </a:solidFill>
                <a:latin typeface="Times New Roman" panose="02020603050405020304" pitchFamily="18" charset="0"/>
                <a:cs typeface="Times New Roman" panose="02020603050405020304" pitchFamily="18" charset="0"/>
              </a:rPr>
              <a:t>ill able to access the Home-page and use the various functions like Voting, Survey, Parties profile etc.</a:t>
            </a:r>
          </a:p>
          <a:p>
            <a:pPr marL="285750" indent="-28575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Candidate Authentication  using Voter-ID and  UID, Verification using OTP, Voter privacy, Voting security, Quick notification. </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849" y="1133341"/>
            <a:ext cx="3015154" cy="2240925"/>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004" y="4115694"/>
            <a:ext cx="3073165" cy="1878706"/>
          </a:xfrm>
          <a:prstGeom prst="rect">
            <a:avLst/>
          </a:prstGeom>
          <a:ln>
            <a:noFill/>
          </a:ln>
          <a:effectLst>
            <a:softEdge rad="112500"/>
          </a:effectLst>
        </p:spPr>
      </p:pic>
    </p:spTree>
    <p:extLst>
      <p:ext uri="{BB962C8B-B14F-4D97-AF65-F5344CB8AC3E}">
        <p14:creationId xmlns:p14="http://schemas.microsoft.com/office/powerpoint/2010/main" val="502268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386366"/>
            <a:ext cx="8677699" cy="901521"/>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EXISTING SYSTEM:		</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40913" y="1532586"/>
            <a:ext cx="8677700" cy="4461814"/>
          </a:xfrm>
        </p:spPr>
        <p:txBody>
          <a:bodyPr>
            <a:noAutofit/>
          </a:bodyPr>
          <a:lstStyle/>
          <a:p>
            <a:pPr marL="285750" indent="-285750">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In existing system, if you wish to vote for someone, then you have to go to the destination where the voting procedure is going on and then only you can vote for him or her.</a:t>
            </a:r>
          </a:p>
          <a:p>
            <a:pPr marL="285750" indent="-285750">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Existing system does not provide people the way in which they can get the details about the nominees as well.</a:t>
            </a:r>
          </a:p>
          <a:p>
            <a:pPr marL="285750" indent="-285750">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They can’t get to know the history of the people for whom they are standing in queue for giving their votes.</a:t>
            </a:r>
          </a:p>
          <a:p>
            <a:pPr marL="285750" indent="-285750">
              <a:buFont typeface="Wingdings" panose="05000000000000000000" pitchFamily="2" charset="2"/>
              <a:buChar char="Ø"/>
            </a:pPr>
            <a:r>
              <a:rPr lang="en-US" sz="2000" dirty="0" smtClean="0">
                <a:solidFill>
                  <a:srgbClr val="FFFF00"/>
                </a:solidFill>
                <a:latin typeface="Times New Roman" panose="02020603050405020304" pitchFamily="18" charset="0"/>
                <a:cs typeface="Times New Roman" panose="02020603050405020304" pitchFamily="18" charset="0"/>
              </a:rPr>
              <a:t>The problems of the existing manual system of voting include among others the following:</a:t>
            </a:r>
          </a:p>
          <a:p>
            <a:pPr marL="742950" lvl="1"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Expensive and Time consuming </a:t>
            </a:r>
          </a:p>
          <a:p>
            <a:pPr marL="742950" lvl="1"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Too much paper work</a:t>
            </a:r>
          </a:p>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Errors during data entry </a:t>
            </a:r>
          </a:p>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Loss of registration forms</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8612" y="1648496"/>
            <a:ext cx="2495550" cy="2125013"/>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003" y="4591785"/>
            <a:ext cx="2808487" cy="2041696"/>
          </a:xfrm>
          <a:prstGeom prst="rect">
            <a:avLst/>
          </a:prstGeom>
          <a:ln>
            <a:noFill/>
          </a:ln>
          <a:effectLst>
            <a:softEdge rad="112500"/>
          </a:effectLst>
        </p:spPr>
      </p:pic>
    </p:spTree>
    <p:extLst>
      <p:ext uri="{BB962C8B-B14F-4D97-AF65-F5344CB8AC3E}">
        <p14:creationId xmlns:p14="http://schemas.microsoft.com/office/powerpoint/2010/main" val="473039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5270" y="8995"/>
            <a:ext cx="10005254" cy="1094704"/>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PROPOSED SYSTEM:</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103031" y="1403797"/>
            <a:ext cx="8384147" cy="4590603"/>
          </a:xfrm>
        </p:spPr>
        <p:txBody>
          <a:bodyPr>
            <a:noAutofit/>
          </a:bodyPr>
          <a:lstStyle/>
          <a:p>
            <a:pPr marL="800100" lvl="1"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Proposed system is highly automated and greatly technical. In this system, not even you can vote via sitting at your own place but also you can learn about laws regulations related to voting.</a:t>
            </a:r>
          </a:p>
          <a:p>
            <a:pPr marL="800100" lvl="1"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Also not only this but you can access the profile of the nominee's through which you can learn about their history, their education, and their personal details and so on.</a:t>
            </a:r>
          </a:p>
          <a:p>
            <a:pPr marL="800100" lvl="1"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Using this online voting based project, end user do not faces any difficulties as because they don’t have to make registration before submitting their answer.</a:t>
            </a:r>
          </a:p>
          <a:p>
            <a:endParaRPr lang="en-IN"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817" y="321973"/>
            <a:ext cx="2524259" cy="2143001"/>
          </a:xfrm>
          <a:prstGeom prst="rect">
            <a:avLst/>
          </a:prstGeom>
          <a:ln>
            <a:noFill/>
          </a:ln>
          <a:effectLst>
            <a:softEdge rad="112500"/>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7787" y="2846231"/>
            <a:ext cx="2567289" cy="1764407"/>
          </a:xfrm>
          <a:prstGeom prst="rect">
            <a:avLst/>
          </a:prstGeom>
          <a:ln>
            <a:noFill/>
          </a:ln>
          <a:effectLst>
            <a:softEdge rad="112500"/>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7787" y="4765185"/>
            <a:ext cx="2567289" cy="1803040"/>
          </a:xfrm>
          <a:prstGeom prst="rect">
            <a:avLst/>
          </a:prstGeom>
          <a:ln>
            <a:noFill/>
          </a:ln>
          <a:effectLst>
            <a:softEdge rad="112500"/>
          </a:effectLst>
        </p:spPr>
      </p:pic>
    </p:spTree>
    <p:extLst>
      <p:ext uri="{BB962C8B-B14F-4D97-AF65-F5344CB8AC3E}">
        <p14:creationId xmlns:p14="http://schemas.microsoft.com/office/powerpoint/2010/main" val="1310092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959" y="283335"/>
            <a:ext cx="8534401" cy="927279"/>
          </a:xfrm>
        </p:spPr>
        <p:txBody>
          <a:bodyPr>
            <a:normAutofit/>
          </a:bodyPr>
          <a:lstStyle/>
          <a:p>
            <a:r>
              <a:rPr lang="en-US" b="1" dirty="0" smtClean="0">
                <a:solidFill>
                  <a:schemeClr val="bg1"/>
                </a:solidFill>
                <a:latin typeface="Times New Roman" panose="02020603050405020304" pitchFamily="18" charset="0"/>
                <a:cs typeface="Times New Roman" panose="02020603050405020304" pitchFamily="18" charset="0"/>
              </a:rPr>
              <a:t>MODULES: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03959" y="1429555"/>
            <a:ext cx="8392311" cy="4564845"/>
          </a:xfrm>
        </p:spPr>
        <p:txBody>
          <a:bodyPr>
            <a:noAutofit/>
          </a:bodyPr>
          <a:lstStyle/>
          <a:p>
            <a:r>
              <a:rPr lang="en-US" sz="2400" b="1" dirty="0" smtClean="0">
                <a:latin typeface="Times New Roman" panose="02020603050405020304" pitchFamily="18" charset="0"/>
                <a:cs typeface="Times New Roman" panose="02020603050405020304" pitchFamily="18" charset="0"/>
              </a:rPr>
              <a:t>Voter Module:</a:t>
            </a:r>
          </a:p>
          <a:p>
            <a:pPr marL="285750" indent="-28575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In this module, user who is going to give his or her vote have to make his or her account in order to get access to the voting system and into the modules which contains details about the nominee’s.</a:t>
            </a:r>
          </a:p>
          <a:p>
            <a:r>
              <a:rPr lang="en-US" sz="2400" b="1" dirty="0" smtClean="0">
                <a:latin typeface="Times New Roman" panose="02020603050405020304" pitchFamily="18" charset="0"/>
                <a:cs typeface="Times New Roman" panose="02020603050405020304" pitchFamily="18" charset="0"/>
              </a:rPr>
              <a:t>Admin Module:</a:t>
            </a:r>
          </a:p>
          <a:p>
            <a:pPr marL="285750" indent="-28575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Admin checks the data and valid voter admin also gives the results once the voting is conducted. Only admin is authorized to check the results.</a:t>
            </a:r>
          </a:p>
          <a:p>
            <a:r>
              <a:rPr lang="en-US" sz="2400" b="1" dirty="0" smtClean="0">
                <a:latin typeface="Times New Roman" panose="02020603050405020304" pitchFamily="18" charset="0"/>
                <a:cs typeface="Times New Roman" panose="02020603050405020304" pitchFamily="18" charset="0"/>
              </a:rPr>
              <a:t>Voting Module:</a:t>
            </a:r>
          </a:p>
          <a:p>
            <a:pPr algn="just">
              <a:buFont typeface="Wingdings"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In this module, all the process related to voting and voters are given onto this module. Voters can access to this module via their personal account only. </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360" y="2228044"/>
            <a:ext cx="3090508" cy="22409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30754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876" y="412124"/>
            <a:ext cx="8534401" cy="721217"/>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TOOLS (TECHNOLOGIES):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00876" y="1429555"/>
            <a:ext cx="8817737" cy="4564847"/>
          </a:xfrm>
        </p:spPr>
        <p:txBody>
          <a:bodyPr>
            <a:noAutofit/>
          </a:bodyPr>
          <a:lstStyle/>
          <a:p>
            <a:r>
              <a:rPr lang="en-US" sz="2400" b="1" dirty="0" smtClean="0">
                <a:latin typeface="Times New Roman" panose="02020603050405020304" pitchFamily="18" charset="0"/>
                <a:cs typeface="Times New Roman" panose="02020603050405020304" pitchFamily="18" charset="0"/>
              </a:rPr>
              <a:t>Hardware Requirements:</a:t>
            </a:r>
          </a:p>
          <a:p>
            <a:pPr marL="742950" lvl="1"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System processor	- AMD PRO A4</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Hard disk            	- 64 GB</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Monitor 			- “15’’ LED</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RAM				- 4 GB</a:t>
            </a:r>
          </a:p>
          <a:p>
            <a:r>
              <a:rPr lang="en-US" sz="2400" b="1" dirty="0" smtClean="0">
                <a:latin typeface="Times New Roman" panose="02020603050405020304" pitchFamily="18" charset="0"/>
                <a:cs typeface="Times New Roman" panose="02020603050405020304" pitchFamily="18" charset="0"/>
              </a:rPr>
              <a:t>Software Requirements:</a:t>
            </a:r>
          </a:p>
          <a:p>
            <a:pPr marL="742950" lvl="1"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Visual studio code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Language: HTML, CSS, Java Script</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Google Chrome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552" y="3754385"/>
            <a:ext cx="2842699" cy="2154097"/>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728" y="1429554"/>
            <a:ext cx="2569581" cy="2028617"/>
          </a:xfrm>
          <a:prstGeom prst="rect">
            <a:avLst/>
          </a:prstGeom>
          <a:ln>
            <a:noFill/>
          </a:ln>
          <a:effectLst>
            <a:softEdge rad="112500"/>
          </a:effectLst>
        </p:spPr>
      </p:pic>
    </p:spTree>
    <p:extLst>
      <p:ext uri="{BB962C8B-B14F-4D97-AF65-F5344CB8AC3E}">
        <p14:creationId xmlns:p14="http://schemas.microsoft.com/office/powerpoint/2010/main" val="21619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97" y="386366"/>
            <a:ext cx="8534401" cy="862885"/>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ADVANTAGES: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7998" y="1493949"/>
            <a:ext cx="10443134" cy="4500451"/>
          </a:xfrm>
        </p:spPr>
        <p:txBody>
          <a:bodyPr>
            <a:normAutofit/>
          </a:bodyPr>
          <a:lstStyle/>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Fast and easy way of conducting elections</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Voter can view background of each candidate.</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Candidate can present themselves against voters.</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Admin can verify the documents and details of candidate.</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System generated Unique ID and password gives more secure logins.</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Results will be out after 2Hrs of election.</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2398" y="1249251"/>
            <a:ext cx="2217827" cy="2051766"/>
          </a:xfrm>
          <a:prstGeom prst="rect">
            <a:avLst/>
          </a:prstGeom>
          <a:ln>
            <a:noFill/>
          </a:ln>
          <a:effectLst>
            <a:softEdge rad="112500"/>
          </a:effectLst>
        </p:spPr>
      </p:pic>
    </p:spTree>
    <p:extLst>
      <p:ext uri="{BB962C8B-B14F-4D97-AF65-F5344CB8AC3E}">
        <p14:creationId xmlns:p14="http://schemas.microsoft.com/office/powerpoint/2010/main" val="2197398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63640"/>
            <a:ext cx="8534401" cy="875764"/>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CONCLUSION: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2" y="1571223"/>
            <a:ext cx="10146919" cy="4423177"/>
          </a:xfrm>
        </p:spPr>
        <p:txBody>
          <a:bodyPr>
            <a:noAutofit/>
          </a:bodyPr>
          <a:lstStyle/>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 Maximum participation in voting will be done in future as we all are in the digital era.</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Advertisement of the parties will also be managed easily which will reduce the cost of campaigning.</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No need for extra booth for handling the crowd which will reduce the cost of security for Election committee.</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candidates who are not able to vote by going to the booth because of their physical or other issues will also be able to give their participation.</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notification related to Election or Voting issue will be sent easily to the candidate by using SMS and Email system.</a:t>
            </a:r>
          </a:p>
          <a:p>
            <a:pPr marL="285750" indent="-285750" algn="just">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435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538</TotalTime>
  <Words>501</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Bodoni MT Black</vt:lpstr>
      <vt:lpstr>Century Gothic</vt:lpstr>
      <vt:lpstr>Times New Roman</vt:lpstr>
      <vt:lpstr>Wingdings</vt:lpstr>
      <vt:lpstr>Wingdings 3</vt:lpstr>
      <vt:lpstr>Slice</vt:lpstr>
      <vt:lpstr>                                                           </vt:lpstr>
      <vt:lpstr>CONTENTS: </vt:lpstr>
      <vt:lpstr>Introduction:</vt:lpstr>
      <vt:lpstr>EXISTING SYSTEM:  </vt:lpstr>
      <vt:lpstr>PROPOSED SYSTEM:</vt:lpstr>
      <vt:lpstr>MODULES:</vt:lpstr>
      <vt:lpstr>TOOLS (TECHNOLOGIES):</vt:lpstr>
      <vt:lpstr>ADVANTAGES: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Neevamela</dc:creator>
  <cp:lastModifiedBy>Neevamela</cp:lastModifiedBy>
  <cp:revision>30</cp:revision>
  <dcterms:created xsi:type="dcterms:W3CDTF">2021-10-10T05:20:49Z</dcterms:created>
  <dcterms:modified xsi:type="dcterms:W3CDTF">2021-10-16T13:41:37Z</dcterms:modified>
</cp:coreProperties>
</file>