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1"/>
  </p:notesMasterIdLst>
  <p:handoutMasterIdLst>
    <p:handoutMasterId r:id="rId22"/>
  </p:handoutMasterIdLst>
  <p:sldIdLst>
    <p:sldId id="3825" r:id="rId5"/>
    <p:sldId id="3835" r:id="rId6"/>
    <p:sldId id="3826" r:id="rId7"/>
    <p:sldId id="3827" r:id="rId8"/>
    <p:sldId id="3791" r:id="rId9"/>
    <p:sldId id="3792" r:id="rId10"/>
    <p:sldId id="3836" r:id="rId11"/>
    <p:sldId id="3849" r:id="rId12"/>
    <p:sldId id="3838" r:id="rId13"/>
    <p:sldId id="3837" r:id="rId14"/>
    <p:sldId id="3850" r:id="rId15"/>
    <p:sldId id="3839" r:id="rId16"/>
    <p:sldId id="3845" r:id="rId17"/>
    <p:sldId id="3848" r:id="rId18"/>
    <p:sldId id="3846" r:id="rId19"/>
    <p:sldId id="3847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0C2FC-C0F1-4E9B-8BF4-74A88D5D79EA}" v="3" dt="2024-01-12T12:38:24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539" autoAdjust="0"/>
  </p:normalViewPr>
  <p:slideViewPr>
    <p:cSldViewPr snapToGrid="0">
      <p:cViewPr varScale="1">
        <p:scale>
          <a:sx n="102" d="100"/>
          <a:sy n="102" d="100"/>
        </p:scale>
        <p:origin x="180" y="10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Isoe" userId="ef8debc17ded7049" providerId="LiveId" clId="{E300C2FC-C0F1-4E9B-8BF4-74A88D5D79EA}"/>
    <pc:docChg chg="custSel delSld modSld">
      <pc:chgData name="Sidney Isoe" userId="ef8debc17ded7049" providerId="LiveId" clId="{E300C2FC-C0F1-4E9B-8BF4-74A88D5D79EA}" dt="2024-01-12T12:38:24.261" v="42"/>
      <pc:docMkLst>
        <pc:docMk/>
      </pc:docMkLst>
      <pc:sldChg chg="del">
        <pc:chgData name="Sidney Isoe" userId="ef8debc17ded7049" providerId="LiveId" clId="{E300C2FC-C0F1-4E9B-8BF4-74A88D5D79EA}" dt="2024-01-12T12:35:38.707" v="0" actId="2696"/>
        <pc:sldMkLst>
          <pc:docMk/>
          <pc:sldMk cId="962258905" sldId="3834"/>
        </pc:sldMkLst>
      </pc:sldChg>
      <pc:sldChg chg="modSp mod">
        <pc:chgData name="Sidney Isoe" userId="ef8debc17ded7049" providerId="LiveId" clId="{E300C2FC-C0F1-4E9B-8BF4-74A88D5D79EA}" dt="2024-01-12T12:38:24.261" v="42"/>
        <pc:sldMkLst>
          <pc:docMk/>
          <pc:sldMk cId="2296027376" sldId="3835"/>
        </pc:sldMkLst>
        <pc:spChg chg="mod">
          <ac:chgData name="Sidney Isoe" userId="ef8debc17ded7049" providerId="LiveId" clId="{E300C2FC-C0F1-4E9B-8BF4-74A88D5D79EA}" dt="2024-01-12T12:36:17.487" v="9" actId="207"/>
          <ac:spMkLst>
            <pc:docMk/>
            <pc:sldMk cId="2296027376" sldId="3835"/>
            <ac:spMk id="2" creationId="{FB2D4F5B-9129-FE5E-FD14-1C09259D56B3}"/>
          </ac:spMkLst>
        </pc:spChg>
        <pc:spChg chg="mod">
          <ac:chgData name="Sidney Isoe" userId="ef8debc17ded7049" providerId="LiveId" clId="{E300C2FC-C0F1-4E9B-8BF4-74A88D5D79EA}" dt="2024-01-12T12:36:38.034" v="22" actId="313"/>
          <ac:spMkLst>
            <pc:docMk/>
            <pc:sldMk cId="2296027376" sldId="3835"/>
            <ac:spMk id="10" creationId="{0E2A8004-F3C5-B935-75F8-413B3EF332CD}"/>
          </ac:spMkLst>
        </pc:spChg>
        <pc:spChg chg="mod">
          <ac:chgData name="Sidney Isoe" userId="ef8debc17ded7049" providerId="LiveId" clId="{E300C2FC-C0F1-4E9B-8BF4-74A88D5D79EA}" dt="2024-01-12T12:37:26.175" v="39" actId="20577"/>
          <ac:spMkLst>
            <pc:docMk/>
            <pc:sldMk cId="2296027376" sldId="3835"/>
            <ac:spMk id="11" creationId="{1AAA0D90-140A-1190-D690-B6FBF97EE662}"/>
          </ac:spMkLst>
        </pc:spChg>
        <pc:picChg chg="mod">
          <ac:chgData name="Sidney Isoe" userId="ef8debc17ded7049" providerId="LiveId" clId="{E300C2FC-C0F1-4E9B-8BF4-74A88D5D79EA}" dt="2024-01-12T12:38:24.261" v="42"/>
          <ac:picMkLst>
            <pc:docMk/>
            <pc:sldMk cId="2296027376" sldId="3835"/>
            <ac:picMk id="13" creationId="{4A1D4FE7-FEA8-00F4-3F43-7E146A412017}"/>
          </ac:picMkLst>
        </pc:picChg>
        <pc:picChg chg="mod">
          <ac:chgData name="Sidney Isoe" userId="ef8debc17ded7049" providerId="LiveId" clId="{E300C2FC-C0F1-4E9B-8BF4-74A88D5D79EA}" dt="2024-01-12T12:38:01.005" v="40"/>
          <ac:picMkLst>
            <pc:docMk/>
            <pc:sldMk cId="2296027376" sldId="3835"/>
            <ac:picMk id="15" creationId="{6E784A3F-28E9-0D40-A67A-7D06BD933A18}"/>
          </ac:picMkLst>
        </pc:picChg>
        <pc:picChg chg="mod">
          <ac:chgData name="Sidney Isoe" userId="ef8debc17ded7049" providerId="LiveId" clId="{E300C2FC-C0F1-4E9B-8BF4-74A88D5D79EA}" dt="2024-01-12T12:38:10.892" v="41"/>
          <ac:picMkLst>
            <pc:docMk/>
            <pc:sldMk cId="2296027376" sldId="3835"/>
            <ac:picMk id="17" creationId="{0DB309B6-0040-B825-B29A-6CDBAFF8BD53}"/>
          </ac:picMkLst>
        </pc:picChg>
      </pc:sldChg>
      <pc:sldChg chg="del">
        <pc:chgData name="Sidney Isoe" userId="ef8debc17ded7049" providerId="LiveId" clId="{E300C2FC-C0F1-4E9B-8BF4-74A88D5D79EA}" dt="2024-01-12T12:35:54.749" v="5" actId="2696"/>
        <pc:sldMkLst>
          <pc:docMk/>
          <pc:sldMk cId="4222104769" sldId="3841"/>
        </pc:sldMkLst>
      </pc:sldChg>
      <pc:sldChg chg="del">
        <pc:chgData name="Sidney Isoe" userId="ef8debc17ded7049" providerId="LiveId" clId="{E300C2FC-C0F1-4E9B-8BF4-74A88D5D79EA}" dt="2024-01-12T12:35:38.707" v="0" actId="2696"/>
        <pc:sldMkLst>
          <pc:docMk/>
          <pc:sldMk cId="4026408881" sldId="3842"/>
        </pc:sldMkLst>
      </pc:sldChg>
      <pc:sldChg chg="del">
        <pc:chgData name="Sidney Isoe" userId="ef8debc17ded7049" providerId="LiveId" clId="{E300C2FC-C0F1-4E9B-8BF4-74A88D5D79EA}" dt="2024-01-12T12:35:38.707" v="0" actId="2696"/>
        <pc:sldMkLst>
          <pc:docMk/>
          <pc:sldMk cId="2155694548" sldId="3843"/>
        </pc:sldMkLst>
      </pc:sldChg>
      <pc:sldChg chg="del">
        <pc:chgData name="Sidney Isoe" userId="ef8debc17ded7049" providerId="LiveId" clId="{E300C2FC-C0F1-4E9B-8BF4-74A88D5D79EA}" dt="2024-01-12T12:35:38.707" v="0" actId="2696"/>
        <pc:sldMkLst>
          <pc:docMk/>
          <pc:sldMk cId="69097878" sldId="3844"/>
        </pc:sldMkLst>
      </pc:sldChg>
      <pc:sldChg chg="modSp mod">
        <pc:chgData name="Sidney Isoe" userId="ef8debc17ded7049" providerId="LiveId" clId="{E300C2FC-C0F1-4E9B-8BF4-74A88D5D79EA}" dt="2024-01-12T12:35:47.367" v="4" actId="20577"/>
        <pc:sldMkLst>
          <pc:docMk/>
          <pc:sldMk cId="1174853164" sldId="3847"/>
        </pc:sldMkLst>
        <pc:spChg chg="mod">
          <ac:chgData name="Sidney Isoe" userId="ef8debc17ded7049" providerId="LiveId" clId="{E300C2FC-C0F1-4E9B-8BF4-74A88D5D79EA}" dt="2024-01-12T12:35:47.367" v="4" actId="20577"/>
          <ac:spMkLst>
            <pc:docMk/>
            <pc:sldMk cId="1174853164" sldId="3847"/>
            <ac:spMk id="10" creationId="{6988706E-A9E3-B637-CB07-9EF58BB4EC6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CE667-0E8B-4020-B798-9F540ACF8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E84B-4CF5-479A-98FA-101E6C922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9E17-B59A-4F61-B8D2-5B4F41E1978D}" type="datetime1">
              <a:rPr lang="en-GB" smtClean="0"/>
              <a:t>12/01/2024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71FFA-2EDD-435F-95BB-D4913CE52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549EF-DEA6-491C-B092-AD1829A0E2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7C88-02FC-450C-BC0C-36A3D372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6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95BD-28DC-4C06-ABE7-D1DD6658916C}" type="datetime1">
              <a:rPr lang="en-GB" smtClean="0"/>
              <a:pPr/>
              <a:t>12/01/2024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141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664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09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74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539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69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4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4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5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4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251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66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52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83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linkedin.com/in/sidneyisoe" TargetMode="External"/><Relationship Id="rId7" Type="http://schemas.openxmlformats.org/officeDocument/2006/relationships/hyperlink" Target="mailto:sidneyisoe@outlook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ailto:sidneyisoe@gmail.com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4496" y="2751588"/>
            <a:ext cx="7583648" cy="2298583"/>
          </a:xfrm>
        </p:spPr>
        <p:txBody>
          <a:bodyPr rtlCol="0">
            <a:normAutofit/>
          </a:bodyPr>
          <a:lstStyle/>
          <a:p>
            <a:pPr rtl="0"/>
            <a:r>
              <a:rPr lang="en-GB" dirty="0" err="1">
                <a:solidFill>
                  <a:srgbClr val="FFFFFF"/>
                </a:solidFill>
              </a:rPr>
              <a:t>Wizeline</a:t>
            </a:r>
            <a:r>
              <a:rPr lang="en-GB" dirty="0">
                <a:solidFill>
                  <a:srgbClr val="FFFFFF"/>
                </a:solidFill>
              </a:rPr>
              <a:t> DEB Bootcamp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718182"/>
          </a:xfrm>
        </p:spPr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Capstone Project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3E6D66B-017B-D49A-B467-B5EEE7D9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000" y="1415308"/>
            <a:ext cx="3900391" cy="463079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  <a:prstDash val="dashDot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59375C-4CC1-E636-E554-1D83514B0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7" y="1467344"/>
            <a:ext cx="3372212" cy="4578762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  <a:prstDash val="dashDot"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7" y="387350"/>
            <a:ext cx="8507583" cy="102795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Pipelines – RAW to STAGING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59642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logo with black and orange letters&#10;&#10;Description automatically generated">
            <a:extLst>
              <a:ext uri="{FF2B5EF4-FFF2-40B4-BE49-F238E27FC236}">
                <a16:creationId xmlns:a16="http://schemas.microsoft.com/office/drawing/2014/main" id="{B1024BAD-C211-1599-1892-3EF8017A1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610" y="3374718"/>
            <a:ext cx="1259898" cy="709689"/>
          </a:xfrm>
          <a:prstGeom prst="rect">
            <a:avLst/>
          </a:prstGeom>
        </p:spPr>
      </p:pic>
      <p:pic>
        <p:nvPicPr>
          <p:cNvPr id="10" name="Picture 9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1145762F-063A-EE1E-C18D-417B2F0E5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715" y="2330225"/>
            <a:ext cx="669072" cy="620720"/>
          </a:xfrm>
          <a:prstGeom prst="rect">
            <a:avLst/>
          </a:prstGeom>
        </p:spPr>
      </p:pic>
      <p:pic>
        <p:nvPicPr>
          <p:cNvPr id="8" name="Picture 7" descr="A yellow and blue snake&#10;&#10;Description automatically generated">
            <a:extLst>
              <a:ext uri="{FF2B5EF4-FFF2-40B4-BE49-F238E27FC236}">
                <a16:creationId xmlns:a16="http://schemas.microsoft.com/office/drawing/2014/main" id="{0FDCFE47-5706-95D3-A51D-F7D073EE5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7974" y="4435621"/>
            <a:ext cx="709689" cy="709689"/>
          </a:xfrm>
          <a:prstGeom prst="rect">
            <a:avLst/>
          </a:prstGeom>
        </p:spPr>
      </p:pic>
      <p:pic>
        <p:nvPicPr>
          <p:cNvPr id="13" name="Picture 12" descr="A blue elephant head with white outline on black background&#10;&#10;Description automatically generated">
            <a:extLst>
              <a:ext uri="{FF2B5EF4-FFF2-40B4-BE49-F238E27FC236}">
                <a16:creationId xmlns:a16="http://schemas.microsoft.com/office/drawing/2014/main" id="{A19515A5-C0FB-1148-6E98-9C38F91A8B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912" y="3429000"/>
            <a:ext cx="456127" cy="5068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67AD48-EED2-F49D-41B0-D9F9C949204E}"/>
              </a:ext>
            </a:extLst>
          </p:cNvPr>
          <p:cNvSpPr txBox="1"/>
          <p:nvPr/>
        </p:nvSpPr>
        <p:spPr>
          <a:xfrm>
            <a:off x="823308" y="1618600"/>
            <a:ext cx="82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Raw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Picture 17" descr="A logo of a company&#10;&#10;Description automatically generated">
            <a:extLst>
              <a:ext uri="{FF2B5EF4-FFF2-40B4-BE49-F238E27FC236}">
                <a16:creationId xmlns:a16="http://schemas.microsoft.com/office/drawing/2014/main" id="{36FF00A1-0A0D-ABF9-6E1D-7B1E69934D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766" y="4667246"/>
            <a:ext cx="376273" cy="3372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72A2F5E-8807-3216-37E2-7785CEA7D7EB}"/>
              </a:ext>
            </a:extLst>
          </p:cNvPr>
          <p:cNvSpPr/>
          <p:nvPr/>
        </p:nvSpPr>
        <p:spPr>
          <a:xfrm>
            <a:off x="4896266" y="2049815"/>
            <a:ext cx="1753106" cy="34404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440973-A438-A7F4-2517-DC50CD9B687C}"/>
              </a:ext>
            </a:extLst>
          </p:cNvPr>
          <p:cNvSpPr/>
          <p:nvPr/>
        </p:nvSpPr>
        <p:spPr>
          <a:xfrm>
            <a:off x="3647031" y="3459372"/>
            <a:ext cx="1351424" cy="42703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2BC43DC-D126-F2BC-8859-C7BC1F9A6BAD}"/>
              </a:ext>
            </a:extLst>
          </p:cNvPr>
          <p:cNvSpPr/>
          <p:nvPr/>
        </p:nvSpPr>
        <p:spPr>
          <a:xfrm>
            <a:off x="6569686" y="3429000"/>
            <a:ext cx="1096359" cy="42703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D70EC-1294-8C78-0805-C69E7BC7489F}"/>
              </a:ext>
            </a:extLst>
          </p:cNvPr>
          <p:cNvSpPr txBox="1"/>
          <p:nvPr/>
        </p:nvSpPr>
        <p:spPr>
          <a:xfrm>
            <a:off x="4636479" y="1467783"/>
            <a:ext cx="227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Transformation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C9FAF-4ABA-0E7A-85AB-126219E3B36F}"/>
              </a:ext>
            </a:extLst>
          </p:cNvPr>
          <p:cNvSpPr txBox="1"/>
          <p:nvPr/>
        </p:nvSpPr>
        <p:spPr>
          <a:xfrm>
            <a:off x="7950857" y="1510423"/>
            <a:ext cx="19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Stage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6126C4-5118-6A06-D793-D3D8C5E1B439}"/>
              </a:ext>
            </a:extLst>
          </p:cNvPr>
          <p:cNvSpPr/>
          <p:nvPr/>
        </p:nvSpPr>
        <p:spPr>
          <a:xfrm>
            <a:off x="7750379" y="2315220"/>
            <a:ext cx="3586685" cy="2814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7" name="Picture 26" descr="A grey and green file with a green label&#10;&#10;Description automatically generated">
            <a:extLst>
              <a:ext uri="{FF2B5EF4-FFF2-40B4-BE49-F238E27FC236}">
                <a16:creationId xmlns:a16="http://schemas.microsoft.com/office/drawing/2014/main" id="{C1831BB3-6FD1-70A4-DB89-B3AD17ED9E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8295" y="2780373"/>
            <a:ext cx="525920" cy="539405"/>
          </a:xfrm>
          <a:prstGeom prst="rect">
            <a:avLst/>
          </a:prstGeom>
        </p:spPr>
      </p:pic>
      <p:pic>
        <p:nvPicPr>
          <p:cNvPr id="28" name="Picture 27" descr="A grey and green file with a green label&#10;&#10;Description automatically generated">
            <a:extLst>
              <a:ext uri="{FF2B5EF4-FFF2-40B4-BE49-F238E27FC236}">
                <a16:creationId xmlns:a16="http://schemas.microsoft.com/office/drawing/2014/main" id="{59FD99E5-A969-03B7-4A39-677E33D15D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8295" y="3532218"/>
            <a:ext cx="525920" cy="539405"/>
          </a:xfrm>
          <a:prstGeom prst="rect">
            <a:avLst/>
          </a:prstGeom>
        </p:spPr>
      </p:pic>
      <p:pic>
        <p:nvPicPr>
          <p:cNvPr id="29" name="Picture 28" descr="A grey and green file with a green label&#10;&#10;Description automatically generated">
            <a:extLst>
              <a:ext uri="{FF2B5EF4-FFF2-40B4-BE49-F238E27FC236}">
                <a16:creationId xmlns:a16="http://schemas.microsoft.com/office/drawing/2014/main" id="{FB6DC60C-84BF-6AFC-A2A6-127679EB41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8295" y="4260758"/>
            <a:ext cx="525920" cy="539405"/>
          </a:xfrm>
          <a:prstGeom prst="rect">
            <a:avLst/>
          </a:prstGeom>
        </p:spPr>
      </p:pic>
      <p:pic>
        <p:nvPicPr>
          <p:cNvPr id="25" name="Picture 24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4B0A8C76-FEEC-9C67-EC2A-C44DF03553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2789" y="1977710"/>
            <a:ext cx="602447" cy="60244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C96585-A354-6EAF-F4EE-42D39B2C768D}"/>
              </a:ext>
            </a:extLst>
          </p:cNvPr>
          <p:cNvSpPr txBox="1"/>
          <p:nvPr/>
        </p:nvSpPr>
        <p:spPr>
          <a:xfrm>
            <a:off x="8323214" y="2872000"/>
            <a:ext cx="312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1600" dirty="0">
                <a:solidFill>
                  <a:schemeClr val="bg2">
                    <a:lumMod val="50000"/>
                  </a:schemeClr>
                </a:solidFill>
              </a:rPr>
              <a:t>classified_movie_review.csv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7933A-0C83-3395-FE4B-7214CA008849}"/>
              </a:ext>
            </a:extLst>
          </p:cNvPr>
          <p:cNvSpPr txBox="1"/>
          <p:nvPr/>
        </p:nvSpPr>
        <p:spPr>
          <a:xfrm>
            <a:off x="8323214" y="3634658"/>
            <a:ext cx="312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KE" sz="1600" dirty="0">
                <a:solidFill>
                  <a:schemeClr val="bg2">
                    <a:lumMod val="50000"/>
                  </a:schemeClr>
                </a:solidFill>
              </a:rPr>
              <a:t>eview_logs.csv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D3ECAE-301A-2707-DF1C-551A786E7A45}"/>
              </a:ext>
            </a:extLst>
          </p:cNvPr>
          <p:cNvSpPr txBox="1"/>
          <p:nvPr/>
        </p:nvSpPr>
        <p:spPr>
          <a:xfrm>
            <a:off x="840724" y="5071762"/>
            <a:ext cx="2609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log_review_processing.py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62C171-4A58-5112-FB69-DA9F1A086B2C}"/>
              </a:ext>
            </a:extLst>
          </p:cNvPr>
          <p:cNvSpPr txBox="1"/>
          <p:nvPr/>
        </p:nvSpPr>
        <p:spPr>
          <a:xfrm>
            <a:off x="8370636" y="4328692"/>
            <a:ext cx="312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user_purchase</a:t>
            </a:r>
            <a:r>
              <a:rPr lang="en-KE" sz="1600" dirty="0">
                <a:solidFill>
                  <a:schemeClr val="bg2">
                    <a:lumMod val="50000"/>
                  </a:schemeClr>
                </a:solidFill>
              </a:rPr>
              <a:t>.csv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3FC874-13C4-4EA9-C73F-0A7E987AF6F2}"/>
              </a:ext>
            </a:extLst>
          </p:cNvPr>
          <p:cNvSpPr txBox="1"/>
          <p:nvPr/>
        </p:nvSpPr>
        <p:spPr>
          <a:xfrm>
            <a:off x="773671" y="2572032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en-gb"/>
            </a:defPPr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movie_review.csv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CECAC1-09D9-A3FD-C088-3E3C569332A3}"/>
              </a:ext>
            </a:extLst>
          </p:cNvPr>
          <p:cNvSpPr txBox="1"/>
          <p:nvPr/>
        </p:nvSpPr>
        <p:spPr>
          <a:xfrm>
            <a:off x="763245" y="286386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en-gb"/>
            </a:defPPr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log_reviews.csv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7FC991-93E9-D5F0-7BD5-8124FEAD59B3}"/>
              </a:ext>
            </a:extLst>
          </p:cNvPr>
          <p:cNvSpPr txBox="1"/>
          <p:nvPr/>
        </p:nvSpPr>
        <p:spPr>
          <a:xfrm>
            <a:off x="791247" y="3957428"/>
            <a:ext cx="2138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en-gb"/>
            </a:defPPr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user_purchase</a:t>
            </a:r>
            <a:r>
              <a:rPr lang="en-KE" dirty="0"/>
              <a:t>.csv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0AC450-F4E8-A172-7333-28903A7A58EE}"/>
              </a:ext>
            </a:extLst>
          </p:cNvPr>
          <p:cNvSpPr txBox="1"/>
          <p:nvPr/>
        </p:nvSpPr>
        <p:spPr>
          <a:xfrm>
            <a:off x="823308" y="5371405"/>
            <a:ext cx="260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movie_review_positive_sentiment.py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14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E41965C9-20EE-7F2D-5652-FD21722EF0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912" y="2089328"/>
            <a:ext cx="430668" cy="4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8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7" y="387350"/>
            <a:ext cx="8507583" cy="102795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Pipelines – RAW to STAGING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718C4-A241-3FF9-8FCB-6FEFCBACC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4050"/>
            <a:ext cx="12192000" cy="3389900"/>
          </a:xfrm>
          <a:prstGeom prst="rect">
            <a:avLst/>
          </a:prstGeom>
        </p:spPr>
      </p:pic>
      <p:pic>
        <p:nvPicPr>
          <p:cNvPr id="6" name="Picture 5" descr="A logo with black and orange letters&#10;&#10;Description automatically generated">
            <a:extLst>
              <a:ext uri="{FF2B5EF4-FFF2-40B4-BE49-F238E27FC236}">
                <a16:creationId xmlns:a16="http://schemas.microsoft.com/office/drawing/2014/main" id="{B1024BAD-C211-1599-1892-3EF8017A1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687" y="1794597"/>
            <a:ext cx="1259898" cy="709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6ECA2E-2D8D-BFCA-D702-B33070062E1C}"/>
              </a:ext>
            </a:extLst>
          </p:cNvPr>
          <p:cNvSpPr txBox="1"/>
          <p:nvPr/>
        </p:nvSpPr>
        <p:spPr>
          <a:xfrm>
            <a:off x="2022764" y="5385304"/>
            <a:ext cx="741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latin typeface="ProximaNova-Bold"/>
              </a:rPr>
              <a:t>Transforming the data</a:t>
            </a:r>
            <a:r>
              <a:rPr lang="en-KE" dirty="0">
                <a:latin typeface="ProximaNova-Regular"/>
              </a:rPr>
              <a:t> by submitting a </a:t>
            </a:r>
            <a:r>
              <a:rPr lang="en-KE" dirty="0" err="1">
                <a:latin typeface="ProximaNova-Regular"/>
              </a:rPr>
              <a:t>PySpark</a:t>
            </a:r>
            <a:r>
              <a:rPr lang="en-KE" dirty="0">
                <a:latin typeface="ProximaNova-Regular"/>
              </a:rPr>
              <a:t> job in</a:t>
            </a:r>
            <a:r>
              <a:rPr lang="en-US" dirty="0">
                <a:latin typeface="ProximaNova-Regular"/>
              </a:rPr>
              <a:t>to</a:t>
            </a:r>
            <a:r>
              <a:rPr lang="en-KE" dirty="0">
                <a:latin typeface="ProximaNova-Regular"/>
              </a:rPr>
              <a:t> </a:t>
            </a:r>
            <a:r>
              <a:rPr lang="en-KE" dirty="0" err="1">
                <a:latin typeface="ProximaNova-Regular"/>
              </a:rPr>
              <a:t>Dataproc</a:t>
            </a:r>
            <a:endParaRPr lang="en-US" dirty="0">
              <a:latin typeface="ProximaNova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roximaNova-Regular"/>
              </a:rPr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PySpark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code </a:t>
            </a:r>
            <a:r>
              <a:rPr lang="en-US" dirty="0">
                <a:latin typeface="ProximaNova-Regular"/>
              </a:rPr>
              <a:t>is imported from Google Drive</a:t>
            </a:r>
            <a:endParaRPr lang="en-KE" dirty="0">
              <a:latin typeface="ProximaNova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E" dirty="0">
                <a:latin typeface="ProximaNova-Regular"/>
              </a:rPr>
              <a:t>Extracting the </a:t>
            </a:r>
            <a:r>
              <a:rPr lang="en-KE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user_purchase</a:t>
            </a:r>
            <a:r>
              <a:rPr lang="en-KE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KE" dirty="0">
                <a:latin typeface="ProximaNova-Regular"/>
              </a:rPr>
              <a:t>data from </a:t>
            </a:r>
            <a:r>
              <a:rPr lang="en-US" dirty="0">
                <a:latin typeface="ProximaNova-Regular"/>
              </a:rPr>
              <a:t>P</a:t>
            </a:r>
            <a:r>
              <a:rPr lang="en-KE" dirty="0" err="1">
                <a:latin typeface="ProximaNova-Regular"/>
              </a:rPr>
              <a:t>ost</a:t>
            </a:r>
            <a:r>
              <a:rPr lang="en-US" dirty="0">
                <a:latin typeface="ProximaNova-Regular"/>
              </a:rPr>
              <a:t>G</a:t>
            </a:r>
            <a:r>
              <a:rPr lang="en-KE" dirty="0">
                <a:latin typeface="ProximaNova-Regular"/>
              </a:rPr>
              <a:t>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E" dirty="0">
                <a:latin typeface="ProximaNova-Regular"/>
              </a:rPr>
              <a:t>Combining the part files from Spark into single csv files</a:t>
            </a:r>
            <a:r>
              <a:rPr lang="en-US" dirty="0">
                <a:latin typeface="ProximaNova-Regular"/>
              </a:rPr>
              <a:t> using a python operator</a:t>
            </a:r>
            <a:endParaRPr lang="en-GB" dirty="0"/>
          </a:p>
        </p:txBody>
      </p:sp>
      <p:pic>
        <p:nvPicPr>
          <p:cNvPr id="10" name="Picture 9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1145762F-063A-EE1E-C18D-417B2F0E5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899" y="1839081"/>
            <a:ext cx="669072" cy="620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24BB1-DCE0-B05C-689E-7D5199B05E82}"/>
              </a:ext>
            </a:extLst>
          </p:cNvPr>
          <p:cNvSpPr txBox="1"/>
          <p:nvPr/>
        </p:nvSpPr>
        <p:spPr>
          <a:xfrm>
            <a:off x="1117883" y="1768986"/>
            <a:ext cx="196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Apache Airflow: Phase 2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colorful pinwheel on a black background&#10;&#10;Description automatically generated">
            <a:extLst>
              <a:ext uri="{FF2B5EF4-FFF2-40B4-BE49-F238E27FC236}">
                <a16:creationId xmlns:a16="http://schemas.microsoft.com/office/drawing/2014/main" id="{18FBBF54-4D51-B2B9-C366-C5F84967F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733" y="1797407"/>
            <a:ext cx="646332" cy="646332"/>
          </a:xfrm>
          <a:prstGeom prst="rect">
            <a:avLst/>
          </a:prstGeom>
        </p:spPr>
      </p:pic>
      <p:pic>
        <p:nvPicPr>
          <p:cNvPr id="8" name="Picture 7" descr="A yellow and blue snake&#10;&#10;Description automatically generated">
            <a:extLst>
              <a:ext uri="{FF2B5EF4-FFF2-40B4-BE49-F238E27FC236}">
                <a16:creationId xmlns:a16="http://schemas.microsoft.com/office/drawing/2014/main" id="{0FDCFE47-5706-95D3-A51D-F7D073EE5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7748" y="1797407"/>
            <a:ext cx="709689" cy="70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5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7" y="387350"/>
            <a:ext cx="8507583" cy="102795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Pipelines – RAW to STAGE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ED97E47-10A1-8614-1965-853CE3C71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240" y="2687340"/>
            <a:ext cx="4726938" cy="4034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ED8135-BB72-419C-7ECA-01F39455C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731" y="1144972"/>
            <a:ext cx="2076190" cy="384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824640-5F93-6211-BE73-C1C9E897D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6" y="1505190"/>
            <a:ext cx="3847619" cy="1866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15E9AE-794C-8560-A124-1A351E641CC4}"/>
              </a:ext>
            </a:extLst>
          </p:cNvPr>
          <p:cNvSpPr txBox="1"/>
          <p:nvPr/>
        </p:nvSpPr>
        <p:spPr>
          <a:xfrm>
            <a:off x="955981" y="3830756"/>
            <a:ext cx="20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dirty="0">
                <a:solidFill>
                  <a:schemeClr val="bg2">
                    <a:lumMod val="50000"/>
                  </a:schemeClr>
                </a:solidFill>
              </a:rPr>
              <a:t>STAGE bucket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CAFEC29-F202-7227-B356-07D80A05188F}"/>
              </a:ext>
            </a:extLst>
          </p:cNvPr>
          <p:cNvSpPr/>
          <p:nvPr/>
        </p:nvSpPr>
        <p:spPr>
          <a:xfrm>
            <a:off x="1750308" y="3461739"/>
            <a:ext cx="212437" cy="27305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9D53EF-88C0-D40C-9B7F-42A9F3479C78}"/>
              </a:ext>
            </a:extLst>
          </p:cNvPr>
          <p:cNvSpPr txBox="1"/>
          <p:nvPr/>
        </p:nvSpPr>
        <p:spPr>
          <a:xfrm>
            <a:off x="4828838" y="1681992"/>
            <a:ext cx="306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dirty="0">
                <a:solidFill>
                  <a:schemeClr val="bg2">
                    <a:lumMod val="50000"/>
                  </a:schemeClr>
                </a:solidFill>
              </a:rPr>
              <a:t>classified_movie_review.csv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54003A-903D-A04B-EE84-0B6CB2B8DAC1}"/>
              </a:ext>
            </a:extLst>
          </p:cNvPr>
          <p:cNvSpPr txBox="1"/>
          <p:nvPr/>
        </p:nvSpPr>
        <p:spPr>
          <a:xfrm>
            <a:off x="922606" y="5168144"/>
            <a:ext cx="20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KE" dirty="0">
                <a:solidFill>
                  <a:schemeClr val="bg2">
                    <a:lumMod val="50000"/>
                  </a:schemeClr>
                </a:solidFill>
              </a:rPr>
              <a:t>eview_logs.csv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7640D2-87BD-86FF-508A-57ABBBECB897}"/>
              </a:ext>
            </a:extLst>
          </p:cNvPr>
          <p:cNvSpPr/>
          <p:nvPr/>
        </p:nvSpPr>
        <p:spPr>
          <a:xfrm>
            <a:off x="2969509" y="5260477"/>
            <a:ext cx="632210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86FEA95-7CD6-5632-DD02-38EA9C494C92}"/>
              </a:ext>
            </a:extLst>
          </p:cNvPr>
          <p:cNvSpPr/>
          <p:nvPr/>
        </p:nvSpPr>
        <p:spPr>
          <a:xfrm>
            <a:off x="8130809" y="1774325"/>
            <a:ext cx="632210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46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7" y="387350"/>
            <a:ext cx="9902953" cy="102795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Pipelines – STAG</a:t>
            </a:r>
            <a:r>
              <a:rPr lang="en-KE" dirty="0"/>
              <a:t>ING</a:t>
            </a:r>
            <a:r>
              <a:rPr lang="en-GB" dirty="0"/>
              <a:t> to </a:t>
            </a:r>
            <a:r>
              <a:rPr lang="en-KE" dirty="0"/>
              <a:t>Data Warehouse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42898-B702-B393-A378-F27640E8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0697"/>
            <a:ext cx="12192000" cy="3596605"/>
          </a:xfrm>
          <a:prstGeom prst="rect">
            <a:avLst/>
          </a:prstGeom>
        </p:spPr>
      </p:pic>
      <p:pic>
        <p:nvPicPr>
          <p:cNvPr id="6" name="Picture 5" descr="A blue hexagon with a white logo&#10;&#10;Description automatically generated">
            <a:extLst>
              <a:ext uri="{FF2B5EF4-FFF2-40B4-BE49-F238E27FC236}">
                <a16:creationId xmlns:a16="http://schemas.microsoft.com/office/drawing/2014/main" id="{49EFB1D2-ED02-6A3A-9116-A7EDABE15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394732" y="1773451"/>
            <a:ext cx="783741" cy="734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F6DD95-94B6-7683-AE71-4091126F40CA}"/>
              </a:ext>
            </a:extLst>
          </p:cNvPr>
          <p:cNvSpPr txBox="1"/>
          <p:nvPr/>
        </p:nvSpPr>
        <p:spPr>
          <a:xfrm>
            <a:off x="2013527" y="5547320"/>
            <a:ext cx="816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ProximaNova-Regular"/>
              </a:rPr>
              <a:t>Uploaded data from GCS to BigQuery</a:t>
            </a:r>
            <a:endParaRPr lang="en-US" sz="1800" b="0" i="0" u="none" strike="noStrike" baseline="0" dirty="0">
              <a:latin typeface="ProximaNova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roximaNova-Regular"/>
              </a:rPr>
              <a:t>Create</a:t>
            </a:r>
            <a:r>
              <a:rPr lang="en-KE" sz="1800" b="0" i="0" u="none" strike="noStrike" baseline="0" dirty="0">
                <a:latin typeface="ProximaNova-Regular"/>
              </a:rPr>
              <a:t>d</a:t>
            </a:r>
            <a:r>
              <a:rPr lang="en-US" sz="1800" b="0" i="0" u="none" strike="noStrike" baseline="0" dirty="0">
                <a:latin typeface="ProximaNova-Regular"/>
              </a:rPr>
              <a:t> a Data Warehouse </a:t>
            </a:r>
            <a:r>
              <a:rPr lang="en-KE" dirty="0">
                <a:solidFill>
                  <a:srgbClr val="92D050"/>
                </a:solidFill>
                <a:latin typeface="ProximaNova-Regular"/>
              </a:rPr>
              <a:t>star schema</a:t>
            </a:r>
            <a:r>
              <a:rPr lang="en-US" sz="1800" b="0" i="0" u="none" strike="noStrike" baseline="0" dirty="0">
                <a:latin typeface="ProximaNova-Regular"/>
              </a:rPr>
              <a:t> (dimension and fact tables)</a:t>
            </a:r>
            <a:r>
              <a:rPr lang="en-KE" sz="1800" b="0" i="0" u="none" strike="noStrike" baseline="0" dirty="0">
                <a:latin typeface="ProximaNova-Regular"/>
              </a:rPr>
              <a:t> </a:t>
            </a:r>
            <a:r>
              <a:rPr lang="en-GB" sz="1800" b="0" i="0" u="none" strike="noStrike" baseline="0" dirty="0">
                <a:latin typeface="ProximaNova-Regular"/>
              </a:rPr>
              <a:t>in </a:t>
            </a:r>
            <a:r>
              <a:rPr lang="en-GB" dirty="0">
                <a:solidFill>
                  <a:srgbClr val="92D050"/>
                </a:solidFill>
                <a:latin typeface="ProximaNova-Regular"/>
              </a:rPr>
              <a:t>G</a:t>
            </a:r>
            <a:r>
              <a:rPr lang="en-GB" sz="1800" b="0" i="0" u="none" strike="noStrike" baseline="0" dirty="0">
                <a:solidFill>
                  <a:srgbClr val="92D050"/>
                </a:solidFill>
                <a:latin typeface="ProximaNova-Regular"/>
              </a:rPr>
              <a:t>oogle BigQuery</a:t>
            </a:r>
            <a:r>
              <a:rPr lang="en-GB" sz="1800" b="0" i="0" u="none" strike="noStrike" baseline="0" dirty="0">
                <a:latin typeface="ProximaNova-Regular"/>
              </a:rPr>
              <a:t>.</a:t>
            </a:r>
            <a:endParaRPr lang="en-KE" sz="1800" b="0" i="0" u="none" strike="noStrike" baseline="0" dirty="0">
              <a:latin typeface="ProximaNova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KE" dirty="0">
                <a:latin typeface="ProximaNova-Regular"/>
              </a:rPr>
              <a:t>Inserted data from </a:t>
            </a:r>
            <a:r>
              <a:rPr lang="en-US" dirty="0">
                <a:latin typeface="ProximaNova-Regular"/>
              </a:rPr>
              <a:t>tables linked to staging data</a:t>
            </a:r>
            <a:r>
              <a:rPr lang="en-KE" dirty="0">
                <a:latin typeface="ProximaNova-Regular"/>
              </a:rPr>
              <a:t> into </a:t>
            </a:r>
            <a:r>
              <a:rPr lang="en-US" dirty="0">
                <a:latin typeface="ProximaNova-Regular"/>
              </a:rPr>
              <a:t>dimension and fact tables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D2A36-6768-04DD-AA3A-C5355F403363}"/>
              </a:ext>
            </a:extLst>
          </p:cNvPr>
          <p:cNvSpPr txBox="1"/>
          <p:nvPr/>
        </p:nvSpPr>
        <p:spPr>
          <a:xfrm>
            <a:off x="1117883" y="1768986"/>
            <a:ext cx="196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Apache Airflow: Phase 3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 descr="A colorful pinwheel on a black background&#10;&#10;Description automatically generated">
            <a:extLst>
              <a:ext uri="{FF2B5EF4-FFF2-40B4-BE49-F238E27FC236}">
                <a16:creationId xmlns:a16="http://schemas.microsoft.com/office/drawing/2014/main" id="{78B76935-9A92-5858-B12C-1DF6A84DC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33" y="1797407"/>
            <a:ext cx="646332" cy="6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4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DFE3F8-DFB9-9050-3D9A-4DB311F6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80" y="1299221"/>
            <a:ext cx="8514286" cy="517142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7" y="387350"/>
            <a:ext cx="9902953" cy="102795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Pipelines –</a:t>
            </a:r>
            <a:r>
              <a:rPr lang="en-KE" dirty="0"/>
              <a:t>Data Warehouse</a:t>
            </a:r>
            <a:r>
              <a:rPr lang="en-US" dirty="0"/>
              <a:t> Schema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6DD95-94B6-7683-AE71-4091126F40CA}"/>
              </a:ext>
            </a:extLst>
          </p:cNvPr>
          <p:cNvSpPr txBox="1"/>
          <p:nvPr/>
        </p:nvSpPr>
        <p:spPr>
          <a:xfrm>
            <a:off x="7132783" y="165885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KE" dirty="0">
                <a:solidFill>
                  <a:schemeClr val="bg2">
                    <a:lumMod val="50000"/>
                  </a:schemeClr>
                </a:solidFill>
                <a:latin typeface="ProximaNova-Regular"/>
              </a:rPr>
              <a:t>Inserted data from the STAGING data into an appropriate star schema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2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6" y="240149"/>
            <a:ext cx="8507583" cy="102795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BigQuery (DW) - Analytics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9EF2B-47F6-6B58-37C2-80F42F96B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04" y="1813724"/>
            <a:ext cx="2761905" cy="32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F0524-54BA-F44E-2B93-E9CD2E3DA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038" y="1212690"/>
            <a:ext cx="7202158" cy="252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9BF3D-1A9B-E88D-5851-A97EF542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432" y="3705895"/>
            <a:ext cx="7628160" cy="26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16</a:t>
            </a:fld>
            <a:endParaRPr lang="en-GB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7FC685B-39CA-4171-587D-631D9EEE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08" y="2428114"/>
            <a:ext cx="5120640" cy="1505257"/>
          </a:xfrm>
        </p:spPr>
        <p:txBody>
          <a:bodyPr rtlCol="0">
            <a:normAutofit/>
          </a:bodyPr>
          <a:lstStyle/>
          <a:p>
            <a:r>
              <a:rPr lang="en-US" sz="4400" dirty="0"/>
              <a:t>Lessons Learned</a:t>
            </a:r>
            <a:br>
              <a:rPr lang="en-US" sz="4400" dirty="0"/>
            </a:br>
            <a:endParaRPr lang="en-GB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988706E-A9E3-B637-CB07-9EF58BB4EC64}"/>
              </a:ext>
            </a:extLst>
          </p:cNvPr>
          <p:cNvSpPr txBox="1">
            <a:spLocks/>
          </p:cNvSpPr>
          <p:nvPr/>
        </p:nvSpPr>
        <p:spPr>
          <a:xfrm>
            <a:off x="5478011" y="1895912"/>
            <a:ext cx="5972961" cy="331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Airflow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IaC</a:t>
            </a:r>
            <a:r>
              <a:rPr lang="en-US" sz="2800" dirty="0"/>
              <a:t> / Terraform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Cloud vs On-premise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KE" sz="2800" dirty="0"/>
              <a:t>Data s</a:t>
            </a:r>
            <a:r>
              <a:rPr lang="en-US" sz="2800" dirty="0" err="1"/>
              <a:t>torage</a:t>
            </a:r>
            <a:r>
              <a:rPr lang="en-US" sz="2800" dirty="0"/>
              <a:t> options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Big Data processing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7485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7E519C5D-7FFC-300F-9F73-6F2D20F34A2C}"/>
              </a:ext>
            </a:extLst>
          </p:cNvPr>
          <p:cNvSpPr/>
          <p:nvPr/>
        </p:nvSpPr>
        <p:spPr>
          <a:xfrm>
            <a:off x="1344623" y="1567023"/>
            <a:ext cx="2236777" cy="19105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D4F5B-9129-FE5E-FD14-1C09259D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03" y="3725204"/>
            <a:ext cx="5029708" cy="1312106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Sidney Ochoki 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Isoe</a:t>
            </a:r>
            <a:endParaRPr lang="en-GB" dirty="0">
              <a:solidFill>
                <a:srgbClr val="92D050"/>
              </a:solidFill>
            </a:endParaRPr>
          </a:p>
        </p:txBody>
      </p:sp>
      <p:pic>
        <p:nvPicPr>
          <p:cNvPr id="8" name="Content Placeholder 7" descr="A person wearing headphones and standing on a street&#10;&#10;Description automatically generated">
            <a:extLst>
              <a:ext uri="{FF2B5EF4-FFF2-40B4-BE49-F238E27FC236}">
                <a16:creationId xmlns:a16="http://schemas.microsoft.com/office/drawing/2014/main" id="{AC8E7CA2-6B93-4B20-A469-A6331052A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988" y="1567023"/>
            <a:ext cx="1908412" cy="209488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7FAD-F00D-7F75-CA10-8C8CD5E4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A8004-F3C5-B935-75F8-413B3EF332CD}"/>
              </a:ext>
            </a:extLst>
          </p:cNvPr>
          <p:cNvSpPr txBox="1"/>
          <p:nvPr/>
        </p:nvSpPr>
        <p:spPr>
          <a:xfrm flipH="1">
            <a:off x="5588000" y="1786855"/>
            <a:ext cx="5460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Roles: Software Implementation Consultant | Business Analyst | Data Enthusiast</a:t>
            </a:r>
          </a:p>
          <a:p>
            <a:endParaRPr lang="en-US" dirty="0"/>
          </a:p>
          <a:p>
            <a:r>
              <a:rPr lang="en-US" dirty="0"/>
              <a:t>Experience: Working with data for over a decade</a:t>
            </a:r>
          </a:p>
          <a:p>
            <a:endParaRPr lang="en-US" dirty="0"/>
          </a:p>
          <a:p>
            <a:r>
              <a:rPr lang="en-US" dirty="0"/>
              <a:t>Hobbies: Music, video games, data</a:t>
            </a:r>
          </a:p>
          <a:p>
            <a:endParaRPr lang="en-US" dirty="0"/>
          </a:p>
          <a:p>
            <a:r>
              <a:rPr lang="en-US" dirty="0"/>
              <a:t>Contact: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A0D90-140A-1190-D690-B6FBF97EE662}"/>
              </a:ext>
            </a:extLst>
          </p:cNvPr>
          <p:cNvSpPr txBox="1"/>
          <p:nvPr/>
        </p:nvSpPr>
        <p:spPr>
          <a:xfrm>
            <a:off x="7909881" y="3647370"/>
            <a:ext cx="229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sz="2000" dirty="0">
                <a:solidFill>
                  <a:srgbClr val="92D050"/>
                </a:solidFill>
              </a:rPr>
              <a:t>sidneyisoe</a:t>
            </a:r>
            <a:endParaRPr lang="en-GB" dirty="0">
              <a:solidFill>
                <a:srgbClr val="92D050"/>
              </a:solidFill>
            </a:endParaRPr>
          </a:p>
        </p:txBody>
      </p:sp>
      <p:pic>
        <p:nvPicPr>
          <p:cNvPr id="13" name="Picture 12" descr="A blue letter on a white background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A1D4FE7-FEA8-00F4-3F43-7E146A412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528" y="3756447"/>
            <a:ext cx="200025" cy="199181"/>
          </a:xfrm>
          <a:prstGeom prst="rect">
            <a:avLst/>
          </a:prstGeom>
        </p:spPr>
      </p:pic>
      <p:pic>
        <p:nvPicPr>
          <p:cNvPr id="15" name="Picture 14" descr="A white and red envelope with a red strip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6E784A3F-28E9-0D40-A67A-7D06BD933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2023" y="3715521"/>
            <a:ext cx="281031" cy="281031"/>
          </a:xfrm>
          <a:prstGeom prst="rect">
            <a:avLst/>
          </a:prstGeom>
        </p:spPr>
      </p:pic>
      <p:pic>
        <p:nvPicPr>
          <p:cNvPr id="17" name="Picture 16" descr="A blue and white logo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0DB309B6-0040-B825-B29A-6CDBAFF8B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4973" y="3716220"/>
            <a:ext cx="280332" cy="2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2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928" y="1189307"/>
            <a:ext cx="4055909" cy="4069080"/>
          </a:xfrm>
        </p:spPr>
        <p:txBody>
          <a:bodyPr rtlCol="0"/>
          <a:lstStyle/>
          <a:p>
            <a:pPr algn="l"/>
            <a:r>
              <a:rPr lang="en-GB" sz="5400" b="1" i="0" u="none" strike="noStrike" baseline="0" dirty="0">
                <a:latin typeface="ElMessiri-Bold"/>
              </a:rPr>
              <a:t>Session Goal</a:t>
            </a:r>
            <a:br>
              <a:rPr lang="en-GB" sz="5400" b="1" i="0" u="none" strike="noStrike" baseline="0" dirty="0">
                <a:latin typeface="ElMessiri-Bold"/>
              </a:rPr>
            </a:br>
            <a:br>
              <a:rPr lang="en-GB" sz="1800" b="1" i="0" u="none" strike="noStrike" baseline="0" dirty="0">
                <a:latin typeface="ElMessiri-Bold"/>
              </a:rPr>
            </a:br>
            <a:r>
              <a:rPr lang="en-US" sz="1800" b="0" i="0" u="none" strike="noStrike" baseline="0" dirty="0">
                <a:latin typeface="Baloo2-Regular"/>
              </a:rPr>
              <a:t>The goal is to explain my</a:t>
            </a:r>
            <a:br>
              <a:rPr lang="en-US" sz="1800" b="0" i="0" u="none" strike="noStrike" baseline="0" dirty="0">
                <a:latin typeface="Baloo2-Regular"/>
              </a:rPr>
            </a:br>
            <a:r>
              <a:rPr lang="en-US" sz="1800" b="0" i="0" u="none" strike="noStrike" baseline="0" dirty="0">
                <a:latin typeface="Baloo2-Regular"/>
              </a:rPr>
              <a:t>end-to-end solution used for the</a:t>
            </a:r>
            <a:br>
              <a:rPr lang="en-US" sz="1800" b="0" i="0" u="none" strike="noStrike" baseline="0" dirty="0">
                <a:latin typeface="Baloo2-Regular"/>
              </a:rPr>
            </a:br>
            <a:r>
              <a:rPr lang="en-GB" sz="1800" b="0" i="0" u="none" strike="noStrike" baseline="0" dirty="0">
                <a:latin typeface="Baloo2-Regular"/>
              </a:rPr>
              <a:t>capstone project.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14350" indent="-514350" rtl="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dirty="0"/>
              <a:t>Infrastructure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dirty="0"/>
              <a:t>Data Pipelines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dirty="0"/>
              <a:t>Challenges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dirty="0"/>
              <a:t>Lessons Learned</a:t>
            </a:r>
          </a:p>
          <a:p>
            <a:pPr marL="514350" indent="-514350" rtl="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1. 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The objective of the project was to use the GCP technologies and data engineering techniques to build an end-to-end solution for movie analytics data warehouse.</a:t>
            </a:r>
            <a:endParaRPr lang="en-GB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blue and purple squares&#10;&#10;Description automatically generated">
            <a:extLst>
              <a:ext uri="{FF2B5EF4-FFF2-40B4-BE49-F238E27FC236}">
                <a16:creationId xmlns:a16="http://schemas.microsoft.com/office/drawing/2014/main" id="{592A22F5-347F-783D-C71F-2C008CC26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271" y="4150525"/>
            <a:ext cx="609685" cy="609685"/>
          </a:xfrm>
          <a:prstGeom prst="rect">
            <a:avLst/>
          </a:prstGeom>
        </p:spPr>
      </p:pic>
      <p:pic>
        <p:nvPicPr>
          <p:cNvPr id="20" name="Picture 19" descr="A colorful pinwheel logo&#10;&#10;Description automatically generated">
            <a:extLst>
              <a:ext uri="{FF2B5EF4-FFF2-40B4-BE49-F238E27FC236}">
                <a16:creationId xmlns:a16="http://schemas.microsoft.com/office/drawing/2014/main" id="{3B166A2D-71E0-7C87-DBF2-91C0110D3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822" y="3612150"/>
            <a:ext cx="814290" cy="814290"/>
          </a:xfrm>
          <a:prstGeom prst="rect">
            <a:avLst/>
          </a:prstGeom>
        </p:spPr>
      </p:pic>
      <p:pic>
        <p:nvPicPr>
          <p:cNvPr id="22" name="Picture 21" descr="A magnifying glass over a graph&#10;&#10;Description automatically generated">
            <a:extLst>
              <a:ext uri="{FF2B5EF4-FFF2-40B4-BE49-F238E27FC236}">
                <a16:creationId xmlns:a16="http://schemas.microsoft.com/office/drawing/2014/main" id="{9AA5E184-F481-C77B-5F48-F715115E9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597" y="1561499"/>
            <a:ext cx="2879370" cy="1985771"/>
          </a:xfrm>
          <a:prstGeom prst="rect">
            <a:avLst/>
          </a:prstGeom>
        </p:spPr>
      </p:pic>
      <p:pic>
        <p:nvPicPr>
          <p:cNvPr id="26" name="Picture 25" descr="A logo with black and orange letters">
            <a:extLst>
              <a:ext uri="{FF2B5EF4-FFF2-40B4-BE49-F238E27FC236}">
                <a16:creationId xmlns:a16="http://schemas.microsoft.com/office/drawing/2014/main" id="{C565F753-D179-DC26-9793-5918BCBA0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4576" y="4150525"/>
            <a:ext cx="2631027" cy="14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287845"/>
            <a:ext cx="5809527" cy="1120237"/>
          </a:xfrm>
        </p:spPr>
        <p:txBody>
          <a:bodyPr rtlCol="0"/>
          <a:lstStyle/>
          <a:p>
            <a:pPr rtl="0"/>
            <a:r>
              <a:rPr lang="en-GB" dirty="0"/>
              <a:t>2. Infrastructure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2DE1AD18-2B02-B126-0A6C-AA53F753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50" y="1197441"/>
            <a:ext cx="9034942" cy="53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387350"/>
            <a:ext cx="3499104" cy="102795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Airflow Pipeline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omputer">
            <a:extLst>
              <a:ext uri="{FF2B5EF4-FFF2-40B4-BE49-F238E27FC236}">
                <a16:creationId xmlns:a16="http://schemas.microsoft.com/office/drawing/2014/main" id="{A8B7E714-2578-768A-AD1D-712B3F819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149" y="5143338"/>
            <a:ext cx="9108492" cy="12130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DC3C8B-A0D1-4427-154D-53AEDF333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" y="2229000"/>
            <a:ext cx="7276190" cy="2400000"/>
          </a:xfrm>
          <a:prstGeom prst="rect">
            <a:avLst/>
          </a:prstGeom>
        </p:spPr>
      </p:pic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6DDFE649-CD88-C14B-B4D2-C192E4EE8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182" y="886344"/>
            <a:ext cx="5395450" cy="1631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30B49A-9988-2CA9-D7B2-0EB83B42E9B3}"/>
              </a:ext>
            </a:extLst>
          </p:cNvPr>
          <p:cNvSpPr txBox="1"/>
          <p:nvPr/>
        </p:nvSpPr>
        <p:spPr>
          <a:xfrm>
            <a:off x="7537336" y="951166"/>
            <a:ext cx="185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b="1" u="sng" dirty="0"/>
              <a:t>Variables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CC102-5AC5-4091-DF36-C9B39843F2F4}"/>
              </a:ext>
            </a:extLst>
          </p:cNvPr>
          <p:cNvSpPr txBox="1"/>
          <p:nvPr/>
        </p:nvSpPr>
        <p:spPr>
          <a:xfrm>
            <a:off x="2415773" y="4958672"/>
            <a:ext cx="185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b="1" u="sng" dirty="0"/>
              <a:t>Connections</a:t>
            </a:r>
            <a:endParaRPr lang="en-GB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5BAD7-A732-2A23-7166-D43352767FEA}"/>
              </a:ext>
            </a:extLst>
          </p:cNvPr>
          <p:cNvSpPr txBox="1"/>
          <p:nvPr/>
        </p:nvSpPr>
        <p:spPr>
          <a:xfrm>
            <a:off x="8465359" y="3693996"/>
            <a:ext cx="245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O</a:t>
            </a:r>
            <a:r>
              <a:rPr lang="en-KE" b="1" u="sng" dirty="0"/>
              <a:t>ne end-to-end solution</a:t>
            </a:r>
            <a:endParaRPr lang="en-GB" b="1" u="sng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A8B0176-3ED8-D446-11AD-690545A7B01C}"/>
              </a:ext>
            </a:extLst>
          </p:cNvPr>
          <p:cNvSpPr/>
          <p:nvPr/>
        </p:nvSpPr>
        <p:spPr>
          <a:xfrm>
            <a:off x="7952509" y="3887852"/>
            <a:ext cx="434109" cy="2586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8B3C6D-C70B-EC12-C75D-BBE0DBF4513D}"/>
              </a:ext>
            </a:extLst>
          </p:cNvPr>
          <p:cNvSpPr/>
          <p:nvPr/>
        </p:nvSpPr>
        <p:spPr>
          <a:xfrm>
            <a:off x="757382" y="1415308"/>
            <a:ext cx="8968509" cy="41083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7" y="387350"/>
            <a:ext cx="8507583" cy="102795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Pipeline – load data to RAW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blue elephant head with white outline on black background&#10;&#10;Description automatically generated">
            <a:extLst>
              <a:ext uri="{FF2B5EF4-FFF2-40B4-BE49-F238E27FC236}">
                <a16:creationId xmlns:a16="http://schemas.microsoft.com/office/drawing/2014/main" id="{EBCC0184-C89B-53AB-68B7-482D72C2C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39" y="3775106"/>
            <a:ext cx="958274" cy="1064749"/>
          </a:xfrm>
          <a:prstGeom prst="rect">
            <a:avLst/>
          </a:prstGeom>
        </p:spPr>
      </p:pic>
      <p:pic>
        <p:nvPicPr>
          <p:cNvPr id="8" name="Picture 7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2F45CC51-42B2-308B-4EF0-8E1B3C06C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107" y="2509959"/>
            <a:ext cx="1125683" cy="11256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D70AB5-43D0-ECF6-319F-007C137C72B5}"/>
              </a:ext>
            </a:extLst>
          </p:cNvPr>
          <p:cNvSpPr txBox="1"/>
          <p:nvPr/>
        </p:nvSpPr>
        <p:spPr>
          <a:xfrm>
            <a:off x="2964873" y="1549983"/>
            <a:ext cx="196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b="1" dirty="0">
                <a:solidFill>
                  <a:schemeClr val="bg2">
                    <a:lumMod val="50000"/>
                  </a:schemeClr>
                </a:solidFill>
              </a:rPr>
              <a:t>Data Ingestion</a:t>
            </a:r>
            <a:endParaRPr lang="en-GB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2E032-FB6B-2006-5DD6-0B583B43AFAA}"/>
              </a:ext>
            </a:extLst>
          </p:cNvPr>
          <p:cNvSpPr txBox="1"/>
          <p:nvPr/>
        </p:nvSpPr>
        <p:spPr>
          <a:xfrm>
            <a:off x="1650422" y="5799418"/>
            <a:ext cx="966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user_purchase.csv </a:t>
            </a:r>
            <a:r>
              <a:rPr lang="en-US" sz="1800" b="0" i="0" u="none" strike="noStrike" baseline="0" dirty="0">
                <a:latin typeface="ProximaNova-Regular"/>
              </a:rPr>
              <a:t>file into</a:t>
            </a:r>
            <a:r>
              <a:rPr lang="en-KE" sz="1800" b="0" i="0" u="none" strike="noStrike" baseline="0" dirty="0">
                <a:latin typeface="ProximaNova-Regular"/>
              </a:rPr>
              <a:t> </a:t>
            </a:r>
            <a:r>
              <a:rPr lang="en-US" sz="1800" b="0" i="0" u="none" strike="noStrike" baseline="0" dirty="0">
                <a:latin typeface="ProximaNova-Regular"/>
              </a:rPr>
              <a:t>a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ProximaNova-Regular"/>
              </a:rPr>
              <a:t>PostgreSQL DB </a:t>
            </a:r>
            <a:endParaRPr lang="en-KE" sz="1800" b="0" i="0" u="none" strike="noStrike" baseline="0" dirty="0">
              <a:solidFill>
                <a:srgbClr val="0070C0"/>
              </a:solidFill>
              <a:latin typeface="ProximaNova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movie_review.csv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 and</a:t>
            </a:r>
            <a:r>
              <a:rPr lang="en-KE" sz="18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log_reviews.csv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 u="none" strike="noStrike" baseline="0" dirty="0">
                <a:latin typeface="ProximaNova-Regular"/>
              </a:rPr>
              <a:t>into </a:t>
            </a:r>
            <a:r>
              <a:rPr lang="en-KE" sz="1800" b="0" i="0" u="none" strike="noStrike" baseline="0" dirty="0">
                <a:latin typeface="ProximaNova-Regular"/>
              </a:rPr>
              <a:t>a</a:t>
            </a:r>
            <a:r>
              <a:rPr lang="en-US" sz="1800" b="0" i="0" u="none" strike="noStrike" baseline="0" dirty="0">
                <a:latin typeface="ProximaNova-Regular"/>
              </a:rPr>
              <a:t> 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roximaNova-Regular"/>
              </a:rPr>
              <a:t>storage bucket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EC2575-A914-44A5-B622-A47CDDFA1866}"/>
              </a:ext>
            </a:extLst>
          </p:cNvPr>
          <p:cNvSpPr/>
          <p:nvPr/>
        </p:nvSpPr>
        <p:spPr>
          <a:xfrm>
            <a:off x="1403927" y="2124364"/>
            <a:ext cx="3874079" cy="2814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C2A204C0-A465-6BA2-B0BD-6BCDA46CB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18" y="1874443"/>
            <a:ext cx="769707" cy="689850"/>
          </a:xfrm>
          <a:prstGeom prst="rect">
            <a:avLst/>
          </a:prstGeom>
        </p:spPr>
      </p:pic>
      <p:pic>
        <p:nvPicPr>
          <p:cNvPr id="15" name="Picture 14" descr="A grey and green file with a green label&#10;&#10;Description automatically generated">
            <a:extLst>
              <a:ext uri="{FF2B5EF4-FFF2-40B4-BE49-F238E27FC236}">
                <a16:creationId xmlns:a16="http://schemas.microsoft.com/office/drawing/2014/main" id="{7DBBE846-763E-AC79-5203-C3DCEA07E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2056" y="2654899"/>
            <a:ext cx="525920" cy="539405"/>
          </a:xfrm>
          <a:prstGeom prst="rect">
            <a:avLst/>
          </a:prstGeom>
        </p:spPr>
      </p:pic>
      <p:pic>
        <p:nvPicPr>
          <p:cNvPr id="16" name="Picture 15" descr="A grey and green file with a green label&#10;&#10;Description automatically generated">
            <a:extLst>
              <a:ext uri="{FF2B5EF4-FFF2-40B4-BE49-F238E27FC236}">
                <a16:creationId xmlns:a16="http://schemas.microsoft.com/office/drawing/2014/main" id="{FB731F40-DD58-791A-F430-D23842377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2056" y="3284910"/>
            <a:ext cx="525920" cy="539405"/>
          </a:xfrm>
          <a:prstGeom prst="rect">
            <a:avLst/>
          </a:prstGeom>
        </p:spPr>
      </p:pic>
      <p:pic>
        <p:nvPicPr>
          <p:cNvPr id="17" name="Picture 16" descr="A grey and green file with a green label&#10;&#10;Description automatically generated">
            <a:extLst>
              <a:ext uri="{FF2B5EF4-FFF2-40B4-BE49-F238E27FC236}">
                <a16:creationId xmlns:a16="http://schemas.microsoft.com/office/drawing/2014/main" id="{887A8B86-E950-BF99-B79E-ABADA7C3D8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9019" y="4014272"/>
            <a:ext cx="525920" cy="5394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5D7CCD-9DBC-D27A-329C-B52468ABF101}"/>
              </a:ext>
            </a:extLst>
          </p:cNvPr>
          <p:cNvSpPr txBox="1"/>
          <p:nvPr/>
        </p:nvSpPr>
        <p:spPr>
          <a:xfrm>
            <a:off x="2217994" y="41228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user_purchase.csv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0AF780-F250-0E31-8507-E1B1119DC982}"/>
              </a:ext>
            </a:extLst>
          </p:cNvPr>
          <p:cNvSpPr txBox="1"/>
          <p:nvPr/>
        </p:nvSpPr>
        <p:spPr>
          <a:xfrm>
            <a:off x="2254939" y="270346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movie_review.csv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BEFAE-AFAC-AD0E-1A20-396774D19B98}"/>
              </a:ext>
            </a:extLst>
          </p:cNvPr>
          <p:cNvSpPr txBox="1"/>
          <p:nvPr/>
        </p:nvSpPr>
        <p:spPr>
          <a:xfrm>
            <a:off x="2217976" y="336803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log_reviews.csv</a:t>
            </a:r>
            <a:endParaRPr lang="en-GB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11DE1CE-A2A3-85E4-6AA5-7A2D10638041}"/>
              </a:ext>
            </a:extLst>
          </p:cNvPr>
          <p:cNvSpPr/>
          <p:nvPr/>
        </p:nvSpPr>
        <p:spPr>
          <a:xfrm>
            <a:off x="4711958" y="2984887"/>
            <a:ext cx="2078581" cy="42703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C34F8D-F9E2-E840-953B-DBD0498D7CFC}"/>
              </a:ext>
            </a:extLst>
          </p:cNvPr>
          <p:cNvSpPr/>
          <p:nvPr/>
        </p:nvSpPr>
        <p:spPr>
          <a:xfrm>
            <a:off x="1638571" y="2564293"/>
            <a:ext cx="3073388" cy="128279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B553571-6930-BABD-C222-C53E9E44E46A}"/>
              </a:ext>
            </a:extLst>
          </p:cNvPr>
          <p:cNvSpPr/>
          <p:nvPr/>
        </p:nvSpPr>
        <p:spPr>
          <a:xfrm>
            <a:off x="4710957" y="4114069"/>
            <a:ext cx="2078582" cy="42703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05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7" y="387350"/>
            <a:ext cx="8507583" cy="102795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Pipeline – load data to RAW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93129-798F-31D7-307B-4FD539946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6882"/>
            <a:ext cx="12192000" cy="4004236"/>
          </a:xfrm>
          <a:prstGeom prst="rect">
            <a:avLst/>
          </a:prstGeom>
        </p:spPr>
      </p:pic>
      <p:pic>
        <p:nvPicPr>
          <p:cNvPr id="6" name="Picture 5" descr="A blue elephant head with white outline on black background&#10;&#10;Description automatically generated">
            <a:extLst>
              <a:ext uri="{FF2B5EF4-FFF2-40B4-BE49-F238E27FC236}">
                <a16:creationId xmlns:a16="http://schemas.microsoft.com/office/drawing/2014/main" id="{EBCC0184-C89B-53AB-68B7-482D72C2C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5036" y="4310991"/>
            <a:ext cx="631998" cy="702220"/>
          </a:xfrm>
          <a:prstGeom prst="rect">
            <a:avLst/>
          </a:prstGeom>
        </p:spPr>
      </p:pic>
      <p:pic>
        <p:nvPicPr>
          <p:cNvPr id="8" name="Picture 7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2F45CC51-42B2-308B-4EF0-8E1B3C06C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8759" y="1907520"/>
            <a:ext cx="770082" cy="7700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D70AB5-43D0-ECF6-319F-007C137C72B5}"/>
              </a:ext>
            </a:extLst>
          </p:cNvPr>
          <p:cNvSpPr txBox="1"/>
          <p:nvPr/>
        </p:nvSpPr>
        <p:spPr>
          <a:xfrm>
            <a:off x="1089891" y="1584355"/>
            <a:ext cx="196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Apache Airflow: Phase 1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2E032-FB6B-2006-5DD6-0B583B43AFAA}"/>
              </a:ext>
            </a:extLst>
          </p:cNvPr>
          <p:cNvSpPr txBox="1"/>
          <p:nvPr/>
        </p:nvSpPr>
        <p:spPr>
          <a:xfrm>
            <a:off x="1650422" y="5799418"/>
            <a:ext cx="966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user_purchase.csv </a:t>
            </a:r>
            <a:r>
              <a:rPr lang="en-US" sz="1800" b="0" i="0" u="none" strike="noStrike" baseline="0" dirty="0">
                <a:latin typeface="ProximaNova-Regular"/>
              </a:rPr>
              <a:t>file into</a:t>
            </a:r>
            <a:r>
              <a:rPr lang="en-KE" sz="1800" b="0" i="0" u="none" strike="noStrike" baseline="0" dirty="0">
                <a:latin typeface="ProximaNova-Regular"/>
              </a:rPr>
              <a:t> </a:t>
            </a:r>
            <a:r>
              <a:rPr lang="en-US" sz="1800" b="0" i="0" u="none" strike="noStrike" baseline="0" dirty="0">
                <a:latin typeface="ProximaNova-Regular"/>
              </a:rPr>
              <a:t>a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ProximaNova-Regular"/>
              </a:rPr>
              <a:t>PostgreSQL DB </a:t>
            </a:r>
            <a:endParaRPr lang="en-KE" sz="1800" b="0" i="0" u="none" strike="noStrike" baseline="0" dirty="0">
              <a:solidFill>
                <a:srgbClr val="0070C0"/>
              </a:solidFill>
              <a:latin typeface="ProximaNova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movie_review.csv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 and</a:t>
            </a:r>
            <a:r>
              <a:rPr lang="en-KE" sz="18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log_reviews.csv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 u="none" strike="noStrike" baseline="0" dirty="0">
                <a:latin typeface="ProximaNova-Regular"/>
              </a:rPr>
              <a:t>into </a:t>
            </a:r>
            <a:r>
              <a:rPr lang="en-KE" sz="1800" b="0" i="0" u="none" strike="noStrike" baseline="0" dirty="0">
                <a:latin typeface="ProximaNova-Regular"/>
              </a:rPr>
              <a:t>a</a:t>
            </a:r>
            <a:r>
              <a:rPr lang="en-US" sz="1800" b="0" i="0" u="none" strike="noStrike" baseline="0" dirty="0">
                <a:latin typeface="ProximaNova-Regular"/>
              </a:rPr>
              <a:t> 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roximaNova-Regular"/>
              </a:rPr>
              <a:t>storage bucket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7" name="Picture 6" descr="A colorful pinwheel on a black background&#10;&#10;Description automatically generated">
            <a:extLst>
              <a:ext uri="{FF2B5EF4-FFF2-40B4-BE49-F238E27FC236}">
                <a16:creationId xmlns:a16="http://schemas.microsoft.com/office/drawing/2014/main" id="{613FB083-E341-483B-EBE2-55216273D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41" y="1612776"/>
            <a:ext cx="646332" cy="6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7" y="387350"/>
            <a:ext cx="8507583" cy="102795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Pipelines – i</a:t>
            </a:r>
            <a:r>
              <a:rPr lang="en-KE" dirty="0" err="1"/>
              <a:t>ngested</a:t>
            </a:r>
            <a:r>
              <a:rPr lang="en-KE" dirty="0"/>
              <a:t> </a:t>
            </a:r>
            <a:r>
              <a:rPr lang="en-GB" dirty="0" err="1"/>
              <a:t>dat</a:t>
            </a:r>
            <a:r>
              <a:rPr lang="en-KE" dirty="0"/>
              <a:t>a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9D837-9AA9-D2B0-E7CB-201AAC4BD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45" y="2871982"/>
            <a:ext cx="9172835" cy="348436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5E6E72A-05D4-FA82-D30B-C7C1AB4CA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75" y="1130827"/>
            <a:ext cx="3804366" cy="2238383"/>
          </a:xfrm>
          <a:prstGeom prst="rect">
            <a:avLst/>
          </a:prstGeom>
        </p:spPr>
      </p:pic>
      <p:pic>
        <p:nvPicPr>
          <p:cNvPr id="7" name="Picture 6" descr="A blue elephant head with white outline on black background&#10;&#10;Description automatically generated">
            <a:extLst>
              <a:ext uri="{FF2B5EF4-FFF2-40B4-BE49-F238E27FC236}">
                <a16:creationId xmlns:a16="http://schemas.microsoft.com/office/drawing/2014/main" id="{250D7005-A332-FFFC-42C8-0F3055A2E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879" y="3429000"/>
            <a:ext cx="741951" cy="8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5489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8_TF78504181_Win32" id="{C0282433-D7EF-45DF-A8F6-65451AB0B295}" vid="{7A5F5F68-7204-400F-A78C-9EE75BE45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{D83422DF-B5ED-4F66-BAD7-7D6D88B68898}tf78504181_win32</Template>
  <TotalTime>2299</TotalTime>
  <Words>447</Words>
  <Application>Microsoft Office PowerPoint</Application>
  <PresentationFormat>Widescreen</PresentationFormat>
  <Paragraphs>102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Avenir Next LT Pro</vt:lpstr>
      <vt:lpstr>Baloo2-Regular</vt:lpstr>
      <vt:lpstr>Calibri</vt:lpstr>
      <vt:lpstr>Consolas</vt:lpstr>
      <vt:lpstr>ElMessiri-Bold</vt:lpstr>
      <vt:lpstr>ProximaNova-Bold</vt:lpstr>
      <vt:lpstr>ProximaNova-Regular</vt:lpstr>
      <vt:lpstr>Tw Cen MT</vt:lpstr>
      <vt:lpstr>ShapesVTI</vt:lpstr>
      <vt:lpstr>Wizeline DEB Bootcamp</vt:lpstr>
      <vt:lpstr>Sidney Ochoki  Isoe</vt:lpstr>
      <vt:lpstr>Session Goal  The goal is to explain my end-to-end solution used for the capstone project.</vt:lpstr>
      <vt:lpstr>1. Introduction</vt:lpstr>
      <vt:lpstr>2. Infrastructure</vt:lpstr>
      <vt:lpstr>Airflow Pipeline</vt:lpstr>
      <vt:lpstr>Pipeline – load data to RAW</vt:lpstr>
      <vt:lpstr>Pipeline – load data to RAW</vt:lpstr>
      <vt:lpstr>Pipelines – ingested data</vt:lpstr>
      <vt:lpstr>Pipelines – RAW to STAGING</vt:lpstr>
      <vt:lpstr>Pipelines – RAW to STAGING</vt:lpstr>
      <vt:lpstr>Pipelines – RAW to STAGE </vt:lpstr>
      <vt:lpstr>Pipelines – STAGING to Data Warehouse</vt:lpstr>
      <vt:lpstr>Pipelines –Data Warehouse Schema</vt:lpstr>
      <vt:lpstr>BigQuery (DW) - Analytics</vt:lpstr>
      <vt:lpstr>Lessons Learned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Wizeline DEB Bootcamp</dc:title>
  <dc:creator>Sidney Isoe</dc:creator>
  <cp:lastModifiedBy>Sidney Isoe</cp:lastModifiedBy>
  <cp:revision>2</cp:revision>
  <dcterms:created xsi:type="dcterms:W3CDTF">2023-10-12T15:26:35Z</dcterms:created>
  <dcterms:modified xsi:type="dcterms:W3CDTF">2024-01-12T12:38:35Z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