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29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2684 24575,'21'-11'0,"17"-10"0,10-18 0,14-10 0,11-17-929,-34 28 0,2-2 929,3-10 0,3 0 0,6 3 0,1-1 0,-1-11 0,1 0-778,6 5 1,2 0 777,1-8 0,0-1 0,-4 0 0,-1 0 0,0 5 0,-3 1-406,-6 1 1,-3 3 405,-10 13 0,0-1 0,14-17 0,-1 1 0,10-18 0,-13 21 0,0-1 0,-14 13 0,-2 1 0,21-33 0,-20 28 0,-1-1 0,22-27 0,-21 28 0,1-1 0,2 5 0,1-1 0,-2-6 0,-1 2-109,21-21 109,4-11 0,-22 24 0,15-10 0,-9 4 1193,-7 14-1193,-3 3 2035,-9 15-2035,-4 2 967,-3 11-967,-5 1 138,0 5-138,-5 1 0,-5 3 0,-5 2 0,-5 4 0,-5 5 0,4 0 0,-4 1 0,1 3 0,-3-3 0,1 0 0,-4 3 0,4-3 0,-5 5 0,-1 0 0,-5-5 0,4 3 0,-11-2 0,11 3 0,-10 2 0,10-1 0,-11 0 0,11 0 0,-4 0 0,6 0 0,-1-5 0,6 3 0,-4-8 0,9 8 0,-4-8 0,10-1 0,1-6 0,8 1 0,1-4 0,5 4 0,0 0 0,-1 0 0,1 1 0,0 3 0,4-3 0,3-1 0,-1 4 0,4-9 0,-9 9 0,9-8 0,-4 7 0,5-2 0,1-1 0,5-1 0,-4-5 0,11 4 0,-5-8 0,0 8 0,4-10 0,-10 6 0,11 0 0,-11 5 0,4-4 0,-6 4 0,-4 0 0,3-4 0,-9 9 0,3-4 0,-4 5 0,0 0 0,-1 0 0,1 0 0,0 0 0,-1 0 0,1 0 0,-1 0 0,1 0 0,0 0 0,-1 0 0,1 0 0,0 0 0,-1 0 0,1 0 0,0 0 0,-1 0 0,1 0 0,0 0 0,-5 5 0,-1 0 0,-4 5 0,0-1 0,0 1 0,0 0 0,0-1 0,0 1 0,0-1 0,0 1 0,0 0 0,-4-1 0,3 6 0,-3-4 0,4 9 0,0-4 0,0 6 0,0-1 0,0 0 0,0 1 0,0-1 0,0-5 0,0 4 0,0-9 0,0 4 0,0-5 0,0-1 0,0 1 0,0 0 0,0-1 0,0 1 0,0 4 0,0-3 0,0 3 0,0-5 0,0 1 0,0-1 0,4-3 0,1-2 0,1-4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45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48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0 24575,'-9'0'0,"-12"0"0,8 0 0,-13 0 0,4 0 0,-1 0 0,-5 5 0,7 1 0,5 4 0,-4 1 0,9-2 0,-4 1 0,6-4 0,3 2 0,-2-2 0,2 3 0,1 1 0,1 0 0,-1-5 0,4 4 0,-3-4 0,4 5 0,0-1 0,0 1 0,0-1 0,0 1 0,0 0 0,0-1 0,0 1 0,0 0 0,0-1 0,0 1 0,0 0 0,4-5 0,2-1 0,3-4 0,1 0 0,0 0 0,-1 0 0,1 0 0,-1 0 0,1 0 0,0 0 0,-1 0 0,1 0 0,0 0 0,-1 0 0,1 0 0,5 0 0,-4 0 0,9 5 0,-4 1 0,0 4 0,4 1 0,-9-2 0,9 2 0,-9-1 0,4 0 0,-5 0 0,4 0 0,-3-1 0,4 1 0,-5 0 0,-5 0 0,4 5 0,-8-4 0,4 9 0,-1-9 0,-3 9 0,4-9 0,0 9 0,-4-4 0,3 5 0,-4-5 0,0 14 0,0-12 0,0 13 0,0-9 0,0-1 0,0 0 0,0 1 0,0-6 0,0-1 0,0-6 0,0 6 0,0-4 0,0 4 0,-4-6 0,-6-3 0,-1 2 0,-9-7 0,3 4 0,-4 0 0,5-4 0,-4 3 0,4 1 0,0-4 0,1 4 0,5-5 0,0 0 0,1 0 0,3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49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24575,'10'5'0,"-1"-4"0,1 3 0,0-4 0,-1 0 0,1 0 0,0 0 0,-1 0 0,1 0 0,-1 0 0,-3-4 0,2-2 0,-7-3 0,4-1 0,-5 0 0,0 1 0,0-1 0,0 1 0,-5 3 0,0 2 0,-5 4 0,5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51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2 859 24575,'-1'-29'0,"7"-5"0,12 5 0,5-6 0,-5 6 0,4-5 0,-4 5 0,4 0 0,-4-4 0,2 10 0,-3-5 0,6 1 0,-6 4 0,4-5 0,-9 7 0,8 0 0,-8-1 0,8 1 0,-8 0 0,9-7 0,-9 5 0,10-10 0,-10 10 0,10-11 0,-5 11 0,0-4 0,3 5 0,-8 1 0,3 5 0,-5 1 0,0 5 0,0 1 0,-5-1 0,-1 1 0,1 3 0,-4-2 0,7 7 0,-7-8 0,8 8 0,-8-8 0,7 8 0,-6-3 0,2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52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 24575,'0'9'0,"0"1"0,4-5 0,2 0 0,3-5 0,1 0 0,0 0 0,-1 0 0,1 0 0,-1 0 0,1 0 0,0 0 0,-5-5 0,-1 0 0,-4-5 0,0 1 0,0-1 0,0 0 0,0 1 0,0-1 0,-4 5 0,-1 1 0,-5 4 0,0 0 0,1 0 0,-1 0 0,1 0 0,3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31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1 102 24575,'9'0'0,"6"-4"0,7 2 0,7-13 0,7 7 0,-1-9 0,-6 1 0,4 9 0,-10-7 0,11 7 0,-11 1 0,4 1 0,-6 5 0,-4 0 0,3 0 0,-9 0 0,3 0 0,-4 0 0,0 0 0,-1 0 0,1 0 0,0 4 0,-5 2 0,-1 3 0,-4 1 0,0 0 0,0-1 0,0 6 0,0-4 0,0 9 0,0-4 0,0 6 0,-5 5 0,-1-4 0,-6 10 0,1-3 0,0 5 0,-7 7 0,4-5 0,-10 12 0,11-12 0,-5 5 0,1-7 0,4 0 0,-3-6 0,10-1 0,-4-7 0,9 1 0,-8-6 0,8-1 0,1-10 0,5-1 0,5-4 0,-1 0 0,1 0 0,0 0 0,-1-4 0,1 3 0,0-3 0,-1 4 0,1-5 0,0 4 0,-1-7 0,1 7 0,-1-4 0,1 5 0,0 0 0,-5-4 0,4 3 0,-4-3 0,5 4 0,-1 0 0,1 0 0,0 0 0,-1-5 0,1 4 0,0-3 0,-1 4 0,1 0 0,-1 0 0,6-5 0,1 4 0,6-4 0,-1 5 0,1 0 0,-6 0 0,4 0 0,-9 0 0,4 0 0,-6 0 0,1 0 0,-1 0 0,1 0 0,0 0 0,-1 0 0,1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32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34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1 24575,'-21'0'0,"0"0"0,-1 0 0,1 0 0,0 0 0,-1 0 0,1 5 0,5 0 0,1 5 0,0 0 0,4 0 0,1 5 0,1-4 0,8 4 0,-3-5 0,-1-1 0,4 1 0,-3 0 0,4-1 0,0 1 0,0 0 0,0-1 0,0 1 0,0-1 0,0 1 0,4-5 0,2 0 0,3-5 0,1 0 0,0 0 0,-1 0 0,1 0 0,0 0 0,-1 0 0,1 0 0,-1 0 0,1 0 0,0 0 0,5 0 0,1 0 0,5 0 0,0 4 0,-4-2 0,3 7 0,2-2 0,-4 3 0,8 1 0,-10-1 0,5 6 0,1-5 0,-1 5 0,-5-6 0,4 5 0,-9-4 0,4 9 0,-4-4 0,-1 6 0,-4-1 0,4 1 0,-9-1 0,4 0 0,-5 1 0,0 5 0,0-4 0,0 4 0,0 1 0,0-5 0,0 14 0,0-19 0,0 12 0,-5-19 0,-5 4 0,-2 0 0,-3-4 0,5 4 0,-4-5 0,3 0 0,-9 1 0,9-6 0,-9 5 0,9-9 0,-9 8 0,9-7 0,-4 7 0,5-8 0,0 3 0,1-4 0,-1 0 0,1 0 0,-1 0 0,5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35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 24575,'0'10'0,"4"-5"0,2-1 0,3-4 0,1 0 0,0 0 0,-1 0 0,1 0 0,0 0 0,-1 0 0,1 0 0,-1 0 0,1 0 0,0 0 0,-1 0 0,1 0 0,-5-4 0,0-1 0,-1-5 0,-3 0 0,3 1 0,-4-1 0,-4 5 0,3 1 0,-3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37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1292 24575,'0'-29'0,"0"1"0,6-6 0,0 3 0,6-5 0,0 2 0,4 5 0,-3 0 0,3 2 0,-5 6 0,-1-1 0,1-5 0,5 4 0,-4-5 0,4 7 0,-6 0 0,1-1 0,0-5 0,0 4 0,0-5 0,0 7 0,0-6 0,0 4 0,0-11 0,0 11 0,6-10 0,-5 4 0,11-7 0,-10 1 0,3 6 0,-4-4 0,-2 10 0,2-5 0,-2 7 0,1 0 0,0-1 0,-1 6 0,0-4 0,1 4 0,-1-5 0,1-1 0,0-5 0,0 4 0,0-5 0,0 7 0,-1 0 0,1 5 0,-1 1 0,-1 5 0,-3 0 0,-2 1 0,0-1 0,-3 0 0,8 5 0,-8-3 0,8 6 0,-8-2 0,3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38.9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24575,'-9'4'0,"-1"2"0,0 3 0,5 1 0,-4 0 0,8-1 0,-3 1 0,4 0 0,0-1 0,0 1 0,0 0 0,4-5 0,2-1 0,3-4 0,1 0 0,0 0 0,-1 0 0,1 0 0,-5-4 0,-1-1 0,-4-5 0,0 0 0,0 1 0,0-1 0,-4 5 0,-1 0 0,-5 5 0,5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42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1338 2567 24575,'-21'-16'0,"4"0"0,-18-14 0,-4-2 0,7 1 0,-6-6 0,4 13 0,1-12 0,-11 4 0,5-7 0,8 3 0,-6-2 0,7 7 0,-2-4 0,4 5 0,4-5 0,1 0 0,0 0 0,-1 0 0,1 0 0,-1-1 0,7 7 0,-5-4 0,9 4 0,-4 0 0,1-5 0,4 11 0,-5-10 0,6 4 0,-1 0 0,1-5 0,-1 5 0,1-6 0,-1 0 0,0 0 0,1-1 0,-1 7 0,6-4 0,-4 10 0,4-11 0,-5 11 0,5-4 0,-4 0 0,9 4 0,-9-5 0,8 7 0,-7-10 0,8 1 0,-9-2 0,4-2 0,0 5 0,-5-6 0,5 6 0,0-5 0,-3 11 0,7-10 0,-7 10 0,8-18 0,-9 11 0,8-13 0,-8 8 0,4 0 0,-6 0 0,5 0 0,-3 0 0,3-1 0,1 7 0,1-4 0,0 10 0,4-5 0,-9-8 0,9 10 0,-4-17 0,1 20 0,2-4 0,-2 5 0,-1 1 0,4 0 0,-4 5 0,5-4 0,-4 9 0,3-9 0,-4 9 0,5-4 0,0 5 0,-4-5 0,2 4 0,-2-4 0,4 6 0,-5 3 0,0 2 0,-5 4 0,1 4 0,3 2 0,-2 3 0,7 1 0,-8 0 0,8-1 0,-7 1 0,2 0 0,-3-1 0,-1 1 0,0 0 0,5-1 0,-4 1 0,4 0 0,-5-1 0,5 1 0,-4-1 0,4 1 0,0 0 0,-4-1 0,8 1 0,-8 0 0,8-1 0,-7 1 0,7 0 0,-8-1 0,8 1 0,-3 0 0,0-1 0,2 1 0,-6-1 0,7-7 0,-3-4 0,4-7 0,0-1 0,4 1 0,1-1 0,5 0 0,0-5 0,-5 4 0,4-3 0,-3 4 0,3 0 0,1 1 0,0-6 0,0 4 0,0-4 0,0 5 0,-1 1 0,1-1 0,0 0 0,-1 1 0,1 3 0,-5-2 0,4 7 0,-4-8 0,5 8 0,-1-7 0,1 7 0,0-4 0,-1 5 0,1 0 0,0 0 0,-1 0 0,1 0 0,0 0 0,-1 0 0,1 0 0,-1 0 0,1 5 0,0 0 0,-1 5 0,1-1 0,0 1 0,5-5 0,-5 4 0,5-8 0,-5 7 0,0-7 0,-1 8 0,1-4 0,0 5 0,-1 0 0,1-1 0,-1-3 0,1-2 0,0-4 0,-1 0 0,-3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07:11:45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24575,'9'-10'0,"1"1"0,-1 3 0,6-3 0,-4 8 0,4-8 0,-5 8 0,-1-3 0,1 4 0,0 0 0,-1 0 0,1 0 0,0 0 0,-1 0 0,-3 4 0,-2 1 0,-4 5 0,0 0 0,0-1 0,0 1 0,0 0 0,0-1 0,0 6 0,0-4 0,0 9 0,0-4 0,0 6 0,-5-1 0,-1 0 0,0 1 0,-3-1 0,8 0 0,-8-4 0,3 3 0,-4-4 0,4 0 0,-4 4 0,5-9 0,-1 9 0,-3-9 0,8 9 0,-7-9 0,2 4 0,1-6 0,-4 1 0,8 0 0,-7-1 0,7 1 0,-4 0 0,1-5 0,3 4 0,-3-4 0,-1 5 0,9-5 0,-3-1 0,8-4 0,1 0 0,0 0 0,-1-4 0,1 3 0,0-3 0,-1 4 0,6 0 0,-4 0 0,4-5 0,0 4 0,-4-3 0,9-1 0,-9 4 0,9-4 0,-4 5 0,0-4 0,4 3 0,-9-3 0,9 4 0,-9 0 0,4-5 0,-6 4 0,1-3 0,0 4 0,-1 0 0,1 0 0,4-4 0,-3 3 0,3-4 0,-9 5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E666C-DBF0-F945-B516-C410002AD88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65682-4F91-7847-8EEC-0EA9D9BFF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65682-4F91-7847-8EEC-0EA9D9BFF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F218-5B59-D544-A38A-FBAA01AD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7A9E-12A0-6C4C-9680-D9E8A1903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713-1646-3643-8024-CC36A0CB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11AF-BC0E-5944-A0B9-4BE84C83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7691-0641-AC4B-8FAC-C22CC0F6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C550-A000-2C4F-A7D1-18A9787B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A3D2-0C40-854B-9073-14065729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2FA2-D120-A64D-B425-6D7559E8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918F-97E8-C54F-8616-C7ADD6A6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9C4E-9211-BE49-8342-DC19214D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D6820-ED63-C74C-89F4-08DF7C1B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D291-ED4F-1C4E-81DB-43E93919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4C7A-EF13-6C4F-8355-A2157224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8BD5-7386-F745-83E0-55CA72CF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7051-BFF4-0F44-9B86-34F9C64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7F4-919E-114C-AC4D-09C83AF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F094-8A0A-A440-A2A5-D1C4B1B7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E3F2-E41D-6140-9A37-BF7D4F8C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96E5-D05D-964B-A24B-B4DB739B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6ED3-0A9A-7A47-BB0A-190BCCFC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2FDB-B985-284D-A313-40B2ACF3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0AA6-63EB-AD45-82D0-ADD0342A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71FC-19DB-354F-A43B-28519917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CA3F-E907-904F-8697-8E1E6233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642E-78D3-4947-812E-E783575E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B2A6-EDAE-BB43-8BA0-9AF34773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7265-91D5-FA48-9529-263101938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2AAB5-5E84-954B-AD63-8026E83D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2393-C0F5-0440-AED4-0AB90DF6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7831-44C3-8A44-A128-AD2142DF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82A6-B48F-B147-B8DC-45EFCA26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5832-94EE-9D4B-B4DF-1208B1D5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526A-52AF-2646-92F9-3FC3E360D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AB50-D4BB-7D44-A9B1-A6443907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075AB-D287-7745-99A5-34A264A3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61676-A21C-AF4A-8FFC-3E2E1FDB9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1BA52-1481-C943-8B06-671548D6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A77AD-0C53-8E4F-9210-D17CEC6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C3298-F84C-C742-8F43-C15B1691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55AD-D050-F74E-A057-DCA88E3D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59954-78BD-474C-AD28-790AF5B1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ACCB-9113-C841-99FA-0238458B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8E941-20DD-9143-A28B-3FC9B160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A3B46-FAD6-EA48-B574-9547A5C4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01C6D-8FAB-F348-A5C5-4F262623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938CF-0A7A-A843-ABBC-66EDAA0A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9C2F-285E-3B4B-82DA-BA20EFAD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2CEE-C256-DC4E-8621-D07F6EA1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E8A5-58C0-6349-8762-23A2DE65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6BC77-908F-6C48-B157-CA3F9CEF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2873-5527-3848-BA22-BF81C101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305C0-8EA7-A14A-BD79-F9E97FFC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077-02BB-074B-A001-0767E47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2A49A-0DE0-F944-89F8-58C9E37AD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24DE-58EB-F84A-94F8-1D914E1BB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4384E-6859-1E47-B462-75A883AE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920B-362F-A642-A7B4-B830735D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A66B1-62B1-6D48-8BE1-44AA24B0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A12DA-028B-E640-89A9-6674E853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7CBB-DB08-C240-9F1A-321709FC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3779-8824-3648-B8AD-9C1480F44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FF21-BFDF-4149-97FD-522F0EA6AD8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B555-7251-CE49-927E-0C79C466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C4B0-3777-8148-9528-323F89FFD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79A8-4D75-E64A-92F1-AC8970D8C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customXml" Target="../ink/ink12.xml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0B9-28FD-D34D-B853-6C58F7E21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PPHA 31202: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16E70-44F8-AF46-980B-7AA36910A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E2B1-6CEF-4F43-8C7C-CF2BAF18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7193-3142-C844-BD12-92048A493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49188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Sample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converges to the true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as sample size goes to infinity</a:t>
                </a:r>
              </a:p>
              <a:p>
                <a:endParaRPr lang="en-US" dirty="0"/>
              </a:p>
              <a:p>
                <a:r>
                  <a:rPr lang="en-US" dirty="0"/>
                  <a:t>For example, if we roll a 4-sided fair die where E(x) = 0.25(1)+0.25(2)+0.25(3)+0.25(4) = 5/2, we would expect the average die side to approach 5/2 as we increase the number of rolls</a:t>
                </a:r>
              </a:p>
              <a:p>
                <a:endParaRPr lang="en-US" dirty="0"/>
              </a:p>
              <a:p>
                <a:r>
                  <a:rPr lang="en-US" dirty="0"/>
                  <a:t>The Law of Large Numbers does not tell us anything about what happens to the distribution as the sample size increases</a:t>
                </a:r>
              </a:p>
              <a:p>
                <a:endParaRPr lang="en-US" dirty="0"/>
              </a:p>
              <a:p>
                <a:r>
                  <a:rPr lang="en-US" dirty="0"/>
                  <a:t>Only the CLT describes an asymptotic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7193-3142-C844-BD12-92048A493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4918869"/>
              </a:xfrm>
              <a:blipFill>
                <a:blip r:embed="rId2"/>
                <a:stretch>
                  <a:fillRect l="-1086" t="-10825" r="-844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0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0700-78BA-9F46-BFB3-316A6897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-1920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7F3AF-530F-8642-8016-C33A62A64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837" y="771525"/>
                <a:ext cx="11763375" cy="589279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have n observations drawn from a distribution f(x) such that E(x) =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variance var(x) is finite, then as n goes to infinity,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converges to 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CLT ensures that the sample mean becomes normally distributed</a:t>
                </a:r>
              </a:p>
              <a:p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x = {x</a:t>
                </a:r>
                <a:r>
                  <a:rPr lang="en-US" sz="3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x</a:t>
                </a:r>
                <a:r>
                  <a:rPr lang="en-US" sz="3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 , </a:t>
                </a:r>
                <a:r>
                  <a:rPr lang="en-US" sz="3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3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variance</m:t>
                    </m:r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~ N(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/n)</a:t>
                </a:r>
              </a:p>
              <a:p>
                <a:pPr marL="0" indent="0">
                  <a:buNone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3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0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~ N(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/n)         (Subtracting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shifts distribution so it is centered at 0)</a:t>
                </a:r>
              </a:p>
              <a:p>
                <a:pPr marL="457200" lvl="1" indent="0">
                  <a:buNone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0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~ 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   (Multiplying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scales the variance)</a:t>
                </a:r>
              </a:p>
              <a:p>
                <a:pPr marL="0" indent="0">
                  <a:buNone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Similar to the Law of Large Numbers, the Central Limit Theorem tells us that the sample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converges to the true mean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sample size goes to infinity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7F3AF-530F-8642-8016-C33A62A64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837" y="771525"/>
                <a:ext cx="11763375" cy="5892799"/>
              </a:xfrm>
              <a:blipFill>
                <a:blip r:embed="rId3"/>
                <a:stretch>
                  <a:fillRect l="-755" t="-1935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33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B32-5A4F-C24C-97F0-205AD05E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ED1B-39BE-914D-8B25-07E2BE774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4463"/>
                <a:ext cx="10632141" cy="5078412"/>
              </a:xfrm>
            </p:spPr>
            <p:txBody>
              <a:bodyPr/>
              <a:lstStyle/>
              <a:p>
                <a:r>
                  <a:rPr lang="en-US" sz="3000" dirty="0"/>
                  <a:t>Geometrically similar to a normal distribution</a:t>
                </a:r>
              </a:p>
              <a:p>
                <a:pPr lvl="1"/>
                <a:r>
                  <a:rPr lang="en-US" sz="3000" dirty="0"/>
                  <a:t>T-distribution is indistinguishable from normal at high DOF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t-distribution is formed from the ratio of two random variables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r>
                  <a:rPr lang="en-US" sz="3000" dirty="0"/>
                  <a:t>t-statistic,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/√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000" dirty="0"/>
                  <a:t> is distributed N(0, 1/n)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t-statistic is the ratio of two random variables (sample mean and standard error)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6ED1B-39BE-914D-8B25-07E2BE774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4463"/>
                <a:ext cx="10632141" cy="5078412"/>
              </a:xfrm>
              <a:blipFill>
                <a:blip r:embed="rId2"/>
                <a:stretch>
                  <a:fillRect l="-1073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7776-DCF7-344D-961F-A01C0C84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6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Simulating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01EF-F346-D743-9CD8-F7D7454E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9839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generate random variable x, have to invert the CDF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/>
              <a:t>calculate p </a:t>
            </a:r>
            <a:r>
              <a:rPr lang="en-US" dirty="0"/>
              <a:t>= F(x) and then take the inverse function to get            x = </a:t>
            </a:r>
            <a:r>
              <a:rPr lang="en-US"/>
              <a:t>F</a:t>
            </a:r>
            <a:r>
              <a:rPr lang="en-US" baseline="30000"/>
              <a:t>-1</a:t>
            </a:r>
            <a:r>
              <a:rPr lang="en-US"/>
              <a:t>(p) </a:t>
            </a:r>
            <a:r>
              <a:rPr lang="en-US" dirty="0"/>
              <a:t>= F</a:t>
            </a:r>
            <a:r>
              <a:rPr lang="en-US" baseline="30000" dirty="0"/>
              <a:t>-1</a:t>
            </a:r>
            <a:r>
              <a:rPr lang="en-US" dirty="0"/>
              <a:t>(u) </a:t>
            </a:r>
            <a:r>
              <a:rPr lang="en-US"/>
              <a:t>since p </a:t>
            </a:r>
            <a:r>
              <a:rPr lang="en-US" dirty="0"/>
              <a:t>is distributed U[0,1]</a:t>
            </a:r>
          </a:p>
          <a:p>
            <a:endParaRPr lang="en-US" dirty="0"/>
          </a:p>
          <a:p>
            <a:r>
              <a:rPr lang="en-US" dirty="0"/>
              <a:t>For example suppose we have a binary distribution where p(x=0) = 0.85 and p(x=1) = 0.15</a:t>
            </a:r>
          </a:p>
          <a:p>
            <a:endParaRPr lang="en-US" dirty="0"/>
          </a:p>
          <a:p>
            <a:r>
              <a:rPr lang="en-US" dirty="0"/>
              <a:t>For simulation would use uniform distribution (</a:t>
            </a:r>
            <a:r>
              <a:rPr lang="en-US" dirty="0" err="1"/>
              <a:t>runif</a:t>
            </a:r>
            <a:r>
              <a:rPr lang="en-US" dirty="0"/>
              <a:t>(N) in R where N is sample size) and if </a:t>
            </a:r>
            <a:r>
              <a:rPr lang="en-US" dirty="0" err="1"/>
              <a:t>runif</a:t>
            </a:r>
            <a:r>
              <a:rPr lang="en-US" dirty="0"/>
              <a:t>(N) &lt; 0.85, assign a 0, else assign a 1 (alternatively, could do if </a:t>
            </a:r>
            <a:r>
              <a:rPr lang="en-US" dirty="0" err="1"/>
              <a:t>runif</a:t>
            </a:r>
            <a:r>
              <a:rPr lang="en-US" dirty="0"/>
              <a:t>(N) &lt; 0.15 assign a 1, else assign a 0)</a:t>
            </a:r>
          </a:p>
          <a:p>
            <a:endParaRPr lang="en-US" dirty="0"/>
          </a:p>
          <a:p>
            <a:r>
              <a:rPr lang="en-US" dirty="0"/>
              <a:t>Randomly generated values will be stored in vector which will then be used to calculate sample mean</a:t>
            </a:r>
          </a:p>
        </p:txBody>
      </p:sp>
    </p:spTree>
    <p:extLst>
      <p:ext uri="{BB962C8B-B14F-4D97-AF65-F5344CB8AC3E}">
        <p14:creationId xmlns:p14="http://schemas.microsoft.com/office/powerpoint/2010/main" val="40401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B1E-2F3C-A447-8612-37758E97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1" y="-350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Background for HW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DFA7D-BA02-3E46-A1D4-93CC5E628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071" y="548342"/>
                <a:ext cx="10515600" cy="1697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Z-score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x is the sample mean,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true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/√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Standard Error </a:t>
                </a:r>
              </a:p>
              <a:p>
                <a:r>
                  <a:rPr lang="en-US" dirty="0"/>
                  <a:t>95% confidence interval for normal distribution z &gt; -1.96 and z &lt; 1.96</a:t>
                </a:r>
              </a:p>
              <a:p>
                <a:r>
                  <a:rPr lang="en-US" dirty="0"/>
                  <a:t>5% outliers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DFA7D-BA02-3E46-A1D4-93CC5E628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071" y="548342"/>
                <a:ext cx="10515600" cy="1697504"/>
              </a:xfrm>
              <a:blipFill>
                <a:blip r:embed="rId2"/>
                <a:stretch>
                  <a:fillRect l="-844" t="-7463" b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do you find the 95% confidence interval? | Socratic">
            <a:extLst>
              <a:ext uri="{FF2B5EF4-FFF2-40B4-BE49-F238E27FC236}">
                <a16:creationId xmlns:a16="http://schemas.microsoft.com/office/drawing/2014/main" id="{6BCB7C77-08F9-1048-B510-610A8887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76" y="2497605"/>
            <a:ext cx="63373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74923D-1B1A-4A4B-ADBA-6E51E1C99B20}"/>
                  </a:ext>
                </a:extLst>
              </p14:cNvPr>
              <p14:cNvContentPartPr/>
              <p14:nvPr/>
            </p14:nvContentPartPr>
            <p14:xfrm>
              <a:off x="6954056" y="4349435"/>
              <a:ext cx="924120" cy="96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74923D-1B1A-4A4B-ADBA-6E51E1C99B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5416" y="4340435"/>
                <a:ext cx="941760" cy="9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7ED0D08-4E4A-174B-BEB2-A357CFCD91BC}"/>
              </a:ext>
            </a:extLst>
          </p:cNvPr>
          <p:cNvGrpSpPr/>
          <p:nvPr/>
        </p:nvGrpSpPr>
        <p:grpSpPr>
          <a:xfrm>
            <a:off x="7451216" y="3496235"/>
            <a:ext cx="1116000" cy="479520"/>
            <a:chOff x="7451216" y="3496235"/>
            <a:chExt cx="11160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993A5A-8756-714F-A74B-698AA9E0F35C}"/>
                    </a:ext>
                  </a:extLst>
                </p14:cNvPr>
                <p14:cNvContentPartPr/>
                <p14:nvPr/>
              </p14:nvContentPartPr>
              <p14:xfrm>
                <a:off x="7451216" y="3724475"/>
                <a:ext cx="270720" cy="251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993A5A-8756-714F-A74B-698AA9E0F3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2576" y="3715835"/>
                  <a:ext cx="288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7703EF-4166-1E4C-8E18-CEF8B63C0642}"/>
                    </a:ext>
                  </a:extLst>
                </p14:cNvPr>
                <p14:cNvContentPartPr/>
                <p14:nvPr/>
              </p14:nvContentPartPr>
              <p14:xfrm>
                <a:off x="7870256" y="395703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7703EF-4166-1E4C-8E18-CEF8B63C06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1616" y="3948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821EFC-0067-F94D-B071-B90B49D8FC25}"/>
                    </a:ext>
                  </a:extLst>
                </p14:cNvPr>
                <p14:cNvContentPartPr/>
                <p14:nvPr/>
              </p14:nvContentPartPr>
              <p14:xfrm>
                <a:off x="7931816" y="3603875"/>
                <a:ext cx="172080" cy="30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821EFC-0067-F94D-B071-B90B49D8FC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22816" y="3595235"/>
                  <a:ext cx="189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574325-4D54-1E46-822C-ED7ADAE7342B}"/>
                    </a:ext>
                  </a:extLst>
                </p14:cNvPr>
                <p14:cNvContentPartPr/>
                <p14:nvPr/>
              </p14:nvContentPartPr>
              <p14:xfrm>
                <a:off x="8267336" y="3509915"/>
                <a:ext cx="55800" cy="2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574325-4D54-1E46-822C-ED7ADAE734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8336" y="3501275"/>
                  <a:ext cx="73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0C9B29-FFDE-F142-9F08-C67A483C9C19}"/>
                    </a:ext>
                  </a:extLst>
                </p14:cNvPr>
                <p14:cNvContentPartPr/>
                <p14:nvPr/>
              </p14:nvContentPartPr>
              <p14:xfrm>
                <a:off x="8303336" y="3496235"/>
                <a:ext cx="212040" cy="46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0C9B29-FFDE-F142-9F08-C67A483C9C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4696" y="3487235"/>
                  <a:ext cx="2296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2DF302-22E2-8F42-AA82-7BAFBF818DFA}"/>
                    </a:ext>
                  </a:extLst>
                </p14:cNvPr>
                <p14:cNvContentPartPr/>
                <p14:nvPr/>
              </p14:nvContentPartPr>
              <p14:xfrm>
                <a:off x="8542736" y="3868475"/>
                <a:ext cx="24480" cy="3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2DF302-22E2-8F42-AA82-7BAFBF818D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4096" y="3859475"/>
                  <a:ext cx="421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1B4F64-601B-B248-A2CA-C45350FC0A0F}"/>
                  </a:ext>
                </a:extLst>
              </p14:cNvPr>
              <p14:cNvContentPartPr/>
              <p14:nvPr/>
            </p14:nvContentPartPr>
            <p14:xfrm>
              <a:off x="2990816" y="4522235"/>
              <a:ext cx="482040" cy="924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1B4F64-601B-B248-A2CA-C45350FC0A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82176" y="4513235"/>
                <a:ext cx="499680" cy="9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D7FBB6C-B1E6-2846-B649-74D7D11061A1}"/>
              </a:ext>
            </a:extLst>
          </p:cNvPr>
          <p:cNvGrpSpPr/>
          <p:nvPr/>
        </p:nvGrpSpPr>
        <p:grpSpPr>
          <a:xfrm>
            <a:off x="2549096" y="3861275"/>
            <a:ext cx="969120" cy="452880"/>
            <a:chOff x="2549096" y="3861275"/>
            <a:chExt cx="96912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9A49F1-0672-0A43-B466-CA048B0F9D97}"/>
                    </a:ext>
                  </a:extLst>
                </p14:cNvPr>
                <p14:cNvContentPartPr/>
                <p14:nvPr/>
              </p14:nvContentPartPr>
              <p14:xfrm>
                <a:off x="2549096" y="4122995"/>
                <a:ext cx="146520" cy="191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9A49F1-0672-0A43-B466-CA048B0F9D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40456" y="4114355"/>
                  <a:ext cx="164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CBD47F-FF65-A445-B047-2BE582FBE795}"/>
                    </a:ext>
                  </a:extLst>
                </p14:cNvPr>
                <p14:cNvContentPartPr/>
                <p14:nvPr/>
              </p14:nvContentPartPr>
              <p14:xfrm>
                <a:off x="2847176" y="4252955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CBD47F-FF65-A445-B047-2BE582FBE7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8536" y="42439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73DA12-422F-6A4F-914C-2D1A078BC54E}"/>
                    </a:ext>
                  </a:extLst>
                </p14:cNvPr>
                <p14:cNvContentPartPr/>
                <p14:nvPr/>
              </p14:nvContentPartPr>
              <p14:xfrm>
                <a:off x="2940056" y="3935435"/>
                <a:ext cx="140760" cy="29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73DA12-422F-6A4F-914C-2D1A078BC5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1416" y="3926435"/>
                  <a:ext cx="1584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914709-5961-0A47-8B42-945FF5821A83}"/>
                    </a:ext>
                  </a:extLst>
                </p14:cNvPr>
                <p14:cNvContentPartPr/>
                <p14:nvPr/>
              </p14:nvContentPartPr>
              <p14:xfrm>
                <a:off x="3245696" y="3861995"/>
                <a:ext cx="42120" cy="28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914709-5961-0A47-8B42-945FF5821A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36696" y="3853355"/>
                  <a:ext cx="59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CE9FFA-4B77-8049-B3F6-CAB8C3213060}"/>
                    </a:ext>
                  </a:extLst>
                </p14:cNvPr>
                <p14:cNvContentPartPr/>
                <p14:nvPr/>
              </p14:nvContentPartPr>
              <p14:xfrm>
                <a:off x="3251456" y="3861275"/>
                <a:ext cx="204480" cy="30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CE9FFA-4B77-8049-B3F6-CAB8C32130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42816" y="3852635"/>
                  <a:ext cx="222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2D7E85-B74C-4C4F-AB3F-F257907544B9}"/>
                    </a:ext>
                  </a:extLst>
                </p14:cNvPr>
                <p14:cNvContentPartPr/>
                <p14:nvPr/>
              </p14:nvContentPartPr>
              <p14:xfrm>
                <a:off x="3483296" y="4120835"/>
                <a:ext cx="34920" cy="28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2D7E85-B74C-4C4F-AB3F-F257907544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74656" y="4112195"/>
                  <a:ext cx="52560" cy="4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732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9627-E588-BC44-8902-BC442D67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Homework 5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A48D-A883-5E43-A9F9-96639506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298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Monte-Carlo simulation: generates random values</a:t>
            </a:r>
          </a:p>
          <a:p>
            <a:endParaRPr lang="en-US" dirty="0"/>
          </a:p>
          <a:p>
            <a:r>
              <a:rPr lang="en-US" dirty="0"/>
              <a:t>For each function, you will generate 10,000 sample means, and each sample mean is calculated from a random sample of size 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change the sample size (n) used to calculate each of these means </a:t>
            </a:r>
          </a:p>
          <a:p>
            <a:endParaRPr lang="en-US" dirty="0"/>
          </a:p>
          <a:p>
            <a:r>
              <a:rPr lang="en-US" dirty="0"/>
              <a:t>For each of the 10,000 sample means, it will determine the z-score of the sample mean and whether or not it is in the 95% confidence interval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the end, the code will return the percentage of means that are outliers (not in the 95% confidence interval)</a:t>
            </a:r>
          </a:p>
        </p:txBody>
      </p:sp>
    </p:spTree>
    <p:extLst>
      <p:ext uri="{BB962C8B-B14F-4D97-AF65-F5344CB8AC3E}">
        <p14:creationId xmlns:p14="http://schemas.microsoft.com/office/powerpoint/2010/main" val="9325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0614-F0F4-B440-B580-3DFCFF21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96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Homework 5 Simulation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8F93-8150-694B-ABB4-583DB930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928"/>
            <a:ext cx="10515600" cy="5957047"/>
          </a:xfrm>
        </p:spPr>
        <p:txBody>
          <a:bodyPr>
            <a:normAutofit/>
          </a:bodyPr>
          <a:lstStyle/>
          <a:p>
            <a:r>
              <a:rPr lang="en-US" dirty="0"/>
              <a:t>Since this simulation is meant to model the CLT, as we increase n, we would expect the percentage of sample means that are outliers (have a z-score below -1.96 and above 1.96) to approach 5%</a:t>
            </a:r>
          </a:p>
          <a:p>
            <a:endParaRPr lang="en-US" dirty="0"/>
          </a:p>
          <a:p>
            <a:r>
              <a:rPr lang="en-US" dirty="0"/>
              <a:t>For example, if the sample size is 50 for each sample mean, you might get 10% outliers</a:t>
            </a:r>
          </a:p>
          <a:p>
            <a:endParaRPr lang="en-US" dirty="0"/>
          </a:p>
          <a:p>
            <a:r>
              <a:rPr lang="en-US" dirty="0"/>
              <a:t>But if the sample size is 500 for each sample mean, you might get 6.3% outliers</a:t>
            </a:r>
          </a:p>
          <a:p>
            <a:endParaRPr lang="en-US" dirty="0"/>
          </a:p>
          <a:p>
            <a:r>
              <a:rPr lang="en-US" dirty="0"/>
              <a:t>This is consistent with the CLT because the fact that approximately 5% of sample means are outliers suggests that the sample mean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420537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746</Words>
  <Application>Microsoft Macintosh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PPHA 31202: Week 5</vt:lpstr>
      <vt:lpstr>Law of Large Numbers</vt:lpstr>
      <vt:lpstr>Central Limit Theorem</vt:lpstr>
      <vt:lpstr>t-distributions</vt:lpstr>
      <vt:lpstr>Simulating Random Variable</vt:lpstr>
      <vt:lpstr>Background for HW 5</vt:lpstr>
      <vt:lpstr>Homework 5 Code</vt:lpstr>
      <vt:lpstr>Homework 5 Simulation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PPHA 31202</dc:title>
  <dc:creator>Microsoft Office User</dc:creator>
  <cp:lastModifiedBy>Microsoft Office User</cp:lastModifiedBy>
  <cp:revision>64</cp:revision>
  <dcterms:created xsi:type="dcterms:W3CDTF">2021-10-27T23:02:38Z</dcterms:created>
  <dcterms:modified xsi:type="dcterms:W3CDTF">2021-10-30T04:37:03Z</dcterms:modified>
</cp:coreProperties>
</file>