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0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0" r:id="rId13"/>
    <p:sldId id="2146847067" r:id="rId14"/>
    <p:sldId id="2146847055" r:id="rId15"/>
    <p:sldId id="2146847059" r:id="rId16"/>
    <p:sldId id="2146847069" r:id="rId17"/>
    <p:sldId id="2146847070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522C5-0B34-8239-4EE4-793E8B6C05A9}" v="255" dt="2025-07-01T09:33:34.532"/>
    <p1510:client id="{D7F1B23C-5E68-AC61-D210-0912C84FE76E}" v="44" dt="2025-07-01T09:37:32.263"/>
    <p1510:client id="{D894958A-9A7A-283B-0ADF-D9632CD88E74}" v="14" dt="2025-07-01T10:57:40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8/7/2025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8/7/2025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8/7/2025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8/7/2025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8/7/2025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8/7/2025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  <a:t>Travel PLANNER agent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	IBM AICTE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S.PRAANESH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:S.PRAANESH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SRM IST (RMP)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983CC7B-7F8D-CB96-941A-230516930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776" y="1642499"/>
            <a:ext cx="8221676" cy="47522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E0BC32-387A-7C95-E4CA-A0E90A32D9CE}"/>
              </a:ext>
            </a:extLst>
          </p:cNvPr>
          <p:cNvSpPr txBox="1"/>
          <p:nvPr/>
        </p:nvSpPr>
        <p:spPr>
          <a:xfrm>
            <a:off x="1661651" y="118083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800" b="0" i="0" dirty="0">
                <a:effectLst/>
                <a:latin typeface="fkGroteskNeue"/>
              </a:rPr>
              <a:t>Multimodal Integration: Extend capabilities to include not just text-based research papers but also figures, charts, videos, and audio from conferences and presentations for richer insights.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b="0" i="0" dirty="0">
                <a:effectLst/>
                <a:latin typeface="fkGroteskNeue"/>
              </a:rPr>
              <a:t>Cross-Domain Research Support: Enable seamless literature review and knowledge synthesis across multiple disciplines, fostering interdisciplinary research breakthroughs.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b="0" i="0" dirty="0">
                <a:effectLst/>
                <a:latin typeface="fkGroteskNeue"/>
              </a:rPr>
              <a:t>Real-Time Collaboration Features: Integrate collaborative workspaces that allow multiple researchers to co-curate literature reviews, share annotations, and discuss findings within the platform.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b="0" i="0" dirty="0">
                <a:effectLst/>
                <a:latin typeface="fkGroteskNeue"/>
              </a:rPr>
              <a:t>Advanced Personalization: Employ deeper user profiling with adaptive learning to tailor recommendations not only based on past activity but also evolving research priorities and emerging interests.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b="0" i="0" dirty="0">
                <a:effectLst/>
                <a:latin typeface="fkGroteskNeue"/>
              </a:rPr>
              <a:t>Hypothesis Generation &amp; Validation: Assist researchers in generating new hypotheses grounded in literature gaps and available data, and suggest experiments or data analyses for validation.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 descr="A certificate of appreciation&#10;&#10;AI-generated content may be incorrect.">
            <a:extLst>
              <a:ext uri="{FF2B5EF4-FFF2-40B4-BE49-F238E27FC236}">
                <a16:creationId xmlns:a16="http://schemas.microsoft.com/office/drawing/2014/main" id="{8B613031-B088-60A8-9EB1-651B091BAE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9729" y="1301750"/>
            <a:ext cx="6594039" cy="4673600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ertificate with a yellow and black text&#10;&#10;AI-generated content may be incorrect.">
            <a:extLst>
              <a:ext uri="{FF2B5EF4-FFF2-40B4-BE49-F238E27FC236}">
                <a16:creationId xmlns:a16="http://schemas.microsoft.com/office/drawing/2014/main" id="{3519390A-9CA5-BAED-858D-CC629F822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710" y="1484672"/>
            <a:ext cx="7603268" cy="486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61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0438" y="2264981"/>
            <a:ext cx="6828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Git hub link :https://github.com/S-PRAANESH/</a:t>
            </a:r>
            <a:r>
              <a:rPr lang="en-IN" dirty="0" err="1"/>
              <a:t>Travel_Planner_Agent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F6BF3F-7A1A-CA9D-B491-7F88D42112B3}"/>
              </a:ext>
            </a:extLst>
          </p:cNvPr>
          <p:cNvSpPr txBox="1"/>
          <p:nvPr/>
        </p:nvSpPr>
        <p:spPr>
          <a:xfrm>
            <a:off x="560438" y="126067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accent1"/>
                </a:solidFill>
              </a:rPr>
              <a:t>GitHub Link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98887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73" y="1461920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1"/>
            <a:ext cx="11621610" cy="5212329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sz="2600" b="0" i="0" dirty="0">
                <a:effectLst/>
                <a:latin typeface="fkGroteskNeue"/>
              </a:rPr>
              <a:t>Modern travelers often face difficulties in planning end-to-end trips that match their preferences, budget constraints, and time limitations. The abundance of travel-related information—flights, accommodations, attractions, transportation options, and local experiences—across disparate platforms overwhelms users, leading to suboptimal travel plans and low satisfaction. There is a pressing need for an intelligent, personalized travel planning solution that can understand user preferences, optimize scheduling, and integrate real-time data to provide hassle-free, holistic itineraries.</a:t>
            </a:r>
            <a:endParaRPr lang="en-US" sz="2600" dirty="0">
              <a:latin typeface="Calibri"/>
              <a:ea typeface="Calibri"/>
              <a:cs typeface="Calibri"/>
            </a:endParaRPr>
          </a:p>
          <a:p>
            <a:pPr algn="l"/>
            <a:r>
              <a:rPr lang="en-US" sz="2800" dirty="0">
                <a:latin typeface="Calibri"/>
                <a:ea typeface="+mn-lt"/>
                <a:cs typeface="+mn-lt"/>
              </a:rPr>
              <a:t>Proposed Solution:</a:t>
            </a:r>
            <a:br>
              <a:rPr lang="en-US" sz="2800" dirty="0">
                <a:latin typeface="Calibri"/>
                <a:ea typeface="+mn-lt"/>
                <a:cs typeface="+mn-lt"/>
              </a:rPr>
            </a:br>
            <a:r>
              <a:rPr lang="en-US" sz="2800" b="0" i="0" dirty="0">
                <a:effectLst/>
                <a:latin typeface="fkGroteskNeue"/>
              </a:rPr>
              <a:t>Develop an AI Research Agent using advanced NLP and RAG techniques to streamline the research process. The agent will: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800" b="0" i="0" dirty="0">
                <a:effectLst/>
                <a:latin typeface="fkGroteskNeue"/>
              </a:rPr>
              <a:t>Literature Retrieval: Fetch relevant papers, reviews, and datasets from academic databases using natural language queries.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800" b="0" i="0" dirty="0">
                <a:effectLst/>
                <a:latin typeface="fkGroteskNeue"/>
              </a:rPr>
              <a:t>Automated Summaries: Provide clear, context-aware summaries of papers or research topics tailored to user needs.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800" b="0" i="0" dirty="0">
                <a:effectLst/>
                <a:latin typeface="fkGroteskNeue"/>
              </a:rPr>
              <a:t>Gap &amp; Trend Analysis: Detect underexplored areas, unresolved questions, and emerging themes in the literature.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800" b="0" i="0" dirty="0">
                <a:effectLst/>
                <a:latin typeface="fkGroteskNeue"/>
              </a:rPr>
              <a:t>Smart Recommendations: Suggest relevant papers, datasets, and potential collaborators based on user interests and research history.</a:t>
            </a:r>
          </a:p>
          <a:p>
            <a:pPr marL="0" indent="0">
              <a:buNone/>
            </a:pPr>
            <a:endParaRPr lang="en-US" sz="11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92179"/>
            <a:ext cx="6077115" cy="434002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cloud lite services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Natural Language Processing (NLP)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Retrieval Augmented Generation (RAG)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Granite model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5357492" cy="3407626"/>
          </a:xfrm>
        </p:spPr>
        <p:txBody>
          <a:bodyPr>
            <a:normAutofit/>
          </a:bodyPr>
          <a:lstStyle/>
          <a:p>
            <a:pPr marL="305435" indent="-305435"/>
            <a:r>
              <a:rPr lang="en-IN" sz="2400" dirty="0"/>
              <a:t>IBM Cloud Watsonx AI Studio</a:t>
            </a:r>
          </a:p>
          <a:p>
            <a:pPr marL="305435" indent="-305435"/>
            <a:r>
              <a:rPr lang="en-IN" sz="2400" dirty="0"/>
              <a:t>IBM Cloud </a:t>
            </a:r>
            <a:r>
              <a:rPr lang="en-IN" sz="2400" dirty="0" err="1"/>
              <a:t>Watsonx</a:t>
            </a:r>
            <a:r>
              <a:rPr lang="en-IN" sz="2400" dirty="0"/>
              <a:t> AI runtime</a:t>
            </a:r>
          </a:p>
          <a:p>
            <a:pPr marL="305435" indent="-305435"/>
            <a:r>
              <a:rPr lang="en-IN" sz="2400" dirty="0"/>
              <a:t>IBM Cloud Agent Lab</a:t>
            </a:r>
          </a:p>
          <a:p>
            <a:pPr marL="305435" indent="-305435"/>
            <a:r>
              <a:rPr lang="en-IN" sz="2400" dirty="0"/>
              <a:t>IBM Granite foundation model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800" b="0" i="0" dirty="0">
                <a:effectLst/>
                <a:latin typeface="fkGroteskNeue"/>
              </a:rPr>
              <a:t>Real-Time, Up-to-Date Research Access: Combines semantic search with RAG to provide the latest, most relevant papers and data instantly, ensuring users always work with current information.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b="0" i="0" dirty="0">
                <a:effectLst/>
                <a:latin typeface="fkGroteskNeue"/>
              </a:rPr>
              <a:t>Deep Automated Summarization: Produces clear, concise, and context-aware summaries of complex scientific literature, saving researchers hours of manual reading.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b="0" i="0" dirty="0">
                <a:effectLst/>
                <a:latin typeface="fkGroteskNeue"/>
              </a:rPr>
              <a:t>Insightful Research Gap &amp; Trend Detection: Goes beyond retrieval to analyze vast literature, identifying unexplored areas and emerging trends that guide strategic research directions.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b="0" i="0" dirty="0">
                <a:effectLst/>
                <a:latin typeface="fkGroteskNeue"/>
              </a:rPr>
              <a:t>Personalized Recommendations: Tailors suggestions of papers, datasets, and collaborators uniquely to each researcher’s profile and ongoing projects for maximal impact.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b="0" i="0" dirty="0">
                <a:effectLst/>
                <a:latin typeface="fkGroteskNeue"/>
              </a:rPr>
              <a:t>Interactive, Natural Language Q&amp;A: Allows dynamic, conversational engagement where users ask detailed questions and receive expert-level explanations grounded in current research.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b="0" i="0" dirty="0">
                <a:effectLst/>
                <a:latin typeface="fkGroteskNeue"/>
              </a:rPr>
              <a:t>Collaboration Facilitation: Uses advanced relationship mapping to connect researchers with ideal collaborators, fostering innovation and cross-disciplinary partnerships.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800" b="0" i="0" dirty="0">
                <a:effectLst/>
                <a:latin typeface="fkGroteskNeue"/>
              </a:rPr>
              <a:t>Continuous Learning: Improves over time by incorporating user feedback, making the agent smarter and more aligned with researcher needs.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7402602" cy="3810748"/>
          </a:xfrm>
        </p:spPr>
        <p:txBody>
          <a:bodyPr/>
          <a:lstStyle/>
          <a:p>
            <a:pPr marL="305435" indent="-305435"/>
            <a:r>
              <a:rPr lang="en-IN" sz="2800" dirty="0">
                <a:latin typeface="Calibri"/>
                <a:ea typeface="+mn-lt"/>
                <a:cs typeface="+mn-lt"/>
              </a:rPr>
              <a:t>Academic Researchers</a:t>
            </a:r>
          </a:p>
          <a:p>
            <a:pPr marL="305435" indent="-305435"/>
            <a:r>
              <a:rPr lang="en-IN" sz="2800" dirty="0">
                <a:latin typeface="Calibri"/>
                <a:ea typeface="+mn-lt"/>
                <a:cs typeface="+mn-lt"/>
              </a:rPr>
              <a:t>Research Institutions and Universities</a:t>
            </a:r>
          </a:p>
          <a:p>
            <a:pPr marL="305435" indent="-305435"/>
            <a:r>
              <a:rPr lang="en-IN" sz="2800" dirty="0">
                <a:latin typeface="Calibri"/>
                <a:ea typeface="+mn-lt"/>
                <a:cs typeface="+mn-lt"/>
              </a:rPr>
              <a:t>Industry R&amp;D Teams</a:t>
            </a:r>
          </a:p>
          <a:p>
            <a:pPr marL="305435" indent="-305435"/>
            <a:r>
              <a:rPr lang="en-IN" sz="2800" dirty="0">
                <a:latin typeface="Calibri"/>
                <a:ea typeface="+mn-lt"/>
                <a:cs typeface="+mn-lt"/>
              </a:rPr>
              <a:t>Educators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9EEB1B6-057A-3C30-2F17-D4C398CCF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747" y="1163626"/>
            <a:ext cx="8203598" cy="434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32D3153-406B-7120-6D3C-C5C2BB95C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094" y="1762748"/>
            <a:ext cx="8484714" cy="448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1248</TotalTime>
  <Words>635</Words>
  <Application>Microsoft Office PowerPoint</Application>
  <PresentationFormat>Widescreen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fkGroteskNeue</vt:lpstr>
      <vt:lpstr>Franklin Gothic Book</vt:lpstr>
      <vt:lpstr>Franklin Gothic Demi</vt:lpstr>
      <vt:lpstr>Wingdings</vt:lpstr>
      <vt:lpstr>Wingdings 2</vt:lpstr>
      <vt:lpstr>DividendVTI</vt:lpstr>
      <vt:lpstr>Travel PLANNER agent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PowerPoint Presentation</vt:lpstr>
      <vt:lpstr>IBM Certifications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 praanesh</cp:lastModifiedBy>
  <cp:revision>147</cp:revision>
  <dcterms:created xsi:type="dcterms:W3CDTF">2021-05-26T16:50:10Z</dcterms:created>
  <dcterms:modified xsi:type="dcterms:W3CDTF">2025-08-07T10:42:36Z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