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70" r:id="rId7"/>
    <p:sldId id="269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9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0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1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8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8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D211-6463-4A71-8FED-DE3C0B625C6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AF4E-2138-4C45-B370-D4EBE6ECA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</a:t>
            </a:r>
            <a:r>
              <a:rPr lang="en-US" altLang="ko-KR" sz="2800" dirty="0" smtClean="0"/>
              <a:t>(Semiconductor)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중의적인 표현이므로 상황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맥락에 따라 대상이 다를 수 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가장 범용적인 대상</a:t>
            </a:r>
            <a:endParaRPr lang="en-US" altLang="ko-KR" sz="1200" dirty="0" smtClean="0"/>
          </a:p>
          <a:p>
            <a:pPr lvl="2"/>
            <a:r>
              <a:rPr lang="en-US" altLang="ko-KR" sz="1000" dirty="0" smtClean="0"/>
              <a:t>Chip: CPU, GPU, NPU, AP(</a:t>
            </a:r>
            <a:r>
              <a:rPr lang="en-US" altLang="ko-KR" sz="1000" dirty="0" err="1" smtClean="0"/>
              <a:t>SoC</a:t>
            </a:r>
            <a:r>
              <a:rPr lang="en-US" altLang="ko-KR" sz="1000" dirty="0" smtClean="0"/>
              <a:t>), DRAM, NAND Flash, </a:t>
            </a:r>
            <a:r>
              <a:rPr lang="ko-KR" altLang="en-US" sz="1000" dirty="0" smtClean="0"/>
              <a:t>각종 </a:t>
            </a:r>
            <a:r>
              <a:rPr lang="en-US" altLang="ko-KR" sz="1000" dirty="0" smtClean="0"/>
              <a:t>controller, </a:t>
            </a:r>
            <a:r>
              <a:rPr lang="ko-KR" altLang="en-US" sz="1000" dirty="0" smtClean="0"/>
              <a:t>이미지센서</a:t>
            </a:r>
            <a:r>
              <a:rPr lang="en-US" altLang="ko-KR" sz="1000" dirty="0" smtClean="0"/>
              <a:t>, PMIC</a:t>
            </a:r>
            <a:r>
              <a:rPr lang="ko-KR" altLang="en-US" sz="1000" dirty="0" smtClean="0"/>
              <a:t> 등</a:t>
            </a:r>
            <a:endParaRPr lang="en-US" altLang="ko-KR" sz="1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기술적인 정의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특정 조건 하에서 전류를 흐리게 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나머지 상황에서는 전류를 흐리지 않게 하는 것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인공적인 반도체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실리콘에 특정 물질을 주입하여 이와 같은 특성을 지니도록 만든 것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가장 협의의 반도체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ko-KR" altLang="en-US" sz="1000" dirty="0" smtClean="0"/>
              <a:t>그렇게 만들어진 반도체</a:t>
            </a:r>
            <a:r>
              <a:rPr lang="en-US" altLang="ko-KR" sz="1000" dirty="0" smtClean="0"/>
              <a:t>(N</a:t>
            </a:r>
            <a:r>
              <a:rPr lang="ko-KR" altLang="en-US" sz="1000" dirty="0" smtClean="0"/>
              <a:t>형 반도체</a:t>
            </a:r>
            <a:r>
              <a:rPr lang="en-US" altLang="ko-KR" sz="1000" dirty="0" smtClean="0"/>
              <a:t>, P</a:t>
            </a:r>
            <a:r>
              <a:rPr lang="ko-KR" altLang="en-US" sz="1000" dirty="0" smtClean="0"/>
              <a:t>형 반도체 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조합하여 다이오드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트랜지스터와 같은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소자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만들어진다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기술적인 협의로는 다이오드나 트랜지스터 같은 소자 단위까지만을 반도체로 인식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그러나 기술적인 광의로는 부품 단위까지도 반도체로 언급될 수 있다</a:t>
            </a:r>
            <a:r>
              <a:rPr lang="en-US" altLang="ko-KR" sz="1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소자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부품</a:t>
            </a:r>
            <a:r>
              <a:rPr lang="en-US" altLang="ko-KR" sz="1400" dirty="0" smtClean="0"/>
              <a:t>?</a:t>
            </a:r>
          </a:p>
          <a:p>
            <a:pPr lvl="2"/>
            <a:r>
              <a:rPr lang="ko-KR" altLang="en-US" sz="1000" dirty="0" smtClean="0"/>
              <a:t>소자는 흔히 다이오드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트랜지스터와 같은 것들을 가리킨다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Intel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10</a:t>
            </a:r>
            <a:r>
              <a:rPr lang="ko-KR" altLang="en-US" sz="1000" dirty="0" err="1" smtClean="0"/>
              <a:t>억개가</a:t>
            </a:r>
            <a:r>
              <a:rPr lang="ko-KR" altLang="en-US" sz="1000" dirty="0" smtClean="0"/>
              <a:t> 넘는 트랜지스터가 들어간다는 것을 감안하면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대략적으로 어느 정도 </a:t>
            </a:r>
            <a:r>
              <a:rPr lang="en-US" altLang="ko-KR" sz="1000" dirty="0" smtClean="0"/>
              <a:t>scale</a:t>
            </a:r>
            <a:r>
              <a:rPr lang="ko-KR" altLang="en-US" sz="1000" dirty="0" smtClean="0"/>
              <a:t>로 소자를 이해해야 할 지 감이 잡힐 것이다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부품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일반적으로 </a:t>
            </a:r>
            <a:r>
              <a:rPr lang="en-US" altLang="ko-KR" sz="1000" dirty="0" smtClean="0"/>
              <a:t>(chip, </a:t>
            </a:r>
            <a:r>
              <a:rPr lang="ko-KR" altLang="en-US" sz="1000" dirty="0" smtClean="0"/>
              <a:t>그러니까 회로기판에 땜질이 되는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나 </a:t>
            </a:r>
            <a:r>
              <a:rPr lang="ko-KR" altLang="en-US" sz="1000" dirty="0" err="1" smtClean="0"/>
              <a:t>스마트폰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AP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모듈 </a:t>
            </a:r>
            <a:r>
              <a:rPr lang="en-US" altLang="ko-KR" sz="1000" dirty="0" smtClean="0"/>
              <a:t>(chip</a:t>
            </a:r>
            <a:r>
              <a:rPr lang="ko-KR" altLang="en-US" sz="1000" dirty="0" smtClean="0"/>
              <a:t>과 더불어 콘덴서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저항 등이 땜질되어 있는 회로기판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ko-KR" altLang="en-US" sz="1000" dirty="0" smtClean="0"/>
              <a:t>그러니까 보통 일반적인 사람들은 부품 </a:t>
            </a:r>
            <a:r>
              <a:rPr lang="en-US" altLang="ko-KR" sz="1000" dirty="0" smtClean="0"/>
              <a:t>level</a:t>
            </a:r>
            <a:r>
              <a:rPr lang="ko-KR" altLang="en-US" sz="1000" dirty="0" smtClean="0"/>
              <a:t>에서 반도체를 인식하고 있다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무역 통계에서 집적회로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트랜지스터들이나 다이오드들이 집적된 것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라고 구분된 것은 보통 시스템반도체를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메모리반도체는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NAND Flash</a:t>
            </a:r>
            <a:r>
              <a:rPr lang="ko-KR" altLang="en-US" sz="1000" dirty="0" smtClean="0"/>
              <a:t>를 가리킨다</a:t>
            </a:r>
            <a:r>
              <a:rPr lang="en-US" altLang="ko-KR" sz="1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대표적인 </a:t>
            </a:r>
            <a:r>
              <a:rPr lang="en-US" altLang="ko-KR" sz="2000" dirty="0" smtClean="0"/>
              <a:t>IT commodity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또 다른 </a:t>
            </a:r>
            <a:r>
              <a:rPr lang="en-US" altLang="ko-KR" sz="1400" dirty="0" smtClean="0"/>
              <a:t>IT commodity</a:t>
            </a:r>
            <a:r>
              <a:rPr lang="ko-KR" altLang="en-US" sz="1400" dirty="0" smtClean="0"/>
              <a:t>로는 </a:t>
            </a:r>
            <a:r>
              <a:rPr lang="ko-KR" altLang="en-US" sz="1400" dirty="0" err="1" smtClean="0"/>
              <a:t>캐패시터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콘덴서 등과 같은 전자소자들을 들 수 있다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000" dirty="0" err="1" smtClean="0"/>
              <a:t>캐패시터나</a:t>
            </a:r>
            <a:r>
              <a:rPr lang="ko-KR" altLang="en-US" sz="1000" dirty="0" smtClean="0"/>
              <a:t> 콘덴서는 회로에서 전기를 저장하는 댐 역할을 한다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반도체 못지 않게 중요성이 부각되고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특히 </a:t>
            </a:r>
            <a:r>
              <a:rPr lang="ko-KR" altLang="en-US" sz="1000" dirty="0" err="1" smtClean="0"/>
              <a:t>전기차</a:t>
            </a:r>
            <a:r>
              <a:rPr lang="ko-KR" altLang="en-US" sz="1000" dirty="0" smtClean="0"/>
              <a:t> 시대를 맞이하며 </a:t>
            </a:r>
            <a:r>
              <a:rPr lang="ko-KR" altLang="en-US" sz="1000" dirty="0" err="1" smtClean="0"/>
              <a:t>캐패시터</a:t>
            </a:r>
            <a:r>
              <a:rPr lang="en-US" altLang="ko-KR" sz="1000" dirty="0" smtClean="0"/>
              <a:t>(MLCC, Multilayer Ceramic Capacitor) </a:t>
            </a:r>
            <a:r>
              <a:rPr lang="ko-KR" altLang="en-US" sz="1000" dirty="0" smtClean="0"/>
              <a:t>등이 중요하게 부각되고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660944" y="3931537"/>
            <a:ext cx="535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부품 단계에서 반도체를 언급할 때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영어에서는 </a:t>
            </a:r>
            <a:r>
              <a:rPr lang="en-US" altLang="ko-KR" sz="1000" dirty="0" smtClean="0">
                <a:solidFill>
                  <a:srgbClr val="00B050"/>
                </a:solidFill>
              </a:rPr>
              <a:t>chip</a:t>
            </a:r>
            <a:r>
              <a:rPr lang="ko-KR" altLang="en-US" sz="1000" dirty="0" smtClean="0">
                <a:solidFill>
                  <a:srgbClr val="00B050"/>
                </a:solidFill>
              </a:rPr>
              <a:t>을 주로 사용하는 것으로 보인다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예</a:t>
            </a:r>
            <a:r>
              <a:rPr lang="en-US" altLang="ko-KR" sz="1000" dirty="0" smtClean="0">
                <a:solidFill>
                  <a:srgbClr val="00B050"/>
                </a:solidFill>
              </a:rPr>
              <a:t>: NPU chip (NPU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</a:t>
            </a:r>
            <a:r>
              <a:rPr lang="en-US" altLang="ko-KR" sz="1000" dirty="0" smtClean="0">
                <a:solidFill>
                  <a:srgbClr val="00B050"/>
                </a:solidFill>
              </a:rPr>
              <a:t>), GPU chip (GPU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5040" y="983124"/>
            <a:ext cx="644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“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반도체는 인간이 상상하는 것을 창조하는 기술</a:t>
            </a:r>
            <a:r>
              <a:rPr lang="en-US" altLang="ko-KR" sz="1000" dirty="0" smtClean="0">
                <a:solidFill>
                  <a:srgbClr val="00B050"/>
                </a:solidFill>
              </a:rPr>
              <a:t>＂,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강사윤</a:t>
            </a:r>
            <a:r>
              <a:rPr lang="ko-KR" altLang="en-US" sz="1000" dirty="0" smtClean="0">
                <a:solidFill>
                  <a:srgbClr val="00B050"/>
                </a:solidFill>
              </a:rPr>
              <a:t> 삼성전기 부사장 </a:t>
            </a:r>
            <a:r>
              <a:rPr lang="en-US" altLang="ko-KR" sz="1000" dirty="0" smtClean="0">
                <a:solidFill>
                  <a:srgbClr val="00B050"/>
                </a:solidFill>
              </a:rPr>
              <a:t>(‘</a:t>
            </a:r>
            <a:r>
              <a:rPr lang="ko-KR" altLang="en-US" sz="1000" dirty="0" smtClean="0">
                <a:solidFill>
                  <a:srgbClr val="00B050"/>
                </a:solidFill>
              </a:rPr>
              <a:t>패키지의 미래</a:t>
            </a:r>
            <a:r>
              <a:rPr lang="en-US" altLang="ko-KR" sz="1000" dirty="0" smtClean="0">
                <a:solidFill>
                  <a:srgbClr val="00B050"/>
                </a:solidFill>
              </a:rPr>
              <a:t>’ </a:t>
            </a:r>
            <a:r>
              <a:rPr lang="ko-KR" altLang="en-US" sz="1000" dirty="0" smtClean="0">
                <a:solidFill>
                  <a:srgbClr val="00B050"/>
                </a:solidFill>
              </a:rPr>
              <a:t>강연에서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5168" y="1259272"/>
            <a:ext cx="644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Technical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정의</a:t>
            </a:r>
            <a:r>
              <a:rPr lang="en-US" altLang="ko-KR" sz="1000" dirty="0" smtClean="0">
                <a:solidFill>
                  <a:srgbClr val="00B050"/>
                </a:solidFill>
              </a:rPr>
              <a:t>:</a:t>
            </a:r>
            <a:r>
              <a:rPr lang="ko-KR" altLang="en-US" sz="1000" dirty="0" smtClean="0">
                <a:solidFill>
                  <a:srgbClr val="00B050"/>
                </a:solidFill>
              </a:rPr>
              <a:t> 신호를 증폭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스위칭시키는 것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7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시장의 미래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신소재</a:t>
            </a:r>
            <a:r>
              <a:rPr lang="en-US" altLang="ko-KR" sz="2800" dirty="0" smtClean="0"/>
              <a:t>..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The Game Changer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8756"/>
            <a:ext cx="10515600" cy="51665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현세대의 반도체는 트랜지스터의 크기를 줄여오며 성능 개선을 이루어왔다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무어의 법칙이 깨지고 있는 것에서 알 수 있듯이 반도체 성능 </a:t>
            </a:r>
            <a:r>
              <a:rPr lang="ko-KR" altLang="en-US" sz="1400" dirty="0" smtClean="0"/>
              <a:t>향상이 </a:t>
            </a:r>
            <a:r>
              <a:rPr lang="en-US" altLang="ko-KR" sz="1400" dirty="0" smtClean="0"/>
              <a:t>plateau</a:t>
            </a:r>
            <a:r>
              <a:rPr lang="ko-KR" altLang="en-US" sz="1400" dirty="0" smtClean="0"/>
              <a:t>에 다다르고 있다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한 과학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공학 </a:t>
            </a:r>
            <a:r>
              <a:rPr lang="ko-KR" altLang="en-US" sz="1400" dirty="0" err="1" smtClean="0"/>
              <a:t>유튜버에</a:t>
            </a:r>
            <a:r>
              <a:rPr lang="ko-KR" altLang="en-US" sz="1400" dirty="0" smtClean="0"/>
              <a:t> 따르면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에스오디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SOD – </a:t>
            </a:r>
            <a:r>
              <a:rPr lang="ko-KR" altLang="en-US" sz="1400" dirty="0" smtClean="0"/>
              <a:t>반도체 업계 종사자</a:t>
            </a:r>
            <a:r>
              <a:rPr lang="en-US" altLang="ko-KR" sz="1400" dirty="0" smtClean="0"/>
              <a:t>), </a:t>
            </a:r>
            <a:r>
              <a:rPr lang="en-US" altLang="ko-KR" sz="1400" dirty="0" smtClean="0"/>
              <a:t>7nm </a:t>
            </a:r>
            <a:r>
              <a:rPr lang="ko-KR" altLang="en-US" sz="1400" dirty="0" smtClean="0"/>
              <a:t>공정에서 </a:t>
            </a:r>
            <a:r>
              <a:rPr lang="en-US" altLang="ko-KR" sz="1400" dirty="0" smtClean="0"/>
              <a:t>5nm </a:t>
            </a:r>
            <a:r>
              <a:rPr lang="ko-KR" altLang="en-US" sz="1400" dirty="0" smtClean="0"/>
              <a:t>공정으로 </a:t>
            </a:r>
            <a:r>
              <a:rPr lang="ko-KR" altLang="en-US" sz="1400" dirty="0" err="1" smtClean="0"/>
              <a:t>이행해가기</a:t>
            </a:r>
            <a:r>
              <a:rPr lang="ko-KR" altLang="en-US" sz="1400" dirty="0" smtClean="0"/>
              <a:t> 위해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조원에 달하는 투자비가 소요된다고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감당할 수 있는 </a:t>
            </a:r>
            <a:r>
              <a:rPr lang="en-US" altLang="ko-KR" sz="1400" dirty="0" smtClean="0"/>
              <a:t>Foundry</a:t>
            </a:r>
            <a:r>
              <a:rPr lang="ko-KR" altLang="en-US" sz="1400" dirty="0" smtClean="0"/>
              <a:t>는 철저하게 </a:t>
            </a:r>
            <a:r>
              <a:rPr lang="ko-KR" altLang="en-US" sz="1400" dirty="0" err="1" smtClean="0"/>
              <a:t>승자승</a:t>
            </a:r>
            <a:r>
              <a:rPr lang="ko-KR" altLang="en-US" sz="1400" dirty="0" smtClean="0"/>
              <a:t> 원칙의 수혜를 받은 기업들 외에 존재할 수 없다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그러나 이 마저도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돈을 </a:t>
            </a:r>
            <a:r>
              <a:rPr lang="ko-KR" altLang="en-US" sz="1400" dirty="0" err="1" smtClean="0"/>
              <a:t>쏟아붓는</a:t>
            </a:r>
            <a:r>
              <a:rPr lang="ko-KR" altLang="en-US" sz="1400" dirty="0" smtClean="0"/>
              <a:t> 투자를 하여도 </a:t>
            </a:r>
            <a:r>
              <a:rPr lang="en-US" altLang="ko-KR" sz="1400" dirty="0" smtClean="0"/>
              <a:t>2~3nm </a:t>
            </a:r>
            <a:r>
              <a:rPr lang="ko-KR" altLang="en-US" sz="1400" dirty="0" smtClean="0"/>
              <a:t>공정 이후에는 더 이상 트랜지스터 사이즈를 줄이는 식으로 반도체 성능을 향상시키기 어렵다는 것이 업계 최전선에 있는 사람들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대표적으로 </a:t>
            </a:r>
            <a:r>
              <a:rPr lang="en-US" altLang="ko-KR" sz="1400" dirty="0" smtClean="0"/>
              <a:t>TSMC </a:t>
            </a:r>
            <a:r>
              <a:rPr lang="ko-KR" altLang="en-US" sz="1400" dirty="0" smtClean="0"/>
              <a:t>회장 모리스 창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견해이다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이제는 소재를 바꾸거나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지금까지 도입되지 않았던 외부의 </a:t>
            </a:r>
            <a:r>
              <a:rPr lang="ko-KR" altLang="en-US" sz="1400" dirty="0" err="1" smtClean="0"/>
              <a:t>기술역량을</a:t>
            </a:r>
            <a:r>
              <a:rPr lang="ko-KR" altLang="en-US" sz="1400" dirty="0" smtClean="0"/>
              <a:t> 응용해야 한다는 것이 업계 </a:t>
            </a:r>
            <a:r>
              <a:rPr lang="ko-KR" altLang="en-US" sz="1400" dirty="0" smtClean="0"/>
              <a:t>전문가들의 견해이다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반도체는 기술적인 차원에서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아주 작은 전압을 걸어주어도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전류가 강하게 흘러나와야 효과적으로 활용될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전류가 많이 흘러야 반도체 연산 등의 작업이 원활히 수행될 수 있기 때문이다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현재</a:t>
            </a: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지금까지의 반도체는 </a:t>
            </a:r>
            <a:r>
              <a:rPr lang="en-US" altLang="ko-KR" sz="1400" dirty="0" smtClean="0"/>
              <a:t>L</a:t>
            </a:r>
            <a:r>
              <a:rPr lang="ko-KR" altLang="en-US" sz="1400" dirty="0" smtClean="0"/>
              <a:t>을 줄이는 방향으로 주로 발전 </a:t>
            </a:r>
            <a:r>
              <a:rPr lang="en-US" altLang="ko-KR" sz="1400" dirty="0" smtClean="0"/>
              <a:t>(C</a:t>
            </a:r>
            <a:r>
              <a:rPr lang="ko-KR" altLang="en-US" sz="1400" dirty="0" smtClean="0"/>
              <a:t>를 늘리는 시도도 다른 한편으로 동시에 진행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하였다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현재 사용되는 원료나 기술로 </a:t>
            </a:r>
            <a:r>
              <a:rPr lang="en-US" altLang="ko-KR" sz="1400" dirty="0" smtClean="0"/>
              <a:t>L</a:t>
            </a:r>
            <a:r>
              <a:rPr lang="ko-KR" altLang="en-US" sz="1400" dirty="0" smtClean="0"/>
              <a:t>을 줄이는 것은 </a:t>
            </a:r>
            <a:r>
              <a:rPr lang="en-US" altLang="ko-KR" sz="1400" dirty="0" smtClean="0"/>
              <a:t>2~3nm </a:t>
            </a:r>
            <a:r>
              <a:rPr lang="ko-KR" altLang="en-US" sz="1400" dirty="0" smtClean="0"/>
              <a:t>미만으로는 거의 힘들다는 한계가 지적되고 있어 새로운 소재의 적용을 통해 전자의 속도를 높여서 반도체 성능을 향상시키거나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새로운 기술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발견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을 이용하려는 움직임이 </a:t>
            </a:r>
            <a:r>
              <a:rPr lang="en-US" altLang="ko-KR" sz="1400" dirty="0" smtClean="0"/>
              <a:t>game changer</a:t>
            </a:r>
            <a:r>
              <a:rPr lang="ko-KR" altLang="en-US" sz="1400" dirty="0" smtClean="0"/>
              <a:t>로서 각광받고 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I: </a:t>
            </a:r>
            <a:r>
              <a:rPr lang="ko-KR" altLang="en-US" sz="1400" dirty="0" smtClean="0"/>
              <a:t>전류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W: </a:t>
            </a:r>
            <a:r>
              <a:rPr lang="ko-KR" altLang="en-US" sz="1400" dirty="0" smtClean="0"/>
              <a:t>전자가 이동하는 길의 너비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물탱크로 물을 빼내는 파이프의 폭이 넓을수록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olidFill>
                  <a:srgbClr val="FF0000"/>
                </a:solidFill>
              </a:rPr>
              <a:t>L: </a:t>
            </a:r>
            <a:r>
              <a:rPr lang="ko-KR" altLang="en-US" sz="1400" dirty="0" smtClean="0">
                <a:solidFill>
                  <a:srgbClr val="FF0000"/>
                </a:solidFill>
              </a:rPr>
              <a:t>전자가 이동하는 통로의 길이 </a:t>
            </a:r>
            <a:r>
              <a:rPr lang="en-US" altLang="ko-KR" sz="1400" dirty="0" smtClean="0">
                <a:solidFill>
                  <a:srgbClr val="FF0000"/>
                </a:solidFill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</a:rPr>
              <a:t>물을 빼내는 파이프의 길이가 짧을수록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현재까지 기술발전이 집중해왔던 </a:t>
            </a:r>
            <a:r>
              <a:rPr lang="en-US" altLang="ko-KR" sz="1400" dirty="0" smtClean="0">
                <a:solidFill>
                  <a:srgbClr val="FF0000"/>
                </a:solidFill>
              </a:rPr>
              <a:t>factor)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olidFill>
                  <a:srgbClr val="00B0F0"/>
                </a:solidFill>
              </a:rPr>
              <a:t>u: </a:t>
            </a:r>
            <a:r>
              <a:rPr lang="ko-KR" altLang="en-US" sz="1400" dirty="0" smtClean="0">
                <a:solidFill>
                  <a:srgbClr val="00B0F0"/>
                </a:solidFill>
              </a:rPr>
              <a:t>전자의 속도 </a:t>
            </a:r>
            <a:r>
              <a:rPr lang="en-US" altLang="ko-KR" sz="1400" dirty="0" smtClean="0">
                <a:solidFill>
                  <a:srgbClr val="00B0F0"/>
                </a:solidFill>
              </a:rPr>
              <a:t>– </a:t>
            </a:r>
            <a:r>
              <a:rPr lang="ko-KR" altLang="en-US" sz="1400" dirty="0" smtClean="0">
                <a:solidFill>
                  <a:srgbClr val="00B0F0"/>
                </a:solidFill>
              </a:rPr>
              <a:t>파이프를 통과하는 물의 유속이 빠를수록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C: </a:t>
            </a:r>
            <a:r>
              <a:rPr lang="ko-KR" altLang="en-US" sz="1400" dirty="0" smtClean="0"/>
              <a:t>전자가 얼마나 저장될 수 있는지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물탱크의 용량이 클수록 물은 물탱크로 원활하게 빠져나온다</a:t>
            </a:r>
            <a:r>
              <a:rPr lang="en-US" altLang="ko-KR" sz="1400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177761" y="5617385"/>
                <a:ext cx="1885791" cy="38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𝐷𝑆𝐴𝑇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000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61" y="5617385"/>
                <a:ext cx="1885791" cy="3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05170" y="5598211"/>
            <a:ext cx="525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반도체 소자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트랜지스터</a:t>
            </a:r>
            <a:r>
              <a:rPr lang="en-US" altLang="ko-KR" sz="1000" dirty="0" smtClean="0">
                <a:solidFill>
                  <a:srgbClr val="00B050"/>
                </a:solidFill>
              </a:rPr>
              <a:t>) </a:t>
            </a:r>
            <a:r>
              <a:rPr lang="ko-KR" altLang="en-US" sz="1000" dirty="0" smtClean="0">
                <a:solidFill>
                  <a:srgbClr val="00B050"/>
                </a:solidFill>
              </a:rPr>
              <a:t>가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지나치게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작아지다보니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물리적인 다른 문제가 발생</a:t>
            </a:r>
            <a:r>
              <a:rPr lang="en-US" altLang="ko-KR" sz="1000" dirty="0" smtClean="0">
                <a:solidFill>
                  <a:srgbClr val="00B050"/>
                </a:solidFill>
              </a:rPr>
              <a:t>..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8124" y="6426285"/>
            <a:ext cx="4526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전자가 저장되는 공간을 늘리게 위해 면적을 늘릴 수밖에 없어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반도체는 </a:t>
            </a:r>
            <a:r>
              <a:rPr lang="en-US" altLang="ko-KR" sz="1000" dirty="0" smtClean="0">
                <a:solidFill>
                  <a:srgbClr val="00B050"/>
                </a:solidFill>
              </a:rPr>
              <a:t>3</a:t>
            </a:r>
            <a:r>
              <a:rPr lang="ko-KR" altLang="en-US" sz="1000" dirty="0" smtClean="0">
                <a:solidFill>
                  <a:srgbClr val="00B050"/>
                </a:solidFill>
              </a:rPr>
              <a:t>차원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적층방식</a:t>
            </a:r>
            <a:r>
              <a:rPr lang="ko-KR" altLang="en-US" sz="1000" dirty="0" smtClean="0">
                <a:solidFill>
                  <a:srgbClr val="00B050"/>
                </a:solidFill>
              </a:rPr>
              <a:t> 기술을 적용하거나 소자 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트랜지스터</a:t>
            </a:r>
            <a:r>
              <a:rPr lang="en-US" altLang="ko-KR" sz="1000" dirty="0" smtClean="0">
                <a:solidFill>
                  <a:srgbClr val="00B050"/>
                </a:solidFill>
              </a:rPr>
              <a:t>) </a:t>
            </a:r>
            <a:r>
              <a:rPr lang="ko-KR" altLang="en-US" sz="1000" dirty="0" smtClean="0">
                <a:solidFill>
                  <a:srgbClr val="00B050"/>
                </a:solidFill>
              </a:rPr>
              <a:t>가 닿는 면적이 넓어지도록 돌돌 감아내는 방향으로 발전되고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– </a:t>
            </a:r>
            <a:r>
              <a:rPr lang="ko-KR" altLang="en-US" sz="1000" dirty="0" smtClean="0">
                <a:solidFill>
                  <a:srgbClr val="00B050"/>
                </a:solidFill>
              </a:rPr>
              <a:t>이 결과물이 </a:t>
            </a:r>
            <a:r>
              <a:rPr lang="en-US" altLang="ko-KR" sz="1000" dirty="0" smtClean="0">
                <a:solidFill>
                  <a:srgbClr val="00B050"/>
                </a:solidFill>
              </a:rPr>
              <a:t>Planar FET </a:t>
            </a:r>
            <a:r>
              <a:rPr lang="ko-KR" altLang="en-US" sz="1000" dirty="0" smtClean="0">
                <a:solidFill>
                  <a:srgbClr val="00B050"/>
                </a:solidFill>
              </a:rPr>
              <a:t>트랜지스터 구조에서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FinFET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그리고 </a:t>
            </a:r>
            <a:r>
              <a:rPr lang="en-US" altLang="ko-KR" sz="1000" dirty="0" smtClean="0">
                <a:solidFill>
                  <a:srgbClr val="00B050"/>
                </a:solidFill>
              </a:rPr>
              <a:t>GAAFET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등으로 발전되고 있는 현재 트랜지스터이다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이러한 구조는 전자의 저장용량을 늘렸을 뿐만 아니라 전자가 지나가는 길의 너비가 넓어져서 </a:t>
            </a:r>
            <a:r>
              <a:rPr lang="en-US" altLang="ko-KR" sz="1000" dirty="0" smtClean="0">
                <a:solidFill>
                  <a:srgbClr val="00B050"/>
                </a:solidFill>
              </a:rPr>
              <a:t>(W) </a:t>
            </a:r>
            <a:r>
              <a:rPr lang="ko-KR" altLang="en-US" sz="1000" dirty="0" smtClean="0">
                <a:solidFill>
                  <a:srgbClr val="00B050"/>
                </a:solidFill>
              </a:rPr>
              <a:t>전자가 보다 쉽게 흐를 수 있게 되었다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97078" y="5974684"/>
                <a:ext cx="72461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00B050"/>
                    </a:solidFill>
                  </a:rPr>
                  <a:t>실리콘은 전자의 이동속도가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1600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𝑉𝑠</m:t>
                    </m:r>
                  </m:oMath>
                </a14:m>
                <a:r>
                  <a:rPr lang="en-US" altLang="ko-KR" sz="1000" dirty="0" smtClean="0">
                    <a:solidFill>
                      <a:srgbClr val="00B050"/>
                    </a:solidFill>
                  </a:rPr>
                  <a:t>), </a:t>
                </a:r>
                <a:r>
                  <a:rPr lang="ko-KR" altLang="en-US" sz="1000" dirty="0" err="1" smtClean="0">
                    <a:solidFill>
                      <a:srgbClr val="00B050"/>
                    </a:solidFill>
                  </a:rPr>
                  <a:t>갈륨아세나이드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GaAs (9200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𝑉𝑠</m:t>
                    </m:r>
                  </m:oMath>
                </a14:m>
                <a:r>
                  <a:rPr lang="en-US" altLang="ko-KR" sz="1000" dirty="0" smtClean="0">
                    <a:solidFill>
                      <a:srgbClr val="00B050"/>
                    </a:solidFill>
                  </a:rPr>
                  <a:t>), </a:t>
                </a:r>
                <a:r>
                  <a:rPr lang="en-US" altLang="ko-KR" sz="1000" dirty="0" err="1" smtClean="0">
                    <a:solidFill>
                      <a:srgbClr val="00B050"/>
                    </a:solidFill>
                  </a:rPr>
                  <a:t>InAs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sz="1000" dirty="0" err="1" smtClean="0">
                    <a:solidFill>
                      <a:srgbClr val="00B050"/>
                    </a:solidFill>
                  </a:rPr>
                  <a:t>인듐아세나이드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(40000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𝑉𝑠</m:t>
                    </m:r>
                  </m:oMath>
                </a14:m>
                <a:r>
                  <a:rPr lang="en-US" altLang="ko-KR" sz="1000" dirty="0" smtClean="0">
                    <a:solidFill>
                      <a:srgbClr val="00B050"/>
                    </a:solidFill>
                  </a:rPr>
                  <a:t>)..</a:t>
                </a:r>
                <a:endParaRPr lang="en-US" altLang="ko-KR" sz="1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78" y="5974684"/>
                <a:ext cx="7246189" cy="246221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619881" y="6220905"/>
            <a:ext cx="2749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그러나 </a:t>
            </a:r>
            <a:r>
              <a:rPr lang="en-US" altLang="ko-KR" sz="1000" dirty="0" smtClean="0">
                <a:solidFill>
                  <a:srgbClr val="00B050"/>
                </a:solidFill>
              </a:rPr>
              <a:t>GaAs</a:t>
            </a:r>
            <a:r>
              <a:rPr lang="ko-KR" altLang="en-US" sz="1000" dirty="0" smtClean="0">
                <a:solidFill>
                  <a:srgbClr val="00B050"/>
                </a:solidFill>
              </a:rPr>
              <a:t>나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InAs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등은 경제성 측면의 문제가 있고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소재는 전자의 속도 뿐만 아니라 다른 기준에서도 기존의 실리콘이 해내고 있던 기준치를 어느 정도 충족시켜야 하는 또 다른 문제가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6569" y="4090689"/>
            <a:ext cx="2558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양자역학에서 발견된 </a:t>
            </a:r>
            <a:r>
              <a:rPr lang="en-US" altLang="ko-KR" sz="1000" dirty="0" smtClean="0">
                <a:solidFill>
                  <a:srgbClr val="00B050"/>
                </a:solidFill>
              </a:rPr>
              <a:t>‘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터널링</a:t>
            </a:r>
            <a:r>
              <a:rPr lang="en-US" altLang="ko-KR" sz="1000" dirty="0" smtClean="0">
                <a:solidFill>
                  <a:srgbClr val="00B050"/>
                </a:solidFill>
              </a:rPr>
              <a:t>‘</a:t>
            </a:r>
            <a:r>
              <a:rPr lang="ko-KR" altLang="en-US" sz="1000" dirty="0" smtClean="0">
                <a:solidFill>
                  <a:srgbClr val="00B050"/>
                </a:solidFill>
              </a:rPr>
              <a:t>을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이용하는 </a:t>
            </a:r>
            <a:r>
              <a:rPr lang="en-US" altLang="ko-KR" sz="1000" dirty="0" smtClean="0">
                <a:solidFill>
                  <a:srgbClr val="00B050"/>
                </a:solidFill>
              </a:rPr>
              <a:t>TFET </a:t>
            </a:r>
            <a:r>
              <a:rPr lang="ko-KR" altLang="en-US" sz="1000" dirty="0" smtClean="0">
                <a:solidFill>
                  <a:srgbClr val="00B050"/>
                </a:solidFill>
              </a:rPr>
              <a:t>트랜지스터 구조에 대한 연구도 진행 중이다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참고</a:t>
            </a:r>
            <a:r>
              <a:rPr lang="en-US" altLang="ko-KR" sz="1000" dirty="0" smtClean="0">
                <a:solidFill>
                  <a:srgbClr val="00B050"/>
                </a:solidFill>
              </a:rPr>
              <a:t>: Subthreshold Swing, SS </a:t>
            </a:r>
            <a:r>
              <a:rPr lang="ko-KR" altLang="en-US" sz="1000" dirty="0" smtClean="0">
                <a:solidFill>
                  <a:srgbClr val="00B050"/>
                </a:solidFill>
              </a:rPr>
              <a:t>값을 상온에서 낮추기 위한 기술적인 시도</a:t>
            </a:r>
            <a:r>
              <a:rPr lang="en-US" altLang="ko-KR" sz="1000" dirty="0" smtClean="0">
                <a:solidFill>
                  <a:srgbClr val="00B050"/>
                </a:solidFill>
              </a:rPr>
              <a:t>), </a:t>
            </a:r>
            <a:r>
              <a:rPr lang="ko-KR" altLang="en-US" sz="1000" dirty="0" smtClean="0">
                <a:solidFill>
                  <a:srgbClr val="00B050"/>
                </a:solidFill>
              </a:rPr>
              <a:t>과거 반도체는 전류를 최대한 이끌어내는 데 초점을 맞추었다면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이제는 전압을 조금만 가해도 순식간에 최대한 전류를 이끌어내는 데 초점을 맞추고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8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시장의 미래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– Neuromorphic Chip, PIM (Process in Memory)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255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컴퓨터의 학습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추론 연산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반복성과 연산 난이도에 따라 </a:t>
            </a:r>
            <a:r>
              <a:rPr lang="ko-KR" altLang="en-US" sz="1400" dirty="0" err="1" smtClean="0"/>
              <a:t>순차연산과</a:t>
            </a:r>
            <a:r>
              <a:rPr lang="ko-KR" altLang="en-US" sz="1400" dirty="0" smtClean="0"/>
              <a:t> 병렬연산으로 양분하여 효율성 증진 가능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위의 표 참고</a:t>
            </a:r>
            <a:r>
              <a:rPr lang="en-US" altLang="ko-KR" sz="1400" dirty="0" smtClean="0"/>
              <a:t>)</a:t>
            </a:r>
            <a:endParaRPr lang="en-US" altLang="ko-KR" sz="1200" dirty="0" smtClean="0"/>
          </a:p>
          <a:p>
            <a:pPr lvl="2"/>
            <a:r>
              <a:rPr lang="ko-KR" altLang="en-US" sz="1000" dirty="0" smtClean="0"/>
              <a:t>목적 달성을 위해 진행되는 연산 과정에서 단순 반복되는 구간이 존재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특히 </a:t>
            </a:r>
            <a:r>
              <a:rPr lang="en-US" altLang="ko-KR" sz="1000" dirty="0" smtClean="0"/>
              <a:t>Deep Neural Network</a:t>
            </a:r>
            <a:r>
              <a:rPr lang="ko-KR" altLang="en-US" sz="1000" dirty="0" smtClean="0"/>
              <a:t>의 학습과정에서 적용되는 </a:t>
            </a:r>
            <a:r>
              <a:rPr lang="en-US" altLang="ko-KR" sz="1000" dirty="0" smtClean="0"/>
              <a:t>Algorithm</a:t>
            </a:r>
            <a:r>
              <a:rPr lang="ko-KR" altLang="en-US" sz="1000" dirty="0" smtClean="0"/>
              <a:t>은 철저히 반복되는 방식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초기에는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를 병렬적으로 배치 </a:t>
            </a:r>
            <a:r>
              <a:rPr lang="en-US" altLang="ko-KR" sz="1000" dirty="0" smtClean="0"/>
              <a:t>(core </a:t>
            </a:r>
            <a:r>
              <a:rPr lang="ko-KR" altLang="en-US" sz="1000" dirty="0" smtClean="0"/>
              <a:t>개수나 </a:t>
            </a:r>
            <a:r>
              <a:rPr lang="en-US" altLang="ko-KR" sz="1000" dirty="0" smtClean="0"/>
              <a:t>thread </a:t>
            </a:r>
            <a:r>
              <a:rPr lang="ko-KR" altLang="en-US" sz="1000" dirty="0" smtClean="0"/>
              <a:t>개수를 늘리는 방식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하면서 </a:t>
            </a:r>
            <a:r>
              <a:rPr lang="ko-KR" altLang="en-US" sz="1000" dirty="0" err="1" smtClean="0"/>
              <a:t>병렬연산에</a:t>
            </a:r>
            <a:r>
              <a:rPr lang="ko-KR" altLang="en-US" sz="1000" dirty="0" smtClean="0"/>
              <a:t> 대응 시도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그러나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병렬성을</a:t>
            </a:r>
            <a:r>
              <a:rPr lang="ko-KR" altLang="en-US" sz="1000" dirty="0" smtClean="0"/>
              <a:t> 늘리는 것은 주어진 공간 내에서 그리고 주어진 </a:t>
            </a:r>
            <a:r>
              <a:rPr lang="ko-KR" altLang="en-US" sz="1000" dirty="0" err="1" smtClean="0"/>
              <a:t>전력소비량</a:t>
            </a:r>
            <a:r>
              <a:rPr lang="ko-KR" altLang="en-US" sz="1000" dirty="0" smtClean="0"/>
              <a:t> 내에서 개별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의 성능을 떨어뜨려 </a:t>
            </a:r>
            <a:r>
              <a:rPr lang="ko-KR" altLang="en-US" sz="1000" dirty="0" err="1" smtClean="0"/>
              <a:t>순차연산의</a:t>
            </a:r>
            <a:r>
              <a:rPr lang="ko-KR" altLang="en-US" sz="1000" dirty="0" smtClean="0"/>
              <a:t> 속도를 하락시키는 </a:t>
            </a:r>
            <a:r>
              <a:rPr lang="en-US" altLang="ko-KR" sz="1000" dirty="0" smtClean="0"/>
              <a:t>trade-off </a:t>
            </a:r>
            <a:r>
              <a:rPr lang="ko-KR" altLang="en-US" sz="1000" dirty="0" smtClean="0"/>
              <a:t>야기함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이러한 문제로 인해 </a:t>
            </a:r>
            <a:r>
              <a:rPr lang="ko-KR" altLang="en-US" sz="1000" dirty="0" err="1" smtClean="0"/>
              <a:t>순차연산과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병렬연산의</a:t>
            </a:r>
            <a:r>
              <a:rPr lang="ko-KR" altLang="en-US" sz="1000" dirty="0" smtClean="0"/>
              <a:t> 조합은 </a:t>
            </a:r>
            <a:r>
              <a:rPr lang="en-US" altLang="ko-KR" sz="1000" dirty="0" smtClean="0"/>
              <a:t>‘CPU + </a:t>
            </a:r>
            <a:r>
              <a:rPr lang="ko-KR" altLang="en-US" sz="1000" dirty="0" err="1" smtClean="0"/>
              <a:t>병렬연산부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(GPGPU / FPGA / ASIC)’</a:t>
            </a:r>
            <a:r>
              <a:rPr lang="ko-KR" altLang="en-US" sz="1000" dirty="0" smtClean="0"/>
              <a:t>로 이행하게 됨 </a:t>
            </a:r>
            <a:r>
              <a:rPr lang="en-US" altLang="ko-KR" sz="1000" dirty="0" smtClean="0"/>
              <a:t>(CPU</a:t>
            </a:r>
            <a:r>
              <a:rPr lang="ko-KR" altLang="en-US" sz="1000" dirty="0" smtClean="0"/>
              <a:t>와 병렬연산부의 분업 구조</a:t>
            </a:r>
            <a:r>
              <a:rPr lang="en-US" altLang="ko-KR" sz="1000" dirty="0" smtClean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Post von Neumann </a:t>
            </a:r>
            <a:r>
              <a:rPr lang="ko-KR" altLang="en-US" sz="2000" dirty="0" smtClean="0"/>
              <a:t>컴퓨터 시대로</a:t>
            </a:r>
            <a:r>
              <a:rPr lang="en-US" altLang="ko-KR" sz="2000" dirty="0" smtClean="0"/>
              <a:t>..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von Neumann </a:t>
            </a:r>
            <a:r>
              <a:rPr lang="ko-KR" altLang="en-US" sz="1400" dirty="0" smtClean="0"/>
              <a:t>구조의 한계</a:t>
            </a:r>
            <a:endParaRPr lang="en-US" altLang="ko-KR" sz="1400" dirty="0" smtClean="0"/>
          </a:p>
          <a:p>
            <a:pPr lvl="2"/>
            <a:r>
              <a:rPr lang="ko-KR" altLang="en-US" sz="1000" dirty="0" err="1" smtClean="0"/>
              <a:t>순차연산과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병렬연산의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분업구조로</a:t>
            </a:r>
            <a:r>
              <a:rPr lang="ko-KR" altLang="en-US" sz="1000" dirty="0" smtClean="0"/>
              <a:t> 진행 중인 </a:t>
            </a:r>
            <a:r>
              <a:rPr lang="ko-KR" altLang="en-US" sz="1000" dirty="0" err="1" smtClean="0"/>
              <a:t>현세대</a:t>
            </a:r>
            <a:r>
              <a:rPr lang="ko-KR" altLang="en-US" sz="1000" dirty="0" smtClean="0"/>
              <a:t> 컴퓨팅 방식은 철저하게 </a:t>
            </a:r>
            <a:r>
              <a:rPr lang="en-US" altLang="ko-KR" sz="1000" dirty="0" smtClean="0"/>
              <a:t>von Neumann </a:t>
            </a:r>
            <a:r>
              <a:rPr lang="ko-KR" altLang="en-US" sz="1000" dirty="0" smtClean="0"/>
              <a:t>컴퓨터 구조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기성 시스템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를 따르고 있다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기성 시스템의 한계</a:t>
            </a:r>
            <a:r>
              <a:rPr lang="en-US" altLang="ko-KR" sz="1000" dirty="0" smtClean="0"/>
              <a:t>: CPU – Memory </a:t>
            </a:r>
            <a:r>
              <a:rPr lang="ko-KR" altLang="en-US" sz="1000" dirty="0" err="1" smtClean="0"/>
              <a:t>분절성으로</a:t>
            </a:r>
            <a:r>
              <a:rPr lang="ko-KR" altLang="en-US" sz="1000" dirty="0" smtClean="0"/>
              <a:t> 인해 연산과정에서 처리되거나 처리되어야 할 정보가 </a:t>
            </a:r>
            <a:r>
              <a:rPr lang="en-US" altLang="ko-KR" sz="1000" dirty="0"/>
              <a:t>Bus</a:t>
            </a:r>
            <a:r>
              <a:rPr lang="ko-KR" altLang="en-US" sz="1000" dirty="0"/>
              <a:t>라는 통로를 거쳐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Memory </a:t>
            </a:r>
            <a:r>
              <a:rPr lang="ko-KR" altLang="en-US" sz="1000" dirty="0" smtClean="0"/>
              <a:t>사이를 왕복하면서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연산량이</a:t>
            </a:r>
            <a:r>
              <a:rPr lang="ko-KR" altLang="en-US" sz="1000" dirty="0" smtClean="0"/>
              <a:t> 증가함에 따라 병목현상 문제 때문에 시간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전력 소모가 커지게 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그런데 여기서 상기해야 할 내용은 바로</a:t>
            </a:r>
            <a:r>
              <a:rPr lang="en-US" altLang="ko-KR" sz="1000" dirty="0" smtClean="0"/>
              <a:t>.. Deep Learning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AI</a:t>
            </a:r>
            <a:r>
              <a:rPr lang="ko-KR" altLang="en-US" sz="1000" dirty="0" smtClean="0"/>
              <a:t>는 엄청난 </a:t>
            </a:r>
            <a:r>
              <a:rPr lang="ko-KR" altLang="en-US" sz="1000" dirty="0" err="1" smtClean="0"/>
              <a:t>연산량을</a:t>
            </a:r>
            <a:r>
              <a:rPr lang="ko-KR" altLang="en-US" sz="1000" dirty="0" smtClean="0"/>
              <a:t> 요구한다는 사실이다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연산량을</a:t>
            </a:r>
            <a:r>
              <a:rPr lang="ko-KR" altLang="en-US" sz="1000" dirty="0" smtClean="0"/>
              <a:t> 소화하기 위한 </a:t>
            </a:r>
            <a:r>
              <a:rPr lang="ko-KR" altLang="en-US" sz="1000" dirty="0" err="1" smtClean="0"/>
              <a:t>현세대</a:t>
            </a:r>
            <a:r>
              <a:rPr lang="ko-KR" altLang="en-US" sz="1000" dirty="0" smtClean="0"/>
              <a:t> 노력의 산물이 </a:t>
            </a:r>
            <a:r>
              <a:rPr lang="en-US" altLang="ko-KR" sz="1000" dirty="0" smtClean="0"/>
              <a:t>CPU + </a:t>
            </a:r>
            <a:r>
              <a:rPr lang="ko-KR" altLang="en-US" sz="1000" dirty="0" err="1" smtClean="0"/>
              <a:t>병렬연산부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조합이었음을</a:t>
            </a:r>
            <a:r>
              <a:rPr lang="ko-KR" altLang="en-US" sz="1000" dirty="0" smtClean="0"/>
              <a:t> 잊지 말자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문제해결을 위한 노력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뉴로모픽</a:t>
            </a:r>
            <a:r>
              <a:rPr lang="ko-KR" altLang="en-US" sz="1000" dirty="0" smtClean="0"/>
              <a:t> 반도체 </a:t>
            </a:r>
            <a:r>
              <a:rPr lang="en-US" altLang="ko-KR" sz="1000" dirty="0" smtClean="0"/>
              <a:t>(Neuromorphic Chip) – </a:t>
            </a:r>
            <a:r>
              <a:rPr lang="ko-KR" altLang="en-US" sz="1000" dirty="0" smtClean="0"/>
              <a:t>사람의 신경세포들의 정보전달 방식에 착안한 </a:t>
            </a:r>
            <a:r>
              <a:rPr lang="en-US" altLang="ko-KR" sz="1000" dirty="0" smtClean="0"/>
              <a:t>idea</a:t>
            </a:r>
            <a:br>
              <a:rPr lang="en-US" altLang="ko-KR" sz="1000" dirty="0" smtClean="0"/>
            </a:br>
            <a:r>
              <a:rPr lang="ko-KR" altLang="en-US" sz="1000" dirty="0" smtClean="0"/>
              <a:t>정보처리 계층과 정보저장 계층을 하나의 단위로 통합하고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단위들을 병렬적으로 연결하는 거대한 시스템으로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사람의 </a:t>
            </a:r>
            <a:r>
              <a:rPr lang="ko-KR" altLang="en-US" sz="1000" dirty="0" err="1" smtClean="0"/>
              <a:t>신경구조와</a:t>
            </a:r>
            <a:r>
              <a:rPr lang="ko-KR" altLang="en-US" sz="1000" dirty="0" smtClean="0"/>
              <a:t> 같이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정보전달의 속도를 높이는 </a:t>
            </a:r>
            <a:r>
              <a:rPr lang="en-US" altLang="ko-KR" sz="1000" dirty="0" smtClean="0"/>
              <a:t>concept</a:t>
            </a:r>
          </a:p>
          <a:p>
            <a:pPr lvl="2"/>
            <a:r>
              <a:rPr lang="ko-KR" altLang="en-US" sz="1000" dirty="0" err="1" smtClean="0"/>
              <a:t>뉴로모픽</a:t>
            </a:r>
            <a:r>
              <a:rPr lang="ko-KR" altLang="en-US" sz="1000" dirty="0" smtClean="0"/>
              <a:t> 반도체의 구현과 관련된 기술적 난제는 단순히 미세공정으로 반도체 소자를 구성해내는 것을 넘어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뉴런과 시냅스의 구조와 동작원리를 어떻게 구현해낼 수 있는 데에 달려있다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현세대의 반도체 가운데 </a:t>
            </a:r>
            <a:r>
              <a:rPr lang="ko-KR" altLang="en-US" sz="1000" dirty="0" err="1" smtClean="0"/>
              <a:t>뉴로모픽</a:t>
            </a:r>
            <a:r>
              <a:rPr lang="ko-KR" altLang="en-US" sz="1000" dirty="0" smtClean="0"/>
              <a:t> 반도체 구성을 위해 충분한 속도를 갖춘 </a:t>
            </a:r>
            <a:r>
              <a:rPr lang="en-US" altLang="ko-KR" sz="1000" dirty="0" smtClean="0"/>
              <a:t>DRAM/SRAM</a:t>
            </a:r>
            <a:r>
              <a:rPr lang="ko-KR" altLang="en-US" sz="1000" dirty="0" smtClean="0"/>
              <a:t>은 고집적 구조를 갖춰야 한다는 조건을 충족시키지 못한다는 점과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여러 단계의 강도를 표현하기 위해서는 더 복잡한 설계가 요구된다는 한계를 가진다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전력이 끊기면 기억을 잃는 반도체이기에 영구적인 정보 보존을 위한 소자를 추가로 배치해야 하는 어려움이 있다</a:t>
            </a:r>
            <a:r>
              <a:rPr lang="en-US" altLang="ko-KR" sz="1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DRAM </a:t>
            </a:r>
            <a:r>
              <a:rPr lang="ko-KR" altLang="en-US" sz="1400" dirty="0" smtClean="0"/>
              <a:t>기업들이 그리고 있는 </a:t>
            </a:r>
            <a:r>
              <a:rPr lang="en-US" altLang="ko-KR" sz="1400" dirty="0" smtClean="0"/>
              <a:t>Logic </a:t>
            </a:r>
            <a:r>
              <a:rPr lang="ko-KR" altLang="en-US" sz="1400" dirty="0" smtClean="0"/>
              <a:t>반도체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대표적인 시스템반도체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vision, PIM (Process in Memory)</a:t>
            </a:r>
          </a:p>
          <a:p>
            <a:pPr lvl="2"/>
            <a:r>
              <a:rPr lang="en-US" altLang="ko-KR" sz="1000" dirty="0" smtClean="0"/>
              <a:t>(</a:t>
            </a:r>
            <a:r>
              <a:rPr lang="ko-KR" altLang="en-US" sz="1000" dirty="0" smtClean="0"/>
              <a:t>본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의 초록 주석을 먼저 다 보고 읽을 것을 권장</a:t>
            </a:r>
            <a:r>
              <a:rPr lang="en-US" altLang="ko-KR" sz="1000" dirty="0" smtClean="0"/>
              <a:t>) CPU core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TSV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과 연결시키고</a:t>
            </a:r>
            <a:r>
              <a:rPr lang="en-US" altLang="ko-KR" sz="1000" dirty="0" smtClean="0"/>
              <a:t>, CPU</a:t>
            </a:r>
            <a:r>
              <a:rPr lang="ko-KR" altLang="en-US" sz="1000" dirty="0" smtClean="0"/>
              <a:t>가 하던 일들 중 일부를 </a:t>
            </a:r>
            <a:r>
              <a:rPr lang="en-US" altLang="ko-KR" sz="1000" dirty="0" smtClean="0"/>
              <a:t>memory</a:t>
            </a:r>
            <a:r>
              <a:rPr lang="ko-KR" altLang="en-US" sz="1000" dirty="0" smtClean="0"/>
              <a:t>가 처리할 수 있도록 만들면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복잡하지는 않지만 수없이 반복되는 연산을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에서 처리하면서 정보가 오갈 때의 병목현상을 최소화하며 연산의 효율을 크게 증진시킬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이것이 바로 </a:t>
            </a:r>
            <a:r>
              <a:rPr lang="en-US" altLang="ko-KR" sz="1000" dirty="0" smtClean="0"/>
              <a:t>PIM</a:t>
            </a:r>
            <a:r>
              <a:rPr lang="ko-KR" altLang="en-US" sz="1000" dirty="0" smtClean="0"/>
              <a:t>의 기본 </a:t>
            </a:r>
            <a:r>
              <a:rPr lang="en-US" altLang="ko-KR" sz="1000" dirty="0" smtClean="0"/>
              <a:t>idea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 DRAM </a:t>
            </a:r>
            <a:r>
              <a:rPr lang="ko-KR" altLang="en-US" sz="1000" dirty="0" smtClean="0"/>
              <a:t>기업들은 자신들의 장기 </a:t>
            </a:r>
            <a:r>
              <a:rPr lang="en-US" altLang="ko-KR" sz="1000" dirty="0" smtClean="0"/>
              <a:t>(merit) </a:t>
            </a:r>
            <a:r>
              <a:rPr lang="ko-KR" altLang="en-US" sz="1000" dirty="0" smtClean="0"/>
              <a:t>를 살려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반도체의 영역으로 진출할 수 있게 된다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PIM </a:t>
            </a:r>
            <a:r>
              <a:rPr lang="ko-KR" altLang="en-US" sz="1000" dirty="0" smtClean="0"/>
              <a:t>역시 계층간 경계가 남아있게 되어 온전한 </a:t>
            </a:r>
            <a:r>
              <a:rPr lang="ko-KR" altLang="en-US" sz="1000" dirty="0" err="1" smtClean="0"/>
              <a:t>뉴로모픽</a:t>
            </a:r>
            <a:r>
              <a:rPr lang="ko-KR" altLang="en-US" sz="1000" dirty="0" smtClean="0"/>
              <a:t> 반도체라고 언급할 수는 없으나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보다 더 </a:t>
            </a:r>
            <a:r>
              <a:rPr lang="ko-KR" altLang="en-US" sz="1000" dirty="0" err="1" smtClean="0"/>
              <a:t>뉴로모픽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concept</a:t>
            </a:r>
            <a:r>
              <a:rPr lang="ko-KR" altLang="en-US" sz="1000" dirty="0" smtClean="0"/>
              <a:t>에 다가가는 시도라고 할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</a:t>
            </a:r>
            <a:r>
              <a:rPr lang="ko-KR" altLang="en-US" sz="1000" dirty="0" err="1" smtClean="0"/>
              <a:t>뉴로모픽</a:t>
            </a:r>
            <a:r>
              <a:rPr lang="ko-KR" altLang="en-US" sz="1000" dirty="0" smtClean="0"/>
              <a:t> 반도체에서 </a:t>
            </a:r>
            <a:r>
              <a:rPr lang="en-US" altLang="ko-KR" sz="1000" dirty="0" smtClean="0"/>
              <a:t>Memory </a:t>
            </a:r>
            <a:r>
              <a:rPr lang="ko-KR" altLang="en-US" sz="1000" dirty="0" smtClean="0"/>
              <a:t>역량이 필수적이므로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지금 시스템반도체가 각광받는다는 이유로 메모리 반도체 기업들의 중요성이 간과되어서는 안 될 것이다</a:t>
            </a:r>
            <a:r>
              <a:rPr lang="en-US" altLang="ko-KR" sz="1000" dirty="0" smtClean="0"/>
              <a:t>. Intel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SK Hynix</a:t>
            </a:r>
            <a:r>
              <a:rPr lang="ko-KR" altLang="en-US" sz="1000" dirty="0" smtClean="0"/>
              <a:t>에게 </a:t>
            </a:r>
            <a:r>
              <a:rPr lang="en-US" altLang="ko-KR" sz="1000" dirty="0" smtClean="0"/>
              <a:t>NAND Flash </a:t>
            </a:r>
            <a:r>
              <a:rPr lang="ko-KR" altLang="en-US" sz="1000" dirty="0" smtClean="0"/>
              <a:t>사업부문을 매각하면서도 </a:t>
            </a:r>
            <a:r>
              <a:rPr lang="en-US" altLang="ko-KR" sz="1000" dirty="0" smtClean="0"/>
              <a:t>new memory </a:t>
            </a:r>
            <a:r>
              <a:rPr lang="ko-KR" altLang="en-US" sz="1000" dirty="0" smtClean="0"/>
              <a:t>사업과 관련된 부분은 넘기지 않은 이유가 바로 여기에 있다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PIM</a:t>
            </a:r>
            <a:r>
              <a:rPr lang="ko-KR" altLang="en-US" sz="1000" dirty="0" smtClean="0"/>
              <a:t>은 기술적으로 아직 실전배치 되기에는 어려운 측면이 많은 </a:t>
            </a:r>
            <a:r>
              <a:rPr lang="en-US" altLang="ko-KR" sz="1000" dirty="0" smtClean="0"/>
              <a:t>PIM</a:t>
            </a:r>
            <a:r>
              <a:rPr lang="ko-KR" altLang="en-US" sz="1000" dirty="0" smtClean="0"/>
              <a:t>이지만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메모리반도체 기업들이 멀지 않은 미래에 찾아올 반도체 시대 </a:t>
            </a:r>
            <a:r>
              <a:rPr lang="ko-KR" altLang="en-US" sz="1000" dirty="0" err="1" smtClean="0"/>
              <a:t>대변혁기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(von Neumann </a:t>
            </a:r>
            <a:r>
              <a:rPr lang="ko-KR" altLang="en-US" sz="1000" dirty="0" smtClean="0"/>
              <a:t>시대의 종언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를 준비하고 있음을 보여주는 존재</a:t>
            </a:r>
            <a:r>
              <a:rPr lang="en-US" altLang="ko-KR" sz="1000" dirty="0" smtClean="0"/>
              <a:t>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1034" y="1576739"/>
            <a:ext cx="2715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Deep learning </a:t>
            </a:r>
            <a:r>
              <a:rPr lang="ko-KR" altLang="en-US" sz="1000" dirty="0" smtClean="0">
                <a:solidFill>
                  <a:srgbClr val="00B050"/>
                </a:solidFill>
              </a:rPr>
              <a:t>확산으로 인해 병렬 컴퓨팅 </a:t>
            </a:r>
            <a:r>
              <a:rPr lang="en-US" altLang="ko-KR" sz="1000" dirty="0" smtClean="0">
                <a:solidFill>
                  <a:srgbClr val="00B050"/>
                </a:solidFill>
              </a:rPr>
              <a:t>(parallel computing) </a:t>
            </a:r>
            <a:r>
              <a:rPr lang="ko-KR" altLang="en-US" sz="1000" dirty="0" smtClean="0">
                <a:solidFill>
                  <a:srgbClr val="00B050"/>
                </a:solidFill>
              </a:rPr>
              <a:t>이 각광받고 있는 것은 사실이나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그렇다고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순차연산을</a:t>
            </a:r>
            <a:r>
              <a:rPr lang="ko-KR" altLang="en-US" sz="1000" dirty="0" smtClean="0">
                <a:solidFill>
                  <a:srgbClr val="00B050"/>
                </a:solidFill>
              </a:rPr>
              <a:t> 주로 담당하는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의 역할과 존재의 중요성이 과소평가되어서는 안 될 것이다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94354"/>
              </p:ext>
            </p:extLst>
          </p:nvPr>
        </p:nvGraphicFramePr>
        <p:xfrm>
          <a:off x="4252824" y="-3652"/>
          <a:ext cx="34936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676">
                  <a:extLst>
                    <a:ext uri="{9D8B030D-6E8A-4147-A177-3AD203B41FA5}">
                      <a16:colId xmlns:a16="http://schemas.microsoft.com/office/drawing/2014/main" val="719666384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3570934344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2026292616"/>
                    </a:ext>
                  </a:extLst>
                </a:gridCol>
              </a:tblGrid>
              <a:tr h="13915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반복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별로 없음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반복 잦음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262358"/>
                  </a:ext>
                </a:extLst>
              </a:tr>
              <a:tr h="139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 난이도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순차연산으로 진행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해결 수단 아직 찾기 어려움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004928"/>
                  </a:ext>
                </a:extLst>
              </a:tr>
              <a:tr h="139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 난이도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방식 설계에 큰 지장 없음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병렬연산으로 시간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에너지 절약 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7475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20622" y="3100978"/>
            <a:ext cx="2987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ASIC: NPU, TPU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등이 대표적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5815" y="3100977"/>
            <a:ext cx="16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GPGPU: </a:t>
            </a:r>
            <a:r>
              <a:rPr lang="ko-KR" altLang="en-US" sz="1000" dirty="0" smtClean="0">
                <a:solidFill>
                  <a:srgbClr val="00B050"/>
                </a:solidFill>
              </a:rPr>
              <a:t>그래픽 연산이 아닌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병렬연산을</a:t>
            </a:r>
            <a:r>
              <a:rPr lang="ko-KR" altLang="en-US" sz="1000" dirty="0" smtClean="0">
                <a:solidFill>
                  <a:srgbClr val="00B050"/>
                </a:solidFill>
              </a:rPr>
              <a:t> 위한 </a:t>
            </a:r>
            <a:r>
              <a:rPr lang="en-US" altLang="ko-KR" sz="1000" dirty="0" smtClean="0">
                <a:solidFill>
                  <a:srgbClr val="00B050"/>
                </a:solidFill>
              </a:rPr>
              <a:t>GPU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645" y="-340394"/>
            <a:ext cx="3278418" cy="1871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40" y="2088218"/>
            <a:ext cx="10940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</a:rPr>
              <a:t>병목현상의</a:t>
            </a:r>
            <a:r>
              <a:rPr lang="ko-KR" altLang="en-US" sz="1000" dirty="0" smtClean="0">
                <a:solidFill>
                  <a:srgbClr val="00B050"/>
                </a:solidFill>
              </a:rPr>
              <a:t> 근본적 원인은 </a:t>
            </a:r>
            <a:r>
              <a:rPr lang="en-US" altLang="ko-KR" sz="1000" dirty="0" smtClean="0">
                <a:solidFill>
                  <a:srgbClr val="00B050"/>
                </a:solidFill>
              </a:rPr>
              <a:t>CPU (Register-Cache)</a:t>
            </a:r>
            <a:r>
              <a:rPr lang="ko-KR" altLang="en-US" sz="1000" dirty="0" smtClean="0">
                <a:solidFill>
                  <a:srgbClr val="00B050"/>
                </a:solidFill>
              </a:rPr>
              <a:t>와 </a:t>
            </a:r>
            <a:r>
              <a:rPr lang="en-US" altLang="ko-KR" sz="1000" dirty="0" smtClean="0">
                <a:solidFill>
                  <a:srgbClr val="00B050"/>
                </a:solidFill>
              </a:rPr>
              <a:t>Memory</a:t>
            </a:r>
            <a:r>
              <a:rPr lang="ko-KR" altLang="en-US" sz="1000" dirty="0" smtClean="0">
                <a:solidFill>
                  <a:srgbClr val="00B050"/>
                </a:solidFill>
              </a:rPr>
              <a:t>가 대역폭과 정보처리 속도 측면에서 큰 차이를 보이기 때문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(Register – Cache – Memory)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6489" y="2991012"/>
            <a:ext cx="29878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따라서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현세대</a:t>
            </a:r>
            <a:r>
              <a:rPr lang="ko-KR" altLang="en-US" sz="1000" dirty="0" smtClean="0">
                <a:solidFill>
                  <a:srgbClr val="00B050"/>
                </a:solidFill>
              </a:rPr>
              <a:t> 컴퓨터 구조에서 주요 반도체 회사는 병목현상을 줄이기 위해 </a:t>
            </a:r>
            <a:r>
              <a:rPr lang="en-US" altLang="ko-KR" sz="1000" dirty="0" smtClean="0">
                <a:solidFill>
                  <a:srgbClr val="00B050"/>
                </a:solidFill>
              </a:rPr>
              <a:t>CPU,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병렬연산부</a:t>
            </a:r>
            <a:r>
              <a:rPr lang="en-US" altLang="ko-KR" sz="1000" dirty="0" smtClean="0">
                <a:solidFill>
                  <a:srgbClr val="00B050"/>
                </a:solidFill>
              </a:rPr>
              <a:t>, Memory </a:t>
            </a:r>
            <a:r>
              <a:rPr lang="ko-KR" altLang="en-US" sz="1000" dirty="0" smtClean="0">
                <a:solidFill>
                  <a:srgbClr val="00B050"/>
                </a:solidFill>
              </a:rPr>
              <a:t>사이의 정보 전달 구조의 개선에 힘을 쏟고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즉 연산 규모를 효율적으로 확장시키는데 </a:t>
            </a:r>
            <a:r>
              <a:rPr lang="en-US" altLang="ko-KR" sz="1000" dirty="0" smtClean="0">
                <a:solidFill>
                  <a:srgbClr val="00B050"/>
                </a:solidFill>
              </a:rPr>
              <a:t>(Scalability)</a:t>
            </a:r>
            <a:r>
              <a:rPr lang="ko-KR" altLang="en-US" sz="1000" dirty="0" smtClean="0">
                <a:solidFill>
                  <a:srgbClr val="00B050"/>
                </a:solidFill>
              </a:rPr>
              <a:t> 노력하고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이를 위한 대표적인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Interconnect </a:t>
            </a:r>
            <a:r>
              <a:rPr lang="ko-KR" altLang="en-US" sz="1000" dirty="0" smtClean="0">
                <a:solidFill>
                  <a:srgbClr val="00B050"/>
                </a:solidFill>
              </a:rPr>
              <a:t>기술들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Intel: Quick Path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NVIDIA: NV Link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AMD: Infinity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Fabric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또한 이와 또 다른 방식으로 병목현상을 줄이고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연산 규모를 효과적으로 확장시키기 위한 산물이 구조에 대한 효율화의 결과물인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SoC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구조의 </a:t>
            </a:r>
            <a:r>
              <a:rPr lang="en-US" altLang="ko-KR" sz="1000" dirty="0" smtClean="0">
                <a:solidFill>
                  <a:srgbClr val="00B050"/>
                </a:solidFill>
              </a:rPr>
              <a:t>AP</a:t>
            </a:r>
            <a:r>
              <a:rPr lang="ko-KR" altLang="en-US" sz="1000" dirty="0" smtClean="0">
                <a:solidFill>
                  <a:srgbClr val="00B050"/>
                </a:solidFill>
              </a:rPr>
              <a:t>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CPU, GPU, NPU, LPDDR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등을 하나의 </a:t>
            </a:r>
            <a:r>
              <a:rPr lang="en-US" altLang="ko-KR" sz="1000" dirty="0" smtClean="0">
                <a:solidFill>
                  <a:srgbClr val="00B050"/>
                </a:solidFill>
              </a:rPr>
              <a:t>chip</a:t>
            </a:r>
            <a:r>
              <a:rPr lang="ko-KR" altLang="en-US" sz="1000" dirty="0" smtClean="0">
                <a:solidFill>
                  <a:srgbClr val="00B050"/>
                </a:solidFill>
              </a:rPr>
              <a:t>으로 묶어 병목현상을 줄이고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전력효율과</a:t>
            </a:r>
            <a:r>
              <a:rPr lang="ko-KR" altLang="en-US" sz="1000" dirty="0" smtClean="0">
                <a:solidFill>
                  <a:srgbClr val="00B050"/>
                </a:solidFill>
              </a:rPr>
              <a:t> 성능을 개선하는 것이다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이러한 시도는 스마트폰을 넘어 노트북과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데스크탑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PC</a:t>
            </a:r>
            <a:r>
              <a:rPr lang="ko-KR" altLang="en-US" sz="1000" dirty="0" smtClean="0">
                <a:solidFill>
                  <a:srgbClr val="00B050"/>
                </a:solidFill>
              </a:rPr>
              <a:t>로 넘어가고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그러나 이러한 시도들이 근본적인 </a:t>
            </a:r>
            <a:r>
              <a:rPr lang="en-US" altLang="ko-KR" sz="1000" dirty="0" smtClean="0">
                <a:solidFill>
                  <a:srgbClr val="00B050"/>
                </a:solidFill>
              </a:rPr>
              <a:t>von Neumann </a:t>
            </a:r>
            <a:r>
              <a:rPr lang="ko-KR" altLang="en-US" sz="1000" dirty="0" smtClean="0">
                <a:solidFill>
                  <a:srgbClr val="00B050"/>
                </a:solidFill>
              </a:rPr>
              <a:t>구조의 근본적인 문제인 계층 간의 병목현상을 완전히 해소해주지 못한다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40" y="4027210"/>
            <a:ext cx="17116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</a:rPr>
              <a:t>현세대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은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와의 병목현상을 줄이기 위해 정보전달 속도를 올림으로써 </a:t>
            </a:r>
            <a:r>
              <a:rPr lang="en-US" altLang="ko-KR" sz="1000" dirty="0" smtClean="0">
                <a:solidFill>
                  <a:srgbClr val="00B050"/>
                </a:solidFill>
              </a:rPr>
              <a:t>(Clock</a:t>
            </a:r>
            <a:r>
              <a:rPr lang="ko-KR" altLang="en-US" sz="1000" dirty="0" smtClean="0">
                <a:solidFill>
                  <a:srgbClr val="00B050"/>
                </a:solidFill>
              </a:rPr>
              <a:t>을 높임</a:t>
            </a:r>
            <a:r>
              <a:rPr lang="en-US" altLang="ko-KR" sz="1000" dirty="0" smtClean="0">
                <a:solidFill>
                  <a:srgbClr val="00B050"/>
                </a:solidFill>
              </a:rPr>
              <a:t>), </a:t>
            </a:r>
            <a:r>
              <a:rPr lang="ko-KR" altLang="en-US" sz="1000" dirty="0" smtClean="0">
                <a:solidFill>
                  <a:srgbClr val="00B050"/>
                </a:solidFill>
              </a:rPr>
              <a:t>문제를 완화시키고자 하나 이는 전력 소비 증가와 발열로 이어짐</a:t>
            </a:r>
            <a:r>
              <a:rPr lang="en-US" altLang="ko-KR" sz="1000" dirty="0" smtClean="0">
                <a:solidFill>
                  <a:srgbClr val="00B050"/>
                </a:solidFill>
              </a:rPr>
              <a:t>.. </a:t>
            </a:r>
            <a:r>
              <a:rPr lang="ko-KR" altLang="en-US" sz="1000" dirty="0" smtClean="0">
                <a:solidFill>
                  <a:srgbClr val="00B050"/>
                </a:solidFill>
              </a:rPr>
              <a:t>이를 해소하기 위해 통로 역할을 하는 </a:t>
            </a:r>
            <a:r>
              <a:rPr lang="en-US" altLang="ko-KR" sz="1000" dirty="0" smtClean="0">
                <a:solidFill>
                  <a:srgbClr val="00B050"/>
                </a:solidFill>
              </a:rPr>
              <a:t>Bus</a:t>
            </a:r>
            <a:r>
              <a:rPr lang="ko-KR" altLang="en-US" sz="1000" dirty="0" smtClean="0">
                <a:solidFill>
                  <a:srgbClr val="00B050"/>
                </a:solidFill>
              </a:rPr>
              <a:t>의 크기를 늘려야 함</a:t>
            </a:r>
            <a:r>
              <a:rPr lang="en-US" altLang="ko-KR" sz="1000" dirty="0" smtClean="0">
                <a:solidFill>
                  <a:srgbClr val="00B050"/>
                </a:solidFill>
              </a:rPr>
              <a:t>..</a:t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ko-KR" altLang="en-US" sz="1000" dirty="0" smtClean="0">
                <a:solidFill>
                  <a:srgbClr val="00B050"/>
                </a:solidFill>
              </a:rPr>
              <a:t>이를 해결하기 위해 등장한 것이 </a:t>
            </a:r>
            <a:r>
              <a:rPr lang="en-US" altLang="ko-KR" sz="1000" dirty="0" smtClean="0">
                <a:solidFill>
                  <a:srgbClr val="00B050"/>
                </a:solidFill>
              </a:rPr>
              <a:t>Memory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수직으로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쌓아올린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HBM (High Bandwidth Memory).. </a:t>
            </a:r>
            <a:r>
              <a:rPr lang="ko-KR" altLang="en-US" sz="1000" dirty="0" smtClean="0">
                <a:solidFill>
                  <a:srgbClr val="00B050"/>
                </a:solidFill>
              </a:rPr>
              <a:t>이전보다 동일 공간에 더 집적되고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더 높은 대역폭 </a:t>
            </a:r>
            <a:r>
              <a:rPr lang="en-US" altLang="ko-KR" sz="1000" dirty="0" smtClean="0">
                <a:solidFill>
                  <a:srgbClr val="00B050"/>
                </a:solidFill>
              </a:rPr>
              <a:t>(Bus</a:t>
            </a:r>
            <a:r>
              <a:rPr lang="ko-KR" altLang="en-US" sz="1000" dirty="0" smtClean="0">
                <a:solidFill>
                  <a:srgbClr val="00B050"/>
                </a:solidFill>
              </a:rPr>
              <a:t>가 넓어짐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  <a:r>
              <a:rPr lang="ko-KR" altLang="en-US" sz="1000" dirty="0" smtClean="0">
                <a:solidFill>
                  <a:srgbClr val="00B050"/>
                </a:solidFill>
              </a:rPr>
              <a:t>으로 차선이 넓어져</a:t>
            </a:r>
            <a:r>
              <a:rPr lang="en-US" altLang="ko-KR" sz="1000" dirty="0" smtClean="0">
                <a:solidFill>
                  <a:srgbClr val="00B050"/>
                </a:solidFill>
              </a:rPr>
              <a:t>, CPU</a:t>
            </a:r>
            <a:r>
              <a:rPr lang="ko-KR" altLang="en-US" sz="1000" dirty="0" smtClean="0">
                <a:solidFill>
                  <a:srgbClr val="00B050"/>
                </a:solidFill>
              </a:rPr>
              <a:t>와 </a:t>
            </a:r>
            <a:r>
              <a:rPr lang="en-US" altLang="ko-KR" sz="1000" dirty="0" smtClean="0">
                <a:solidFill>
                  <a:srgbClr val="00B050"/>
                </a:solidFill>
              </a:rPr>
              <a:t>Memory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오가는 차들의 속도가 빠르지 않아도 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저전력 사용하여도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  <a:r>
              <a:rPr lang="ko-KR" altLang="en-US" sz="1000" dirty="0" smtClean="0">
                <a:solidFill>
                  <a:srgbClr val="00B050"/>
                </a:solidFill>
              </a:rPr>
              <a:t> 정보처리 효율이 개선됨</a:t>
            </a:r>
            <a:r>
              <a:rPr lang="en-US" altLang="ko-KR" sz="1000" dirty="0" smtClean="0">
                <a:solidFill>
                  <a:srgbClr val="00B050"/>
                </a:solidFill>
              </a:rPr>
              <a:t>.. </a:t>
            </a:r>
            <a:r>
              <a:rPr lang="ko-KR" altLang="en-US" sz="1000" dirty="0" smtClean="0">
                <a:solidFill>
                  <a:srgbClr val="00B050"/>
                </a:solidFill>
              </a:rPr>
              <a:t>하단 이미지 참고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7" y="7351197"/>
            <a:ext cx="6718712" cy="33976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16855" y="4707209"/>
            <a:ext cx="616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관심있는 분들의 경우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뉴로모픽</a:t>
            </a:r>
            <a:r>
              <a:rPr lang="ko-KR" altLang="en-US" sz="1000" dirty="0" smtClean="0">
                <a:solidFill>
                  <a:srgbClr val="00B050"/>
                </a:solidFill>
              </a:rPr>
              <a:t> 반도체의 배경인 신경세포들 간의 정보전달 방식과 이를 반도체에서 구현하기 위한 기술적 조건들을 찾아볼 것을 권장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16" y="7367232"/>
            <a:ext cx="4791075" cy="25591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0446" y="6951088"/>
            <a:ext cx="5427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기존 단층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packaging</a:t>
            </a:r>
            <a:r>
              <a:rPr lang="ko-KR" altLang="en-US" sz="1000" dirty="0" smtClean="0">
                <a:solidFill>
                  <a:srgbClr val="00B050"/>
                </a:solidFill>
              </a:rPr>
              <a:t>과 달리 수직으로 쌓인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들과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연결시키는 것을 가능하게 한 </a:t>
            </a:r>
            <a:r>
              <a:rPr lang="en-US" altLang="ko-KR" sz="1000" dirty="0" smtClean="0">
                <a:solidFill>
                  <a:srgbClr val="00B050"/>
                </a:solidFill>
              </a:rPr>
              <a:t>TSV</a:t>
            </a:r>
            <a:r>
              <a:rPr lang="ko-KR" altLang="en-US" sz="1000" dirty="0" smtClean="0">
                <a:solidFill>
                  <a:srgbClr val="00B050"/>
                </a:solidFill>
              </a:rPr>
              <a:t>는 메모리 업계 극히 일부 기업들의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고난이도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packaging </a:t>
            </a:r>
            <a:r>
              <a:rPr lang="ko-KR" altLang="en-US" sz="1000" dirty="0" smtClean="0">
                <a:solidFill>
                  <a:srgbClr val="00B050"/>
                </a:solidFill>
              </a:rPr>
              <a:t>기술이다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삼성전자가 가장 앞서나가고 있는 영역이기도 하다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1779" y="-80313"/>
            <a:ext cx="4325684" cy="29305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32223" y="3518534"/>
            <a:ext cx="735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</a:rPr>
              <a:t>황철성</a:t>
            </a:r>
            <a:r>
              <a:rPr lang="ko-KR" altLang="en-US" sz="1000" dirty="0" smtClean="0">
                <a:solidFill>
                  <a:srgbClr val="00B050"/>
                </a:solidFill>
              </a:rPr>
              <a:t> 서울대학교 재료공학부 교수</a:t>
            </a:r>
            <a:r>
              <a:rPr lang="en-US" altLang="ko-KR" sz="1000" dirty="0" smtClean="0">
                <a:solidFill>
                  <a:srgbClr val="00B050"/>
                </a:solidFill>
              </a:rPr>
              <a:t>: “</a:t>
            </a:r>
            <a:r>
              <a:rPr lang="ko-KR" altLang="en-US" sz="1000" dirty="0" smtClean="0">
                <a:solidFill>
                  <a:srgbClr val="00B050"/>
                </a:solidFill>
              </a:rPr>
              <a:t>지금 </a:t>
            </a:r>
            <a:r>
              <a:rPr lang="ko-KR" altLang="en-US" sz="1000" dirty="0">
                <a:solidFill>
                  <a:srgbClr val="00B050"/>
                </a:solidFill>
              </a:rPr>
              <a:t>속도로 반도체가 늘면 </a:t>
            </a:r>
            <a:r>
              <a:rPr lang="en-US" altLang="ko-KR" sz="1000" dirty="0">
                <a:solidFill>
                  <a:srgbClr val="00B050"/>
                </a:solidFill>
              </a:rPr>
              <a:t>2040</a:t>
            </a:r>
            <a:r>
              <a:rPr lang="ko-KR" altLang="en-US" sz="1000" dirty="0">
                <a:solidFill>
                  <a:srgbClr val="00B050"/>
                </a:solidFill>
              </a:rPr>
              <a:t>년에는 이를 구동하기 위한 전력을 생산하기 위해 화력발전소 </a:t>
            </a:r>
            <a:r>
              <a:rPr lang="en-US" altLang="ko-KR" sz="1000" dirty="0">
                <a:solidFill>
                  <a:srgbClr val="00B050"/>
                </a:solidFill>
              </a:rPr>
              <a:t>1</a:t>
            </a:r>
            <a:r>
              <a:rPr lang="ko-KR" altLang="en-US" sz="1000" dirty="0" err="1">
                <a:solidFill>
                  <a:srgbClr val="00B050"/>
                </a:solidFill>
              </a:rPr>
              <a:t>억개가</a:t>
            </a:r>
            <a:r>
              <a:rPr lang="ko-KR" altLang="en-US" sz="1000" dirty="0">
                <a:solidFill>
                  <a:srgbClr val="00B050"/>
                </a:solidFill>
              </a:rPr>
              <a:t> 필요할 것이라는 예측도 </a:t>
            </a:r>
            <a:r>
              <a:rPr lang="ko-KR" altLang="en-US" sz="1000" dirty="0" smtClean="0">
                <a:solidFill>
                  <a:srgbClr val="00B050"/>
                </a:solidFill>
              </a:rPr>
              <a:t>있다</a:t>
            </a:r>
            <a:r>
              <a:rPr lang="en-US" altLang="ko-KR" sz="1000" dirty="0">
                <a:solidFill>
                  <a:srgbClr val="00B050"/>
                </a:solidFill>
              </a:rPr>
              <a:t>.</a:t>
            </a:r>
            <a:r>
              <a:rPr lang="ko-KR" altLang="en-US" sz="1000" dirty="0" smtClean="0">
                <a:solidFill>
                  <a:srgbClr val="00B050"/>
                </a:solidFill>
              </a:rPr>
              <a:t> 이것이 소요 </a:t>
            </a:r>
            <a:r>
              <a:rPr lang="ko-KR" altLang="en-US" sz="1000" dirty="0">
                <a:solidFill>
                  <a:srgbClr val="00B050"/>
                </a:solidFill>
              </a:rPr>
              <a:t>전력이 적은 반도체를 개발하는 것이 절실한 </a:t>
            </a:r>
            <a:r>
              <a:rPr lang="ko-KR" altLang="en-US" sz="1000" dirty="0" smtClean="0">
                <a:solidFill>
                  <a:srgbClr val="00B050"/>
                </a:solidFill>
              </a:rPr>
              <a:t>이유이다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7043" y="1777239"/>
            <a:ext cx="54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수퍼컴퓨터는 </a:t>
            </a:r>
            <a:r>
              <a:rPr lang="en-US" altLang="ko-KR" sz="1000" dirty="0" smtClean="0">
                <a:solidFill>
                  <a:srgbClr val="00B050"/>
                </a:solidFill>
              </a:rPr>
              <a:t>‘CPU +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병렬연산부</a:t>
            </a:r>
            <a:r>
              <a:rPr lang="en-US" altLang="ko-KR" sz="1000" dirty="0" smtClean="0">
                <a:solidFill>
                  <a:srgbClr val="00B050"/>
                </a:solidFill>
              </a:rPr>
              <a:t>’</a:t>
            </a:r>
            <a:r>
              <a:rPr lang="ko-KR" altLang="en-US" sz="1000" dirty="0" smtClean="0">
                <a:solidFill>
                  <a:srgbClr val="00B050"/>
                </a:solidFill>
              </a:rPr>
              <a:t> 조합이 아니라 수많은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들의 병렬 연결로 구성되어있다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엄청난 전력을 소모하게 되며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따라서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발열관리가</a:t>
            </a:r>
            <a:r>
              <a:rPr lang="ko-KR" altLang="en-US" sz="1000" dirty="0" smtClean="0">
                <a:solidFill>
                  <a:srgbClr val="00B050"/>
                </a:solidFill>
              </a:rPr>
              <a:t> 매우 중요하다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9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시장의 미래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양자컴퓨팅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(Quantum Computing)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6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경제성을 추구하며 연산속도를 높이기 위한 노력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수퍼컴퓨터는 가격이 </a:t>
            </a:r>
            <a:r>
              <a:rPr lang="ko-KR" altLang="en-US" sz="1400" dirty="0" err="1" smtClean="0"/>
              <a:t>매우매우매우</a:t>
            </a:r>
            <a:r>
              <a:rPr lang="ko-KR" altLang="en-US" sz="1400" dirty="0" smtClean="0"/>
              <a:t> 높을 뿐만 아니라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전력 소비 문제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발열 문제 심각함</a:t>
            </a:r>
            <a:endParaRPr lang="en-US" altLang="ko-KR" sz="1200" dirty="0" smtClean="0"/>
          </a:p>
          <a:p>
            <a:pPr lvl="2"/>
            <a:r>
              <a:rPr lang="ko-KR" altLang="en-US" sz="1000" dirty="0" smtClean="0"/>
              <a:t>이러한 수퍼컴퓨터로도 풀지 못할 문제가 산적하고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불만족스러운 부분이 많음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예</a:t>
            </a:r>
            <a:r>
              <a:rPr lang="en-US" altLang="ko-KR" sz="1000" dirty="0" smtClean="0"/>
              <a:t>: 2016</a:t>
            </a:r>
            <a:r>
              <a:rPr lang="ko-KR" altLang="en-US" sz="1000" dirty="0" smtClean="0"/>
              <a:t>년 버전의 </a:t>
            </a:r>
            <a:r>
              <a:rPr lang="ko-KR" altLang="en-US" sz="1000" dirty="0" err="1" smtClean="0"/>
              <a:t>알파고의</a:t>
            </a:r>
            <a:r>
              <a:rPr lang="ko-KR" altLang="en-US" sz="1000" dirty="0" smtClean="0"/>
              <a:t> 경우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시간 작동을 위해 전기료가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천만원이 소요되었음</a:t>
            </a:r>
            <a:r>
              <a:rPr lang="en-US" altLang="ko-KR" sz="1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양자 컴퓨터가 왜 주목받는가</a:t>
            </a:r>
            <a:r>
              <a:rPr lang="en-US" altLang="ko-KR" sz="2000" dirty="0" smtClean="0"/>
              <a:t>?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논란의 여지 있으나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양자우월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(Quantum Supremacy) </a:t>
            </a:r>
            <a:r>
              <a:rPr lang="ko-KR" altLang="en-US" sz="1400" dirty="0" smtClean="0"/>
              <a:t>입증하는 사례가 등장</a:t>
            </a:r>
            <a:endParaRPr lang="en-US" altLang="ko-KR" sz="1200" dirty="0"/>
          </a:p>
          <a:p>
            <a:pPr lvl="2"/>
            <a:r>
              <a:rPr lang="en-US" altLang="ko-KR" sz="1000" dirty="0" smtClean="0"/>
              <a:t>2019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Google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양자우월</a:t>
            </a:r>
            <a:r>
              <a:rPr lang="ko-KR" altLang="en-US" sz="1000" dirty="0" smtClean="0"/>
              <a:t> 주장하는 논문이 </a:t>
            </a:r>
            <a:r>
              <a:rPr lang="en-US" altLang="ko-KR" sz="1000" dirty="0" smtClean="0"/>
              <a:t>Nature</a:t>
            </a:r>
            <a:r>
              <a:rPr lang="ko-KR" altLang="en-US" sz="1000" dirty="0" smtClean="0"/>
              <a:t>에 게재 </a:t>
            </a:r>
            <a:r>
              <a:rPr lang="en-US" altLang="ko-KR" sz="1000" dirty="0" smtClean="0"/>
              <a:t>(IBM</a:t>
            </a:r>
            <a:r>
              <a:rPr lang="ko-KR" altLang="en-US" sz="1000" dirty="0" smtClean="0"/>
              <a:t>은 이를 반박하는 의견을 제시하기도 하였음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한계가 명확하지만 실제 양자 컴퓨터가 등장하고 있음</a:t>
            </a:r>
            <a:endParaRPr lang="en-US" altLang="ko-KR" sz="1200" dirty="0"/>
          </a:p>
          <a:p>
            <a:pPr lvl="2"/>
            <a:r>
              <a:rPr lang="ko-KR" altLang="en-US" sz="1000" dirty="0" smtClean="0"/>
              <a:t>양자컴퓨터의 데이터 최소 저장 단위인 </a:t>
            </a:r>
            <a:r>
              <a:rPr lang="en-US" altLang="ko-KR" sz="1000" dirty="0" err="1" smtClean="0"/>
              <a:t>qbit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(quantum bit) 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양자중첩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(quantum superposition)</a:t>
            </a:r>
            <a:r>
              <a:rPr lang="ko-KR" altLang="en-US" sz="1000" dirty="0" smtClean="0"/>
              <a:t> 을 구현하기 위한 기술적인 어려움이 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(Google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2019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Nature</a:t>
            </a:r>
            <a:r>
              <a:rPr lang="ko-KR" altLang="en-US" sz="1000" dirty="0" smtClean="0"/>
              <a:t>에 </a:t>
            </a:r>
            <a:r>
              <a:rPr lang="ko-KR" altLang="en-US" sz="1000" dirty="0" err="1" smtClean="0"/>
              <a:t>양자우월</a:t>
            </a:r>
            <a:r>
              <a:rPr lang="ko-KR" altLang="en-US" sz="1000" dirty="0" smtClean="0"/>
              <a:t> 주장을 펼치기 위해 사용한 양자 컴퓨터는 </a:t>
            </a:r>
            <a:r>
              <a:rPr lang="en-US" altLang="ko-KR" sz="1000" dirty="0" err="1" smtClean="0"/>
              <a:t>qbit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구현을 위해 초전도 물체를 사용하였고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위해 </a:t>
            </a:r>
            <a:r>
              <a:rPr lang="en-US" altLang="ko-KR" sz="1000" dirty="0" smtClean="0"/>
              <a:t>0K-K</a:t>
            </a:r>
            <a:r>
              <a:rPr lang="ko-KR" altLang="en-US" sz="1000" dirty="0" smtClean="0"/>
              <a:t>는 </a:t>
            </a:r>
            <a:r>
              <a:rPr lang="ko-KR" altLang="en-US" sz="1000" dirty="0" err="1" smtClean="0"/>
              <a:t>절대온도로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0K</a:t>
            </a:r>
            <a:r>
              <a:rPr lang="ko-KR" altLang="en-US" sz="1000" dirty="0" smtClean="0"/>
              <a:t>는 약 섭씨 </a:t>
            </a:r>
            <a:r>
              <a:rPr lang="en-US" altLang="ko-KR" sz="1000" dirty="0" smtClean="0"/>
              <a:t>-273.15</a:t>
            </a:r>
            <a:r>
              <a:rPr lang="ko-KR" altLang="en-US" sz="1000" dirty="0" smtClean="0"/>
              <a:t>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를 유지해야 하는 어려움을 겪었다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실제로 이러한 어려움 때문에 </a:t>
            </a:r>
            <a:r>
              <a:rPr lang="en-US" altLang="ko-KR" sz="1000" dirty="0" smtClean="0"/>
              <a:t>Google</a:t>
            </a:r>
            <a:r>
              <a:rPr lang="ko-KR" altLang="en-US" sz="1000" dirty="0" smtClean="0"/>
              <a:t>은 연구에 사용한 양자 컴퓨터에 탑재된 </a:t>
            </a:r>
            <a:r>
              <a:rPr lang="en-US" altLang="ko-KR" sz="1000" dirty="0" smtClean="0"/>
              <a:t>54</a:t>
            </a:r>
            <a:r>
              <a:rPr lang="ko-KR" altLang="en-US" sz="1000" dirty="0" smtClean="0"/>
              <a:t>개 </a:t>
            </a:r>
            <a:r>
              <a:rPr lang="en-US" altLang="ko-KR" sz="1000" dirty="0" err="1" smtClean="0"/>
              <a:t>qbit</a:t>
            </a:r>
            <a:r>
              <a:rPr lang="ko-KR" altLang="en-US" sz="1000" dirty="0" smtClean="0"/>
              <a:t>들 가운데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개의 </a:t>
            </a:r>
            <a:r>
              <a:rPr lang="en-US" altLang="ko-KR" sz="1000" dirty="0" err="1" smtClean="0"/>
              <a:t>qbit</a:t>
            </a:r>
            <a:r>
              <a:rPr lang="ko-KR" altLang="en-US" sz="1000" dirty="0" smtClean="0"/>
              <a:t>의 상태불량으로 </a:t>
            </a:r>
            <a:r>
              <a:rPr lang="en-US" altLang="ko-KR" sz="1000" dirty="0" smtClean="0"/>
              <a:t>53</a:t>
            </a:r>
            <a:r>
              <a:rPr lang="ko-KR" altLang="en-US" sz="1000" dirty="0" smtClean="0"/>
              <a:t>개 </a:t>
            </a:r>
            <a:r>
              <a:rPr lang="en-US" altLang="ko-KR" sz="1000" dirty="0" err="1" smtClean="0"/>
              <a:t>qbit</a:t>
            </a:r>
            <a:r>
              <a:rPr lang="ko-KR" altLang="en-US" sz="1000" dirty="0" smtClean="0"/>
              <a:t>만을 사용할 수밖에 없었다</a:t>
            </a:r>
            <a:r>
              <a:rPr lang="en-US" altLang="ko-KR" sz="1000" dirty="0" smtClean="0"/>
              <a:t>.)</a:t>
            </a:r>
          </a:p>
          <a:p>
            <a:pPr lvl="2"/>
            <a:r>
              <a:rPr lang="ko-KR" altLang="en-US" sz="1000" dirty="0" smtClean="0"/>
              <a:t>점차 </a:t>
            </a:r>
            <a:r>
              <a:rPr lang="en-US" altLang="ko-KR" sz="1000" dirty="0" err="1" smtClean="0"/>
              <a:t>qbit</a:t>
            </a:r>
            <a:r>
              <a:rPr lang="ko-KR" altLang="en-US" sz="1000" dirty="0" smtClean="0"/>
              <a:t>을 제어하는 기술이 발전되고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이에 따라 탑재되는 </a:t>
            </a:r>
            <a:r>
              <a:rPr lang="en-US" altLang="ko-KR" sz="1000" dirty="0" err="1" smtClean="0"/>
              <a:t>qbit</a:t>
            </a:r>
            <a:r>
              <a:rPr lang="ko-KR" altLang="en-US" sz="1000" dirty="0" smtClean="0"/>
              <a:t>의 개수가 증가한다면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실용적인 의미에서의 </a:t>
            </a:r>
            <a:r>
              <a:rPr lang="ko-KR" altLang="en-US" sz="1000" dirty="0" err="1" smtClean="0"/>
              <a:t>양자우월이</a:t>
            </a:r>
            <a:r>
              <a:rPr lang="ko-KR" altLang="en-US" sz="1000" dirty="0" smtClean="0"/>
              <a:t> 달성될 것이고 양자 컴퓨터가 본격적으로 기성 수퍼컴퓨터를 대체하기 시작할 것이다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양자 컴퓨터의 활용 가능성</a:t>
            </a:r>
            <a:endParaRPr lang="en-US" altLang="ko-KR" sz="1200" dirty="0"/>
          </a:p>
          <a:p>
            <a:pPr lvl="2"/>
            <a:r>
              <a:rPr lang="ko-KR" altLang="en-US" sz="1000" dirty="0" smtClean="0"/>
              <a:t>엄청나게 빠른 연산을 바탕으로 기성 보안체계를 무너뜨릴 도구가 될 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모든 개개인이 타겟이 되지는 않겠으나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양자 컴퓨터를 보유할 수 있을 정도의 국가나 글로벌 기업들이 자신들의 목적 달성을 위해 특정 국가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개인을 타겟으로 보안체계를 무너뜨리려는 시도가 나타날 것이다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그러나 양자암호통신 기술이 동시에 방패로서 중요해질 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양자역학의 이론적인 법칙이 깨지지 않는다면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어느 누구도 양자암호통신 보안체계를 무너뜨릴 수는 없을 것이다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기존에 시도해볼 수 없었던 시뮬레이션들이 가능해질 것이다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qbit</a:t>
            </a:r>
            <a:r>
              <a:rPr lang="ko-KR" altLang="en-US" sz="1000" dirty="0"/>
              <a:t>의 특성을 </a:t>
            </a:r>
            <a:r>
              <a:rPr lang="ko-KR" altLang="en-US" sz="1000" dirty="0" smtClean="0"/>
              <a:t>활용하는 양자 컴퓨터는 </a:t>
            </a:r>
            <a:r>
              <a:rPr lang="ko-KR" altLang="en-US" sz="1000" dirty="0"/>
              <a:t>시뮬레이션 연산에서 기성 컴퓨터 보다 훨씬 더 </a:t>
            </a:r>
            <a:r>
              <a:rPr lang="ko-KR" altLang="en-US" sz="1000" dirty="0" smtClean="0"/>
              <a:t>우월할 것이기 때문이다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일례로 신약 개발에서 큰 도움을 받을 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신약물질들의 조합이 발휘하는 효과를 확인하는 시뮬레이션 </a:t>
            </a:r>
            <a:r>
              <a:rPr lang="en-US" altLang="ko-KR" sz="1000" dirty="0"/>
              <a:t>(</a:t>
            </a:r>
            <a:r>
              <a:rPr lang="ko-KR" altLang="en-US" sz="1000" dirty="0"/>
              <a:t>분자 단위의 시뮬레이션</a:t>
            </a:r>
            <a:r>
              <a:rPr lang="en-US" altLang="ko-KR" sz="1000" dirty="0"/>
              <a:t>) </a:t>
            </a:r>
            <a:r>
              <a:rPr lang="ko-KR" altLang="en-US" sz="1000" dirty="0" smtClean="0"/>
              <a:t>에 큰 도움을 줄 것으로 예상된다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대기에 존재하는 분자 단위의 데이터를 수집할 수만 있다면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데이터들을 시뮬레이션하여 현재 보다 훨씬 높은 정확도로 일기예보를 하는 것이 가능해질 것이다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경제성 있는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활용에 도움이 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양자 컴퓨터 자체가 </a:t>
            </a:r>
            <a:r>
              <a:rPr lang="en-US" altLang="ko-KR" sz="1000" dirty="0" smtClean="0"/>
              <a:t>AI</a:t>
            </a:r>
            <a:r>
              <a:rPr lang="ko-KR" altLang="en-US" sz="1000" dirty="0" smtClean="0"/>
              <a:t>일 수는 없으나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우수한 </a:t>
            </a:r>
            <a:r>
              <a:rPr lang="en-US" altLang="ko-KR" sz="1000" dirty="0" smtClean="0"/>
              <a:t>performance</a:t>
            </a:r>
            <a:r>
              <a:rPr lang="ko-KR" altLang="en-US" sz="1000" dirty="0" smtClean="0"/>
              <a:t>를 보일 </a:t>
            </a:r>
            <a:r>
              <a:rPr lang="en-US" altLang="ko-KR" sz="1000" dirty="0" smtClean="0"/>
              <a:t>AI</a:t>
            </a:r>
            <a:r>
              <a:rPr lang="ko-KR" altLang="en-US" sz="1000" dirty="0" smtClean="0"/>
              <a:t>가 되기 위한 그리고 이를 더 빠르게 달성하게끔 할 학습데이터를 만들어내는데 도움이 될 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기본적으로 </a:t>
            </a:r>
            <a:r>
              <a:rPr lang="en-US" altLang="ko-KR" sz="1000" dirty="0" smtClean="0"/>
              <a:t>AI</a:t>
            </a:r>
            <a:r>
              <a:rPr lang="ko-KR" altLang="en-US" sz="1000" dirty="0" smtClean="0"/>
              <a:t>는 대규모 데이터를 학습하는 과정에서 성장하므로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성장을 위한 </a:t>
            </a:r>
            <a:r>
              <a:rPr lang="en-US" altLang="ko-KR" sz="1000" dirty="0" smtClean="0"/>
              <a:t>input </a:t>
            </a:r>
            <a:r>
              <a:rPr lang="ko-KR" altLang="en-US" sz="1000" dirty="0" smtClean="0"/>
              <a:t>데이터가 절약된다면 효율적으로 </a:t>
            </a:r>
            <a:r>
              <a:rPr lang="en-US" altLang="ko-KR" sz="1000" dirty="0" smtClean="0"/>
              <a:t>AI</a:t>
            </a:r>
            <a:r>
              <a:rPr lang="ko-KR" altLang="en-US" sz="1000" dirty="0" smtClean="0"/>
              <a:t>를 만들어낼 수 있게 될 것이다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의료분야와</a:t>
            </a:r>
            <a:r>
              <a:rPr lang="ko-KR" altLang="en-US" sz="1000" dirty="0" smtClean="0"/>
              <a:t> 자율주행에서 이는 매우 중요할 것으로 보인다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양자 컴퓨터는 </a:t>
            </a:r>
            <a:r>
              <a:rPr lang="en-US" altLang="ko-KR" sz="1000" dirty="0" smtClean="0"/>
              <a:t>deep learning</a:t>
            </a:r>
            <a:r>
              <a:rPr lang="ko-KR" altLang="en-US" sz="1000" dirty="0" smtClean="0"/>
              <a:t>의 적용을 더욱 촉진시킬 것이다</a:t>
            </a:r>
            <a:r>
              <a:rPr lang="en-US" altLang="ko-KR" sz="1000" dirty="0" smtClean="0"/>
              <a:t>.</a:t>
            </a:r>
          </a:p>
          <a:p>
            <a:pPr lvl="2"/>
            <a:endParaRPr lang="en-US" altLang="ko-KR" sz="1000" dirty="0" smtClean="0"/>
          </a:p>
          <a:p>
            <a:pPr lvl="2"/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218985" y="3952810"/>
            <a:ext cx="2074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또한 양자 컴퓨터에서는 연산 결과에 </a:t>
            </a:r>
            <a:r>
              <a:rPr lang="en-US" altLang="ko-KR" sz="1000" dirty="0" smtClean="0">
                <a:solidFill>
                  <a:srgbClr val="00B050"/>
                </a:solidFill>
              </a:rPr>
              <a:t>error</a:t>
            </a:r>
            <a:r>
              <a:rPr lang="ko-KR" altLang="en-US" sz="1000" dirty="0" smtClean="0">
                <a:solidFill>
                  <a:srgbClr val="00B050"/>
                </a:solidFill>
              </a:rPr>
              <a:t>가 많으며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이러한 </a:t>
            </a:r>
            <a:r>
              <a:rPr lang="en-US" altLang="ko-KR" sz="1000" dirty="0" smtClean="0">
                <a:solidFill>
                  <a:srgbClr val="00B050"/>
                </a:solidFill>
              </a:rPr>
              <a:t>error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노이즈</a:t>
            </a:r>
            <a:r>
              <a:rPr lang="en-US" altLang="ko-KR" sz="1000" dirty="0" smtClean="0">
                <a:solidFill>
                  <a:srgbClr val="00B050"/>
                </a:solidFill>
              </a:rPr>
              <a:t>) 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제거하기 위해 탑재된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qbit</a:t>
            </a:r>
            <a:r>
              <a:rPr lang="ko-KR" altLang="en-US" sz="1000" dirty="0" smtClean="0">
                <a:solidFill>
                  <a:srgbClr val="00B050"/>
                </a:solidFill>
              </a:rPr>
              <a:t>들 중 일부를 </a:t>
            </a:r>
            <a:r>
              <a:rPr lang="en-US" altLang="ko-KR" sz="1000" dirty="0" smtClean="0">
                <a:solidFill>
                  <a:srgbClr val="00B050"/>
                </a:solidFill>
              </a:rPr>
              <a:t>error </a:t>
            </a:r>
            <a:r>
              <a:rPr lang="ko-KR" altLang="en-US" sz="1000" dirty="0" smtClean="0">
                <a:solidFill>
                  <a:srgbClr val="00B050"/>
                </a:solidFill>
              </a:rPr>
              <a:t>수정에 사용해야 하는 배 보다 배꼽이 큰 문제가 발생한다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522" y="1250325"/>
            <a:ext cx="3294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양자 컴퓨터가 미칠 경제적인 영향만을 쉽게 이해하도록 하기 위해 </a:t>
            </a:r>
            <a:r>
              <a:rPr lang="en-US" altLang="ko-KR" sz="1000" dirty="0" smtClean="0">
                <a:solidFill>
                  <a:srgbClr val="00B050"/>
                </a:solidFill>
              </a:rPr>
              <a:t>Quantum Mechanics</a:t>
            </a:r>
            <a:r>
              <a:rPr lang="ko-KR" altLang="en-US" sz="1000" dirty="0" smtClean="0">
                <a:solidFill>
                  <a:srgbClr val="00B050"/>
                </a:solidFill>
              </a:rPr>
              <a:t>에 대한 기술적인 내용을 사실상 전부 제거하였다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6" y="5292172"/>
            <a:ext cx="1623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초기에는 일부 국가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글로벌 대기업에서 독점되다가 기술 발전으로 공급량이 많아지면서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클라우드</a:t>
            </a:r>
            <a:r>
              <a:rPr lang="ko-KR" altLang="en-US" sz="1000" dirty="0" smtClean="0">
                <a:solidFill>
                  <a:srgbClr val="00B050"/>
                </a:solidFill>
              </a:rPr>
              <a:t> 베이스로 서비스가 제공되기 시작할 것으로 보인다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4030" y="1250325"/>
            <a:ext cx="3276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앞서 소개된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뉴로모픽</a:t>
            </a:r>
            <a:r>
              <a:rPr lang="ko-KR" altLang="en-US" sz="1000" dirty="0" smtClean="0">
                <a:solidFill>
                  <a:srgbClr val="00B050"/>
                </a:solidFill>
              </a:rPr>
              <a:t> 칩과 양자 컴퓨터 모두 경제성을 추구하는 가운데 기성 컴퓨터의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연산력도</a:t>
            </a:r>
            <a:r>
              <a:rPr lang="ko-KR" altLang="en-US" sz="1000" dirty="0" smtClean="0">
                <a:solidFill>
                  <a:srgbClr val="00B050"/>
                </a:solidFill>
              </a:rPr>
              <a:t> 향상시키려는 기술적인 시도이다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err="1" smtClean="0">
                <a:solidFill>
                  <a:srgbClr val="00B050"/>
                </a:solidFill>
              </a:rPr>
              <a:t>뉴로모픽</a:t>
            </a:r>
            <a:r>
              <a:rPr lang="ko-KR" altLang="en-US" sz="1000" dirty="0" smtClean="0">
                <a:solidFill>
                  <a:srgbClr val="00B050"/>
                </a:solidFill>
              </a:rPr>
              <a:t> 칩은 </a:t>
            </a:r>
            <a:r>
              <a:rPr lang="en-US" altLang="ko-KR" sz="1000" dirty="0" smtClean="0">
                <a:solidFill>
                  <a:srgbClr val="00B050"/>
                </a:solidFill>
              </a:rPr>
              <a:t>PIM</a:t>
            </a:r>
            <a:r>
              <a:rPr lang="ko-KR" altLang="en-US" sz="1000" dirty="0" smtClean="0">
                <a:solidFill>
                  <a:srgbClr val="00B050"/>
                </a:solidFill>
              </a:rPr>
              <a:t>을 통해 점진적으로 나아가고 있으며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현실화될 경우 개인 </a:t>
            </a:r>
            <a:r>
              <a:rPr lang="en-US" altLang="ko-KR" sz="1000" dirty="0" smtClean="0">
                <a:solidFill>
                  <a:srgbClr val="00B050"/>
                </a:solidFill>
              </a:rPr>
              <a:t>user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들에게까지</a:t>
            </a:r>
            <a:r>
              <a:rPr lang="ko-KR" altLang="en-US" sz="1000" dirty="0" smtClean="0">
                <a:solidFill>
                  <a:srgbClr val="00B050"/>
                </a:solidFill>
              </a:rPr>
              <a:t> 파급되는데 오랜 시간이 걸리지 않을 것으로 보인다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반면 상대적으로 양자 컴퓨터가 개개인에게 보급되는 데에는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공상과학적</a:t>
            </a:r>
            <a:r>
              <a:rPr lang="ko-KR" altLang="en-US" sz="1000" dirty="0" smtClean="0">
                <a:solidFill>
                  <a:srgbClr val="00B050"/>
                </a:solidFill>
              </a:rPr>
              <a:t> 상상에 적용되는 만큼의 시간이 필요할지도 모른다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25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반도체는 종합과학의 산물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65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모든 학과가 투입되는 신의 기술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종합예술</a:t>
            </a:r>
            <a:endParaRPr lang="en-US" altLang="ko-KR" sz="1200" dirty="0" smtClean="0"/>
          </a:p>
          <a:p>
            <a:pPr lvl="2"/>
            <a:r>
              <a:rPr lang="ko-KR" altLang="en-US" sz="1000" dirty="0" smtClean="0"/>
              <a:t>재료공학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또는 신소재공학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전기공학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컴퓨터공학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물리학 </a:t>
            </a:r>
            <a:r>
              <a:rPr lang="en-US" altLang="ko-KR" sz="1000" dirty="0" smtClean="0"/>
              <a:t>(+ </a:t>
            </a:r>
            <a:r>
              <a:rPr lang="ko-KR" altLang="en-US" sz="1000" dirty="0" smtClean="0"/>
              <a:t>양자역학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ko-KR" altLang="en-US" sz="1000" dirty="0" err="1" smtClean="0"/>
              <a:t>나노공학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화학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기계공학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데이터사이언스</a:t>
            </a:r>
            <a:endParaRPr lang="en-US" altLang="ko-KR" sz="1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따라서 단기간에 </a:t>
            </a:r>
            <a:r>
              <a:rPr lang="ko-KR" altLang="en-US" sz="1400" dirty="0" err="1" smtClean="0"/>
              <a:t>기술역량을</a:t>
            </a:r>
            <a:r>
              <a:rPr lang="ko-KR" altLang="en-US" sz="1400" dirty="0" smtClean="0"/>
              <a:t> 가질 수 없고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기초과학이 발달한 국가가 결국 반도체 강국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미국</a:t>
            </a:r>
            <a:r>
              <a:rPr lang="en-US" altLang="ko-KR" sz="1000" dirty="0" smtClean="0"/>
              <a:t>: Fabless</a:t>
            </a:r>
            <a:r>
              <a:rPr lang="ko-KR" altLang="en-US" sz="1000" dirty="0" smtClean="0"/>
              <a:t>에서 압도적인 </a:t>
            </a:r>
            <a:r>
              <a:rPr lang="ko-KR" altLang="en-US" sz="1000" dirty="0" err="1" smtClean="0"/>
              <a:t>선두국가</a:t>
            </a:r>
            <a:r>
              <a:rPr lang="ko-KR" altLang="en-US" sz="1000" dirty="0" smtClean="0"/>
              <a:t> 지위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주요 반도체 장비에서 </a:t>
            </a:r>
            <a:r>
              <a:rPr lang="ko-KR" altLang="en-US" sz="1000" dirty="0" err="1" smtClean="0"/>
              <a:t>선두국가</a:t>
            </a:r>
            <a:r>
              <a:rPr lang="ko-KR" altLang="en-US" sz="1000" dirty="0" smtClean="0"/>
              <a:t> 지위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EU: </a:t>
            </a:r>
            <a:r>
              <a:rPr lang="ko-KR" altLang="en-US" sz="1000" dirty="0" smtClean="0"/>
              <a:t>일부 반도체 장비에서 </a:t>
            </a:r>
            <a:r>
              <a:rPr lang="ko-KR" altLang="en-US" sz="1000" dirty="0" err="1" smtClean="0"/>
              <a:t>선두국가</a:t>
            </a:r>
            <a:r>
              <a:rPr lang="ko-KR" altLang="en-US" sz="1000" dirty="0" smtClean="0"/>
              <a:t> 지위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노광장비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일본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일부 반도체 장비에서 </a:t>
            </a:r>
            <a:r>
              <a:rPr lang="ko-KR" altLang="en-US" sz="1000" dirty="0" err="1" smtClean="0"/>
              <a:t>선두국가</a:t>
            </a:r>
            <a:r>
              <a:rPr lang="ko-KR" altLang="en-US" sz="1000" dirty="0" smtClean="0"/>
              <a:t> 지위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도쿄 일렉트론 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일부 반도체 원료에서 글로벌 점유율을 독점하는 지위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대만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반도체 기초연구에서 상업화까지 국가적 역량이 집중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494954" y="3744458"/>
            <a:ext cx="1666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00B050"/>
                </a:solidFill>
              </a:rPr>
              <a:t>추가적인 스터디 필요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9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</a:t>
            </a:r>
            <a:r>
              <a:rPr lang="en-US" altLang="ko-KR" sz="2800" dirty="0" smtClean="0"/>
              <a:t>Value Chain?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6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err="1" smtClean="0"/>
              <a:t>비메모리</a:t>
            </a:r>
            <a:r>
              <a:rPr lang="ko-KR" altLang="en-US" sz="2000" dirty="0" smtClean="0"/>
              <a:t> 반도체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학습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연산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추론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통신</a:t>
            </a:r>
            <a:r>
              <a:rPr lang="en-US" altLang="ko-KR" sz="2000" dirty="0" smtClean="0"/>
              <a:t>/sensor </a:t>
            </a:r>
            <a:r>
              <a:rPr lang="ko-KR" altLang="en-US" sz="2000" dirty="0" smtClean="0"/>
              <a:t>등의 목적을 가진 반도체</a:t>
            </a:r>
            <a:r>
              <a:rPr lang="en-US" altLang="ko-KR" sz="2000" dirty="0" smtClean="0"/>
              <a:t>)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모든 역할을 소화하는 </a:t>
            </a:r>
            <a:r>
              <a:rPr lang="en-US" altLang="ko-KR" sz="1400" dirty="0" smtClean="0"/>
              <a:t>All Round Player</a:t>
            </a:r>
            <a:r>
              <a:rPr lang="ko-KR" altLang="en-US" sz="1400" dirty="0" smtClean="0"/>
              <a:t> → </a:t>
            </a:r>
            <a:r>
              <a:rPr lang="en-US" altLang="ko-KR" sz="1400" dirty="0" smtClean="0"/>
              <a:t>IDM (Integrated Device Manufacturer)</a:t>
            </a:r>
            <a:endParaRPr lang="en-US" altLang="ko-KR" sz="1200" dirty="0" smtClean="0"/>
          </a:p>
          <a:p>
            <a:pPr lvl="2"/>
            <a:r>
              <a:rPr lang="ko-KR" altLang="en-US" sz="1000" dirty="0" smtClean="0"/>
              <a:t>반도체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제조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웨이퍼를</a:t>
            </a:r>
            <a:r>
              <a:rPr lang="ko-KR" altLang="en-US" sz="1000" dirty="0" smtClean="0"/>
              <a:t> 만들어서 </a:t>
            </a:r>
            <a:r>
              <a:rPr lang="en-US" altLang="ko-KR" sz="1000" dirty="0" smtClean="0"/>
              <a:t>case</a:t>
            </a:r>
            <a:r>
              <a:rPr lang="ko-KR" altLang="en-US" sz="1000" dirty="0" smtClean="0"/>
              <a:t>를 씌우기 전까지인 </a:t>
            </a:r>
            <a:r>
              <a:rPr lang="ko-KR" altLang="en-US" sz="1000" dirty="0" err="1" smtClean="0"/>
              <a:t>전공정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전공정</a:t>
            </a:r>
            <a:r>
              <a:rPr lang="ko-KR" altLang="en-US" sz="1000" dirty="0" smtClean="0"/>
              <a:t> 이후 </a:t>
            </a:r>
            <a:r>
              <a:rPr lang="en-US" altLang="ko-KR" sz="1000" dirty="0" smtClean="0"/>
              <a:t>case</a:t>
            </a:r>
            <a:r>
              <a:rPr lang="ko-KR" altLang="en-US" sz="1000" dirty="0" smtClean="0"/>
              <a:t>를 씌우는 등의 </a:t>
            </a:r>
            <a:r>
              <a:rPr lang="en-US" altLang="ko-KR" sz="1000" dirty="0" smtClean="0"/>
              <a:t>packaging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Test </a:t>
            </a:r>
            <a:r>
              <a:rPr lang="ko-KR" altLang="en-US" sz="1000" dirty="0" smtClean="0"/>
              <a:t>하는 </a:t>
            </a:r>
            <a:r>
              <a:rPr lang="ko-KR" altLang="en-US" sz="1000" dirty="0" err="1" smtClean="0"/>
              <a:t>후공정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모두 진행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예</a:t>
            </a:r>
            <a:r>
              <a:rPr lang="en-US" altLang="ko-KR" sz="1000" dirty="0" smtClean="0"/>
              <a:t>1) Intel: </a:t>
            </a:r>
            <a:r>
              <a:rPr lang="ko-KR" altLang="en-US" sz="1000" dirty="0" smtClean="0"/>
              <a:t>설계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및 개발</a:t>
            </a:r>
            <a:r>
              <a:rPr lang="en-US" altLang="ko-KR" sz="1000" dirty="0" smtClean="0"/>
              <a:t>, Foundry </a:t>
            </a:r>
            <a:r>
              <a:rPr lang="ko-KR" altLang="en-US" sz="1000" dirty="0" smtClean="0"/>
              <a:t>역량 모두 보유 </a:t>
            </a:r>
            <a:r>
              <a:rPr lang="en-US" altLang="ko-KR" sz="1000" dirty="0" smtClean="0"/>
              <a:t>(Foundry: </a:t>
            </a:r>
            <a:r>
              <a:rPr lang="ko-KR" altLang="en-US" sz="1000" dirty="0" smtClean="0"/>
              <a:t>설계에 따라 반도체를 제조하는 것을 가리키며 </a:t>
            </a:r>
            <a:r>
              <a:rPr lang="ko-KR" altLang="en-US" sz="1000" dirty="0" err="1" smtClean="0"/>
              <a:t>전공정만</a:t>
            </a:r>
            <a:r>
              <a:rPr lang="ko-KR" altLang="en-US" sz="1000" dirty="0" smtClean="0"/>
              <a:t> 담당하거나 </a:t>
            </a:r>
            <a:r>
              <a:rPr lang="ko-KR" altLang="en-US" sz="1000" dirty="0" err="1" smtClean="0"/>
              <a:t>후공정까지</a:t>
            </a:r>
            <a:r>
              <a:rPr lang="ko-KR" altLang="en-US" sz="1000" dirty="0" smtClean="0"/>
              <a:t> 모두 커버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ko-KR" altLang="en-US" sz="1000" dirty="0" smtClean="0"/>
              <a:t>예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삼성전자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설계는 삼성전자 </a:t>
            </a:r>
            <a:r>
              <a:rPr lang="en-US" altLang="ko-KR" sz="1000" dirty="0" smtClean="0"/>
              <a:t>LSI</a:t>
            </a:r>
            <a:r>
              <a:rPr lang="ko-KR" altLang="en-US" sz="1000" dirty="0" smtClean="0"/>
              <a:t>에서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제조는 삼성전자 </a:t>
            </a:r>
            <a:r>
              <a:rPr lang="ko-KR" altLang="en-US" sz="1000" dirty="0" err="1" smtClean="0"/>
              <a:t>파운드리에서</a:t>
            </a:r>
            <a:r>
              <a:rPr lang="ko-KR" altLang="en-US" sz="1000" dirty="0" smtClean="0"/>
              <a:t> 담당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예</a:t>
            </a:r>
            <a:r>
              <a:rPr lang="en-US" altLang="ko-KR" sz="1000" dirty="0" smtClean="0"/>
              <a:t>3) </a:t>
            </a:r>
            <a:r>
              <a:rPr lang="ko-KR" altLang="en-US" sz="1000" dirty="0" err="1" smtClean="0"/>
              <a:t>르네사스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일본</a:t>
            </a:r>
            <a:r>
              <a:rPr lang="en-US" altLang="ko-KR" sz="1000" dirty="0" smtClean="0"/>
              <a:t>), NXP (</a:t>
            </a:r>
            <a:r>
              <a:rPr lang="ko-KR" altLang="en-US" sz="1000" dirty="0" smtClean="0"/>
              <a:t>네덜란드</a:t>
            </a:r>
            <a:r>
              <a:rPr lang="en-US" altLang="ko-KR" sz="1000" dirty="0" smtClean="0"/>
              <a:t>), </a:t>
            </a:r>
            <a:r>
              <a:rPr lang="ko-KR" altLang="en-US" sz="1000" dirty="0" err="1" smtClean="0"/>
              <a:t>인피니온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독일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과 같은 </a:t>
            </a:r>
            <a:r>
              <a:rPr lang="ko-KR" altLang="en-US" sz="1000" dirty="0" err="1" smtClean="0"/>
              <a:t>차량용반도체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(MCU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기업들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이들 기업들은 외부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 생산을 위탁하는 비중 높다</a:t>
            </a:r>
            <a:r>
              <a:rPr lang="en-US" altLang="ko-KR" sz="1000" dirty="0" smtClean="0"/>
              <a:t>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분업 </a:t>
            </a:r>
            <a:r>
              <a:rPr lang="en-US" altLang="ko-KR" sz="1400" dirty="0" smtClean="0"/>
              <a:t>Player</a:t>
            </a:r>
          </a:p>
          <a:p>
            <a:pPr lvl="2"/>
            <a:r>
              <a:rPr lang="en-US" altLang="ko-KR" sz="1000" dirty="0" smtClean="0"/>
              <a:t>IP (Intellectual Property) </a:t>
            </a:r>
            <a:r>
              <a:rPr lang="ko-KR" altLang="en-US" sz="1000" dirty="0" smtClean="0"/>
              <a:t>기업</a:t>
            </a:r>
            <a:r>
              <a:rPr lang="en-US" altLang="ko-KR" sz="1000" dirty="0" smtClean="0"/>
              <a:t>: ARM, Synopsys </a:t>
            </a:r>
            <a:r>
              <a:rPr lang="ko-KR" altLang="en-US" sz="1000" dirty="0" smtClean="0"/>
              <a:t>등이 있으며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셀 라이브러리를 설계하여 </a:t>
            </a:r>
            <a:r>
              <a:rPr lang="en-US" altLang="ko-KR" sz="1000" dirty="0" smtClean="0"/>
              <a:t>Fabless, Foundry, IDM </a:t>
            </a:r>
            <a:r>
              <a:rPr lang="ko-KR" altLang="en-US" sz="1000" dirty="0" smtClean="0"/>
              <a:t>등에 라이선스 </a:t>
            </a:r>
            <a:r>
              <a:rPr lang="en-US" altLang="ko-KR" sz="1000" dirty="0" smtClean="0"/>
              <a:t>fee</a:t>
            </a:r>
            <a:r>
              <a:rPr lang="ko-KR" altLang="en-US" sz="1000" dirty="0" smtClean="0"/>
              <a:t>를 받고 판매한다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모든 </a:t>
            </a:r>
            <a:r>
              <a:rPr lang="ko-KR" altLang="en-US" sz="1000" dirty="0" err="1" smtClean="0"/>
              <a:t>스마트폰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에 들어가는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ARM</a:t>
            </a:r>
            <a:r>
              <a:rPr lang="ko-KR" altLang="en-US" sz="1000" dirty="0" smtClean="0"/>
              <a:t>의 설계를 기반으로 만들어지며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따라서 </a:t>
            </a:r>
            <a:r>
              <a:rPr lang="ko-KR" altLang="en-US" sz="1000" dirty="0" err="1" smtClean="0"/>
              <a:t>스마트폰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AP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제조에 관여하는 모든 기업들은 </a:t>
            </a:r>
            <a:r>
              <a:rPr lang="en-US" altLang="ko-KR" sz="1000" dirty="0" smtClean="0"/>
              <a:t>ARM</a:t>
            </a:r>
            <a:r>
              <a:rPr lang="ko-KR" altLang="en-US" sz="1000" dirty="0" smtClean="0"/>
              <a:t>에 로열티를 지불한다</a:t>
            </a:r>
            <a:r>
              <a:rPr lang="en-US" altLang="ko-KR" sz="1000" dirty="0" smtClean="0"/>
              <a:t>. 2020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ARM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NVIDIA</a:t>
            </a:r>
            <a:r>
              <a:rPr lang="ko-KR" altLang="en-US" sz="1000" dirty="0" smtClean="0"/>
              <a:t>에 인수되기로 결정되었고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주요 국가들의 경쟁당국들의 심사를 기다리고 있다</a:t>
            </a:r>
            <a:r>
              <a:rPr lang="en-US" altLang="ko-KR" sz="1000" dirty="0" smtClean="0"/>
              <a:t>.)</a:t>
            </a:r>
          </a:p>
          <a:p>
            <a:pPr lvl="2"/>
            <a:r>
              <a:rPr lang="en-US" altLang="ko-KR" sz="1000" dirty="0" smtClean="0"/>
              <a:t>Fabless: </a:t>
            </a:r>
            <a:r>
              <a:rPr lang="ko-KR" altLang="en-US" sz="1000" dirty="0" smtClean="0"/>
              <a:t>설계를 담당하며 제조를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 위탁한다</a:t>
            </a:r>
            <a:r>
              <a:rPr lang="en-US" altLang="ko-KR" sz="1000" dirty="0" smtClean="0"/>
              <a:t>. CPU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GPU</a:t>
            </a:r>
            <a:r>
              <a:rPr lang="ko-KR" altLang="en-US" sz="1000" dirty="0" smtClean="0"/>
              <a:t>를 설계하는 </a:t>
            </a:r>
            <a:r>
              <a:rPr lang="en-US" altLang="ko-KR" sz="1000" dirty="0" smtClean="0"/>
              <a:t>AMD (</a:t>
            </a:r>
            <a:r>
              <a:rPr lang="ko-KR" altLang="en-US" sz="1000" dirty="0" err="1" smtClean="0"/>
              <a:t>파운드리도</a:t>
            </a:r>
            <a:r>
              <a:rPr lang="ko-KR" altLang="en-US" sz="1000" dirty="0" smtClean="0"/>
              <a:t> 보유했으나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매각했음</a:t>
            </a:r>
            <a:r>
              <a:rPr lang="en-US" altLang="ko-KR" sz="1000" dirty="0" smtClean="0"/>
              <a:t>), GPU</a:t>
            </a:r>
            <a:r>
              <a:rPr lang="ko-KR" altLang="en-US" sz="1000" dirty="0" smtClean="0"/>
              <a:t>를 설계하는 </a:t>
            </a:r>
            <a:r>
              <a:rPr lang="en-US" altLang="ko-KR" sz="1000" dirty="0" smtClean="0"/>
              <a:t>NVIDIA, </a:t>
            </a:r>
            <a:r>
              <a:rPr lang="ko-KR" altLang="en-US" sz="1000" dirty="0" smtClean="0"/>
              <a:t>통신모뎀과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를 설계하는 </a:t>
            </a:r>
            <a:r>
              <a:rPr lang="en-US" altLang="ko-KR" sz="1000" dirty="0" smtClean="0"/>
              <a:t>Qualcomm, AP</a:t>
            </a:r>
            <a:r>
              <a:rPr lang="ko-KR" altLang="en-US" sz="1000" dirty="0" smtClean="0"/>
              <a:t>를 설계하는 </a:t>
            </a:r>
            <a:r>
              <a:rPr lang="en-US" altLang="ko-KR" sz="1000" dirty="0" smtClean="0"/>
              <a:t>Apple, </a:t>
            </a:r>
            <a:r>
              <a:rPr lang="ko-KR" altLang="en-US" sz="1000" dirty="0" smtClean="0"/>
              <a:t>서버용 </a:t>
            </a:r>
            <a:r>
              <a:rPr lang="en-US" altLang="ko-KR" sz="1000" dirty="0" smtClean="0"/>
              <a:t>CPU </a:t>
            </a:r>
            <a:r>
              <a:rPr lang="ko-KR" altLang="en-US" sz="1000" dirty="0" smtClean="0"/>
              <a:t>및 가속기를 설계하는 </a:t>
            </a:r>
            <a:r>
              <a:rPr lang="en-US" altLang="ko-KR" sz="1000" dirty="0" smtClean="0"/>
              <a:t>Google, Microsoft, Amazon, </a:t>
            </a:r>
            <a:r>
              <a:rPr lang="ko-KR" altLang="en-US" sz="1000" dirty="0" err="1" smtClean="0"/>
              <a:t>차량용반도체를</a:t>
            </a:r>
            <a:r>
              <a:rPr lang="ko-KR" altLang="en-US" sz="1000" dirty="0" smtClean="0"/>
              <a:t> 설계하는 </a:t>
            </a:r>
            <a:r>
              <a:rPr lang="ko-KR" altLang="en-US" sz="1000" dirty="0" err="1" smtClean="0"/>
              <a:t>텍사스인스트루먼트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디스플레이를 구동시키는 </a:t>
            </a:r>
            <a:r>
              <a:rPr lang="en-US" altLang="ko-KR" sz="1000" dirty="0" smtClean="0"/>
              <a:t>DDI</a:t>
            </a:r>
            <a:r>
              <a:rPr lang="ko-KR" altLang="en-US" sz="1000" dirty="0" smtClean="0"/>
              <a:t>를 설계하는 </a:t>
            </a:r>
            <a:r>
              <a:rPr lang="ko-KR" altLang="en-US" sz="1000" dirty="0" err="1" smtClean="0"/>
              <a:t>실리콘웍스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etc.</a:t>
            </a:r>
          </a:p>
          <a:p>
            <a:pPr lvl="2"/>
            <a:r>
              <a:rPr lang="ko-KR" altLang="en-US" sz="1000" dirty="0" smtClean="0"/>
              <a:t>파운드리</a:t>
            </a:r>
            <a:r>
              <a:rPr lang="en-US" altLang="ko-KR" sz="1000" dirty="0" smtClean="0"/>
              <a:t>: TSMC (</a:t>
            </a:r>
            <a:r>
              <a:rPr lang="ko-KR" altLang="en-US" sz="1000" dirty="0" smtClean="0"/>
              <a:t>대만</a:t>
            </a:r>
            <a:r>
              <a:rPr lang="en-US" altLang="ko-KR" sz="1000" dirty="0" smtClean="0"/>
              <a:t>), SMIC (</a:t>
            </a:r>
            <a:r>
              <a:rPr lang="ko-KR" altLang="en-US" sz="1000" dirty="0" smtClean="0"/>
              <a:t>중국</a:t>
            </a:r>
            <a:r>
              <a:rPr lang="en-US" altLang="ko-KR" sz="1000" dirty="0" smtClean="0"/>
              <a:t>), </a:t>
            </a:r>
            <a:r>
              <a:rPr lang="en-US" altLang="ko-KR" sz="1000" dirty="0" err="1" smtClean="0"/>
              <a:t>GlobalFoundries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미국</a:t>
            </a:r>
            <a:r>
              <a:rPr lang="en-US" altLang="ko-KR" sz="1000" dirty="0" smtClean="0"/>
              <a:t>, AMD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파운드리가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ATIC</a:t>
            </a:r>
            <a:r>
              <a:rPr lang="ko-KR" altLang="en-US" sz="1000" dirty="0" smtClean="0"/>
              <a:t>에게 인수되고 확장</a:t>
            </a:r>
            <a:r>
              <a:rPr lang="en-US" altLang="ko-KR" sz="1000" dirty="0" smtClean="0"/>
              <a:t>), UMC (</a:t>
            </a:r>
            <a:r>
              <a:rPr lang="ko-KR" altLang="en-US" sz="1000" dirty="0" smtClean="0"/>
              <a:t>대만</a:t>
            </a:r>
            <a:r>
              <a:rPr lang="en-US" altLang="ko-KR" sz="1000" dirty="0" smtClean="0"/>
              <a:t>), DB</a:t>
            </a:r>
            <a:r>
              <a:rPr lang="ko-KR" altLang="en-US" sz="1000" dirty="0" err="1" smtClean="0"/>
              <a:t>하이텍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한국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ko-KR" altLang="en-US" sz="1000" dirty="0" smtClean="0"/>
              <a:t>디자인하우스</a:t>
            </a:r>
            <a:r>
              <a:rPr lang="en-US" altLang="ko-KR" sz="1000" dirty="0" smtClean="0"/>
              <a:t>: Fabless </a:t>
            </a:r>
            <a:r>
              <a:rPr lang="ko-KR" altLang="en-US" sz="1000" dirty="0" smtClean="0"/>
              <a:t>기업이 설계한 도면을 제조용 도면으로 디자인해주는 역할을 담당한다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모든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가 반드시 디자인하우스를 끼고 </a:t>
            </a:r>
            <a:r>
              <a:rPr lang="ko-KR" altLang="en-US" sz="1000" dirty="0" err="1" smtClean="0"/>
              <a:t>파운드리에</a:t>
            </a:r>
            <a:r>
              <a:rPr lang="ko-KR" altLang="en-US" sz="1000" dirty="0" smtClean="0"/>
              <a:t> 생산을 위탁하지는 않는다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는 자체적으로 디자인하우스 기능을 하는 비즈니스 </a:t>
            </a:r>
            <a:r>
              <a:rPr lang="en-US" altLang="ko-KR" sz="1000" dirty="0" smtClean="0"/>
              <a:t>unit</a:t>
            </a:r>
            <a:r>
              <a:rPr lang="ko-KR" altLang="en-US" sz="1000" dirty="0" smtClean="0"/>
              <a:t>을 가지고 있어 일부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에 대해 디자인하우스 서비스까지 제공하고 있다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OSAT (Outsourced Semiconductor Assembly and Test): </a:t>
            </a:r>
            <a:r>
              <a:rPr lang="ko-KR" altLang="en-US" sz="1000" dirty="0" smtClean="0"/>
              <a:t>제조에서의 </a:t>
            </a:r>
            <a:r>
              <a:rPr lang="ko-KR" altLang="en-US" sz="1000" dirty="0" err="1" smtClean="0"/>
              <a:t>후공정</a:t>
            </a:r>
            <a:r>
              <a:rPr lang="ko-KR" altLang="en-US" sz="1000" dirty="0" smtClean="0"/>
              <a:t> 업체를 가리킨다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글로벌 선두업체로는 대만의 </a:t>
            </a:r>
            <a:r>
              <a:rPr lang="en-US" altLang="ko-KR" sz="1000" dirty="0" smtClean="0"/>
              <a:t>ASE, </a:t>
            </a:r>
            <a:r>
              <a:rPr lang="ko-KR" altLang="en-US" sz="1000" dirty="0" smtClean="0"/>
              <a:t>미국의 </a:t>
            </a:r>
            <a:r>
              <a:rPr lang="en-US" altLang="ko-KR" sz="1000" dirty="0" smtClean="0"/>
              <a:t>Amkor</a:t>
            </a:r>
            <a:r>
              <a:rPr lang="ko-KR" altLang="en-US" sz="1000" dirty="0" smtClean="0"/>
              <a:t>가 대표적이며 국내업체로는 </a:t>
            </a:r>
            <a:r>
              <a:rPr lang="en-US" altLang="ko-KR" sz="1000" dirty="0" smtClean="0"/>
              <a:t>SFA</a:t>
            </a:r>
            <a:r>
              <a:rPr lang="ko-KR" altLang="en-US" sz="1000" dirty="0" smtClean="0"/>
              <a:t>반도체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테스나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등이 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후공정까지</a:t>
            </a:r>
            <a:r>
              <a:rPr lang="ko-KR" altLang="en-US" sz="1000" dirty="0" smtClean="0"/>
              <a:t> 끝난 반도체는 부품 </a:t>
            </a:r>
            <a:r>
              <a:rPr lang="en-US" altLang="ko-KR" sz="1000" dirty="0" smtClean="0"/>
              <a:t>level</a:t>
            </a:r>
            <a:r>
              <a:rPr lang="ko-KR" altLang="en-US" sz="1000" dirty="0" smtClean="0"/>
              <a:t>이 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</a:t>
            </a:r>
            <a:r>
              <a:rPr lang="ko-KR" altLang="en-US" sz="1000" dirty="0" err="1" smtClean="0"/>
              <a:t>스마트폰</a:t>
            </a:r>
            <a:r>
              <a:rPr lang="en-US" altLang="ko-KR" sz="1000" dirty="0" smtClean="0"/>
              <a:t>, PC, </a:t>
            </a:r>
            <a:r>
              <a:rPr lang="ko-KR" altLang="en-US" sz="1000" dirty="0" smtClean="0"/>
              <a:t>데이터센터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가전</a:t>
            </a:r>
            <a:r>
              <a:rPr lang="en-US" altLang="ko-KR" sz="1000" dirty="0" smtClean="0"/>
              <a:t>, TV </a:t>
            </a:r>
            <a:r>
              <a:rPr lang="ko-KR" altLang="en-US" sz="1000" dirty="0" smtClean="0"/>
              <a:t>제조사들이 중간재로 구매한다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(NVIDIA</a:t>
            </a:r>
            <a:r>
              <a:rPr lang="ko-KR" altLang="en-US" sz="1000" dirty="0" smtClean="0"/>
              <a:t>나 </a:t>
            </a:r>
            <a:r>
              <a:rPr lang="en-US" altLang="ko-KR" sz="1000" dirty="0" smtClean="0"/>
              <a:t>AMD</a:t>
            </a:r>
            <a:r>
              <a:rPr lang="ko-KR" altLang="en-US" sz="1000" dirty="0" smtClean="0"/>
              <a:t>로부터 </a:t>
            </a:r>
            <a:r>
              <a:rPr lang="en-US" altLang="ko-KR" sz="1000" dirty="0" smtClean="0"/>
              <a:t>GPU chip</a:t>
            </a:r>
            <a:r>
              <a:rPr lang="ko-KR" altLang="en-US" sz="1000" dirty="0" smtClean="0"/>
              <a:t>을 구매하여 </a:t>
            </a:r>
            <a:r>
              <a:rPr lang="en-US" altLang="ko-KR" sz="1000" dirty="0" smtClean="0"/>
              <a:t>PCB </a:t>
            </a:r>
            <a:r>
              <a:rPr lang="ko-KR" altLang="en-US" sz="1000" dirty="0" smtClean="0"/>
              <a:t>기판에 최적의 구조로 땜질하여 붙이고 냉각장치를 달아서 </a:t>
            </a:r>
            <a:r>
              <a:rPr lang="en-US" altLang="ko-KR" sz="1000" dirty="0" smtClean="0"/>
              <a:t>GPU </a:t>
            </a:r>
            <a:r>
              <a:rPr lang="ko-KR" altLang="en-US" sz="1000" dirty="0" smtClean="0"/>
              <a:t>모듈로 판매하는 </a:t>
            </a:r>
            <a:r>
              <a:rPr lang="en-US" altLang="ko-KR" sz="1000" dirty="0" smtClean="0"/>
              <a:t>value chain</a:t>
            </a:r>
            <a:r>
              <a:rPr lang="ko-KR" altLang="en-US" sz="1000" dirty="0" smtClean="0"/>
              <a:t>이 상당한 비중으로 존재하기도 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보통 암호화폐 채굴에 쓰이는 </a:t>
            </a:r>
            <a:r>
              <a:rPr lang="en-US" altLang="ko-KR" sz="1000" dirty="0" smtClean="0"/>
              <a:t>GPU</a:t>
            </a:r>
            <a:r>
              <a:rPr lang="ko-KR" altLang="en-US" sz="1000" dirty="0" smtClean="0"/>
              <a:t>는 여기서의 </a:t>
            </a:r>
            <a:r>
              <a:rPr lang="en-US" altLang="ko-KR" sz="1000" dirty="0" smtClean="0"/>
              <a:t>GPU </a:t>
            </a:r>
            <a:r>
              <a:rPr lang="ko-KR" altLang="en-US" sz="1000" dirty="0" smtClean="0"/>
              <a:t>모듈을 가리킨다</a:t>
            </a:r>
            <a:r>
              <a:rPr lang="en-US" altLang="ko-KR" sz="1000" dirty="0" smtClean="0"/>
              <a:t>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반도체 장비 기업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반도체 제조공정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전공정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후공정</a:t>
            </a:r>
            <a:r>
              <a:rPr lang="ko-KR" altLang="en-US" sz="1000" dirty="0" smtClean="0"/>
              <a:t> 모두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에 활용되는 장비들을 만들어 공급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얇게 썰리고 </a:t>
            </a:r>
            <a:r>
              <a:rPr lang="ko-KR" altLang="en-US" sz="1000" dirty="0" err="1" smtClean="0"/>
              <a:t>산화막이</a:t>
            </a:r>
            <a:r>
              <a:rPr lang="ko-KR" altLang="en-US" sz="1000" dirty="0" smtClean="0"/>
              <a:t> 입혀진 실리콘 위에 </a:t>
            </a:r>
            <a:r>
              <a:rPr lang="ko-KR" altLang="en-US" sz="1000" dirty="0" err="1" smtClean="0"/>
              <a:t>포토레지스트가</a:t>
            </a:r>
            <a:r>
              <a:rPr lang="ko-KR" altLang="en-US" sz="1000" dirty="0" smtClean="0"/>
              <a:t> 도포된 이후 설계도면을 그리는 </a:t>
            </a:r>
            <a:r>
              <a:rPr lang="ko-KR" altLang="en-US" sz="1000" dirty="0" err="1" smtClean="0"/>
              <a:t>노광공정이</a:t>
            </a:r>
            <a:r>
              <a:rPr lang="ko-KR" altLang="en-US" sz="1000" dirty="0" smtClean="0"/>
              <a:t> 이어지는데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반도체 제조 기술 상에서 전자제품 성능을 좌우하는데 </a:t>
            </a:r>
            <a:r>
              <a:rPr lang="ko-KR" altLang="en-US" sz="1000" dirty="0" err="1" smtClean="0"/>
              <a:t>노광공정이</a:t>
            </a:r>
            <a:r>
              <a:rPr lang="ko-KR" altLang="en-US" sz="1000" dirty="0" smtClean="0"/>
              <a:t> 가장 중요하다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회로를 얼마나 미세하게 그릴 수 있는지 결정되기 때문이다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선폭이</a:t>
            </a:r>
            <a:r>
              <a:rPr lang="ko-KR" altLang="en-US" sz="1000" dirty="0" smtClean="0"/>
              <a:t> 미세해질수록 소모되는 전력이 줄어들어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더 적은 전류가 흐르기 때문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전자제품의 발열 문제가 완화되고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동일 공간에 더 많은 트랜지스터가 들어갈 수 있어 집적도가 높아서 성능이 향상되기 때문이다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고성능 전자제품의 성능을 좌우하는 것이 트랜지스터의 </a:t>
            </a:r>
            <a:r>
              <a:rPr lang="ko-KR" altLang="en-US" sz="1000" dirty="0" err="1" smtClean="0"/>
              <a:t>집적도와</a:t>
            </a:r>
            <a:r>
              <a:rPr lang="ko-KR" altLang="en-US" sz="1000" dirty="0" smtClean="0"/>
              <a:t> 발열 문제라는 것을 감안할 때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노광공정은</a:t>
            </a:r>
            <a:r>
              <a:rPr lang="ko-KR" altLang="en-US" sz="1000" dirty="0" smtClean="0"/>
              <a:t> 매우 중요하다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노광공정용</a:t>
            </a:r>
            <a:r>
              <a:rPr lang="ko-KR" altLang="en-US" sz="1000" dirty="0" smtClean="0"/>
              <a:t> 장비를 유일하게 만드는 기업이 네덜란드의 </a:t>
            </a:r>
            <a:r>
              <a:rPr lang="en-US" altLang="ko-KR" sz="1000" dirty="0" smtClean="0"/>
              <a:t>ASML</a:t>
            </a:r>
            <a:r>
              <a:rPr lang="ko-KR" altLang="en-US" sz="1000" dirty="0" smtClean="0"/>
              <a:t>이고</a:t>
            </a:r>
            <a:r>
              <a:rPr lang="en-US" altLang="ko-KR" sz="1000" dirty="0" smtClean="0"/>
              <a:t>, ASML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EUV </a:t>
            </a:r>
            <a:r>
              <a:rPr lang="ko-KR" altLang="en-US" sz="1000" dirty="0" smtClean="0"/>
              <a:t>장비가 </a:t>
            </a:r>
            <a:r>
              <a:rPr lang="en-US" altLang="ko-KR" sz="1000" dirty="0" smtClean="0"/>
              <a:t>10nm </a:t>
            </a:r>
            <a:r>
              <a:rPr lang="ko-KR" altLang="en-US" sz="1000" dirty="0" smtClean="0"/>
              <a:t>이하의 </a:t>
            </a:r>
            <a:r>
              <a:rPr lang="ko-KR" altLang="en-US" sz="1000" dirty="0" err="1" smtClean="0"/>
              <a:t>선폭을</a:t>
            </a:r>
            <a:r>
              <a:rPr lang="ko-KR" altLang="en-US" sz="1000" dirty="0" smtClean="0"/>
              <a:t> 그릴 때 큰 역할을 한다</a:t>
            </a:r>
            <a:r>
              <a:rPr lang="en-US" altLang="ko-KR" sz="1000" dirty="0" smtClean="0"/>
              <a:t>. 5nm </a:t>
            </a:r>
            <a:r>
              <a:rPr lang="ko-KR" altLang="en-US" sz="1000" dirty="0" smtClean="0"/>
              <a:t>이하 공정에서 </a:t>
            </a:r>
            <a:r>
              <a:rPr lang="en-US" altLang="ko-KR" sz="1000" dirty="0" smtClean="0"/>
              <a:t>EUV </a:t>
            </a:r>
            <a:r>
              <a:rPr lang="ko-KR" altLang="en-US" sz="1000" dirty="0" smtClean="0"/>
              <a:t>없는 제조로는 사실상 경쟁력을 가질 수 없다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5125" y="5512250"/>
            <a:ext cx="575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중국은 미국의 제재로 인해 </a:t>
            </a:r>
            <a:r>
              <a:rPr lang="en-US" altLang="ko-KR" sz="1000" dirty="0" smtClean="0">
                <a:solidFill>
                  <a:srgbClr val="00B050"/>
                </a:solidFill>
              </a:rPr>
              <a:t>EUV </a:t>
            </a:r>
            <a:r>
              <a:rPr lang="ko-KR" altLang="en-US" sz="1000" dirty="0" smtClean="0">
                <a:solidFill>
                  <a:srgbClr val="00B050"/>
                </a:solidFill>
              </a:rPr>
              <a:t>장비를 수입할 수 없는 상태이다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미국의 제재로 인해 글로벌 </a:t>
            </a:r>
            <a:r>
              <a:rPr lang="en-US" altLang="ko-KR" sz="1000" dirty="0" smtClean="0">
                <a:solidFill>
                  <a:srgbClr val="00B050"/>
                </a:solidFill>
              </a:rPr>
              <a:t>leading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파운드리는</a:t>
            </a:r>
            <a:r>
              <a:rPr lang="ko-KR" altLang="en-US" sz="1000" dirty="0" smtClean="0">
                <a:solidFill>
                  <a:srgbClr val="00B050"/>
                </a:solidFill>
              </a:rPr>
              <a:t> 향후 약 </a:t>
            </a:r>
            <a:r>
              <a:rPr lang="en-US" altLang="ko-KR" sz="1000" dirty="0" smtClean="0">
                <a:solidFill>
                  <a:srgbClr val="00B050"/>
                </a:solidFill>
              </a:rPr>
              <a:t>5</a:t>
            </a:r>
            <a:r>
              <a:rPr lang="ko-KR" altLang="en-US" sz="1000" dirty="0" smtClean="0">
                <a:solidFill>
                  <a:srgbClr val="00B050"/>
                </a:solidFill>
              </a:rPr>
              <a:t>년간은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삼성전자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양강구도로</a:t>
            </a:r>
            <a:r>
              <a:rPr lang="ko-KR" altLang="en-US" sz="1000" dirty="0" smtClean="0">
                <a:solidFill>
                  <a:srgbClr val="00B050"/>
                </a:solidFill>
              </a:rPr>
              <a:t> 전개될 전망이다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65901" y="5552114"/>
            <a:ext cx="2825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모든 </a:t>
            </a:r>
            <a:r>
              <a:rPr lang="en-US" altLang="ko-KR" sz="1000" dirty="0" smtClean="0">
                <a:solidFill>
                  <a:srgbClr val="00B050"/>
                </a:solidFill>
              </a:rPr>
              <a:t>EUV </a:t>
            </a:r>
            <a:r>
              <a:rPr lang="ko-KR" altLang="en-US" sz="1000" dirty="0" smtClean="0">
                <a:solidFill>
                  <a:srgbClr val="00B050"/>
                </a:solidFill>
              </a:rPr>
              <a:t>장비들이 동일한 것은 아니다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공정 미세화를 진행시켜 나갈수록 더 좋은 성능의</a:t>
            </a:r>
            <a:r>
              <a:rPr lang="en-US" altLang="ko-KR" sz="1000" dirty="0" smtClean="0">
                <a:solidFill>
                  <a:srgbClr val="00B050"/>
                </a:solidFill>
              </a:rPr>
              <a:t>,</a:t>
            </a:r>
            <a:r>
              <a:rPr lang="ko-KR" altLang="en-US" sz="1000" dirty="0" smtClean="0">
                <a:solidFill>
                  <a:srgbClr val="00B050"/>
                </a:solidFill>
              </a:rPr>
              <a:t> 더 최신의 </a:t>
            </a:r>
            <a:r>
              <a:rPr lang="en-US" altLang="ko-KR" sz="1000" dirty="0" smtClean="0">
                <a:solidFill>
                  <a:srgbClr val="00B050"/>
                </a:solidFill>
              </a:rPr>
              <a:t>EUV </a:t>
            </a:r>
            <a:r>
              <a:rPr lang="ko-KR" altLang="en-US" sz="1000" dirty="0" smtClean="0">
                <a:solidFill>
                  <a:srgbClr val="00B050"/>
                </a:solidFill>
              </a:rPr>
              <a:t>장비를 사용해야 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28" y="5829113"/>
            <a:ext cx="1593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10nm </a:t>
            </a:r>
            <a:r>
              <a:rPr lang="ko-KR" altLang="en-US" sz="1000" dirty="0" smtClean="0">
                <a:solidFill>
                  <a:srgbClr val="00B050"/>
                </a:solidFill>
              </a:rPr>
              <a:t>이하의 미세공정에서 양산에 성공하여 지속적으로 공정을 미세화하는 글로벌 업체는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삼성전자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둘뿐이다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599105" y="3504590"/>
            <a:ext cx="2109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삼성전자는 직접 </a:t>
            </a:r>
            <a:r>
              <a:rPr lang="en-US" altLang="ko-KR" sz="1000" dirty="0" smtClean="0">
                <a:solidFill>
                  <a:srgbClr val="00B050"/>
                </a:solidFill>
              </a:rPr>
              <a:t>packaging</a:t>
            </a:r>
            <a:r>
              <a:rPr lang="ko-KR" altLang="en-US" sz="1000" dirty="0" smtClean="0">
                <a:solidFill>
                  <a:srgbClr val="00B050"/>
                </a:solidFill>
              </a:rPr>
              <a:t>까지 자사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에서 진행하는 경우도 많다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두 회사의 </a:t>
            </a:r>
            <a:r>
              <a:rPr lang="en-US" altLang="ko-KR" sz="1000" dirty="0" smtClean="0">
                <a:solidFill>
                  <a:srgbClr val="00B050"/>
                </a:solidFill>
              </a:rPr>
              <a:t>packaging </a:t>
            </a:r>
            <a:r>
              <a:rPr lang="ko-KR" altLang="en-US" sz="1000" dirty="0" smtClean="0">
                <a:solidFill>
                  <a:srgbClr val="00B050"/>
                </a:solidFill>
              </a:rPr>
              <a:t>역량은 그들의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전공정</a:t>
            </a:r>
            <a:r>
              <a:rPr lang="ko-KR" altLang="en-US" sz="1000" dirty="0" smtClean="0">
                <a:solidFill>
                  <a:srgbClr val="00B050"/>
                </a:solidFill>
              </a:rPr>
              <a:t> 기술들과 마찬가지로 </a:t>
            </a:r>
            <a:r>
              <a:rPr lang="ko-KR" altLang="en-US" sz="1000" dirty="0" smtClean="0">
                <a:solidFill>
                  <a:srgbClr val="00B050"/>
                </a:solidFill>
              </a:rPr>
              <a:t>각각 글로벌 </a:t>
            </a:r>
            <a:r>
              <a:rPr lang="en-US" altLang="ko-KR" sz="1000" dirty="0" smtClean="0">
                <a:solidFill>
                  <a:srgbClr val="00B050"/>
                </a:solidFill>
              </a:rPr>
              <a:t>1</a:t>
            </a:r>
            <a:r>
              <a:rPr lang="ko-KR" altLang="en-US" sz="1000" dirty="0" smtClean="0">
                <a:solidFill>
                  <a:srgbClr val="00B050"/>
                </a:solidFill>
              </a:rPr>
              <a:t>위</a:t>
            </a:r>
            <a:r>
              <a:rPr lang="en-US" altLang="ko-KR" sz="1000" dirty="0" smtClean="0">
                <a:solidFill>
                  <a:srgbClr val="00B050"/>
                </a:solidFill>
              </a:rPr>
              <a:t>,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2</a:t>
            </a:r>
            <a:r>
              <a:rPr lang="ko-KR" altLang="en-US" sz="1000" dirty="0" smtClean="0">
                <a:solidFill>
                  <a:srgbClr val="00B050"/>
                </a:solidFill>
              </a:rPr>
              <a:t>위를 공고히 차지하고 있는 </a:t>
            </a:r>
            <a:r>
              <a:rPr lang="ko-KR" altLang="en-US" sz="1000" dirty="0" smtClean="0">
                <a:solidFill>
                  <a:srgbClr val="00B050"/>
                </a:solidFill>
              </a:rPr>
              <a:t>최첨단 기술을 바탕으로 </a:t>
            </a:r>
            <a:r>
              <a:rPr lang="ko-KR" altLang="en-US" sz="1000" dirty="0" smtClean="0">
                <a:solidFill>
                  <a:srgbClr val="00B050"/>
                </a:solidFill>
              </a:rPr>
              <a:t>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ko-KR" altLang="en-US" sz="1000" dirty="0" smtClean="0">
                <a:solidFill>
                  <a:srgbClr val="00B050"/>
                </a:solidFill>
              </a:rPr>
              <a:t>예</a:t>
            </a:r>
            <a:r>
              <a:rPr lang="en-US" altLang="ko-KR" sz="1000" dirty="0" smtClean="0">
                <a:solidFill>
                  <a:srgbClr val="00B050"/>
                </a:solidFill>
              </a:rPr>
              <a:t>) </a:t>
            </a:r>
            <a:r>
              <a:rPr lang="en-US" altLang="ko-KR" sz="1000" dirty="0" smtClean="0">
                <a:solidFill>
                  <a:srgbClr val="00B050"/>
                </a:solidFill>
              </a:rPr>
              <a:t>FO-WLP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en-US" altLang="ko-KR" sz="1000" dirty="0" smtClean="0">
                <a:solidFill>
                  <a:srgbClr val="00B050"/>
                </a:solidFill>
              </a:rPr>
              <a:t>FO-PLP </a:t>
            </a:r>
            <a:r>
              <a:rPr lang="ko-KR" altLang="en-US" sz="1000" dirty="0" smtClean="0">
                <a:solidFill>
                  <a:srgbClr val="00B050"/>
                </a:solidFill>
              </a:rPr>
              <a:t>등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특히 신호의 전달 속도가 사람의 생명과 직결될 수 있는 통신 및 자율주행 기술에서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패키징</a:t>
            </a:r>
            <a:r>
              <a:rPr lang="ko-KR" altLang="en-US" sz="1000" dirty="0" smtClean="0">
                <a:solidFill>
                  <a:srgbClr val="00B050"/>
                </a:solidFill>
              </a:rPr>
              <a:t> 기술이 차지하는 중요성은 매우 크다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2989" y="972684"/>
            <a:ext cx="7488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메모리 이외에는 학습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</a:rPr>
              <a:t>추론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</a:rPr>
              <a:t>연산을 수행하는 </a:t>
            </a:r>
            <a:r>
              <a:rPr lang="en-US" altLang="ko-KR" sz="1000" dirty="0" smtClean="0">
                <a:solidFill>
                  <a:srgbClr val="00B050"/>
                </a:solidFill>
              </a:rPr>
              <a:t>Logic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빛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</a:rPr>
              <a:t>소리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</a:rPr>
              <a:t>압력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</a:rPr>
              <a:t>온도 등 아날로그 신호를 디지털신호로 바꾸거나 반대로 바꾸어주는 아날로그 반도체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그리고 이외에 센서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광학반도체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마이크로칩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개별반도체</a:t>
            </a:r>
            <a:r>
              <a:rPr lang="en-US" altLang="ko-KR" sz="1000" dirty="0" smtClean="0">
                <a:solidFill>
                  <a:srgbClr val="00B050"/>
                </a:solidFill>
              </a:rPr>
              <a:t>(discrete)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등이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00B050"/>
                </a:solidFill>
              </a:rPr>
              <a:t>반도체 업계에서 비메모리라는 용어를 </a:t>
            </a:r>
            <a:r>
              <a:rPr lang="ko-KR" altLang="en-US" sz="1000" dirty="0" smtClean="0">
                <a:solidFill>
                  <a:srgbClr val="00B050"/>
                </a:solidFill>
              </a:rPr>
              <a:t>사용하기 보다는 위에 언급된 </a:t>
            </a:r>
            <a:r>
              <a:rPr lang="en-US" altLang="ko-KR" sz="1000" dirty="0" smtClean="0">
                <a:solidFill>
                  <a:srgbClr val="00B050"/>
                </a:solidFill>
              </a:rPr>
              <a:t>Logic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반도체와 같은 표현을 사용한다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비메모리라는 용어로 위에 언급된 여러 종류의 반도체들을 포괄하는 것은 별로 의미가 없다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메모리 반도체 강국인 한국의 언론 등에서 메모리 이외 반도체들을 포괄적으로 지칭하기 위해 사용한 용어라는 것 이외에 어떤 의미 부여도 할 수 없다</a:t>
            </a:r>
            <a:r>
              <a:rPr lang="en-US" altLang="ko-KR" sz="1000" dirty="0" smtClean="0">
                <a:solidFill>
                  <a:srgbClr val="00B050"/>
                </a:solidFill>
              </a:rPr>
              <a:t>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204" y="6732638"/>
            <a:ext cx="3459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실리콘 </a:t>
            </a:r>
            <a:r>
              <a:rPr lang="en-US" altLang="ko-KR" sz="1000" dirty="0" smtClean="0">
                <a:solidFill>
                  <a:srgbClr val="00B050"/>
                </a:solidFill>
              </a:rPr>
              <a:t>ingot</a:t>
            </a:r>
            <a:r>
              <a:rPr lang="ko-KR" altLang="en-US" sz="1000" dirty="0" smtClean="0">
                <a:solidFill>
                  <a:srgbClr val="00B050"/>
                </a:solidFill>
              </a:rPr>
              <a:t>을 만들어 얇게 절단하고 연마한 웨이퍼를 </a:t>
            </a:r>
            <a:r>
              <a:rPr lang="en-US" altLang="ko-KR" sz="1000" dirty="0" smtClean="0">
                <a:solidFill>
                  <a:srgbClr val="00B050"/>
                </a:solidFill>
              </a:rPr>
              <a:t>&lt;</a:t>
            </a:r>
            <a:r>
              <a:rPr lang="ko-KR" altLang="en-US" sz="1000" dirty="0" smtClean="0">
                <a:solidFill>
                  <a:srgbClr val="00B050"/>
                </a:solidFill>
              </a:rPr>
              <a:t>산화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노광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식각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증착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이온주입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금속배선</a:t>
            </a:r>
            <a:r>
              <a:rPr lang="en-US" altLang="ko-KR" sz="1000" dirty="0" smtClean="0">
                <a:solidFill>
                  <a:srgbClr val="00B050"/>
                </a:solidFill>
              </a:rPr>
              <a:t>-EDS (Electrical Die Sorting) –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패키징</a:t>
            </a:r>
            <a:r>
              <a:rPr lang="en-US" altLang="ko-KR" sz="1000" dirty="0" smtClean="0">
                <a:solidFill>
                  <a:srgbClr val="00B050"/>
                </a:solidFill>
              </a:rPr>
              <a:t>&gt; </a:t>
            </a:r>
            <a:r>
              <a:rPr lang="ko-KR" altLang="en-US" sz="1000" dirty="0" smtClean="0">
                <a:solidFill>
                  <a:srgbClr val="00B050"/>
                </a:solidFill>
              </a:rPr>
              <a:t>시키는 모든 각 공정에는 매우 복잡한 전기공학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화학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재료공학적</a:t>
            </a:r>
            <a:r>
              <a:rPr lang="ko-KR" altLang="en-US" sz="1000" dirty="0" smtClean="0">
                <a:solidFill>
                  <a:srgbClr val="00B050"/>
                </a:solidFill>
              </a:rPr>
              <a:t> 배경지식이 요구되므로 자세한 설명을 모두 제외하였음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50333" y="6769754"/>
            <a:ext cx="83505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~nm</a:t>
            </a:r>
            <a:r>
              <a:rPr lang="ko-KR" altLang="en-US" sz="1000" dirty="0" smtClean="0">
                <a:solidFill>
                  <a:srgbClr val="FF0000"/>
                </a:solidFill>
              </a:rPr>
              <a:t>라고 부르는 반도체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선폭은</a:t>
            </a:r>
            <a:r>
              <a:rPr lang="ko-KR" altLang="en-US" sz="1000" dirty="0" smtClean="0">
                <a:solidFill>
                  <a:srgbClr val="FF0000"/>
                </a:solidFill>
              </a:rPr>
              <a:t> 반도체의 특정 부분 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예</a:t>
            </a:r>
            <a:r>
              <a:rPr lang="en-US" altLang="ko-KR" sz="1000" dirty="0" smtClean="0">
                <a:solidFill>
                  <a:srgbClr val="FF0000"/>
                </a:solidFill>
              </a:rPr>
              <a:t>: gate </a:t>
            </a:r>
            <a:r>
              <a:rPr lang="ko-KR" altLang="en-US" sz="1000" dirty="0" smtClean="0">
                <a:solidFill>
                  <a:srgbClr val="FF0000"/>
                </a:solidFill>
              </a:rPr>
              <a:t>길이</a:t>
            </a:r>
            <a:r>
              <a:rPr lang="en-US" altLang="ko-KR" sz="1000" dirty="0" smtClean="0">
                <a:solidFill>
                  <a:srgbClr val="FF0000"/>
                </a:solidFill>
              </a:rPr>
              <a:t>) </a:t>
            </a:r>
            <a:r>
              <a:rPr lang="ko-KR" altLang="en-US" sz="1000" dirty="0" smtClean="0">
                <a:solidFill>
                  <a:srgbClr val="FF0000"/>
                </a:solidFill>
              </a:rPr>
              <a:t>의 길이로 표현한다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사람의 경우 사람의 키를 오른손 검지손가락 길이로 대신하여 측정하겠다는 것이다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따라서 반도체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미세공정에</a:t>
            </a:r>
            <a:r>
              <a:rPr lang="ko-KR" altLang="en-US" sz="1000" dirty="0" smtClean="0">
                <a:solidFill>
                  <a:srgbClr val="FF0000"/>
                </a:solidFill>
              </a:rPr>
              <a:t> 제시되는 수치가 해당 </a:t>
            </a:r>
            <a:r>
              <a:rPr lang="en-US" altLang="ko-KR" sz="1000" dirty="0" smtClean="0">
                <a:solidFill>
                  <a:srgbClr val="FF0000"/>
                </a:solidFill>
              </a:rPr>
              <a:t>chip</a:t>
            </a:r>
            <a:r>
              <a:rPr lang="ko-KR" altLang="en-US" sz="1000" dirty="0" smtClean="0">
                <a:solidFill>
                  <a:srgbClr val="FF0000"/>
                </a:solidFill>
              </a:rPr>
              <a:t>의 집적도 서열과 반드시 일치하지는 않는다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Intel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10nm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 </a:t>
            </a:r>
            <a:r>
              <a:rPr lang="en-US" altLang="ko-KR" sz="1000" dirty="0" smtClean="0">
                <a:solidFill>
                  <a:srgbClr val="FF0000"/>
                </a:solidFill>
              </a:rPr>
              <a:t>CPU</a:t>
            </a:r>
            <a:r>
              <a:rPr lang="ko-KR" altLang="en-US" sz="1000" dirty="0" smtClean="0">
                <a:solidFill>
                  <a:srgbClr val="FF0000"/>
                </a:solidFill>
              </a:rPr>
              <a:t>가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Razen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TSMC 7nm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공정과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성능적으로</a:t>
            </a:r>
            <a:r>
              <a:rPr lang="ko-KR" altLang="en-US" sz="1000" dirty="0" smtClean="0">
                <a:solidFill>
                  <a:srgbClr val="FF0000"/>
                </a:solidFill>
              </a:rPr>
              <a:t> 경쟁하고 있는 것도 이와 같은 이유이다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즉 </a:t>
            </a:r>
            <a:r>
              <a:rPr lang="en-US" altLang="ko-KR" sz="1000" dirty="0" smtClean="0">
                <a:solidFill>
                  <a:srgbClr val="FF0000"/>
                </a:solidFill>
              </a:rPr>
              <a:t>A </a:t>
            </a:r>
            <a:r>
              <a:rPr lang="ko-KR" altLang="en-US" sz="1000" dirty="0" smtClean="0">
                <a:solidFill>
                  <a:srgbClr val="FF0000"/>
                </a:solidFill>
              </a:rPr>
              <a:t>기업의 </a:t>
            </a:r>
            <a:r>
              <a:rPr lang="en-US" altLang="ko-KR" sz="1000" dirty="0" smtClean="0">
                <a:solidFill>
                  <a:srgbClr val="FF0000"/>
                </a:solidFill>
              </a:rPr>
              <a:t>??nm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공정과 </a:t>
            </a:r>
            <a:r>
              <a:rPr lang="en-US" altLang="ko-KR" sz="1000" dirty="0" smtClean="0">
                <a:solidFill>
                  <a:srgbClr val="FF0000"/>
                </a:solidFill>
              </a:rPr>
              <a:t>B </a:t>
            </a:r>
            <a:r>
              <a:rPr lang="ko-KR" altLang="en-US" sz="1000" dirty="0" smtClean="0">
                <a:solidFill>
                  <a:srgbClr val="FF0000"/>
                </a:solidFill>
              </a:rPr>
              <a:t>기업의 </a:t>
            </a:r>
            <a:r>
              <a:rPr lang="en-US" altLang="ko-KR" sz="1000" dirty="0" smtClean="0">
                <a:solidFill>
                  <a:srgbClr val="FF0000"/>
                </a:solidFill>
              </a:rPr>
              <a:t>??nm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공정은 수치 자체만으로 비교되기에는 여러가지 어려운 점이 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또한 수치 자체의 개선 보다 공정 </a:t>
            </a:r>
            <a:r>
              <a:rPr lang="en-US" altLang="ko-KR" sz="1000" dirty="0" smtClean="0">
                <a:solidFill>
                  <a:srgbClr val="FF0000"/>
                </a:solidFill>
              </a:rPr>
              <a:t>concept</a:t>
            </a:r>
            <a:r>
              <a:rPr lang="ko-KR" altLang="en-US" sz="1000" dirty="0" smtClean="0">
                <a:solidFill>
                  <a:srgbClr val="FF0000"/>
                </a:solidFill>
              </a:rPr>
              <a:t>의 개선이 더 중요하기도 하다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일례로 삼성전자 </a:t>
            </a:r>
            <a:r>
              <a:rPr lang="en-US" altLang="ko-KR" sz="1000" dirty="0" smtClean="0">
                <a:solidFill>
                  <a:srgbClr val="FF0000"/>
                </a:solidFill>
              </a:rPr>
              <a:t>Foundry</a:t>
            </a:r>
            <a:r>
              <a:rPr lang="ko-KR" altLang="en-US" sz="1000" dirty="0" smtClean="0">
                <a:solidFill>
                  <a:srgbClr val="FF0000"/>
                </a:solidFill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NVIDIA</a:t>
            </a:r>
            <a:r>
              <a:rPr lang="ko-KR" altLang="en-US" sz="1000" dirty="0" smtClean="0">
                <a:solidFill>
                  <a:srgbClr val="FF0000"/>
                </a:solidFill>
              </a:rPr>
              <a:t>로부터 </a:t>
            </a:r>
            <a:r>
              <a:rPr lang="en-US" altLang="ko-KR" sz="1000" dirty="0" smtClean="0">
                <a:solidFill>
                  <a:srgbClr val="FF0000"/>
                </a:solidFill>
              </a:rPr>
              <a:t>RTX 30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line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GPU chip</a:t>
            </a:r>
            <a:r>
              <a:rPr lang="ko-KR" altLang="en-US" sz="1000" dirty="0" smtClean="0">
                <a:solidFill>
                  <a:srgbClr val="FF0000"/>
                </a:solidFill>
              </a:rPr>
              <a:t>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수주받았는데</a:t>
            </a:r>
            <a:r>
              <a:rPr lang="en-US" altLang="ko-KR" sz="1000" dirty="0" smtClean="0">
                <a:solidFill>
                  <a:srgbClr val="FF0000"/>
                </a:solidFill>
              </a:rPr>
              <a:t>, 8nm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공정으로 제조하였다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그러나 이는 </a:t>
            </a:r>
            <a:r>
              <a:rPr lang="en-US" altLang="ko-KR" sz="1000" dirty="0" smtClean="0">
                <a:solidFill>
                  <a:srgbClr val="FF0000"/>
                </a:solidFill>
              </a:rPr>
              <a:t>10nm</a:t>
            </a:r>
            <a:r>
              <a:rPr lang="ko-KR" altLang="en-US" sz="1000" dirty="0" smtClean="0">
                <a:solidFill>
                  <a:srgbClr val="FF0000"/>
                </a:solidFill>
              </a:rPr>
              <a:t>의 파생 버전으로</a:t>
            </a:r>
            <a:r>
              <a:rPr lang="en-US" altLang="ko-KR" sz="1000" dirty="0" smtClean="0">
                <a:solidFill>
                  <a:srgbClr val="FF0000"/>
                </a:solidFill>
              </a:rPr>
              <a:t>, 10nm </a:t>
            </a:r>
            <a:r>
              <a:rPr lang="ko-KR" altLang="en-US" sz="1000" dirty="0" smtClean="0">
                <a:solidFill>
                  <a:srgbClr val="FF0000"/>
                </a:solidFill>
              </a:rPr>
              <a:t>보다 더 우수한 성능의 </a:t>
            </a:r>
            <a:r>
              <a:rPr lang="en-US" altLang="ko-KR" sz="1000" dirty="0" smtClean="0">
                <a:solidFill>
                  <a:srgbClr val="FF0000"/>
                </a:solidFill>
              </a:rPr>
              <a:t>chip</a:t>
            </a:r>
            <a:r>
              <a:rPr lang="ko-KR" altLang="en-US" sz="1000" dirty="0" smtClean="0">
                <a:solidFill>
                  <a:srgbClr val="FF0000"/>
                </a:solidFill>
              </a:rPr>
              <a:t>을 제조할 수는 있으나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수치 감소에 따른 </a:t>
            </a:r>
            <a:r>
              <a:rPr lang="en-US" altLang="ko-KR" sz="1000" dirty="0" smtClean="0">
                <a:solidFill>
                  <a:srgbClr val="FF0000"/>
                </a:solidFill>
              </a:rPr>
              <a:t>impact </a:t>
            </a:r>
            <a:r>
              <a:rPr lang="ko-KR" altLang="en-US" sz="1000" dirty="0" smtClean="0">
                <a:solidFill>
                  <a:srgbClr val="FF0000"/>
                </a:solidFill>
              </a:rPr>
              <a:t>만큼의 성능 개선을 제공하지는 못한다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주문자인 </a:t>
            </a:r>
            <a:r>
              <a:rPr lang="en-US" altLang="ko-KR" sz="1000" dirty="0" smtClean="0">
                <a:solidFill>
                  <a:srgbClr val="FF0000"/>
                </a:solidFill>
              </a:rPr>
              <a:t>NVIDIA</a:t>
            </a:r>
            <a:r>
              <a:rPr lang="ko-KR" altLang="en-US" sz="1000" dirty="0" smtClean="0">
                <a:solidFill>
                  <a:srgbClr val="FF0000"/>
                </a:solidFill>
              </a:rPr>
              <a:t>도 이러한 점을 알고 있으나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여러가지 요인들을 고려하여 주문하였을 것이고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막상 주문하고 나면 </a:t>
            </a:r>
            <a:r>
              <a:rPr lang="en-US" altLang="ko-KR" sz="1000" dirty="0" smtClean="0">
                <a:solidFill>
                  <a:srgbClr val="FF0000"/>
                </a:solidFill>
              </a:rPr>
              <a:t>8nm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공정을 마케팅적으로 활용할 수밖에 없었을 것이다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그러나 이러한 점들이 반도체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미세공정의</a:t>
            </a:r>
            <a:r>
              <a:rPr lang="ko-KR" altLang="en-US" sz="1000" dirty="0" smtClean="0">
                <a:solidFill>
                  <a:srgbClr val="FF0000"/>
                </a:solidFill>
              </a:rPr>
              <a:t> 중요성을 훼손시키는 것은 절대로 아니다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삼성전자 </a:t>
            </a:r>
            <a:r>
              <a:rPr lang="en-US" altLang="ko-KR" sz="1000" dirty="0" smtClean="0">
                <a:solidFill>
                  <a:srgbClr val="FF0000"/>
                </a:solidFill>
              </a:rPr>
              <a:t>Foundry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>
                <a:solidFill>
                  <a:srgbClr val="FF0000"/>
                </a:solidFill>
              </a:rPr>
              <a:t>8</a:t>
            </a:r>
            <a:r>
              <a:rPr lang="en-US" altLang="ko-KR" sz="1000" dirty="0" smtClean="0">
                <a:solidFill>
                  <a:srgbClr val="FF0000"/>
                </a:solidFill>
              </a:rPr>
              <a:t>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공정은 분명 자사의 </a:t>
            </a:r>
            <a:r>
              <a:rPr lang="en-US" altLang="ko-KR" sz="1000" dirty="0" smtClean="0">
                <a:solidFill>
                  <a:srgbClr val="FF0000"/>
                </a:solidFill>
              </a:rPr>
              <a:t>10nm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공정보다 진일보한 것임에는 틀림없다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또한 </a:t>
            </a:r>
            <a:r>
              <a:rPr lang="en-US" altLang="ko-KR" sz="1000" dirty="0" smtClean="0">
                <a:solidFill>
                  <a:srgbClr val="FF0000"/>
                </a:solidFill>
              </a:rPr>
              <a:t>10nm </a:t>
            </a:r>
            <a:r>
              <a:rPr lang="ko-KR" altLang="en-US" sz="1000" dirty="0" smtClean="0">
                <a:solidFill>
                  <a:srgbClr val="FF0000"/>
                </a:solidFill>
              </a:rPr>
              <a:t>미만 공정은 분명 </a:t>
            </a:r>
            <a:r>
              <a:rPr lang="en-US" altLang="ko-KR" sz="1000" dirty="0" smtClean="0">
                <a:solidFill>
                  <a:srgbClr val="FF0000"/>
                </a:solidFill>
              </a:rPr>
              <a:t>10nm </a:t>
            </a:r>
            <a:r>
              <a:rPr lang="ko-KR" altLang="en-US" sz="1000" dirty="0" smtClean="0">
                <a:solidFill>
                  <a:srgbClr val="FF0000"/>
                </a:solidFill>
              </a:rPr>
              <a:t>이상 공정과</a:t>
            </a:r>
            <a:r>
              <a:rPr lang="en-US" altLang="ko-KR" sz="1000" dirty="0" smtClean="0">
                <a:solidFill>
                  <a:srgbClr val="FF0000"/>
                </a:solidFill>
              </a:rPr>
              <a:t>, 3nm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공정은 </a:t>
            </a:r>
            <a:r>
              <a:rPr lang="en-US" altLang="ko-KR" sz="1000" dirty="0" smtClean="0">
                <a:solidFill>
                  <a:srgbClr val="FF0000"/>
                </a:solidFill>
              </a:rPr>
              <a:t>3~10nm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공정과 기술적으로 큰 차이를 보인다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(10nm </a:t>
            </a:r>
            <a:r>
              <a:rPr lang="ko-KR" altLang="en-US" sz="1000" dirty="0" smtClean="0">
                <a:solidFill>
                  <a:srgbClr val="FF0000"/>
                </a:solidFill>
              </a:rPr>
              <a:t>미만을 가능케 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FinFET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구조</a:t>
            </a:r>
            <a:r>
              <a:rPr lang="en-US" altLang="ko-KR" sz="1000" dirty="0" smtClean="0">
                <a:solidFill>
                  <a:srgbClr val="FF0000"/>
                </a:solidFill>
              </a:rPr>
              <a:t>, 3nm</a:t>
            </a:r>
            <a:r>
              <a:rPr lang="ko-KR" altLang="en-US" sz="10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000" dirty="0" smtClean="0">
                <a:solidFill>
                  <a:srgbClr val="FF0000"/>
                </a:solidFill>
              </a:rPr>
              <a:t>TSMC</a:t>
            </a:r>
            <a:r>
              <a:rPr lang="ko-KR" altLang="en-US" sz="1000" dirty="0" smtClean="0">
                <a:solidFill>
                  <a:srgbClr val="FF0000"/>
                </a:solidFill>
              </a:rPr>
              <a:t>와의 역전을 꿈꾸는 삼성전자 </a:t>
            </a:r>
            <a:r>
              <a:rPr lang="en-US" altLang="ko-KR" sz="1000" dirty="0" smtClean="0">
                <a:solidFill>
                  <a:srgbClr val="FF0000"/>
                </a:solidFill>
              </a:rPr>
              <a:t>Foundry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Gate All Around </a:t>
            </a:r>
            <a:r>
              <a:rPr lang="ko-KR" altLang="en-US" sz="1000" dirty="0" smtClean="0">
                <a:solidFill>
                  <a:srgbClr val="FF0000"/>
                </a:solidFill>
              </a:rPr>
              <a:t>구조 등이 그러하다</a:t>
            </a:r>
            <a:r>
              <a:rPr lang="en-US" altLang="ko-KR" sz="1000" dirty="0" smtClean="0">
                <a:solidFill>
                  <a:srgbClr val="FF0000"/>
                </a:solidFill>
              </a:rPr>
              <a:t>.) </a:t>
            </a:r>
            <a:r>
              <a:rPr lang="ko-KR" altLang="en-US" sz="1000" dirty="0" smtClean="0">
                <a:solidFill>
                  <a:srgbClr val="FF0000"/>
                </a:solidFill>
              </a:rPr>
              <a:t>또한 이러한 트랜지스터 구조를 스케치하기 위한 노광공정에서의 </a:t>
            </a:r>
            <a:r>
              <a:rPr lang="en-US" altLang="ko-KR" sz="1000" dirty="0" smtClean="0">
                <a:solidFill>
                  <a:srgbClr val="FF0000"/>
                </a:solidFill>
              </a:rPr>
              <a:t>EUV </a:t>
            </a:r>
            <a:r>
              <a:rPr lang="ko-KR" altLang="en-US" sz="1000" dirty="0" smtClean="0">
                <a:solidFill>
                  <a:srgbClr val="FF0000"/>
                </a:solidFill>
              </a:rPr>
              <a:t>장비 보유 여부와 숙련도 정도도 반도체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미세공정의</a:t>
            </a:r>
            <a:r>
              <a:rPr lang="ko-KR" altLang="en-US" sz="1000" dirty="0" smtClean="0">
                <a:solidFill>
                  <a:srgbClr val="FF0000"/>
                </a:solidFill>
              </a:rPr>
              <a:t> 수준에 비례한다고 볼 수 있기에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반도체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미세공정이</a:t>
            </a:r>
            <a:r>
              <a:rPr lang="ko-KR" altLang="en-US" sz="1000" dirty="0" smtClean="0">
                <a:solidFill>
                  <a:srgbClr val="FF0000"/>
                </a:solidFill>
              </a:rPr>
              <a:t> 크게 중요하지 않다는 진술을 틀린 것이다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일례로 </a:t>
            </a:r>
            <a:r>
              <a:rPr lang="en-US" altLang="ko-KR" sz="1000" dirty="0" smtClean="0">
                <a:solidFill>
                  <a:srgbClr val="FF0000"/>
                </a:solidFill>
              </a:rPr>
              <a:t>SMIC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EUV </a:t>
            </a:r>
            <a:r>
              <a:rPr lang="ko-KR" altLang="en-US" sz="1000" dirty="0" smtClean="0">
                <a:solidFill>
                  <a:srgbClr val="FF0000"/>
                </a:solidFill>
              </a:rPr>
              <a:t>장비 공급이 막히자 중국 내 어떤 기업도 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심지어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HiSilicon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Unisoc</a:t>
            </a:r>
            <a:r>
              <a:rPr lang="ko-KR" altLang="en-US" sz="1000" dirty="0" smtClean="0">
                <a:solidFill>
                  <a:srgbClr val="FF0000"/>
                </a:solidFill>
              </a:rPr>
              <a:t>도</a:t>
            </a:r>
            <a:r>
              <a:rPr lang="en-US" altLang="ko-KR" sz="1000" dirty="0" smtClean="0">
                <a:solidFill>
                  <a:srgbClr val="FF0000"/>
                </a:solidFill>
              </a:rPr>
              <a:t>) SMIC</a:t>
            </a:r>
            <a:r>
              <a:rPr lang="ko-KR" altLang="en-US" sz="1000" dirty="0" smtClean="0">
                <a:solidFill>
                  <a:srgbClr val="FF0000"/>
                </a:solidFill>
              </a:rPr>
              <a:t>에게 최신 </a:t>
            </a:r>
            <a:r>
              <a:rPr lang="en-US" altLang="ko-KR" sz="1000" dirty="0" smtClean="0">
                <a:solidFill>
                  <a:srgbClr val="FF0000"/>
                </a:solidFill>
              </a:rPr>
              <a:t>AP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제조를 주문하고 있지 않는다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또한 어떠한 </a:t>
            </a:r>
            <a:r>
              <a:rPr lang="en-US" altLang="ko-KR" sz="1000" dirty="0" smtClean="0">
                <a:solidFill>
                  <a:srgbClr val="FF0000"/>
                </a:solidFill>
              </a:rPr>
              <a:t>Fabless</a:t>
            </a:r>
            <a:r>
              <a:rPr lang="ko-KR" altLang="en-US" sz="1000" dirty="0" smtClean="0">
                <a:solidFill>
                  <a:srgbClr val="FF0000"/>
                </a:solidFill>
              </a:rPr>
              <a:t>도 </a:t>
            </a:r>
            <a:r>
              <a:rPr lang="en-US" altLang="ko-KR" sz="1000" dirty="0" smtClean="0">
                <a:solidFill>
                  <a:srgbClr val="FF0000"/>
                </a:solidFill>
              </a:rPr>
              <a:t>EUV </a:t>
            </a:r>
            <a:r>
              <a:rPr lang="ko-KR" altLang="en-US" sz="1000" dirty="0" smtClean="0">
                <a:solidFill>
                  <a:srgbClr val="FF0000"/>
                </a:solidFill>
              </a:rPr>
              <a:t>장비 없으면서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미세공정을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위한 트랜지스터 구조 구현하여 상업화한 경험이 없고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첨단 장비 사용 및 기술 적용들과 관련된 숙련도 및 노하우가 없는 </a:t>
            </a:r>
            <a:r>
              <a:rPr lang="en-US" altLang="ko-KR" sz="1000" dirty="0" smtClean="0">
                <a:solidFill>
                  <a:srgbClr val="FF0000"/>
                </a:solidFill>
              </a:rPr>
              <a:t>SMIC</a:t>
            </a:r>
            <a:r>
              <a:rPr lang="ko-KR" altLang="en-US" sz="1000" dirty="0" smtClean="0">
                <a:solidFill>
                  <a:srgbClr val="FF0000"/>
                </a:solidFill>
              </a:rPr>
              <a:t>에 </a:t>
            </a:r>
            <a:r>
              <a:rPr lang="en-US" altLang="ko-KR" sz="1000" dirty="0" smtClean="0">
                <a:solidFill>
                  <a:srgbClr val="FF0000"/>
                </a:solidFill>
              </a:rPr>
              <a:t>‘</a:t>
            </a:r>
            <a:r>
              <a:rPr lang="ko-KR" altLang="en-US" sz="1000" dirty="0" smtClean="0">
                <a:solidFill>
                  <a:srgbClr val="FF0000"/>
                </a:solidFill>
              </a:rPr>
              <a:t>선두 기업들의 기술발전이 수년 간 정체되는 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마치 </a:t>
            </a:r>
            <a:r>
              <a:rPr lang="en-US" altLang="ko-KR" sz="1000" dirty="0" smtClean="0">
                <a:solidFill>
                  <a:srgbClr val="FF0000"/>
                </a:solidFill>
              </a:rPr>
              <a:t>2010</a:t>
            </a:r>
            <a:r>
              <a:rPr lang="ko-KR" altLang="en-US" sz="1000" dirty="0" smtClean="0">
                <a:solidFill>
                  <a:srgbClr val="FF0000"/>
                </a:solidFill>
              </a:rPr>
              <a:t>년대 </a:t>
            </a:r>
            <a:r>
              <a:rPr lang="en-US" altLang="ko-KR" sz="1000" dirty="0" smtClean="0">
                <a:solidFill>
                  <a:srgbClr val="FF0000"/>
                </a:solidFill>
              </a:rPr>
              <a:t>Intel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Foundry</a:t>
            </a:r>
            <a:r>
              <a:rPr lang="ko-KR" altLang="en-US" sz="1000" dirty="0" smtClean="0">
                <a:solidFill>
                  <a:srgbClr val="FF0000"/>
                </a:solidFill>
              </a:rPr>
              <a:t>처럼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 시점이 오기 전까지는</a:t>
            </a:r>
            <a:r>
              <a:rPr lang="en-US" altLang="ko-KR" sz="1000" dirty="0" smtClean="0">
                <a:solidFill>
                  <a:srgbClr val="FF0000"/>
                </a:solidFill>
              </a:rPr>
              <a:t>’</a:t>
            </a:r>
            <a:r>
              <a:rPr lang="ko-KR" altLang="en-US" sz="1000" dirty="0" smtClean="0">
                <a:solidFill>
                  <a:srgbClr val="FF0000"/>
                </a:solidFill>
              </a:rPr>
              <a:t> 반도체 제조 주문을 맡길 이유가 없을 것이다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(</a:t>
            </a:r>
            <a:r>
              <a:rPr lang="ko-KR" altLang="en-US" sz="1000" dirty="0" smtClean="0">
                <a:solidFill>
                  <a:srgbClr val="FF0000"/>
                </a:solidFill>
              </a:rPr>
              <a:t>뒤에도 언급할 것이지만 반도체 시장에서의 숙련도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노하우는 철저하게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승자승</a:t>
            </a:r>
            <a:r>
              <a:rPr lang="ko-KR" altLang="en-US" sz="1000" dirty="0" smtClean="0">
                <a:solidFill>
                  <a:srgbClr val="FF0000"/>
                </a:solidFill>
              </a:rPr>
              <a:t> 원칙이 적용되었음을 역사가 보여주고 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또한 뒤에서 언급되겠지만 현세대의 반도체는 트랜지스터의 크기를 줄이면서 성능향상이 가능했으나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이제 그 한계에 다다랐고 관련 분야 전문가들은 새로운 소재를 도입하거나 반도체 외부의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기술역량을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접목하여 이 한계를 돌파하고자 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이러한 </a:t>
            </a:r>
            <a:r>
              <a:rPr lang="en-US" altLang="ko-KR" sz="1000" dirty="0" smtClean="0">
                <a:solidFill>
                  <a:srgbClr val="FF0000"/>
                </a:solidFill>
              </a:rPr>
              <a:t>game changer</a:t>
            </a:r>
            <a:r>
              <a:rPr lang="ko-KR" altLang="en-US" sz="1000" dirty="0" smtClean="0">
                <a:solidFill>
                  <a:srgbClr val="FF0000"/>
                </a:solidFill>
              </a:rPr>
              <a:t>의 역할을 </a:t>
            </a:r>
            <a:r>
              <a:rPr lang="en-US" altLang="ko-KR" sz="1000" dirty="0" smtClean="0">
                <a:solidFill>
                  <a:srgbClr val="FF0000"/>
                </a:solidFill>
              </a:rPr>
              <a:t>SMIC</a:t>
            </a:r>
            <a:r>
              <a:rPr lang="ko-KR" altLang="en-US" sz="1000" dirty="0" smtClean="0">
                <a:solidFill>
                  <a:srgbClr val="FF0000"/>
                </a:solidFill>
              </a:rPr>
              <a:t>가 해낸다면 또는 중국의 다른 </a:t>
            </a:r>
            <a:r>
              <a:rPr lang="en-US" altLang="ko-KR" sz="1000" dirty="0" smtClean="0">
                <a:solidFill>
                  <a:srgbClr val="FF0000"/>
                </a:solidFill>
              </a:rPr>
              <a:t>Foundry</a:t>
            </a:r>
            <a:r>
              <a:rPr lang="ko-KR" altLang="en-US" sz="1000" dirty="0" smtClean="0">
                <a:solidFill>
                  <a:srgbClr val="FF0000"/>
                </a:solidFill>
              </a:rPr>
              <a:t>가 해낸다면 그 때는 지금의 </a:t>
            </a:r>
            <a:r>
              <a:rPr lang="en-US" altLang="ko-KR" sz="1000" dirty="0" smtClean="0">
                <a:solidFill>
                  <a:srgbClr val="FF0000"/>
                </a:solidFill>
              </a:rPr>
              <a:t>Foundry</a:t>
            </a:r>
            <a:r>
              <a:rPr lang="ko-KR" altLang="en-US" sz="1000" dirty="0" smtClean="0">
                <a:solidFill>
                  <a:srgbClr val="FF0000"/>
                </a:solidFill>
              </a:rPr>
              <a:t>와 다른 지형이 그려질 것이다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다시 말해서 중국 </a:t>
            </a:r>
            <a:r>
              <a:rPr lang="en-US" altLang="ko-KR" sz="1000" dirty="0" smtClean="0">
                <a:solidFill>
                  <a:srgbClr val="FF0000"/>
                </a:solidFill>
              </a:rPr>
              <a:t>Foundry</a:t>
            </a:r>
            <a:r>
              <a:rPr lang="ko-KR" altLang="en-US" sz="1000" dirty="0" smtClean="0">
                <a:solidFill>
                  <a:srgbClr val="FF0000"/>
                </a:solidFill>
              </a:rPr>
              <a:t>가 </a:t>
            </a:r>
            <a:r>
              <a:rPr lang="en-US" altLang="ko-KR" sz="1000" dirty="0" smtClean="0">
                <a:solidFill>
                  <a:srgbClr val="FF0000"/>
                </a:solidFill>
              </a:rPr>
              <a:t>game changer</a:t>
            </a:r>
            <a:r>
              <a:rPr lang="ko-KR" altLang="en-US" sz="1000" dirty="0" smtClean="0">
                <a:solidFill>
                  <a:srgbClr val="FF0000"/>
                </a:solidFill>
              </a:rPr>
              <a:t>가 되지 못하고 이를 다른 국가의 기업들이 해내게 되면</a:t>
            </a:r>
            <a:r>
              <a:rPr lang="en-US" altLang="ko-KR" sz="1000" dirty="0" smtClean="0">
                <a:solidFill>
                  <a:srgbClr val="FF0000"/>
                </a:solidFill>
              </a:rPr>
              <a:t>,</a:t>
            </a:r>
            <a:r>
              <a:rPr lang="ko-KR" altLang="en-US" sz="1000" dirty="0" smtClean="0">
                <a:solidFill>
                  <a:srgbClr val="FF0000"/>
                </a:solidFill>
              </a:rPr>
              <a:t> 향후 </a:t>
            </a:r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년까지뿐만</a:t>
            </a:r>
            <a:r>
              <a:rPr lang="ko-KR" altLang="en-US" sz="1000" dirty="0" smtClean="0">
                <a:solidFill>
                  <a:srgbClr val="FF0000"/>
                </a:solidFill>
              </a:rPr>
              <a:t> 아니라 앞으로도 중국의 반도체 제조 굴기는 사실상 불가능하게 될 것이다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1713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</a:t>
            </a:r>
            <a:r>
              <a:rPr lang="en-US" altLang="ko-KR" sz="2800" dirty="0" smtClean="0"/>
              <a:t>Value Chain?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6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Main Memory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DRAM(Main Memory)</a:t>
            </a:r>
            <a:r>
              <a:rPr lang="ko-KR" altLang="en-US" sz="1400" dirty="0" smtClean="0"/>
              <a:t>의 역할</a:t>
            </a:r>
            <a:r>
              <a:rPr lang="en-US" altLang="ko-KR" sz="1400" dirty="0" smtClean="0"/>
              <a:t>?</a:t>
            </a:r>
            <a:endParaRPr lang="en-US" altLang="ko-KR" sz="1200" dirty="0" smtClean="0"/>
          </a:p>
          <a:p>
            <a:pPr lvl="2"/>
            <a:r>
              <a:rPr lang="ko-KR" altLang="en-US" sz="1000" dirty="0" err="1" smtClean="0"/>
              <a:t>폰노이만</a:t>
            </a:r>
            <a:r>
              <a:rPr lang="ko-KR" altLang="en-US" sz="1000" dirty="0" smtClean="0"/>
              <a:t> 컴퓨터에서 메모리는 </a:t>
            </a:r>
            <a:r>
              <a:rPr lang="ko-KR" altLang="en-US" sz="1000" dirty="0" err="1" smtClean="0"/>
              <a:t>스토리지와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CPU </a:t>
            </a:r>
            <a:r>
              <a:rPr lang="ko-KR" altLang="en-US" sz="1000" dirty="0" smtClean="0"/>
              <a:t>사이의 징검다리 역할을 수행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CPU – </a:t>
            </a:r>
            <a:r>
              <a:rPr lang="ko-KR" altLang="en-US" sz="1000" dirty="0" smtClean="0"/>
              <a:t>메모리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스토리지 같이 구성되는 </a:t>
            </a:r>
            <a:r>
              <a:rPr lang="ko-KR" altLang="en-US" sz="1000" dirty="0" err="1" smtClean="0"/>
              <a:t>폰노이만</a:t>
            </a:r>
            <a:r>
              <a:rPr lang="ko-KR" altLang="en-US" sz="1000" dirty="0" smtClean="0"/>
              <a:t> 컴퓨터에서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로 갈수록 정보처리 속도는 빨라지지만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정보를 기억하는 기능은 줄어든다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(CPU</a:t>
            </a:r>
            <a:r>
              <a:rPr lang="ko-KR" altLang="en-US" sz="1000" dirty="0" smtClean="0"/>
              <a:t>에도 캐시와 </a:t>
            </a:r>
            <a:r>
              <a:rPr lang="ko-KR" altLang="en-US" sz="1000" dirty="0" err="1" smtClean="0"/>
              <a:t>레지스트리라는</a:t>
            </a:r>
            <a:r>
              <a:rPr lang="ko-KR" altLang="en-US" sz="1000" dirty="0" smtClean="0"/>
              <a:t> 메모리 공간이 존재한다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그리고 </a:t>
            </a:r>
            <a:r>
              <a:rPr lang="en-US" altLang="ko-KR" sz="1000" dirty="0" smtClean="0"/>
              <a:t>NAND Flash</a:t>
            </a:r>
            <a:r>
              <a:rPr lang="ko-KR" altLang="en-US" sz="1000" dirty="0" smtClean="0"/>
              <a:t>와 같은 </a:t>
            </a:r>
            <a:r>
              <a:rPr lang="ko-KR" altLang="en-US" sz="1000" dirty="0" err="1" smtClean="0"/>
              <a:t>스토리지에도</a:t>
            </a:r>
            <a:r>
              <a:rPr lang="ko-KR" altLang="en-US" sz="1000" dirty="0" smtClean="0"/>
              <a:t> 연산기능이 있는 </a:t>
            </a:r>
            <a:r>
              <a:rPr lang="en-US" altLang="ko-KR" sz="1000" dirty="0" smtClean="0"/>
              <a:t>controller</a:t>
            </a:r>
            <a:r>
              <a:rPr lang="ko-KR" altLang="en-US" sz="1000" dirty="0" smtClean="0"/>
              <a:t>와 같은 시스템반도체 </a:t>
            </a:r>
            <a:r>
              <a:rPr lang="en-US" altLang="ko-KR" sz="1000" dirty="0" smtClean="0"/>
              <a:t>chip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NAND Flash chip</a:t>
            </a:r>
            <a:r>
              <a:rPr lang="ko-KR" altLang="en-US" sz="1000" dirty="0" smtClean="0"/>
              <a:t>과 함께 회로 기판에 장착되어 있다</a:t>
            </a:r>
            <a:r>
              <a:rPr lang="en-US" altLang="ko-KR" sz="1000" dirty="0" smtClean="0"/>
              <a:t>.)</a:t>
            </a:r>
          </a:p>
          <a:p>
            <a:pPr lvl="2"/>
            <a:r>
              <a:rPr lang="en-US" altLang="ko-KR" sz="1000" dirty="0" smtClean="0"/>
              <a:t>CPU</a:t>
            </a:r>
            <a:r>
              <a:rPr lang="ko-KR" altLang="en-US" sz="1000" dirty="0" smtClean="0"/>
              <a:t>에서 작업 중인 내용을 임시적으로 담고 있다가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명령이 떨어지면 </a:t>
            </a:r>
            <a:r>
              <a:rPr lang="ko-KR" altLang="en-US" sz="1000" dirty="0" err="1" smtClean="0"/>
              <a:t>스토리지에</a:t>
            </a:r>
            <a:r>
              <a:rPr lang="ko-KR" altLang="en-US" sz="1000" dirty="0" smtClean="0"/>
              <a:t> 영구 보관한다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</a:t>
            </a:r>
            <a:r>
              <a:rPr lang="ko-KR" altLang="en-US" sz="1000" dirty="0" err="1" smtClean="0"/>
              <a:t>스토리지에</a:t>
            </a:r>
            <a:r>
              <a:rPr lang="ko-KR" altLang="en-US" sz="1000" dirty="0" smtClean="0"/>
              <a:t> 영구적으로 보관된 데이터를 담고 있다가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가 필요로 할 때</a:t>
            </a:r>
            <a:r>
              <a:rPr lang="en-US" altLang="ko-KR" sz="1000" dirty="0" smtClean="0"/>
              <a:t>, CPU</a:t>
            </a:r>
            <a:r>
              <a:rPr lang="ko-KR" altLang="en-US" sz="1000" dirty="0" smtClean="0"/>
              <a:t>로 언제든지 데이터를 보낼 수 있도록 데이터를 대기시켜 놓는다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만일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이라는 메모리가 존재하지 않는다면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와 스토리지 사이에는 데이터가 오가는데 있어 엄청난 병목현상이 발생하게 된다</a:t>
            </a:r>
            <a:r>
              <a:rPr lang="en-US" altLang="ko-KR" sz="1000" dirty="0" smtClean="0"/>
              <a:t>. DRAM</a:t>
            </a:r>
            <a:r>
              <a:rPr lang="ko-KR" altLang="en-US" sz="1000" dirty="0" smtClean="0"/>
              <a:t>은 </a:t>
            </a:r>
            <a:r>
              <a:rPr lang="ko-KR" altLang="en-US" sz="1000" dirty="0" err="1" smtClean="0"/>
              <a:t>스토리지와</a:t>
            </a:r>
            <a:r>
              <a:rPr lang="ko-KR" altLang="en-US" sz="1000" dirty="0" smtClean="0"/>
              <a:t> 달리 전원이 꺼진 후 데이터를 잃는다</a:t>
            </a:r>
            <a:r>
              <a:rPr lang="en-US" altLang="ko-KR" sz="1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DRAM</a:t>
            </a:r>
            <a:r>
              <a:rPr lang="ko-KR" altLang="en-US" sz="1400" dirty="0" smtClean="0"/>
              <a:t>의 특징과 종류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DRAM</a:t>
            </a:r>
            <a:r>
              <a:rPr lang="ko-KR" altLang="en-US" sz="1000" dirty="0" smtClean="0"/>
              <a:t>은 시스템반도체와 같은 </a:t>
            </a:r>
            <a:r>
              <a:rPr lang="ko-KR" altLang="en-US" sz="1000" dirty="0" err="1" smtClean="0"/>
              <a:t>비메모리</a:t>
            </a:r>
            <a:r>
              <a:rPr lang="ko-KR" altLang="en-US" sz="1000" dirty="0" smtClean="0"/>
              <a:t> 반도체와 달리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국제반도체협의기구 </a:t>
            </a:r>
            <a:r>
              <a:rPr lang="en-US" altLang="ko-KR" sz="1000" dirty="0" smtClean="0"/>
              <a:t>(JEDEC) </a:t>
            </a:r>
            <a:r>
              <a:rPr lang="ko-KR" altLang="en-US" sz="1000" dirty="0" smtClean="0"/>
              <a:t>에 의해 표준화되어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따라서 물리적인 규격이 정해져 있는 상태에서 얼마나 촘촘하게 메모리 기능을 수행하는 반도체 소자를 제작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배치하고 얼마나 빠르게 데이터를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와 주고 받도록 제조하는지가 기업의 제조역량에 달려있다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따라서 </a:t>
            </a:r>
            <a:r>
              <a:rPr lang="ko-KR" altLang="en-US" sz="1000" dirty="0" err="1" smtClean="0"/>
              <a:t>비메모리</a:t>
            </a:r>
            <a:r>
              <a:rPr lang="ko-KR" altLang="en-US" sz="1000" dirty="0" smtClean="0"/>
              <a:t> 반도체처럼 별도의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설계 기업들이 존재하지 않는다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오직 제조사와 </a:t>
            </a:r>
            <a:r>
              <a:rPr lang="ko-KR" altLang="en-US" sz="1000" dirty="0" err="1" smtClean="0"/>
              <a:t>후공정</a:t>
            </a:r>
            <a:r>
              <a:rPr lang="ko-KR" altLang="en-US" sz="1000" dirty="0" smtClean="0"/>
              <a:t> 업체들만이 존재할 뿐이다</a:t>
            </a:r>
            <a:r>
              <a:rPr lang="en-US" altLang="ko-KR" sz="1000" dirty="0" smtClean="0"/>
              <a:t>. DRAM</a:t>
            </a:r>
            <a:r>
              <a:rPr lang="ko-KR" altLang="en-US" sz="1000" dirty="0" smtClean="0"/>
              <a:t>에서도 시스템반도체처럼 품질 경쟁력에서 공정 미세화가 중요하다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최근의 공정 미세화는</a:t>
            </a:r>
            <a:r>
              <a:rPr lang="en-US" altLang="ko-KR" sz="1000" dirty="0" smtClean="0"/>
              <a:t> EUV </a:t>
            </a:r>
            <a:r>
              <a:rPr lang="ko-KR" altLang="en-US" sz="1000" dirty="0" smtClean="0"/>
              <a:t>장비를 사용하는 단계에 이르렀다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이는 </a:t>
            </a:r>
            <a:r>
              <a:rPr lang="en-US" altLang="ko-KR" sz="1000" dirty="0" smtClean="0"/>
              <a:t>EUV </a:t>
            </a:r>
            <a:r>
              <a:rPr lang="ko-KR" altLang="en-US" sz="1000" dirty="0" smtClean="0"/>
              <a:t>장비 수급의 경쟁을 더욱 치열하게 만드는 부분이다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DRAM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generation </a:t>
            </a:r>
            <a:r>
              <a:rPr lang="ko-KR" altLang="en-US" sz="1000" dirty="0" smtClean="0"/>
              <a:t>역시도 규격화되어 있는데</a:t>
            </a:r>
            <a:r>
              <a:rPr lang="en-US" altLang="ko-KR" sz="1000" dirty="0" smtClean="0"/>
              <a:t>, 2021</a:t>
            </a:r>
            <a:r>
              <a:rPr lang="ko-KR" altLang="en-US" sz="1000" dirty="0" err="1" smtClean="0"/>
              <a:t>년말에</a:t>
            </a:r>
            <a:r>
              <a:rPr lang="ko-KR" altLang="en-US" sz="1000" dirty="0" smtClean="0"/>
              <a:t> 시중에 등장하는 </a:t>
            </a:r>
            <a:r>
              <a:rPr lang="en-US" altLang="ko-KR" sz="1000" dirty="0" smtClean="0"/>
              <a:t>PC </a:t>
            </a:r>
            <a:r>
              <a:rPr lang="ko-KR" altLang="en-US" sz="1000" dirty="0" smtClean="0"/>
              <a:t>및 서버용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DDR5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이전 세대인 </a:t>
            </a:r>
            <a:r>
              <a:rPr lang="en-US" altLang="ko-KR" sz="1000" dirty="0" smtClean="0"/>
              <a:t>DDR4 </a:t>
            </a:r>
            <a:r>
              <a:rPr lang="ko-KR" altLang="en-US" sz="1000" dirty="0" smtClean="0"/>
              <a:t>보다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와 정보를 주고 받는 속도가 매우 크게 향상되었고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전력 소모량이 줄어 발열 문제도 크게 완화되었다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DRAM</a:t>
            </a:r>
            <a:r>
              <a:rPr lang="ko-KR" altLang="en-US" sz="1000" dirty="0" smtClean="0"/>
              <a:t>은 크게 </a:t>
            </a:r>
            <a:r>
              <a:rPr lang="en-US" altLang="ko-KR" sz="1000" dirty="0" smtClean="0"/>
              <a:t>PC </a:t>
            </a:r>
            <a:r>
              <a:rPr lang="ko-KR" altLang="en-US" sz="1000" dirty="0" smtClean="0"/>
              <a:t>및 서버용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과 </a:t>
            </a:r>
            <a:r>
              <a:rPr lang="ko-KR" altLang="en-US" sz="1000" dirty="0" err="1" smtClean="0"/>
              <a:t>스마트폰이나</a:t>
            </a:r>
            <a:r>
              <a:rPr lang="ko-KR" altLang="en-US" sz="1000" dirty="0" smtClean="0"/>
              <a:t> 기타 단말기 및 단순기계장치에 들어가는 저전력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으로 나뉘며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특히 후자를 </a:t>
            </a:r>
            <a:r>
              <a:rPr lang="en-US" altLang="ko-KR" sz="1000" dirty="0" smtClean="0"/>
              <a:t>LPDDR</a:t>
            </a:r>
            <a:r>
              <a:rPr lang="ko-KR" altLang="en-US" sz="1000" dirty="0" smtClean="0"/>
              <a:t>로 많이 부른다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보통 전통적으로 </a:t>
            </a:r>
            <a:r>
              <a:rPr lang="en-US" altLang="ko-KR" sz="1000" dirty="0" smtClean="0"/>
              <a:t>PC </a:t>
            </a:r>
            <a:r>
              <a:rPr lang="ko-KR" altLang="en-US" sz="1000" dirty="0" smtClean="0"/>
              <a:t>및 서버용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Intel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x86 </a:t>
            </a:r>
            <a:r>
              <a:rPr lang="ko-KR" altLang="en-US" sz="1000" dirty="0" smtClean="0"/>
              <a:t>방식을 따랐기 때문에 </a:t>
            </a:r>
            <a:r>
              <a:rPr lang="en-US" altLang="ko-KR" sz="1000" dirty="0" smtClean="0"/>
              <a:t>x86 CPU</a:t>
            </a:r>
            <a:r>
              <a:rPr lang="ko-KR" altLang="en-US" sz="1000" dirty="0" smtClean="0"/>
              <a:t>와 데이터를 주고받도록 설계된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이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이와 별도로 </a:t>
            </a:r>
            <a:r>
              <a:rPr lang="ko-KR" altLang="en-US" sz="1000" dirty="0" err="1" smtClean="0"/>
              <a:t>스마트폰</a:t>
            </a:r>
            <a:r>
              <a:rPr lang="ko-KR" altLang="en-US" sz="1000" dirty="0" smtClean="0"/>
              <a:t> 등을 위해 설계된 저전력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인 </a:t>
            </a:r>
            <a:r>
              <a:rPr lang="en-US" altLang="ko-KR" sz="1000" dirty="0" smtClean="0"/>
              <a:t>ARM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와 데이터를 주고받도록 설계된 </a:t>
            </a:r>
            <a:r>
              <a:rPr lang="en-US" altLang="ko-KR" sz="1000" dirty="0" smtClean="0"/>
              <a:t>LPDDR</a:t>
            </a:r>
            <a:r>
              <a:rPr lang="ko-KR" altLang="en-US" sz="1000" dirty="0" smtClean="0"/>
              <a:t>이 있는 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따라서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x86 </a:t>
            </a:r>
            <a:r>
              <a:rPr lang="ko-KR" altLang="en-US" sz="1000" dirty="0" smtClean="0"/>
              <a:t>방식이냐</a:t>
            </a:r>
            <a:r>
              <a:rPr lang="en-US" altLang="ko-KR" sz="1000" dirty="0" smtClean="0"/>
              <a:t>, ARM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 CPU</a:t>
            </a:r>
            <a:r>
              <a:rPr lang="ko-KR" altLang="en-US" sz="1000" dirty="0" smtClean="0"/>
              <a:t>이냐에 따라 동반되는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도 달라져야 한다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이밖에도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GPU</a:t>
            </a:r>
            <a:r>
              <a:rPr lang="ko-KR" altLang="en-US" sz="1000" dirty="0" smtClean="0"/>
              <a:t>의 메모리 역할을 해주는 </a:t>
            </a:r>
            <a:r>
              <a:rPr lang="en-US" altLang="ko-KR" sz="1000" dirty="0" smtClean="0"/>
              <a:t>GDDR</a:t>
            </a:r>
            <a:r>
              <a:rPr lang="ko-KR" altLang="en-US" sz="1000" dirty="0" smtClean="0"/>
              <a:t>이라는 그래픽 </a:t>
            </a:r>
            <a:r>
              <a:rPr lang="en-US" altLang="ko-KR" sz="1000" dirty="0" smtClean="0"/>
              <a:t>DRAM</a:t>
            </a:r>
            <a:r>
              <a:rPr lang="ko-KR" altLang="en-US" sz="1000" dirty="0" smtClean="0"/>
              <a:t>도 존재한다</a:t>
            </a:r>
            <a:r>
              <a:rPr lang="en-US" altLang="ko-KR" sz="1000" dirty="0" smtClean="0"/>
              <a:t>. LPDDR, GDDR</a:t>
            </a:r>
            <a:r>
              <a:rPr lang="ko-KR" altLang="en-US" sz="1000" dirty="0" smtClean="0"/>
              <a:t>도 역시 세대별로 </a:t>
            </a:r>
            <a:r>
              <a:rPr lang="ko-KR" altLang="en-US" sz="1000" dirty="0" err="1" smtClean="0"/>
              <a:t>규격화되어있다</a:t>
            </a:r>
            <a:r>
              <a:rPr lang="en-US" altLang="ko-KR" sz="1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장비 및 </a:t>
            </a:r>
            <a:r>
              <a:rPr lang="ko-KR" altLang="en-US" sz="1400" dirty="0" err="1" smtClean="0"/>
              <a:t>후공정</a:t>
            </a:r>
            <a:r>
              <a:rPr lang="ko-KR" altLang="en-US" sz="1400" dirty="0" smtClean="0"/>
              <a:t> 기업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주요 장비 업체</a:t>
            </a:r>
            <a:r>
              <a:rPr lang="en-US" altLang="ko-KR" sz="1000" dirty="0" smtClean="0"/>
              <a:t>: Applied Materials (</a:t>
            </a:r>
            <a:r>
              <a:rPr lang="ko-KR" altLang="en-US" sz="1000" dirty="0" err="1" smtClean="0"/>
              <a:t>증착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식각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검사장비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미국</a:t>
            </a:r>
            <a:r>
              <a:rPr lang="en-US" altLang="ko-KR" sz="1000" dirty="0" smtClean="0"/>
              <a:t>), Lam Research (</a:t>
            </a:r>
            <a:r>
              <a:rPr lang="ko-KR" altLang="en-US" sz="1000" dirty="0" err="1" smtClean="0"/>
              <a:t>증착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식각장비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미국</a:t>
            </a:r>
            <a:r>
              <a:rPr lang="en-US" altLang="ko-KR" sz="1000" dirty="0" smtClean="0"/>
              <a:t>), ASML (</a:t>
            </a:r>
            <a:r>
              <a:rPr lang="ko-KR" altLang="en-US" sz="1000" dirty="0" err="1" smtClean="0"/>
              <a:t>노광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검사장비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네덜란드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도쿄일렉트론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포토레지스트</a:t>
            </a:r>
            <a:r>
              <a:rPr lang="ko-KR" altLang="en-US" sz="1000" dirty="0" smtClean="0"/>
              <a:t> 도포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식각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증착장비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일본</a:t>
            </a:r>
            <a:r>
              <a:rPr lang="en-US" altLang="ko-KR" sz="1000" dirty="0" smtClean="0"/>
              <a:t>), KLA-</a:t>
            </a:r>
            <a:r>
              <a:rPr lang="ko-KR" altLang="en-US" sz="1000" dirty="0" err="1" smtClean="0"/>
              <a:t>텐코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검사장비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일본</a:t>
            </a:r>
            <a:r>
              <a:rPr lang="en-US" altLang="ko-KR" sz="1000" dirty="0" smtClean="0"/>
              <a:t>).. </a:t>
            </a:r>
            <a:r>
              <a:rPr lang="ko-KR" altLang="en-US" sz="1000" dirty="0" smtClean="0"/>
              <a:t>이러한 장비업체들은 </a:t>
            </a:r>
            <a:r>
              <a:rPr lang="ko-KR" altLang="en-US" sz="1000" dirty="0" err="1" smtClean="0"/>
              <a:t>비메모리</a:t>
            </a:r>
            <a:r>
              <a:rPr lang="ko-KR" altLang="en-US" sz="1000" dirty="0" smtClean="0"/>
              <a:t> 반도체 </a:t>
            </a:r>
            <a:r>
              <a:rPr lang="en-US" altLang="ko-KR" sz="1000" dirty="0" smtClean="0"/>
              <a:t>Foundry, </a:t>
            </a:r>
            <a:r>
              <a:rPr lang="ko-KR" altLang="en-US" sz="1000" dirty="0" smtClean="0"/>
              <a:t>그리고 </a:t>
            </a:r>
            <a:r>
              <a:rPr lang="en-US" altLang="ko-KR" sz="1000" dirty="0" smtClean="0"/>
              <a:t>NAND Flash </a:t>
            </a:r>
            <a:r>
              <a:rPr lang="ko-KR" altLang="en-US" sz="1000" dirty="0" smtClean="0"/>
              <a:t>제조사들에게도 주요 장비 공급 업체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얇게 썰리고 </a:t>
            </a:r>
            <a:r>
              <a:rPr lang="ko-KR" altLang="en-US" sz="1000" dirty="0" err="1" smtClean="0"/>
              <a:t>산화막이</a:t>
            </a:r>
            <a:r>
              <a:rPr lang="ko-KR" altLang="en-US" sz="1000" dirty="0" smtClean="0"/>
              <a:t> 입혀진 실리콘 위에 </a:t>
            </a:r>
            <a:r>
              <a:rPr lang="en-US" altLang="ko-KR" sz="1000" dirty="0" smtClean="0"/>
              <a:t>Photo Mask</a:t>
            </a:r>
            <a:r>
              <a:rPr lang="ko-KR" altLang="en-US" sz="1000" dirty="0" smtClean="0"/>
              <a:t>가 씌운 이후 설계도면을 그리는 </a:t>
            </a:r>
            <a:r>
              <a:rPr lang="ko-KR" altLang="en-US" sz="1000" dirty="0" err="1" smtClean="0"/>
              <a:t>노광공정이</a:t>
            </a:r>
            <a:r>
              <a:rPr lang="ko-KR" altLang="en-US" sz="1000" dirty="0" smtClean="0"/>
              <a:t> 이어지는데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반도체 제조 기술 상에서 전자제품 성능을 </a:t>
            </a:r>
            <a:r>
              <a:rPr lang="en-US" altLang="ko-KR" sz="1000" dirty="0" smtClean="0"/>
              <a:t>ASML</a:t>
            </a:r>
            <a:r>
              <a:rPr lang="ko-KR" altLang="en-US" sz="1000" dirty="0" smtClean="0"/>
              <a:t>이고</a:t>
            </a:r>
            <a:r>
              <a:rPr lang="en-US" altLang="ko-KR" sz="1000" dirty="0" smtClean="0"/>
              <a:t>, ASML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EUV </a:t>
            </a:r>
            <a:r>
              <a:rPr lang="ko-KR" altLang="en-US" sz="1000" dirty="0" smtClean="0"/>
              <a:t>장비가 </a:t>
            </a:r>
            <a:r>
              <a:rPr lang="en-US" altLang="ko-KR" sz="1000" dirty="0" smtClean="0"/>
              <a:t>10nm </a:t>
            </a:r>
            <a:r>
              <a:rPr lang="ko-KR" altLang="en-US" sz="1000" dirty="0" smtClean="0"/>
              <a:t>이하의 </a:t>
            </a:r>
            <a:r>
              <a:rPr lang="ko-KR" altLang="en-US" sz="1000" dirty="0" err="1" smtClean="0"/>
              <a:t>선폭을</a:t>
            </a:r>
            <a:r>
              <a:rPr lang="ko-KR" altLang="en-US" sz="1000" dirty="0" smtClean="0"/>
              <a:t> 그릴 때 큰 역할을 한다</a:t>
            </a:r>
            <a:r>
              <a:rPr lang="en-US" altLang="ko-KR" sz="1000" dirty="0" smtClean="0"/>
              <a:t>. 5nm </a:t>
            </a:r>
            <a:r>
              <a:rPr lang="ko-KR" altLang="en-US" sz="1000" dirty="0" smtClean="0"/>
              <a:t>이하 공정에서 </a:t>
            </a:r>
            <a:r>
              <a:rPr lang="en-US" altLang="ko-KR" sz="1000" dirty="0" smtClean="0"/>
              <a:t>EUV </a:t>
            </a:r>
            <a:r>
              <a:rPr lang="ko-KR" altLang="en-US" sz="1000" dirty="0" smtClean="0"/>
              <a:t>없는 제조로는 사실상 경쟁력을 가질 수 없다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DRAM </a:t>
            </a:r>
            <a:r>
              <a:rPr lang="ko-KR" altLang="en-US" sz="1000" dirty="0" err="1" smtClean="0"/>
              <a:t>후공정의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비메모리와</a:t>
            </a:r>
            <a:r>
              <a:rPr lang="ko-KR" altLang="en-US" sz="1000" dirty="0" smtClean="0"/>
              <a:t> 달리 한국과 중국에도 수준 높은 기업들이 산재해있다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삼성전자의 자체 </a:t>
            </a:r>
            <a:r>
              <a:rPr lang="ko-KR" altLang="en-US" sz="1000" dirty="0" err="1" smtClean="0"/>
              <a:t>패키징</a:t>
            </a:r>
            <a:r>
              <a:rPr lang="ko-KR" altLang="en-US" sz="1000" dirty="0" smtClean="0"/>
              <a:t> 기술 자체가 매우 뛰어난 점도 </a:t>
            </a:r>
            <a:r>
              <a:rPr lang="en-US" altLang="ko-KR" sz="1000" dirty="0" smtClean="0"/>
              <a:t>DRAM </a:t>
            </a:r>
            <a:r>
              <a:rPr lang="ko-KR" altLang="en-US" sz="1000" dirty="0" smtClean="0"/>
              <a:t>업계 이해에 도움이 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예를 들면 삼성전자 </a:t>
            </a:r>
            <a:r>
              <a:rPr lang="en-US" altLang="ko-KR" sz="1000" dirty="0" smtClean="0"/>
              <a:t>DRAM </a:t>
            </a:r>
            <a:r>
              <a:rPr lang="ko-KR" altLang="en-US" sz="1000" dirty="0" err="1" smtClean="0"/>
              <a:t>패키징</a:t>
            </a:r>
            <a:r>
              <a:rPr lang="ko-KR" altLang="en-US" sz="1000" dirty="0" smtClean="0"/>
              <a:t> 기술인 </a:t>
            </a:r>
            <a:r>
              <a:rPr lang="en-US" altLang="ko-KR" sz="1000" dirty="0" smtClean="0"/>
              <a:t>TSV (Through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Silicon Via)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37" y="3991602"/>
            <a:ext cx="1817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따라서 구형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에 최신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이 호환되지 않을 수 있고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반대로 신형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에 구형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이 호환되지 않을 수도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이런 측면에서 </a:t>
            </a:r>
            <a:r>
              <a:rPr lang="en-US" altLang="ko-KR" sz="1000" dirty="0" smtClean="0">
                <a:solidFill>
                  <a:srgbClr val="00B050"/>
                </a:solidFill>
              </a:rPr>
              <a:t>CPU </a:t>
            </a:r>
            <a:r>
              <a:rPr lang="ko-KR" altLang="en-US" sz="1000" dirty="0" smtClean="0">
                <a:solidFill>
                  <a:srgbClr val="00B050"/>
                </a:solidFill>
              </a:rPr>
              <a:t>제조사들은 자사의 최신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가 최신 규격의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과 호환되도록 설계해야 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4612" y="1373985"/>
            <a:ext cx="7764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DRAM(PC </a:t>
            </a:r>
            <a:r>
              <a:rPr lang="ko-KR" altLang="en-US" sz="1000" dirty="0" smtClean="0">
                <a:solidFill>
                  <a:srgbClr val="00B050"/>
                </a:solidFill>
              </a:rPr>
              <a:t>및 서버용</a:t>
            </a:r>
            <a:r>
              <a:rPr lang="en-US" altLang="ko-KR" sz="1000" dirty="0" smtClean="0">
                <a:solidFill>
                  <a:srgbClr val="00B050"/>
                </a:solidFill>
              </a:rPr>
              <a:t>, LPDDR, GDDR </a:t>
            </a:r>
            <a:r>
              <a:rPr lang="ko-KR" altLang="en-US" sz="1000" dirty="0" smtClean="0">
                <a:solidFill>
                  <a:srgbClr val="00B050"/>
                </a:solidFill>
              </a:rPr>
              <a:t>등 포함</a:t>
            </a:r>
            <a:r>
              <a:rPr lang="en-US" altLang="ko-KR" sz="1000" dirty="0" smtClean="0">
                <a:solidFill>
                  <a:srgbClr val="00B050"/>
                </a:solidFill>
              </a:rPr>
              <a:t>) m/s </a:t>
            </a:r>
            <a:r>
              <a:rPr lang="ko-KR" altLang="en-US" sz="1000" dirty="0" smtClean="0">
                <a:solidFill>
                  <a:srgbClr val="00B050"/>
                </a:solidFill>
              </a:rPr>
              <a:t>순으로 삼성전자</a:t>
            </a:r>
            <a:r>
              <a:rPr lang="en-US" altLang="ko-KR" sz="1000" dirty="0" smtClean="0">
                <a:solidFill>
                  <a:srgbClr val="00B050"/>
                </a:solidFill>
              </a:rPr>
              <a:t>, SK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하이닉스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마이크론 테크놀로지가 주요 </a:t>
            </a:r>
            <a:r>
              <a:rPr lang="en-US" altLang="ko-KR" sz="1000" dirty="0" smtClean="0">
                <a:solidFill>
                  <a:srgbClr val="00B050"/>
                </a:solidFill>
              </a:rPr>
              <a:t>3</a:t>
            </a:r>
            <a:r>
              <a:rPr lang="ko-KR" altLang="en-US" sz="1000" dirty="0" smtClean="0">
                <a:solidFill>
                  <a:srgbClr val="00B050"/>
                </a:solidFill>
              </a:rPr>
              <a:t>대 </a:t>
            </a:r>
            <a:r>
              <a:rPr lang="en-US" altLang="ko-KR" sz="1000" dirty="0" smtClean="0">
                <a:solidFill>
                  <a:srgbClr val="00B050"/>
                </a:solidFill>
              </a:rPr>
              <a:t>player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1467" y="5392103"/>
            <a:ext cx="9065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삼성전자</a:t>
            </a:r>
            <a:r>
              <a:rPr lang="en-US" altLang="ko-KR" sz="1000" dirty="0" smtClean="0">
                <a:solidFill>
                  <a:srgbClr val="00B050"/>
                </a:solidFill>
              </a:rPr>
              <a:t>, SK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하이닉스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마이크론 테크놀로지가 만든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을 </a:t>
            </a:r>
            <a:r>
              <a:rPr lang="en-US" altLang="ko-KR" sz="1000" dirty="0" smtClean="0">
                <a:solidFill>
                  <a:srgbClr val="00B050"/>
                </a:solidFill>
              </a:rPr>
              <a:t>packaging</a:t>
            </a:r>
            <a:r>
              <a:rPr lang="ko-KR" altLang="en-US" sz="1000" dirty="0" smtClean="0">
                <a:solidFill>
                  <a:srgbClr val="00B050"/>
                </a:solidFill>
              </a:rPr>
              <a:t>하고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테스트하는 여타 기업들 </a:t>
            </a:r>
            <a:r>
              <a:rPr lang="en-US" altLang="ko-KR" sz="1000" dirty="0" smtClean="0">
                <a:solidFill>
                  <a:srgbClr val="00B050"/>
                </a:solidFill>
              </a:rPr>
              <a:t>+ </a:t>
            </a:r>
            <a:r>
              <a:rPr lang="ko-KR" altLang="en-US" sz="1000" dirty="0" smtClean="0">
                <a:solidFill>
                  <a:srgbClr val="00B050"/>
                </a:solidFill>
              </a:rPr>
              <a:t>제조장비 공급하는 기업들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7837" y="5649458"/>
            <a:ext cx="1981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2018</a:t>
            </a:r>
            <a:r>
              <a:rPr lang="ko-KR" altLang="en-US" sz="1000" dirty="0" smtClean="0">
                <a:solidFill>
                  <a:srgbClr val="00B050"/>
                </a:solidFill>
              </a:rPr>
              <a:t>년 미국의 제재로 이러한 미국 업체들로부터 장비를 수입하지 못하게 된 중국메모리반도체 굴기의 핵심들 중 하나인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푸젠진화가</a:t>
            </a:r>
            <a:r>
              <a:rPr lang="ko-KR" altLang="en-US" sz="1000" dirty="0" smtClean="0">
                <a:solidFill>
                  <a:srgbClr val="00B050"/>
                </a:solidFill>
              </a:rPr>
              <a:t> 치명적인 타격을 입었다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4611" y="1577259"/>
            <a:ext cx="9133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을 </a:t>
            </a:r>
            <a:r>
              <a:rPr lang="en-US" altLang="ko-KR" sz="1000" dirty="0" smtClean="0">
                <a:solidFill>
                  <a:srgbClr val="00B050"/>
                </a:solidFill>
              </a:rPr>
              <a:t>Main Memory</a:t>
            </a:r>
            <a:r>
              <a:rPr lang="ko-KR" altLang="en-US" sz="1000" dirty="0" smtClean="0">
                <a:solidFill>
                  <a:srgbClr val="00B050"/>
                </a:solidFill>
              </a:rPr>
              <a:t>라 하고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스토리지를</a:t>
            </a:r>
            <a:r>
              <a:rPr lang="ko-KR" altLang="en-US" sz="1000" dirty="0" smtClean="0">
                <a:solidFill>
                  <a:srgbClr val="00B050"/>
                </a:solidFill>
              </a:rPr>
              <a:t> 보조 </a:t>
            </a:r>
            <a:r>
              <a:rPr lang="en-US" altLang="ko-KR" sz="1000" dirty="0" smtClean="0">
                <a:solidFill>
                  <a:srgbClr val="00B050"/>
                </a:solidFill>
              </a:rPr>
              <a:t>Memory</a:t>
            </a:r>
            <a:r>
              <a:rPr lang="ko-KR" altLang="en-US" sz="1000" dirty="0" smtClean="0">
                <a:solidFill>
                  <a:srgbClr val="00B050"/>
                </a:solidFill>
              </a:rPr>
              <a:t>로 구분 짓거나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또는</a:t>
            </a:r>
            <a:r>
              <a:rPr lang="en-US" altLang="ko-KR" sz="1000" dirty="0" smtClean="0">
                <a:solidFill>
                  <a:srgbClr val="00B050"/>
                </a:solidFill>
              </a:rPr>
              <a:t> 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을 </a:t>
            </a:r>
            <a:r>
              <a:rPr lang="en-US" altLang="ko-KR" sz="1000" dirty="0" smtClean="0">
                <a:solidFill>
                  <a:srgbClr val="00B050"/>
                </a:solidFill>
              </a:rPr>
              <a:t>Memory</a:t>
            </a:r>
            <a:r>
              <a:rPr lang="ko-KR" altLang="en-US" sz="1000" dirty="0" smtClean="0">
                <a:solidFill>
                  <a:srgbClr val="00B050"/>
                </a:solidFill>
              </a:rPr>
              <a:t>로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부르면서 </a:t>
            </a:r>
            <a:r>
              <a:rPr lang="en-US" altLang="ko-KR" sz="1000" dirty="0" smtClean="0">
                <a:solidFill>
                  <a:srgbClr val="00B050"/>
                </a:solidFill>
              </a:rPr>
              <a:t>HDD/NAND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스토리지로 명명하는 경우도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54" y="6605916"/>
            <a:ext cx="1208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현재의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 </a:t>
            </a:r>
            <a:r>
              <a:rPr lang="ko-KR" altLang="en-US" sz="1000" dirty="0" smtClean="0">
                <a:solidFill>
                  <a:srgbClr val="00B050"/>
                </a:solidFill>
              </a:rPr>
              <a:t>체계에서 공정 미세화만으로 추가적으로 성능 향상시키기 어려워</a:t>
            </a:r>
            <a:r>
              <a:rPr lang="en-US" altLang="ko-KR" sz="1000" dirty="0" smtClean="0">
                <a:solidFill>
                  <a:srgbClr val="00B050"/>
                </a:solidFill>
              </a:rPr>
              <a:t>,</a:t>
            </a:r>
            <a:r>
              <a:rPr lang="ko-KR" altLang="en-US" sz="1000" dirty="0" smtClean="0">
                <a:solidFill>
                  <a:srgbClr val="00B050"/>
                </a:solidFill>
              </a:rPr>
              <a:t> 더 뛰어난 </a:t>
            </a:r>
            <a:r>
              <a:rPr lang="en-US" altLang="ko-KR" sz="1000" dirty="0" smtClean="0">
                <a:solidFill>
                  <a:srgbClr val="00B050"/>
                </a:solidFill>
              </a:rPr>
              <a:t>packaging (3</a:t>
            </a:r>
            <a:r>
              <a:rPr lang="ko-KR" altLang="en-US" sz="1000" dirty="0" smtClean="0">
                <a:solidFill>
                  <a:srgbClr val="00B050"/>
                </a:solidFill>
              </a:rPr>
              <a:t>차원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적층</a:t>
            </a:r>
            <a:r>
              <a:rPr lang="en-US" altLang="ko-KR" sz="1000" dirty="0" smtClean="0">
                <a:solidFill>
                  <a:srgbClr val="00B050"/>
                </a:solidFill>
              </a:rPr>
              <a:t>) </a:t>
            </a:r>
            <a:r>
              <a:rPr lang="ko-KR" altLang="en-US" sz="1000" dirty="0" smtClean="0">
                <a:solidFill>
                  <a:srgbClr val="00B050"/>
                </a:solidFill>
              </a:rPr>
              <a:t>과 함께 신호전달 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데이터전달</a:t>
            </a:r>
            <a:r>
              <a:rPr lang="en-US" altLang="ko-KR" sz="1000" dirty="0" smtClean="0">
                <a:solidFill>
                  <a:srgbClr val="00B050"/>
                </a:solidFill>
              </a:rPr>
              <a:t>) </a:t>
            </a:r>
            <a:r>
              <a:rPr lang="ko-KR" altLang="en-US" sz="1000" dirty="0" smtClean="0">
                <a:solidFill>
                  <a:srgbClr val="00B050"/>
                </a:solidFill>
              </a:rPr>
              <a:t>을 원활히 하여 성능을 개선시키는 것이 중요하게 부각되고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2286" y="3499682"/>
            <a:ext cx="8183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의 제품경쟁력은 셀 집적도</a:t>
            </a:r>
            <a:r>
              <a:rPr lang="en-US" altLang="ko-KR" sz="1000" dirty="0" smtClean="0">
                <a:solidFill>
                  <a:srgbClr val="00B050"/>
                </a:solidFill>
              </a:rPr>
              <a:t>, CPU</a:t>
            </a:r>
            <a:r>
              <a:rPr lang="ko-KR" altLang="en-US" sz="1000" dirty="0" smtClean="0">
                <a:solidFill>
                  <a:srgbClr val="00B050"/>
                </a:solidFill>
              </a:rPr>
              <a:t>와의 원활한 </a:t>
            </a:r>
            <a:r>
              <a:rPr lang="en-US" altLang="ko-KR" sz="1000" dirty="0" smtClean="0">
                <a:solidFill>
                  <a:srgbClr val="00B050"/>
                </a:solidFill>
              </a:rPr>
              <a:t>configuration, </a:t>
            </a:r>
            <a:r>
              <a:rPr lang="ko-KR" altLang="en-US" sz="1000" dirty="0" smtClean="0">
                <a:solidFill>
                  <a:srgbClr val="00B050"/>
                </a:solidFill>
              </a:rPr>
              <a:t>전자의 회로 이동과 </a:t>
            </a:r>
            <a:r>
              <a:rPr lang="en-US" altLang="ko-KR" sz="1000" dirty="0" smtClean="0">
                <a:solidFill>
                  <a:srgbClr val="00B050"/>
                </a:solidFill>
              </a:rPr>
              <a:t>cell </a:t>
            </a:r>
            <a:r>
              <a:rPr lang="ko-KR" altLang="en-US" sz="1000" dirty="0" smtClean="0">
                <a:solidFill>
                  <a:srgbClr val="00B050"/>
                </a:solidFill>
              </a:rPr>
              <a:t>안에서 전자가 누설되지 않게 잘 가두는 등의 기술에서 갈리며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특히 뒤의 </a:t>
            </a:r>
            <a:r>
              <a:rPr lang="en-US" altLang="ko-KR" sz="1000" dirty="0" smtClean="0">
                <a:solidFill>
                  <a:srgbClr val="00B050"/>
                </a:solidFill>
              </a:rPr>
              <a:t>2</a:t>
            </a:r>
            <a:r>
              <a:rPr lang="ko-KR" altLang="en-US" sz="1000" dirty="0" smtClean="0">
                <a:solidFill>
                  <a:srgbClr val="00B050"/>
                </a:solidFill>
              </a:rPr>
              <a:t>가지의 경우 삼성전자는 소프트웨어적인 능력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하드웨어적인 능력 모두 경쟁사 대비 뛰어나다는 평가를 받는다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95232" y="3818824"/>
            <a:ext cx="184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DRAM </a:t>
            </a:r>
            <a:r>
              <a:rPr lang="ko-KR" altLang="en-US" sz="1000" dirty="0" smtClean="0">
                <a:solidFill>
                  <a:srgbClr val="00B050"/>
                </a:solidFill>
              </a:rPr>
              <a:t>미세화 과정에서 전자가 저장되는 공간인 </a:t>
            </a:r>
            <a:r>
              <a:rPr lang="en-US" altLang="ko-KR" sz="1000" dirty="0" smtClean="0">
                <a:solidFill>
                  <a:srgbClr val="00B050"/>
                </a:solidFill>
              </a:rPr>
              <a:t>capacitor</a:t>
            </a:r>
            <a:r>
              <a:rPr lang="ko-KR" altLang="en-US" sz="1000" dirty="0" smtClean="0">
                <a:solidFill>
                  <a:srgbClr val="00B050"/>
                </a:solidFill>
              </a:rPr>
              <a:t>의 유전율 문제가 주된 기술적인 한계로 지적되고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8218" y="1851887"/>
            <a:ext cx="787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35</a:t>
            </a:r>
            <a:r>
              <a:rPr lang="ko-KR" altLang="en-US" sz="1000" dirty="0" smtClean="0">
                <a:solidFill>
                  <a:srgbClr val="00B050"/>
                </a:solidFill>
              </a:rPr>
              <a:t>층 프로젝트룸에서 작업하는 프로젝트팀원들의 뇌가 </a:t>
            </a:r>
            <a:r>
              <a:rPr lang="en-US" altLang="ko-KR" sz="1000" dirty="0" smtClean="0">
                <a:solidFill>
                  <a:srgbClr val="00B050"/>
                </a:solidFill>
              </a:rPr>
              <a:t>CPU, 33</a:t>
            </a:r>
            <a:r>
              <a:rPr lang="ko-KR" altLang="en-US" sz="1000" dirty="0" smtClean="0">
                <a:solidFill>
                  <a:srgbClr val="00B050"/>
                </a:solidFill>
              </a:rPr>
              <a:t>층 도서관이 </a:t>
            </a:r>
            <a:r>
              <a:rPr lang="en-US" altLang="ko-KR" sz="1000" dirty="0" smtClean="0">
                <a:solidFill>
                  <a:srgbClr val="00B050"/>
                </a:solidFill>
              </a:rPr>
              <a:t>storage (SSD</a:t>
            </a:r>
            <a:r>
              <a:rPr lang="ko-KR" altLang="en-US" sz="1000" dirty="0" smtClean="0">
                <a:solidFill>
                  <a:srgbClr val="00B050"/>
                </a:solidFill>
              </a:rPr>
              <a:t>나 </a:t>
            </a:r>
            <a:r>
              <a:rPr lang="en-US" altLang="ko-KR" sz="1000" dirty="0" smtClean="0">
                <a:solidFill>
                  <a:srgbClr val="00B050"/>
                </a:solidFill>
              </a:rPr>
              <a:t>HDD) </a:t>
            </a:r>
            <a:r>
              <a:rPr lang="ko-KR" altLang="en-US" sz="1000" dirty="0" smtClean="0">
                <a:solidFill>
                  <a:srgbClr val="00B050"/>
                </a:solidFill>
              </a:rPr>
              <a:t>에 해당한다면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프로젝트룸에 가져다 놓은 책들은 </a:t>
            </a:r>
            <a:r>
              <a:rPr lang="en-US" altLang="ko-KR" sz="1000" dirty="0" smtClean="0">
                <a:solidFill>
                  <a:srgbClr val="00B050"/>
                </a:solidFill>
              </a:rPr>
              <a:t>RAM</a:t>
            </a:r>
            <a:r>
              <a:rPr lang="ko-KR" altLang="en-US" sz="1000" dirty="0" smtClean="0">
                <a:solidFill>
                  <a:srgbClr val="00B050"/>
                </a:solidFill>
              </a:rPr>
              <a:t>에 임시적으로 보관되어 있는 데이터에 해당한다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의 역할을 이와 같이 비유적으로 들여다보면 이해하기 쉽다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06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</a:t>
            </a:r>
            <a:r>
              <a:rPr lang="en-US" altLang="ko-KR" sz="2800" dirty="0" smtClean="0"/>
              <a:t>Value Chain?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1284388" cy="5166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Flash </a:t>
            </a:r>
            <a:r>
              <a:rPr lang="ko-KR" altLang="en-US" sz="2000" dirty="0" smtClean="0"/>
              <a:t>메모리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NAND Flash vs. HDD(</a:t>
            </a:r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)</a:t>
            </a:r>
            <a:endParaRPr lang="en-US" altLang="ko-KR" sz="1200" dirty="0" smtClean="0"/>
          </a:p>
          <a:p>
            <a:pPr lvl="2"/>
            <a:r>
              <a:rPr lang="en-US" altLang="ko-KR" sz="1000" dirty="0" smtClean="0"/>
              <a:t>NAND</a:t>
            </a:r>
            <a:r>
              <a:rPr lang="ko-KR" altLang="en-US" sz="1000" dirty="0" smtClean="0"/>
              <a:t>는 데이터 이동속도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스토리지와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RAM</a:t>
            </a:r>
            <a:r>
              <a:rPr lang="ko-KR" altLang="en-US" sz="1000" dirty="0" smtClean="0"/>
              <a:t>메모리 사이의 이동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측면에서 </a:t>
            </a:r>
            <a:r>
              <a:rPr lang="en-US" altLang="ko-KR" sz="1000" dirty="0" smtClean="0"/>
              <a:t>HDD </a:t>
            </a:r>
            <a:r>
              <a:rPr lang="ko-KR" altLang="en-US" sz="1000" dirty="0" smtClean="0"/>
              <a:t>보다 훨씬 우월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HDD </a:t>
            </a:r>
            <a:r>
              <a:rPr lang="ko-KR" altLang="en-US" sz="1000" dirty="0" smtClean="0"/>
              <a:t>보다 병목현상이 많이 줄어듦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en-US" altLang="ko-KR" sz="1000" dirty="0" smtClean="0"/>
              <a:t>NAND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HDD </a:t>
            </a:r>
            <a:r>
              <a:rPr lang="ko-KR" altLang="en-US" sz="1000" dirty="0" smtClean="0"/>
              <a:t>보다 물리적인 크기가 작아서 </a:t>
            </a:r>
            <a:r>
              <a:rPr lang="en-US" altLang="ko-KR" sz="1000" dirty="0" smtClean="0"/>
              <a:t>device </a:t>
            </a:r>
            <a:r>
              <a:rPr lang="ko-KR" altLang="en-US" sz="1000" dirty="0" smtClean="0"/>
              <a:t>소형화에 큰 도움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NAND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HDD </a:t>
            </a:r>
            <a:r>
              <a:rPr lang="ko-KR" altLang="en-US" sz="1000" dirty="0" smtClean="0"/>
              <a:t>보다 내구성 측면에서 취약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수명도 짧음</a:t>
            </a:r>
            <a:endParaRPr lang="en-US" altLang="ko-KR" sz="1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Flash </a:t>
            </a:r>
            <a:r>
              <a:rPr lang="ko-KR" altLang="en-US" sz="1400" dirty="0" smtClean="0"/>
              <a:t>메모리의 기술발전과 경쟁력 </a:t>
            </a:r>
            <a:r>
              <a:rPr lang="en-US" altLang="ko-KR" sz="1400" dirty="0" smtClean="0"/>
              <a:t>point</a:t>
            </a:r>
          </a:p>
          <a:p>
            <a:pPr lvl="2"/>
            <a:r>
              <a:rPr lang="ko-KR" altLang="en-US" sz="1000" dirty="0" err="1" smtClean="0"/>
              <a:t>비메모리</a:t>
            </a:r>
            <a:r>
              <a:rPr lang="en-US" altLang="ko-KR" sz="1000" dirty="0" smtClean="0"/>
              <a:t>, DRAM</a:t>
            </a:r>
            <a:r>
              <a:rPr lang="ko-KR" altLang="en-US" sz="1000" dirty="0" smtClean="0"/>
              <a:t>과 마찬가지로 </a:t>
            </a:r>
            <a:r>
              <a:rPr lang="ko-KR" altLang="en-US" sz="1000" dirty="0" err="1" smtClean="0"/>
              <a:t>집적도를</a:t>
            </a:r>
            <a:r>
              <a:rPr lang="ko-KR" altLang="en-US" sz="1000" dirty="0" smtClean="0"/>
              <a:t> 높이며 발전하였다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그러나 이들과 마찬가지로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차원 평면에서의 </a:t>
            </a:r>
            <a:r>
              <a:rPr lang="ko-KR" altLang="en-US" sz="1000" dirty="0" err="1" smtClean="0"/>
              <a:t>메모리셀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집적도를</a:t>
            </a:r>
            <a:r>
              <a:rPr lang="ko-KR" altLang="en-US" sz="1000" dirty="0" smtClean="0"/>
              <a:t> 높이는데 한계가 나타났고</a:t>
            </a:r>
            <a:r>
              <a:rPr lang="en-US" altLang="ko-KR" sz="1000" dirty="0" smtClean="0"/>
              <a:t>, 2</a:t>
            </a:r>
            <a:r>
              <a:rPr lang="ko-KR" altLang="en-US" sz="1000" dirty="0" smtClean="0"/>
              <a:t>차원을 수직으로 </a:t>
            </a:r>
            <a:r>
              <a:rPr lang="ko-KR" altLang="en-US" sz="1000" dirty="0" err="1" smtClean="0"/>
              <a:t>쌓아올리는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3D NAND</a:t>
            </a:r>
            <a:r>
              <a:rPr lang="ko-KR" altLang="en-US" sz="1000" dirty="0" smtClean="0"/>
              <a:t>가 개발되었다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언론에서 언급하는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96</a:t>
            </a:r>
            <a:r>
              <a:rPr lang="ko-KR" altLang="en-US" sz="1000" dirty="0" smtClean="0"/>
              <a:t>단</a:t>
            </a:r>
            <a:r>
              <a:rPr lang="en-US" altLang="ko-KR" sz="1000" dirty="0" smtClean="0"/>
              <a:t>, 128</a:t>
            </a:r>
            <a:r>
              <a:rPr lang="ko-KR" altLang="en-US" sz="1000" dirty="0" smtClean="0"/>
              <a:t>단은 수직으로 </a:t>
            </a:r>
            <a:r>
              <a:rPr lang="ko-KR" altLang="en-US" sz="1000" dirty="0" err="1" smtClean="0"/>
              <a:t>적층되는</a:t>
            </a:r>
            <a:r>
              <a:rPr lang="ko-KR" altLang="en-US" sz="1000" dirty="0" smtClean="0"/>
              <a:t> 층수를 가리킨다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여기에 더해 </a:t>
            </a:r>
            <a:r>
              <a:rPr lang="en-US" altLang="ko-KR" sz="1000" dirty="0" smtClean="0"/>
              <a:t>NAND Flash</a:t>
            </a:r>
            <a:r>
              <a:rPr lang="ko-KR" altLang="en-US" sz="1000" dirty="0" smtClean="0"/>
              <a:t>의 일부 기술적인 기능을 수행하는 </a:t>
            </a:r>
            <a:r>
              <a:rPr lang="en-US" altLang="ko-KR" sz="1000" dirty="0" smtClean="0"/>
              <a:t>part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메모리셀들의</a:t>
            </a:r>
            <a:r>
              <a:rPr lang="ko-KR" altLang="en-US" sz="1000" dirty="0" smtClean="0"/>
              <a:t> 수직 구조 아래로 배치하는 </a:t>
            </a:r>
            <a:r>
              <a:rPr lang="en-US" altLang="ko-KR" sz="1000" dirty="0" smtClean="0"/>
              <a:t>4D </a:t>
            </a:r>
            <a:r>
              <a:rPr lang="ko-KR" altLang="en-US" sz="1000" dirty="0" smtClean="0"/>
              <a:t>기술이 발전됨에 따라 주어진 </a:t>
            </a:r>
            <a:r>
              <a:rPr lang="ko-KR" altLang="en-US" sz="1000" dirty="0" err="1" smtClean="0"/>
              <a:t>웨이퍼를</a:t>
            </a:r>
            <a:r>
              <a:rPr lang="ko-KR" altLang="en-US" sz="1000" dirty="0" smtClean="0"/>
              <a:t> 이용하여 더 많은 </a:t>
            </a:r>
            <a:r>
              <a:rPr lang="en-US" altLang="ko-KR" sz="1000" dirty="0" smtClean="0"/>
              <a:t>NAND</a:t>
            </a:r>
            <a:r>
              <a:rPr lang="ko-KR" altLang="en-US" sz="1000" dirty="0" smtClean="0"/>
              <a:t>를 생산할 수 있게 되었다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위 그림 참고</a:t>
            </a:r>
            <a:r>
              <a:rPr lang="en-US" altLang="ko-KR" sz="1000" dirty="0" smtClean="0"/>
              <a:t>).</a:t>
            </a:r>
          </a:p>
          <a:p>
            <a:pPr lvl="2"/>
            <a:r>
              <a:rPr lang="ko-KR" altLang="en-US" sz="1000" dirty="0" smtClean="0"/>
              <a:t>또한 단위 셀을 </a:t>
            </a:r>
            <a:r>
              <a:rPr lang="ko-KR" altLang="en-US" sz="1000" dirty="0" err="1" smtClean="0"/>
              <a:t>쪼개에</a:t>
            </a:r>
            <a:r>
              <a:rPr lang="ko-KR" altLang="en-US" sz="1000" dirty="0" smtClean="0"/>
              <a:t> 하나의 셀에 </a:t>
            </a:r>
            <a:r>
              <a:rPr lang="en-US" altLang="ko-KR" sz="1000" dirty="0" smtClean="0"/>
              <a:t>1bit</a:t>
            </a:r>
            <a:r>
              <a:rPr lang="ko-KR" altLang="en-US" sz="1000" dirty="0" smtClean="0"/>
              <a:t>의 데이터만 들어가는 것이 아니라</a:t>
            </a:r>
            <a:r>
              <a:rPr lang="en-US" altLang="ko-KR" sz="1000" dirty="0" smtClean="0"/>
              <a:t>(SLC), </a:t>
            </a:r>
            <a:r>
              <a:rPr lang="ko-KR" altLang="en-US" sz="1000" dirty="0" smtClean="0"/>
              <a:t>동일한 물리적인 공간에 더 많은 데이터가 저장될 수 있는</a:t>
            </a:r>
            <a:r>
              <a:rPr lang="en-US" altLang="ko-KR" sz="1000" dirty="0" smtClean="0"/>
              <a:t>(MLC - DLC, TLC, QLC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기술이 발전되었으나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동일 셀 내의 데이터 저장 공간끼리의 간섭현상이나 오류가 발생할 위험이 완전히 해소된 기술들이 아니다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</a:t>
            </a:r>
            <a:r>
              <a:rPr lang="en-US" altLang="ko-KR" sz="1000" dirty="0" smtClean="0"/>
              <a:t>SLC </a:t>
            </a:r>
            <a:r>
              <a:rPr lang="ko-KR" altLang="en-US" sz="1000" dirty="0" smtClean="0"/>
              <a:t>보다 </a:t>
            </a:r>
            <a:r>
              <a:rPr lang="en-US" altLang="ko-KR" sz="1000" dirty="0" smtClean="0"/>
              <a:t>MLC</a:t>
            </a:r>
            <a:r>
              <a:rPr lang="ko-KR" altLang="en-US" sz="1000" dirty="0" smtClean="0"/>
              <a:t>예서 전자가 더 많이 들락날락하기 때문에 오류가 발생할 확률도 </a:t>
            </a:r>
            <a:r>
              <a:rPr lang="en-US" altLang="ko-KR" sz="1000" dirty="0" smtClean="0"/>
              <a:t>MLC</a:t>
            </a:r>
            <a:r>
              <a:rPr lang="ko-KR" altLang="en-US" sz="1000" dirty="0"/>
              <a:t>에</a:t>
            </a:r>
            <a:r>
              <a:rPr lang="ko-KR" altLang="en-US" sz="1000" dirty="0" smtClean="0"/>
              <a:t>서 더 높다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읽기 쓰기 속도도 </a:t>
            </a:r>
            <a:r>
              <a:rPr lang="en-US" altLang="ko-KR" sz="1000" dirty="0" smtClean="0"/>
              <a:t>SLC </a:t>
            </a:r>
            <a:r>
              <a:rPr lang="ko-KR" altLang="en-US" sz="1000" dirty="0" smtClean="0"/>
              <a:t>보다 떨어지게 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따라서 다른 모든 조건이 동일하다면</a:t>
            </a:r>
            <a:r>
              <a:rPr lang="en-US" altLang="ko-KR" sz="1000" dirty="0" smtClean="0"/>
              <a:t>, SLC</a:t>
            </a:r>
            <a:r>
              <a:rPr lang="ko-KR" altLang="en-US" sz="1000" dirty="0" smtClean="0"/>
              <a:t>까 </a:t>
            </a:r>
            <a:r>
              <a:rPr lang="en-US" altLang="ko-KR" sz="1000" dirty="0" smtClean="0"/>
              <a:t>MLC </a:t>
            </a:r>
            <a:r>
              <a:rPr lang="ko-KR" altLang="en-US" sz="1000" dirty="0" smtClean="0"/>
              <a:t>보다 더 비싸고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수명이 오래가고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속도도 빠르고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오류 발생 확률이 낮다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물론 </a:t>
            </a:r>
            <a:r>
              <a:rPr lang="en-US" altLang="ko-KR" sz="1000" dirty="0" smtClean="0"/>
              <a:t>wear leveling</a:t>
            </a:r>
            <a:r>
              <a:rPr lang="ko-KR" altLang="en-US" sz="1000" dirty="0" smtClean="0"/>
              <a:t>과 같은 기술로 실용적인 측면에서 </a:t>
            </a:r>
            <a:r>
              <a:rPr lang="en-US" altLang="ko-KR" sz="1000" dirty="0" smtClean="0"/>
              <a:t>MLC</a:t>
            </a:r>
            <a:r>
              <a:rPr lang="ko-KR" altLang="en-US" sz="1000" dirty="0" smtClean="0"/>
              <a:t>가 상업적으로 활용되는데 지장이 없게 하는 발전이 나타나기도 하였다</a:t>
            </a:r>
            <a:r>
              <a:rPr lang="en-US" altLang="ko-KR" sz="1000" dirty="0" smtClean="0"/>
              <a:t>(TLC</a:t>
            </a:r>
            <a:r>
              <a:rPr lang="ko-KR" altLang="en-US" sz="1000" dirty="0" smtClean="0"/>
              <a:t>라면 무조건 거르라는 말이 사실상 틀린 이유</a:t>
            </a:r>
            <a:r>
              <a:rPr lang="en-US" altLang="ko-KR" sz="1000" dirty="0" smtClean="0"/>
              <a:t>). </a:t>
            </a:r>
            <a:r>
              <a:rPr lang="ko-KR" altLang="en-US" sz="1000" dirty="0" smtClean="0"/>
              <a:t>또한 읽기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쓰기 속도에서도 인터페이스 방식</a:t>
            </a:r>
            <a:r>
              <a:rPr lang="en-US" altLang="ko-KR" sz="1000" dirty="0" smtClean="0"/>
              <a:t>(SATA</a:t>
            </a:r>
            <a:r>
              <a:rPr lang="ko-KR" altLang="en-US" sz="1000" dirty="0" smtClean="0"/>
              <a:t>를 사용하는지 </a:t>
            </a:r>
            <a:r>
              <a:rPr lang="en-US" altLang="ko-KR" sz="1000" dirty="0" err="1" smtClean="0"/>
              <a:t>PCIe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NVME Express</a:t>
            </a:r>
            <a:r>
              <a:rPr lang="ko-KR" altLang="en-US" sz="1000" dirty="0" smtClean="0"/>
              <a:t>를 사용하는지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따라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TLC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SLC </a:t>
            </a:r>
            <a:r>
              <a:rPr lang="ko-KR" altLang="en-US" sz="1000" dirty="0" smtClean="0"/>
              <a:t>보다 우수할 수도 있다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3D </a:t>
            </a:r>
            <a:r>
              <a:rPr lang="ko-KR" altLang="en-US" sz="1000" dirty="0" err="1" smtClean="0"/>
              <a:t>적층</a:t>
            </a:r>
            <a:r>
              <a:rPr lang="en-US" altLang="ko-KR" sz="1000" dirty="0" smtClean="0"/>
              <a:t>, 4D, SLC, MLC, wear leveling, </a:t>
            </a:r>
            <a:r>
              <a:rPr lang="ko-KR" altLang="en-US" sz="1000" dirty="0" smtClean="0"/>
              <a:t>인터페이스와 같은 복잡하고 어려운 용어들을 굳이 사용한 이유는</a:t>
            </a:r>
            <a:r>
              <a:rPr lang="en-US" altLang="ko-KR" sz="1000" dirty="0" smtClean="0"/>
              <a:t>.. NAND Flash</a:t>
            </a:r>
            <a:r>
              <a:rPr lang="ko-KR" altLang="en-US" sz="1000" dirty="0" smtClean="0"/>
              <a:t>의 경쟁력이 단순히 </a:t>
            </a:r>
            <a:r>
              <a:rPr lang="en-US" altLang="ko-KR" sz="1000" dirty="0" smtClean="0"/>
              <a:t>3D </a:t>
            </a:r>
            <a:r>
              <a:rPr lang="ko-KR" altLang="en-US" sz="1000" dirty="0" err="1" smtClean="0"/>
              <a:t>적층</a:t>
            </a:r>
            <a:r>
              <a:rPr lang="ko-KR" altLang="en-US" sz="1000" dirty="0" smtClean="0"/>
              <a:t> 단수에 의해 결정되는 것이 아님을 강조하기 위함이다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복잡한 요인들이 </a:t>
            </a:r>
            <a:r>
              <a:rPr lang="en-US" altLang="ko-KR" sz="1000" dirty="0" smtClean="0"/>
              <a:t>NAND Flash</a:t>
            </a:r>
            <a:r>
              <a:rPr lang="ko-KR" altLang="en-US" sz="1000" dirty="0" smtClean="0"/>
              <a:t>의 성능에 영향을 끼치며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이들을 어떻게 소프트웨어적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하드웨어적으로 안정적이고 최적으로 </a:t>
            </a:r>
            <a:r>
              <a:rPr lang="ko-KR" altLang="en-US" sz="1000" dirty="0" err="1" smtClean="0"/>
              <a:t>조합해내느냐도</a:t>
            </a:r>
            <a:r>
              <a:rPr lang="ko-KR" altLang="en-US" sz="1000" dirty="0" smtClean="0"/>
              <a:t> 중요하다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2020</a:t>
            </a:r>
            <a:r>
              <a:rPr lang="ko-KR" altLang="en-US" sz="1000" dirty="0" smtClean="0"/>
              <a:t>년에 </a:t>
            </a:r>
            <a:r>
              <a:rPr lang="ko-KR" altLang="en-US" sz="1000" dirty="0" err="1" smtClean="0"/>
              <a:t>마이크론이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176</a:t>
            </a:r>
            <a:r>
              <a:rPr lang="ko-KR" altLang="en-US" sz="1000" dirty="0" smtClean="0"/>
              <a:t>단 양산에 성공하여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아직 </a:t>
            </a:r>
            <a:r>
              <a:rPr lang="en-US" altLang="ko-KR" sz="1000" dirty="0" smtClean="0"/>
              <a:t>128</a:t>
            </a:r>
            <a:r>
              <a:rPr lang="ko-KR" altLang="en-US" sz="1000" dirty="0" smtClean="0"/>
              <a:t>단 </a:t>
            </a:r>
            <a:r>
              <a:rPr lang="en-US" altLang="ko-KR" sz="1000" dirty="0" smtClean="0"/>
              <a:t>NAND</a:t>
            </a:r>
            <a:r>
              <a:rPr lang="ko-KR" altLang="en-US" sz="1000" dirty="0" smtClean="0"/>
              <a:t>를 판매하는 삼성전자나 </a:t>
            </a:r>
            <a:r>
              <a:rPr lang="ko-KR" altLang="en-US" sz="1000" dirty="0" err="1" smtClean="0"/>
              <a:t>하이닉스가</a:t>
            </a:r>
            <a:r>
              <a:rPr lang="ko-KR" altLang="en-US" sz="1000" dirty="0" smtClean="0"/>
              <a:t> 위기에 놓였다는 이야기들이 있는데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삼성전자는 </a:t>
            </a:r>
            <a:r>
              <a:rPr lang="ko-KR" altLang="en-US" sz="1000" dirty="0" err="1" smtClean="0"/>
              <a:t>적층수를</a:t>
            </a:r>
            <a:r>
              <a:rPr lang="ko-KR" altLang="en-US" sz="1000" dirty="0" smtClean="0"/>
              <a:t> 늘리기 보다는 </a:t>
            </a:r>
            <a:r>
              <a:rPr lang="en-US" altLang="ko-KR" sz="1000" dirty="0" smtClean="0"/>
              <a:t>128</a:t>
            </a:r>
            <a:r>
              <a:rPr lang="ko-KR" altLang="en-US" sz="1000" dirty="0" smtClean="0"/>
              <a:t>단 </a:t>
            </a:r>
            <a:r>
              <a:rPr lang="en-US" altLang="ko-KR" sz="1000" dirty="0" smtClean="0"/>
              <a:t>NAND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SLC</a:t>
            </a:r>
            <a:r>
              <a:rPr lang="ko-KR" altLang="en-US" sz="1000" dirty="0" smtClean="0"/>
              <a:t>로 고급화하는 방향을 먼저 택한 측면도 있고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고객사들이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176</a:t>
            </a:r>
            <a:r>
              <a:rPr lang="ko-KR" altLang="en-US" sz="1000" dirty="0" smtClean="0"/>
              <a:t>단 </a:t>
            </a:r>
            <a:r>
              <a:rPr lang="en-US" altLang="ko-KR" sz="1000" dirty="0" smtClean="0"/>
              <a:t>NAND</a:t>
            </a:r>
            <a:r>
              <a:rPr lang="ko-KR" altLang="en-US" sz="1000" dirty="0" smtClean="0"/>
              <a:t>를 강력히 원한다기보다는 안정적이고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검증된 제품을 이용하기를 원한다는 측면에서 </a:t>
            </a:r>
            <a:r>
              <a:rPr lang="ko-KR" altLang="en-US" sz="1000" dirty="0" err="1" smtClean="0"/>
              <a:t>마이크론의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176</a:t>
            </a:r>
            <a:r>
              <a:rPr lang="ko-KR" altLang="en-US" sz="1000" dirty="0" smtClean="0"/>
              <a:t>단 </a:t>
            </a:r>
            <a:r>
              <a:rPr lang="en-US" altLang="ko-KR" sz="1000" dirty="0" smtClean="0"/>
              <a:t>NAND</a:t>
            </a:r>
            <a:r>
              <a:rPr lang="ko-KR" altLang="en-US" sz="1000" dirty="0" smtClean="0"/>
              <a:t>를 한국 </a:t>
            </a:r>
            <a:r>
              <a:rPr lang="en-US" altLang="ko-KR" sz="1000" dirty="0" smtClean="0"/>
              <a:t>NAND </a:t>
            </a:r>
            <a:r>
              <a:rPr lang="ko-KR" altLang="en-US" sz="1000" dirty="0" smtClean="0"/>
              <a:t>업체들의 위기로 바로 연결시키는 것은 성급한 결론이다</a:t>
            </a:r>
            <a:r>
              <a:rPr lang="en-US" altLang="ko-KR" sz="1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가격 하락세와 </a:t>
            </a:r>
            <a:r>
              <a:rPr lang="en-US" altLang="ko-KR" sz="1400" dirty="0" smtClean="0"/>
              <a:t>NAND Flash </a:t>
            </a:r>
            <a:r>
              <a:rPr lang="ko-KR" altLang="en-US" sz="1400" dirty="0" smtClean="0"/>
              <a:t>치킨게임 전개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DRAM</a:t>
            </a:r>
            <a:r>
              <a:rPr lang="ko-KR" altLang="en-US" sz="1000" dirty="0" smtClean="0"/>
              <a:t>이 그러하였듯 </a:t>
            </a:r>
            <a:r>
              <a:rPr lang="en-US" altLang="ko-KR" sz="1000" dirty="0" smtClean="0"/>
              <a:t>NAND Flash</a:t>
            </a:r>
            <a:r>
              <a:rPr lang="ko-KR" altLang="en-US" sz="1000" dirty="0" smtClean="0"/>
              <a:t>도 전방시장의 동향에 연동되는 동시에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빠르게 가격이 하락되고 있는 모습이다</a:t>
            </a:r>
            <a:r>
              <a:rPr lang="en-US" altLang="ko-KR" sz="1000" dirty="0" smtClean="0"/>
              <a:t>. 1999</a:t>
            </a:r>
            <a:r>
              <a:rPr lang="ko-KR" altLang="en-US" sz="1000" dirty="0" smtClean="0"/>
              <a:t>년에 기존 </a:t>
            </a:r>
            <a:r>
              <a:rPr lang="en-US" altLang="ko-KR" sz="1000" dirty="0" smtClean="0"/>
              <a:t>SDRAM </a:t>
            </a:r>
            <a:r>
              <a:rPr lang="ko-KR" altLang="en-US" sz="1000" dirty="0" smtClean="0"/>
              <a:t>보다 더 성능이 우수한 </a:t>
            </a:r>
            <a:r>
              <a:rPr lang="en-US" altLang="ko-KR" sz="1000" dirty="0" smtClean="0"/>
              <a:t>Rambus RDRAM</a:t>
            </a:r>
            <a:r>
              <a:rPr lang="ko-KR" altLang="en-US" sz="1000" dirty="0" smtClean="0"/>
              <a:t>에 과도한 투자를 집행한 일본기업들의 과도한 신기술 집착으로 이어진 실패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빠르게 성장하는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산업에서 너무 비싼 </a:t>
            </a:r>
            <a:r>
              <a:rPr lang="en-US" altLang="ko-KR" sz="1000" dirty="0" smtClean="0"/>
              <a:t>RDRAM</a:t>
            </a:r>
            <a:r>
              <a:rPr lang="ko-KR" altLang="en-US" sz="1000" dirty="0" smtClean="0"/>
              <a:t>을 선호하지 않았다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를 되새길 필요가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그리고 높은 </a:t>
            </a:r>
            <a:r>
              <a:rPr lang="ko-KR" altLang="en-US" sz="1000" dirty="0" err="1" smtClean="0"/>
              <a:t>수율을</a:t>
            </a:r>
            <a:r>
              <a:rPr lang="ko-KR" altLang="en-US" sz="1000" dirty="0" smtClean="0"/>
              <a:t> 확보하여 대량으로 생산하고 원가를 절감하여 치킨 게임을 견뎌내야 하는 상황 </a:t>
            </a:r>
            <a:r>
              <a:rPr lang="en-US" altLang="ko-KR" sz="1000" dirty="0" smtClean="0"/>
              <a:t>(2008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차</a:t>
            </a:r>
            <a:r>
              <a:rPr lang="en-US" altLang="ko-KR" sz="1000" dirty="0" smtClean="0"/>
              <a:t>, 2010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차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NAND Flash </a:t>
            </a:r>
            <a:r>
              <a:rPr lang="ko-KR" altLang="en-US" sz="1000" dirty="0" smtClean="0"/>
              <a:t>업계에서 진행 중인 것이다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과거 미국의 일본 견제가 일본 반도체 업체들의 몰락에 큰 영향을 끼친 것은 사실이다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그러나 메모리</a:t>
            </a:r>
            <a:r>
              <a:rPr lang="en-US" altLang="ko-KR" sz="1000" dirty="0" smtClean="0"/>
              <a:t>(DRAM, </a:t>
            </a:r>
            <a:r>
              <a:rPr lang="ko-KR" altLang="en-US" sz="1000" dirty="0" smtClean="0"/>
              <a:t>스토리지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반도체에 있어서</a:t>
            </a:r>
            <a:r>
              <a:rPr lang="en-US" altLang="ko-KR" sz="1000" dirty="0" smtClean="0"/>
              <a:t>, 1980</a:t>
            </a:r>
            <a:r>
              <a:rPr lang="ko-KR" altLang="en-US" sz="1000" dirty="0" smtClean="0"/>
              <a:t>년대부터 </a:t>
            </a:r>
            <a:r>
              <a:rPr lang="en-US" altLang="ko-KR" sz="1000" dirty="0" smtClean="0"/>
              <a:t>2010</a:t>
            </a:r>
            <a:r>
              <a:rPr lang="ko-KR" altLang="en-US" sz="1000" dirty="0" smtClean="0"/>
              <a:t>년대 </a:t>
            </a:r>
            <a:r>
              <a:rPr lang="ko-KR" altLang="en-US" sz="1000" dirty="0" err="1" smtClean="0"/>
              <a:t>초중반까지의</a:t>
            </a:r>
            <a:r>
              <a:rPr lang="ko-KR" altLang="en-US" sz="1000" dirty="0" smtClean="0"/>
              <a:t> 경험은 치킨게임의 시간을 견뎌내는 것 역시 생존과 성공에 매우 중요했음 교훈으로 보여주고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이제는 모든 모든 메모리 기업들이 이를 잘 이해하고 있으며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따라서 기술적 우위뿐만 아니라 </a:t>
            </a:r>
            <a:r>
              <a:rPr lang="ko-KR" altLang="en-US" sz="1000" dirty="0" err="1" smtClean="0"/>
              <a:t>수율확보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원가절감에서의 의사결정이 기업의 명운을 좌우하게 되었다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슬슬 시동이 걸리고 있는 </a:t>
            </a:r>
            <a:r>
              <a:rPr lang="en-US" altLang="ko-KR" sz="1000" dirty="0" smtClean="0"/>
              <a:t>NAND Flash </a:t>
            </a:r>
            <a:r>
              <a:rPr lang="ko-KR" altLang="en-US" sz="1000" dirty="0" smtClean="0"/>
              <a:t>업계에서의 한국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미국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일본 그리고 아직 존재감이 매우 미약하지만 중국 업체들의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년 뒤 운명을 전망할 수 없게 만드는 부분이다</a:t>
            </a:r>
            <a:r>
              <a:rPr lang="en-US" altLang="ko-KR" sz="1000" dirty="0" smtClean="0"/>
              <a:t>(DRAM</a:t>
            </a:r>
            <a:r>
              <a:rPr lang="ko-KR" altLang="en-US" sz="1000" dirty="0" smtClean="0"/>
              <a:t>의 경우 이야기가 조금 다르다</a:t>
            </a:r>
            <a:r>
              <a:rPr lang="en-US" altLang="ko-KR" sz="1000" dirty="0" smtClean="0"/>
              <a:t>).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22878" y="3029577"/>
            <a:ext cx="18178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YMTC</a:t>
            </a:r>
            <a:r>
              <a:rPr lang="ko-KR" altLang="en-US" sz="1000" dirty="0" smtClean="0">
                <a:solidFill>
                  <a:srgbClr val="00B050"/>
                </a:solidFill>
              </a:rPr>
              <a:t>로 대표되는 중국 </a:t>
            </a:r>
            <a:r>
              <a:rPr lang="en-US" altLang="ko-KR" sz="1000" dirty="0" smtClean="0">
                <a:solidFill>
                  <a:srgbClr val="00B050"/>
                </a:solidFill>
              </a:rPr>
              <a:t>NAND </a:t>
            </a:r>
            <a:r>
              <a:rPr lang="ko-KR" altLang="en-US" sz="1000" dirty="0" smtClean="0">
                <a:solidFill>
                  <a:srgbClr val="00B050"/>
                </a:solidFill>
              </a:rPr>
              <a:t>업체들의 성장세는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DRAM(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푸젠진화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  <a:r>
              <a:rPr lang="ko-KR" altLang="en-US" sz="1000" dirty="0" smtClean="0">
                <a:solidFill>
                  <a:srgbClr val="00B050"/>
                </a:solidFill>
              </a:rPr>
              <a:t>이나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Foundry(SMIC)</a:t>
            </a:r>
            <a:r>
              <a:rPr lang="ko-KR" altLang="en-US" sz="1000" dirty="0" smtClean="0">
                <a:solidFill>
                  <a:srgbClr val="00B050"/>
                </a:solidFill>
              </a:rPr>
              <a:t>에 비할 바가 되지 못할 정도로 빠르다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이나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에 비해 미국의 기술 제재에서 자유로운 부분이 크고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알다시피 </a:t>
            </a:r>
            <a:r>
              <a:rPr lang="en-US" altLang="ko-KR" sz="1000" dirty="0" smtClean="0">
                <a:solidFill>
                  <a:srgbClr val="00B050"/>
                </a:solidFill>
              </a:rPr>
              <a:t>NAND</a:t>
            </a:r>
            <a:r>
              <a:rPr lang="ko-KR" altLang="en-US" sz="1000" dirty="0" smtClean="0">
                <a:solidFill>
                  <a:srgbClr val="00B050"/>
                </a:solidFill>
              </a:rPr>
              <a:t>는 과거 일본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도시바에서</a:t>
            </a:r>
            <a:r>
              <a:rPr lang="ko-KR" altLang="en-US" sz="1000" dirty="0" smtClean="0">
                <a:solidFill>
                  <a:srgbClr val="00B050"/>
                </a:solidFill>
              </a:rPr>
              <a:t> 고안</a:t>
            </a:r>
            <a:r>
              <a:rPr lang="en-US" altLang="ko-KR" sz="1000" dirty="0" smtClean="0">
                <a:solidFill>
                  <a:srgbClr val="00B050"/>
                </a:solidFill>
              </a:rPr>
              <a:t>.. </a:t>
            </a:r>
            <a:r>
              <a:rPr lang="ko-KR" altLang="en-US" sz="1000" dirty="0" smtClean="0">
                <a:solidFill>
                  <a:srgbClr val="00B050"/>
                </a:solidFill>
              </a:rPr>
              <a:t>물론 제조장비 공급에서는 타격이 상당히 있음</a:t>
            </a:r>
            <a:r>
              <a:rPr lang="en-US" altLang="ko-KR" sz="1000" dirty="0" smtClean="0">
                <a:solidFill>
                  <a:srgbClr val="00B050"/>
                </a:solidFill>
              </a:rPr>
              <a:t>), </a:t>
            </a:r>
            <a:r>
              <a:rPr lang="ko-KR" altLang="en-US" sz="1000" dirty="0" smtClean="0">
                <a:solidFill>
                  <a:srgbClr val="00B050"/>
                </a:solidFill>
              </a:rPr>
              <a:t>시장이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성숙된지</a:t>
            </a:r>
            <a:r>
              <a:rPr lang="ko-KR" altLang="en-US" sz="1000" dirty="0" smtClean="0">
                <a:solidFill>
                  <a:srgbClr val="00B050"/>
                </a:solidFill>
              </a:rPr>
              <a:t> 오래되지 않았기 때문이다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한국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</a:rPr>
              <a:t>미국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</a:rPr>
              <a:t>일본이 쥐고 있는 </a:t>
            </a:r>
            <a:r>
              <a:rPr lang="en-US" altLang="ko-KR" sz="1000" dirty="0" smtClean="0">
                <a:solidFill>
                  <a:srgbClr val="00B050"/>
                </a:solidFill>
              </a:rPr>
              <a:t>NAND </a:t>
            </a:r>
            <a:r>
              <a:rPr lang="ko-KR" altLang="en-US" sz="1000" dirty="0" smtClean="0">
                <a:solidFill>
                  <a:srgbClr val="00B050"/>
                </a:solidFill>
              </a:rPr>
              <a:t>시장에서 여전히 중국을 경계하지 않으면 안 되는 이유이다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만일 중국이 중저가 </a:t>
            </a:r>
            <a:r>
              <a:rPr lang="en-US" altLang="ko-KR" sz="1000" dirty="0" smtClean="0">
                <a:solidFill>
                  <a:srgbClr val="00B050"/>
                </a:solidFill>
              </a:rPr>
              <a:t>NAND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자체적으로 조달하려고 한다면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미국의 장비 수출 제재에도 불구하고 중고장비 시장에서 장비를 조달하는 등의 우회적 방법으로 생산을 지속할 방안을 강구할 것이다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2952" y="1825624"/>
            <a:ext cx="7764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NAND Flash m/s </a:t>
            </a:r>
            <a:r>
              <a:rPr lang="ko-KR" altLang="en-US" sz="1000" dirty="0" smtClean="0">
                <a:solidFill>
                  <a:srgbClr val="00B050"/>
                </a:solidFill>
              </a:rPr>
              <a:t>순으로 삼성전자</a:t>
            </a:r>
            <a:r>
              <a:rPr lang="en-US" altLang="ko-KR" sz="1000" dirty="0" smtClean="0">
                <a:solidFill>
                  <a:srgbClr val="00B050"/>
                </a:solidFill>
              </a:rPr>
              <a:t>, SK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하이닉스</a:t>
            </a:r>
            <a:r>
              <a:rPr lang="en-US" altLang="ko-KR" sz="1000" dirty="0" smtClean="0">
                <a:solidFill>
                  <a:srgbClr val="00B050"/>
                </a:solidFill>
              </a:rPr>
              <a:t>(Intel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NAND </a:t>
            </a:r>
            <a:r>
              <a:rPr lang="ko-KR" altLang="en-US" sz="1000" dirty="0" smtClean="0">
                <a:solidFill>
                  <a:srgbClr val="00B050"/>
                </a:solidFill>
              </a:rPr>
              <a:t>사업부 인수 반영 시</a:t>
            </a:r>
            <a:r>
              <a:rPr lang="en-US" altLang="ko-KR" sz="1000" dirty="0" smtClean="0">
                <a:solidFill>
                  <a:srgbClr val="00B050"/>
                </a:solidFill>
              </a:rPr>
              <a:t>),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키옥시아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웨스턴디지털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마이크론 테크놀로지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95" y="108430"/>
            <a:ext cx="2987868" cy="15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7471" y="2806699"/>
            <a:ext cx="6297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HDD</a:t>
            </a:r>
            <a:r>
              <a:rPr lang="ko-KR" altLang="en-US" sz="1000" dirty="0" smtClean="0">
                <a:solidFill>
                  <a:srgbClr val="00B050"/>
                </a:solidFill>
              </a:rPr>
              <a:t>보다 내구성 측면에서 취약하기에</a:t>
            </a:r>
            <a:r>
              <a:rPr lang="en-US" altLang="ko-KR" sz="1000" dirty="0" smtClean="0">
                <a:solidFill>
                  <a:srgbClr val="00B050"/>
                </a:solidFill>
              </a:rPr>
              <a:t>, NAND</a:t>
            </a:r>
            <a:r>
              <a:rPr lang="ko-KR" altLang="en-US" sz="1000" dirty="0" smtClean="0">
                <a:solidFill>
                  <a:srgbClr val="00B050"/>
                </a:solidFill>
              </a:rPr>
              <a:t>의 경우 시스템적으로나 물리적으로 안정적인 구성이 매우 중요하다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또한 빠른 읽고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</a:rPr>
              <a:t>쓰는 속도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긴 수명 확보 등도 기술적으로 중요한 </a:t>
            </a:r>
            <a:r>
              <a:rPr lang="en-US" altLang="ko-KR" sz="1000" dirty="0" smtClean="0">
                <a:solidFill>
                  <a:srgbClr val="00B050"/>
                </a:solidFill>
              </a:rPr>
              <a:t>point</a:t>
            </a:r>
            <a:r>
              <a:rPr lang="ko-KR" altLang="en-US" sz="1000" dirty="0" smtClean="0">
                <a:solidFill>
                  <a:srgbClr val="00B050"/>
                </a:solidFill>
              </a:rPr>
              <a:t>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3D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적층은</a:t>
            </a:r>
            <a:r>
              <a:rPr lang="ko-KR" altLang="en-US" sz="1000" dirty="0" smtClean="0">
                <a:solidFill>
                  <a:srgbClr val="00B050"/>
                </a:solidFill>
              </a:rPr>
              <a:t> 단위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웨이퍼</a:t>
            </a:r>
            <a:r>
              <a:rPr lang="ko-KR" altLang="en-US" sz="1000" dirty="0" smtClean="0">
                <a:solidFill>
                  <a:srgbClr val="00B050"/>
                </a:solidFill>
              </a:rPr>
              <a:t> 당 생산되는 </a:t>
            </a:r>
            <a:r>
              <a:rPr lang="en-US" altLang="ko-KR" sz="1000" dirty="0" smtClean="0">
                <a:solidFill>
                  <a:srgbClr val="00B050"/>
                </a:solidFill>
              </a:rPr>
              <a:t>NAND</a:t>
            </a:r>
            <a:r>
              <a:rPr lang="ko-KR" altLang="en-US" sz="1000" dirty="0" smtClean="0">
                <a:solidFill>
                  <a:srgbClr val="00B050"/>
                </a:solidFill>
              </a:rPr>
              <a:t>를 늘려 평균적인 </a:t>
            </a:r>
            <a:r>
              <a:rPr lang="en-US" altLang="ko-KR" sz="1000" dirty="0" smtClean="0">
                <a:solidFill>
                  <a:srgbClr val="00B050"/>
                </a:solidFill>
              </a:rPr>
              <a:t>cost</a:t>
            </a:r>
            <a:r>
              <a:rPr lang="ko-KR" altLang="en-US" sz="1000" dirty="0" smtClean="0">
                <a:solidFill>
                  <a:srgbClr val="00B050"/>
                </a:solidFill>
              </a:rPr>
              <a:t>를 떨어뜨리는 효과를 내고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더 많은 데이터 저장공간을 확보시켜주는 중요한 성능 척도이지만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결코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적층이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Flash </a:t>
            </a:r>
            <a:r>
              <a:rPr lang="ko-KR" altLang="en-US" sz="1000" dirty="0" smtClean="0">
                <a:solidFill>
                  <a:srgbClr val="00B050"/>
                </a:solidFill>
              </a:rPr>
              <a:t>메모리의 성능을 완벽히 대표한다고 볼 수 없다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8402" y="2206781"/>
            <a:ext cx="7764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Device</a:t>
            </a:r>
            <a:r>
              <a:rPr lang="ko-KR" altLang="en-US" sz="1000" dirty="0" smtClean="0">
                <a:solidFill>
                  <a:srgbClr val="00B050"/>
                </a:solidFill>
              </a:rPr>
              <a:t>의 소형화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속도 중시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트렌드를</a:t>
            </a:r>
            <a:r>
              <a:rPr lang="ko-KR" altLang="en-US" sz="1000" dirty="0" smtClean="0">
                <a:solidFill>
                  <a:srgbClr val="00B050"/>
                </a:solidFill>
              </a:rPr>
              <a:t> 고려하면 일부 장치들을 제외하고는 </a:t>
            </a:r>
            <a:r>
              <a:rPr lang="en-US" altLang="ko-KR" sz="1000" dirty="0" smtClean="0">
                <a:solidFill>
                  <a:srgbClr val="00B050"/>
                </a:solidFill>
              </a:rPr>
              <a:t>NAND Flash</a:t>
            </a:r>
            <a:r>
              <a:rPr lang="ko-KR" altLang="en-US" sz="1000" dirty="0" smtClean="0">
                <a:solidFill>
                  <a:srgbClr val="00B050"/>
                </a:solidFill>
              </a:rPr>
              <a:t>로 대체되는 대세를 거스를 수 없게 되었다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6102" y="5597524"/>
            <a:ext cx="6719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</a:rPr>
              <a:t>비메모리</a:t>
            </a:r>
            <a:r>
              <a:rPr lang="ko-KR" altLang="en-US" sz="1000" dirty="0" smtClean="0">
                <a:solidFill>
                  <a:srgbClr val="00B050"/>
                </a:solidFill>
              </a:rPr>
              <a:t> 반도체와 </a:t>
            </a:r>
            <a:r>
              <a:rPr lang="en-US" altLang="ko-KR" sz="1000" dirty="0" smtClean="0">
                <a:solidFill>
                  <a:srgbClr val="00B050"/>
                </a:solidFill>
              </a:rPr>
              <a:t>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에서는 중저가 라인에서의 치킨게임 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고부가는</a:t>
            </a:r>
            <a:r>
              <a:rPr lang="ko-KR" altLang="en-US" sz="1000" dirty="0" smtClean="0">
                <a:solidFill>
                  <a:srgbClr val="00B050"/>
                </a:solidFill>
              </a:rPr>
              <a:t> 치킨게임 상당히 </a:t>
            </a:r>
            <a:r>
              <a:rPr lang="en-US" altLang="ko-KR" sz="1000" dirty="0" smtClean="0">
                <a:solidFill>
                  <a:srgbClr val="00B050"/>
                </a:solidFill>
              </a:rPr>
              <a:t>unlikely) </a:t>
            </a:r>
            <a:r>
              <a:rPr lang="ko-KR" altLang="en-US" sz="1000" dirty="0" smtClean="0">
                <a:solidFill>
                  <a:srgbClr val="00B050"/>
                </a:solidFill>
              </a:rPr>
              <a:t>이 예상됨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49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</a:t>
            </a:r>
            <a:r>
              <a:rPr lang="en-US" altLang="ko-KR" sz="2800" dirty="0" smtClean="0"/>
              <a:t>Value Chain?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6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AP (Application Processor)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대표적인 시스템반도체</a:t>
            </a:r>
            <a:r>
              <a:rPr lang="en-US" altLang="ko-KR" sz="1400" dirty="0" smtClean="0"/>
              <a:t>.. </a:t>
            </a:r>
            <a:r>
              <a:rPr lang="ko-KR" altLang="en-US" sz="1400" dirty="0" smtClean="0"/>
              <a:t>두 번째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에 나온 시스템반도체들 가운데 </a:t>
            </a:r>
            <a:r>
              <a:rPr lang="en-US" altLang="ko-KR" sz="1400" dirty="0" smtClean="0"/>
              <a:t>AP</a:t>
            </a:r>
            <a:r>
              <a:rPr lang="ko-KR" altLang="en-US" sz="1400" dirty="0" smtClean="0"/>
              <a:t>만 따로 떼어 설명해야 할 정도로 중요</a:t>
            </a:r>
            <a:endParaRPr lang="en-US" altLang="ko-KR" sz="1200" dirty="0" smtClean="0"/>
          </a:p>
          <a:p>
            <a:pPr lvl="2"/>
            <a:r>
              <a:rPr lang="ko-KR" altLang="en-US" sz="1000" dirty="0" smtClean="0"/>
              <a:t>대표적인 사용처는 </a:t>
            </a:r>
            <a:r>
              <a:rPr lang="ko-KR" altLang="en-US" sz="1000" dirty="0" err="1" smtClean="0"/>
              <a:t>스마트폰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CPU, GPU, NPU, DRAM(LPDDR), </a:t>
            </a:r>
            <a:r>
              <a:rPr lang="ko-KR" altLang="en-US" sz="1000" dirty="0" smtClean="0"/>
              <a:t>통신모뎀 등을 하나의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chip </a:t>
            </a:r>
            <a:r>
              <a:rPr lang="ko-KR" altLang="en-US" sz="1000" dirty="0" smtClean="0"/>
              <a:t>안에서 구현해냄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SoC</a:t>
            </a:r>
            <a:r>
              <a:rPr lang="en-US" altLang="ko-KR" sz="1000" dirty="0" smtClean="0"/>
              <a:t>: System on Chip)</a:t>
            </a:r>
          </a:p>
          <a:p>
            <a:pPr lvl="2"/>
            <a:r>
              <a:rPr lang="ko-KR" altLang="en-US" sz="1000" dirty="0" smtClean="0"/>
              <a:t>대표적인 </a:t>
            </a:r>
            <a:r>
              <a:rPr lang="en-US" altLang="ko-KR" sz="1000" dirty="0" smtClean="0"/>
              <a:t>AP </a:t>
            </a:r>
            <a:r>
              <a:rPr lang="ko-KR" altLang="en-US" sz="1000" dirty="0" smtClean="0"/>
              <a:t>설계 회사</a:t>
            </a:r>
            <a:r>
              <a:rPr lang="en-US" altLang="ko-KR" sz="1000" dirty="0" smtClean="0"/>
              <a:t>: Qualcomm (Snapdragon) / Apple (A## Bionic) / </a:t>
            </a:r>
            <a:r>
              <a:rPr lang="ko-KR" altLang="en-US" sz="1000" dirty="0" smtClean="0"/>
              <a:t>삼성전자 </a:t>
            </a:r>
            <a:r>
              <a:rPr lang="en-US" altLang="ko-KR" sz="1000" dirty="0" smtClean="0"/>
              <a:t>LSI (</a:t>
            </a:r>
            <a:r>
              <a:rPr lang="en-US" altLang="ko-KR" sz="1000" dirty="0" err="1" smtClean="0"/>
              <a:t>Exynos</a:t>
            </a:r>
            <a:r>
              <a:rPr lang="en-US" altLang="ko-KR" sz="1000" dirty="0" smtClean="0"/>
              <a:t>) / </a:t>
            </a:r>
            <a:r>
              <a:rPr lang="en-US" altLang="ko-KR" sz="1000" dirty="0" err="1"/>
              <a:t>MediaTek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Dimensity</a:t>
            </a:r>
            <a:r>
              <a:rPr lang="en-US" altLang="ko-KR" sz="1000" dirty="0"/>
              <a:t>) / </a:t>
            </a:r>
            <a:r>
              <a:rPr lang="ko-KR" altLang="en-US" sz="1000" dirty="0" err="1" smtClean="0"/>
              <a:t>화웨이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HiSilicon</a:t>
            </a:r>
            <a:r>
              <a:rPr lang="en-US" altLang="ko-KR" sz="1000" dirty="0" smtClean="0"/>
              <a:t> (Kirin) / </a:t>
            </a:r>
            <a:r>
              <a:rPr lang="ko-KR" altLang="en-US" sz="1000" dirty="0" err="1" smtClean="0"/>
              <a:t>칭화유니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Unisoc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舊 </a:t>
            </a:r>
            <a:r>
              <a:rPr lang="en-US" altLang="ko-KR" sz="1000" dirty="0" err="1" smtClean="0"/>
              <a:t>Spreadtrum</a:t>
            </a:r>
            <a:r>
              <a:rPr lang="en-US" altLang="ko-KR" sz="1000" dirty="0" smtClean="0"/>
              <a:t> (Tiger)</a:t>
            </a:r>
            <a:br>
              <a:rPr lang="en-US" altLang="ko-KR" sz="1000" dirty="0" smtClean="0"/>
            </a:br>
            <a:r>
              <a:rPr lang="en-US" altLang="ko-KR" sz="1000" dirty="0" smtClean="0"/>
              <a:t>Qualcomm</a:t>
            </a:r>
            <a:r>
              <a:rPr lang="ko-KR" altLang="en-US" sz="1000" dirty="0" smtClean="0"/>
              <a:t>은 전통적으로 </a:t>
            </a:r>
            <a:r>
              <a:rPr lang="en-US" altLang="ko-KR" sz="1000" dirty="0" smtClean="0"/>
              <a:t>AP </a:t>
            </a:r>
            <a:r>
              <a:rPr lang="ko-KR" altLang="en-US" sz="1000" dirty="0" smtClean="0"/>
              <a:t>내의 통신모뎀에 강점을 가지고 있으며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</a:t>
            </a:r>
            <a:r>
              <a:rPr lang="en-US" altLang="ko-KR" sz="1000" dirty="0" smtClean="0"/>
              <a:t>AP </a:t>
            </a:r>
            <a:r>
              <a:rPr lang="ko-KR" altLang="en-US" sz="1000" dirty="0" smtClean="0"/>
              <a:t>설계회사들이 </a:t>
            </a:r>
            <a:r>
              <a:rPr lang="en-US" altLang="ko-KR" sz="1000" dirty="0" smtClean="0"/>
              <a:t>Qualcomm</a:t>
            </a:r>
            <a:r>
              <a:rPr lang="ko-KR" altLang="en-US" sz="1000" dirty="0" smtClean="0"/>
              <a:t>에게 상당한 로열티를 지급하며 </a:t>
            </a:r>
            <a:r>
              <a:rPr lang="en-US" altLang="ko-KR" sz="1000" dirty="0" smtClean="0"/>
              <a:t>Qualcomm </a:t>
            </a:r>
            <a:r>
              <a:rPr lang="ko-KR" altLang="en-US" sz="1000" dirty="0" smtClean="0"/>
              <a:t>기술을 바탕으로 통신모뎀을 설계하고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</a:t>
            </a:r>
            <a:r>
              <a:rPr lang="en-US" altLang="ko-KR" sz="1000" dirty="0" smtClean="0"/>
              <a:t>Qualcomm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2009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AMD(</a:t>
            </a:r>
            <a:r>
              <a:rPr lang="ko-KR" altLang="en-US" sz="1000" dirty="0" smtClean="0"/>
              <a:t>과거 </a:t>
            </a:r>
            <a:r>
              <a:rPr lang="en-US" altLang="ko-KR" sz="1000" dirty="0" smtClean="0"/>
              <a:t>ATI)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모바일</a:t>
            </a:r>
            <a:r>
              <a:rPr lang="ko-KR" altLang="en-US" sz="1000" dirty="0" smtClean="0"/>
              <a:t> 그래픽 </a:t>
            </a:r>
            <a:r>
              <a:rPr lang="en-US" altLang="ko-KR" sz="1000" dirty="0" smtClean="0"/>
              <a:t>business</a:t>
            </a:r>
            <a:r>
              <a:rPr lang="ko-KR" altLang="en-US" sz="1000" dirty="0" smtClean="0"/>
              <a:t>를 단돈 </a:t>
            </a:r>
            <a:r>
              <a:rPr lang="en-US" altLang="ko-KR" sz="1000" dirty="0" smtClean="0"/>
              <a:t>700</a:t>
            </a:r>
            <a:r>
              <a:rPr lang="ko-KR" altLang="en-US" sz="1000" dirty="0" err="1" smtClean="0"/>
              <a:t>억원에</a:t>
            </a:r>
            <a:r>
              <a:rPr lang="ko-KR" altLang="en-US" sz="1000" dirty="0" smtClean="0"/>
              <a:t> 인수하여 </a:t>
            </a:r>
            <a:r>
              <a:rPr lang="en-US" altLang="ko-KR" sz="1000" dirty="0" smtClean="0"/>
              <a:t>Adreno</a:t>
            </a:r>
            <a:r>
              <a:rPr lang="ko-KR" altLang="en-US" sz="1000" dirty="0" smtClean="0"/>
              <a:t>라는 독자적인 </a:t>
            </a:r>
            <a:r>
              <a:rPr lang="ko-KR" altLang="en-US" sz="1000" dirty="0" err="1" smtClean="0"/>
              <a:t>모바일용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GPU</a:t>
            </a:r>
            <a:r>
              <a:rPr lang="ko-KR" altLang="en-US" sz="1000" dirty="0" smtClean="0"/>
              <a:t>를 갖추게 되었다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최고 성능의 </a:t>
            </a:r>
            <a:r>
              <a:rPr lang="ko-KR" altLang="en-US" sz="1000" dirty="0" err="1" smtClean="0"/>
              <a:t>모바일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GPU). </a:t>
            </a:r>
            <a:r>
              <a:rPr lang="ko-KR" altLang="en-US" sz="1000" dirty="0" smtClean="0"/>
              <a:t>심지어는 다른 </a:t>
            </a:r>
            <a:r>
              <a:rPr lang="en-US" altLang="ko-KR" sz="1000" dirty="0" smtClean="0"/>
              <a:t>AP </a:t>
            </a:r>
            <a:r>
              <a:rPr lang="ko-KR" altLang="en-US" sz="1000" dirty="0" smtClean="0"/>
              <a:t>설계사들이 </a:t>
            </a:r>
            <a:r>
              <a:rPr lang="en-US" altLang="ko-KR" sz="1000" dirty="0" smtClean="0"/>
              <a:t>Qualcomm</a:t>
            </a:r>
            <a:r>
              <a:rPr lang="ko-KR" altLang="en-US" sz="1000" dirty="0" smtClean="0"/>
              <a:t>에 로열티를 지급하며 </a:t>
            </a:r>
            <a:r>
              <a:rPr lang="en-US" altLang="ko-KR" sz="1000" dirty="0" smtClean="0"/>
              <a:t>Adreno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에 </a:t>
            </a:r>
            <a:r>
              <a:rPr lang="ko-KR" altLang="en-US" sz="1000" dirty="0" err="1" smtClean="0"/>
              <a:t>껴넣고</a:t>
            </a:r>
            <a:r>
              <a:rPr lang="ko-KR" altLang="en-US" sz="1000" dirty="0" smtClean="0"/>
              <a:t> 있기도 하다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한편 </a:t>
            </a:r>
            <a:r>
              <a:rPr lang="ko-KR" altLang="en-US" sz="1000" dirty="0" err="1" smtClean="0"/>
              <a:t>화웨이는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5G </a:t>
            </a:r>
            <a:r>
              <a:rPr lang="ko-KR" altLang="en-US" sz="1000" dirty="0" smtClean="0"/>
              <a:t>통신장비에서의 기술적 우위를 바탕으로 </a:t>
            </a:r>
            <a:r>
              <a:rPr lang="en-US" altLang="ko-KR" sz="1000" dirty="0" smtClean="0"/>
              <a:t>5G </a:t>
            </a:r>
            <a:r>
              <a:rPr lang="ko-KR" altLang="en-US" sz="1000" dirty="0" smtClean="0"/>
              <a:t>통신모뎀에서는 </a:t>
            </a:r>
            <a:r>
              <a:rPr lang="en-US" altLang="ko-KR" sz="1000" dirty="0" smtClean="0"/>
              <a:t>Qualcomm </a:t>
            </a:r>
            <a:r>
              <a:rPr lang="ko-KR" altLang="en-US" sz="1000" dirty="0" smtClean="0"/>
              <a:t>못지 않은 기술특허들을 보유하며 </a:t>
            </a:r>
            <a:r>
              <a:rPr lang="en-US" altLang="ko-KR" sz="1000" dirty="0" smtClean="0"/>
              <a:t>5G AP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수준높은</a:t>
            </a:r>
            <a:r>
              <a:rPr lang="ko-KR" altLang="en-US" sz="1000" dirty="0" smtClean="0"/>
              <a:t> 경쟁력을 가지고 있다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 수준 높은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를 미국이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를 막아서 생산하지 못하게 된 것은 함정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그러나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와의 협력을 통해 세계최초 </a:t>
            </a:r>
            <a:r>
              <a:rPr lang="en-US" altLang="ko-KR" sz="1000" dirty="0" smtClean="0"/>
              <a:t>6nm 5G AP</a:t>
            </a:r>
            <a:r>
              <a:rPr lang="ko-KR" altLang="en-US" sz="1000" dirty="0" smtClean="0"/>
              <a:t>를 만들어내는데 성공한 </a:t>
            </a:r>
            <a:r>
              <a:rPr lang="ko-KR" altLang="en-US" sz="1000" dirty="0" err="1" smtClean="0"/>
              <a:t>칭화유니에</a:t>
            </a:r>
            <a:r>
              <a:rPr lang="ko-KR" altLang="en-US" sz="1000" dirty="0" smtClean="0"/>
              <a:t> 대해 미국은 아직 제재를 가하고 있지 않음</a:t>
            </a:r>
            <a:r>
              <a:rPr lang="en-US" altLang="ko-KR" sz="1000" dirty="0" smtClean="0"/>
              <a:t>). </a:t>
            </a:r>
            <a:r>
              <a:rPr lang="ko-KR" altLang="en-US" sz="1000" dirty="0" smtClean="0"/>
              <a:t>미국의 </a:t>
            </a:r>
            <a:r>
              <a:rPr lang="ko-KR" altLang="en-US" sz="1000" dirty="0" err="1" smtClean="0"/>
              <a:t>화웨이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제재로 고부가 시장에서는 </a:t>
            </a:r>
            <a:r>
              <a:rPr lang="en-US" altLang="ko-KR" sz="1000" dirty="0" smtClean="0"/>
              <a:t>Qualcomm</a:t>
            </a:r>
            <a:r>
              <a:rPr lang="ko-KR" altLang="en-US" sz="1000" dirty="0" smtClean="0"/>
              <a:t>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중저가 시장에서는 </a:t>
            </a:r>
            <a:r>
              <a:rPr lang="en-US" altLang="ko-KR" sz="1000" dirty="0" err="1" smtClean="0"/>
              <a:t>MediaTek</a:t>
            </a:r>
            <a:r>
              <a:rPr lang="ko-KR" altLang="en-US" sz="1000" dirty="0" smtClean="0"/>
              <a:t>이 상당한 반사이익을 보게 되었다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대표적인 </a:t>
            </a:r>
            <a:r>
              <a:rPr lang="en-US" altLang="ko-KR" sz="1000" dirty="0" smtClean="0"/>
              <a:t>AP </a:t>
            </a:r>
            <a:r>
              <a:rPr lang="ko-KR" altLang="en-US" sz="1000" dirty="0" smtClean="0"/>
              <a:t>생산 </a:t>
            </a:r>
            <a:r>
              <a:rPr lang="en-US" altLang="ko-KR" sz="1000" dirty="0" smtClean="0"/>
              <a:t>Foundry: </a:t>
            </a:r>
            <a:r>
              <a:rPr lang="ko-KR" altLang="en-US" sz="1000" dirty="0" smtClean="0"/>
              <a:t>현재 최신 </a:t>
            </a:r>
            <a:r>
              <a:rPr lang="en-US" altLang="ko-KR" sz="1000" dirty="0" smtClean="0"/>
              <a:t>AP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생산은 </a:t>
            </a:r>
            <a:r>
              <a:rPr lang="en-US" altLang="ko-KR" sz="1000" dirty="0" smtClean="0"/>
              <a:t>TSMC, </a:t>
            </a:r>
            <a:r>
              <a:rPr lang="ko-KR" altLang="en-US" sz="1000" dirty="0" smtClean="0"/>
              <a:t>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가 거의 전량 </a:t>
            </a:r>
            <a:r>
              <a:rPr lang="ko-KR" altLang="en-US" sz="1000" dirty="0" err="1" smtClean="0"/>
              <a:t>수주받음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이외</a:t>
            </a:r>
            <a:r>
              <a:rPr lang="ko-KR" altLang="en-US" sz="1000" dirty="0"/>
              <a:t>에</a:t>
            </a:r>
            <a:r>
              <a:rPr lang="ko-KR" altLang="en-US" sz="1000" dirty="0" smtClean="0"/>
              <a:t>는 두 업체와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GlobalFoundries</a:t>
            </a:r>
            <a:r>
              <a:rPr lang="en-US" altLang="ko-KR" sz="1000" dirty="0" smtClean="0"/>
              <a:t>, UMC, SMIC </a:t>
            </a:r>
            <a:r>
              <a:rPr lang="ko-KR" altLang="en-US" sz="1000" dirty="0" smtClean="0"/>
              <a:t>등이 생산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는 고객</a:t>
            </a:r>
            <a:r>
              <a:rPr lang="en-US" altLang="ko-KR" sz="1000" dirty="0" smtClean="0"/>
              <a:t>(Apple, Qualcomm)</a:t>
            </a:r>
            <a:r>
              <a:rPr lang="ko-KR" altLang="en-US" sz="1000" dirty="0" smtClean="0"/>
              <a:t>과 경쟁한다는 측면에서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에 비해 큰 </a:t>
            </a:r>
            <a:r>
              <a:rPr lang="en-US" altLang="ko-KR" sz="1000" dirty="0" smtClean="0"/>
              <a:t>handicap</a:t>
            </a:r>
            <a:r>
              <a:rPr lang="ko-KR" altLang="en-US" sz="1000" dirty="0" smtClean="0"/>
              <a:t>을 가지고 있음</a:t>
            </a:r>
            <a:r>
              <a:rPr lang="en-US" altLang="ko-KR" sz="10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Apple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Qualcomm</a:t>
            </a:r>
            <a:r>
              <a:rPr lang="ko-KR" altLang="en-US" sz="1400" dirty="0" smtClean="0"/>
              <a:t>이 선두주자가 된 이유와 삼성전자의 </a:t>
            </a:r>
            <a:r>
              <a:rPr lang="en-US" altLang="ko-KR" sz="1400" dirty="0" smtClean="0"/>
              <a:t>handicap</a:t>
            </a:r>
          </a:p>
          <a:p>
            <a:pPr lvl="2"/>
            <a:r>
              <a:rPr lang="en-US" altLang="ko-KR" sz="1000" dirty="0" err="1" smtClean="0"/>
              <a:t>Exynos</a:t>
            </a:r>
            <a:r>
              <a:rPr lang="ko-KR" altLang="en-US" sz="1000" dirty="0" smtClean="0"/>
              <a:t>의 전신인 </a:t>
            </a:r>
            <a:r>
              <a:rPr lang="en-US" altLang="ko-KR" sz="1000" dirty="0" smtClean="0"/>
              <a:t>2010</a:t>
            </a:r>
            <a:r>
              <a:rPr lang="ko-KR" altLang="en-US" sz="1000" dirty="0" smtClean="0"/>
              <a:t>년대 </a:t>
            </a:r>
            <a:r>
              <a:rPr lang="ko-KR" altLang="en-US" sz="1000" dirty="0" err="1" smtClean="0"/>
              <a:t>허밍버드는</a:t>
            </a:r>
            <a:r>
              <a:rPr lang="ko-KR" altLang="en-US" sz="1000" dirty="0" smtClean="0"/>
              <a:t> 당대 최고 수준의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초기 자사물량 뿐만 아니라 </a:t>
            </a:r>
            <a:r>
              <a:rPr lang="en-US" altLang="ko-KR" sz="1000" dirty="0" smtClean="0"/>
              <a:t>Qualcomm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Apple</a:t>
            </a:r>
            <a:r>
              <a:rPr lang="ko-KR" altLang="en-US" sz="1000" dirty="0" smtClean="0"/>
              <a:t>의 물량까지 모두 수주할 정도로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의 역량도 인정받고 있었다</a:t>
            </a:r>
            <a:r>
              <a:rPr lang="en-US" altLang="ko-KR" sz="1000" dirty="0" smtClean="0"/>
              <a:t>(2010</a:t>
            </a:r>
            <a:r>
              <a:rPr lang="ko-KR" altLang="en-US" sz="1000" dirty="0" smtClean="0"/>
              <a:t>년대 들어 </a:t>
            </a:r>
            <a:r>
              <a:rPr lang="en-US" altLang="ko-KR" sz="1000" dirty="0" smtClean="0"/>
              <a:t>Intel</a:t>
            </a:r>
            <a:r>
              <a:rPr lang="ko-KR" altLang="en-US" sz="1000" dirty="0" smtClean="0"/>
              <a:t>이 공정 미세화에서 어려움을 겪던 것과 달리 </a:t>
            </a:r>
            <a:r>
              <a:rPr lang="en-US" altLang="ko-KR" sz="1000" dirty="0" err="1" smtClean="0"/>
              <a:t>FinFet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공정으로 </a:t>
            </a:r>
            <a:r>
              <a:rPr lang="en-US" altLang="ko-KR" sz="1000" dirty="0" smtClean="0"/>
              <a:t>28nm </a:t>
            </a:r>
            <a:r>
              <a:rPr lang="ko-KR" altLang="en-US" sz="1000" dirty="0" smtClean="0"/>
              <a:t>이하 공정을 성공적으로 구현함에 따라</a:t>
            </a:r>
            <a:r>
              <a:rPr lang="en-US" altLang="ko-KR" sz="1000" dirty="0" smtClean="0"/>
              <a:t>.. </a:t>
            </a:r>
            <a:r>
              <a:rPr lang="en-US" altLang="ko-KR" sz="1000" dirty="0" err="1" smtClean="0"/>
              <a:t>FinFet</a:t>
            </a:r>
            <a:r>
              <a:rPr lang="ko-KR" altLang="en-US" sz="1000" dirty="0" smtClean="0"/>
              <a:t>은 뒤에서 설명</a:t>
            </a:r>
            <a:r>
              <a:rPr lang="en-US" altLang="ko-KR" sz="1000" dirty="0" smtClean="0"/>
              <a:t>). </a:t>
            </a:r>
            <a:r>
              <a:rPr lang="ko-KR" altLang="en-US" sz="1000" dirty="0" smtClean="0"/>
              <a:t>이에 따라 고객사인 </a:t>
            </a:r>
            <a:r>
              <a:rPr lang="en-US" altLang="ko-KR" sz="1000" dirty="0" smtClean="0"/>
              <a:t>Apple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Qualcomm</a:t>
            </a:r>
            <a:r>
              <a:rPr lang="ko-KR" altLang="en-US" sz="1000" dirty="0" smtClean="0"/>
              <a:t>은 다른 경쟁력 있는 대안인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를 그들의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로 이용하기 시작하였다</a:t>
            </a:r>
            <a:r>
              <a:rPr lang="en-US" altLang="ko-KR" sz="1000" dirty="0" smtClean="0"/>
              <a:t>(Apple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iPhone 7</a:t>
            </a:r>
            <a:r>
              <a:rPr lang="ko-KR" altLang="en-US" sz="1000" dirty="0" smtClean="0"/>
              <a:t>부터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만을 이용</a:t>
            </a:r>
            <a:r>
              <a:rPr lang="en-US" altLang="ko-KR" sz="1000" dirty="0" smtClean="0"/>
              <a:t>). </a:t>
            </a:r>
            <a:r>
              <a:rPr lang="ko-KR" altLang="en-US" sz="1000" dirty="0" smtClean="0"/>
              <a:t>막대한 주문 물량을 주는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인 두 기업을 놓칠 수 없었던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는 글로벌 최고 기술로 그들을 만족시키기 위해 최선을 다하였고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최고의 제조 성능으로 최고의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를 제조하게 되어 두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에게 최신 </a:t>
            </a:r>
            <a:r>
              <a:rPr lang="en-US" altLang="ko-KR" sz="1000" dirty="0" smtClean="0"/>
              <a:t>AP </a:t>
            </a:r>
            <a:r>
              <a:rPr lang="ko-KR" altLang="en-US" sz="1000" dirty="0" smtClean="0"/>
              <a:t>주문 물량을 다시 몰아주는 </a:t>
            </a:r>
            <a:r>
              <a:rPr lang="ko-KR" altLang="en-US" sz="1000" dirty="0" err="1" smtClean="0"/>
              <a:t>선순환</a:t>
            </a:r>
            <a:r>
              <a:rPr lang="ko-KR" altLang="en-US" sz="1000" dirty="0" smtClean="0"/>
              <a:t> 구조가 정착됨에 따라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는 압도적인 시장점유율을 차지하며 </a:t>
            </a:r>
            <a:r>
              <a:rPr lang="ko-KR" altLang="en-US" sz="1000" dirty="0" err="1" smtClean="0"/>
              <a:t>최선단</a:t>
            </a:r>
            <a:r>
              <a:rPr lang="ko-KR" altLang="en-US" sz="1000" dirty="0" smtClean="0"/>
              <a:t> 공정에서도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와의 격차도 벌리기 시작하였다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철저한 </a:t>
            </a:r>
            <a:r>
              <a:rPr lang="ko-KR" altLang="en-US" sz="1000" dirty="0" err="1" smtClean="0"/>
              <a:t>승자승</a:t>
            </a:r>
            <a:r>
              <a:rPr lang="ko-KR" altLang="en-US" sz="1000" dirty="0" smtClean="0"/>
              <a:t> 원칙이 적용되는 역사적 경험</a:t>
            </a:r>
            <a:r>
              <a:rPr lang="en-US" altLang="ko-KR" sz="1000" dirty="0" smtClean="0"/>
              <a:t>).</a:t>
            </a:r>
          </a:p>
          <a:p>
            <a:pPr lvl="2"/>
            <a:r>
              <a:rPr lang="en-US" altLang="ko-KR" sz="1000" dirty="0"/>
              <a:t>Apple</a:t>
            </a:r>
            <a:r>
              <a:rPr lang="ko-KR" altLang="en-US" sz="1000" dirty="0"/>
              <a:t>은 </a:t>
            </a:r>
            <a:r>
              <a:rPr lang="en-US" altLang="ko-KR" sz="1000" dirty="0"/>
              <a:t>2007</a:t>
            </a:r>
            <a:r>
              <a:rPr lang="ko-KR" altLang="en-US" sz="1000" dirty="0"/>
              <a:t>년 첫 </a:t>
            </a:r>
            <a:r>
              <a:rPr lang="ko-KR" altLang="en-US" sz="1000" dirty="0" err="1"/>
              <a:t>스마트폰부터</a:t>
            </a:r>
            <a:r>
              <a:rPr lang="ko-KR" altLang="en-US" sz="1000" dirty="0"/>
              <a:t> 삼성전자 </a:t>
            </a:r>
            <a:r>
              <a:rPr lang="en-US" altLang="ko-KR" sz="1000" dirty="0"/>
              <a:t>Foundry</a:t>
            </a:r>
            <a:r>
              <a:rPr lang="ko-KR" altLang="en-US" sz="1000" dirty="0"/>
              <a:t>에 생산을 주문하였으나</a:t>
            </a:r>
            <a:r>
              <a:rPr lang="en-US" altLang="ko-KR" sz="1000" dirty="0"/>
              <a:t>, 2012</a:t>
            </a:r>
            <a:r>
              <a:rPr lang="ko-KR" altLang="en-US" sz="1000" dirty="0"/>
              <a:t>년부터는 </a:t>
            </a:r>
            <a:r>
              <a:rPr lang="en-US" altLang="ko-KR" sz="1000" dirty="0"/>
              <a:t>TSMC</a:t>
            </a:r>
            <a:r>
              <a:rPr lang="ko-KR" altLang="en-US" sz="1000" dirty="0"/>
              <a:t>와 주문을 나누어 주었고</a:t>
            </a:r>
            <a:r>
              <a:rPr lang="en-US" altLang="ko-KR" sz="1000" dirty="0"/>
              <a:t>, 2016</a:t>
            </a:r>
            <a:r>
              <a:rPr lang="ko-KR" altLang="en-US" sz="1000" dirty="0"/>
              <a:t>년부터 </a:t>
            </a:r>
            <a:r>
              <a:rPr lang="en-US" altLang="ko-KR" sz="1000" dirty="0"/>
              <a:t>TSMC</a:t>
            </a:r>
            <a:r>
              <a:rPr lang="ko-KR" altLang="en-US" sz="1000" dirty="0"/>
              <a:t>에만 </a:t>
            </a:r>
            <a:r>
              <a:rPr lang="ko-KR" altLang="en-US" sz="1000" dirty="0" smtClean="0"/>
              <a:t>주문</a:t>
            </a:r>
            <a:r>
              <a:rPr lang="en-US" altLang="ko-KR" sz="1000" dirty="0" smtClean="0"/>
              <a:t>..</a:t>
            </a:r>
            <a:br>
              <a:rPr lang="en-US" altLang="ko-KR" sz="1000" dirty="0" smtClean="0"/>
            </a:br>
            <a:r>
              <a:rPr lang="en-US" altLang="ko-KR" sz="1000" dirty="0" smtClean="0"/>
              <a:t>Qualcomm </a:t>
            </a:r>
            <a:r>
              <a:rPr lang="ko-KR" altLang="en-US" sz="1000" dirty="0" smtClean="0"/>
              <a:t>역시 </a:t>
            </a:r>
            <a:r>
              <a:rPr lang="en-US" altLang="ko-KR" sz="1000" dirty="0" smtClean="0"/>
              <a:t>Snapdragon 820~845</a:t>
            </a:r>
            <a:r>
              <a:rPr lang="ko-KR" altLang="en-US" sz="1000" dirty="0" smtClean="0"/>
              <a:t>까지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 주문을 주었으나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삼성이 본격적으로 </a:t>
            </a:r>
            <a:r>
              <a:rPr lang="en-US" altLang="ko-KR" sz="1000" dirty="0" smtClean="0"/>
              <a:t>10nm </a:t>
            </a:r>
            <a:r>
              <a:rPr lang="ko-KR" altLang="en-US" sz="1000" dirty="0" smtClean="0"/>
              <a:t>미만의</a:t>
            </a:r>
            <a:r>
              <a:rPr lang="en-US" altLang="ko-KR" sz="1000" dirty="0" smtClean="0"/>
              <a:t>(7nm)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EUV </a:t>
            </a:r>
            <a:r>
              <a:rPr lang="ko-KR" altLang="en-US" sz="1000" dirty="0" smtClean="0"/>
              <a:t>공정으로 넘어가려는 단계에서 </a:t>
            </a:r>
            <a:r>
              <a:rPr lang="en-US" altLang="ko-KR" sz="1000" dirty="0" smtClean="0"/>
              <a:t>2019</a:t>
            </a:r>
            <a:r>
              <a:rPr lang="ko-KR" altLang="en-US" sz="1000" dirty="0" smtClean="0"/>
              <a:t>년부터는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Snapdragon 855 </a:t>
            </a:r>
            <a:r>
              <a:rPr lang="ko-KR" altLang="en-US" sz="1000" dirty="0" smtClean="0"/>
              <a:t>생산을 주문하기 시작하였다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물론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가 삼성과 달리</a:t>
            </a:r>
            <a:r>
              <a:rPr lang="en-US" altLang="ko-KR" sz="1000" dirty="0" smtClean="0"/>
              <a:t> EUV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7nm</a:t>
            </a:r>
            <a:r>
              <a:rPr lang="ko-KR" altLang="en-US" sz="1000" dirty="0" smtClean="0"/>
              <a:t>가 아닌 </a:t>
            </a:r>
            <a:r>
              <a:rPr lang="en-US" altLang="ko-KR" sz="1000" dirty="0" smtClean="0"/>
              <a:t>DUV </a:t>
            </a:r>
            <a:r>
              <a:rPr lang="ko-KR" altLang="en-US" sz="1000" dirty="0" smtClean="0"/>
              <a:t>기반의 </a:t>
            </a:r>
            <a:r>
              <a:rPr lang="en-US" altLang="ko-KR" sz="1000" dirty="0" smtClean="0"/>
              <a:t>7nm</a:t>
            </a:r>
            <a:r>
              <a:rPr lang="ko-KR" altLang="en-US" sz="1000" dirty="0" smtClean="0"/>
              <a:t>로 먼저 </a:t>
            </a:r>
            <a:r>
              <a:rPr lang="en-US" altLang="ko-KR" sz="1000" dirty="0" smtClean="0"/>
              <a:t>7nm </a:t>
            </a:r>
            <a:r>
              <a:rPr lang="ko-KR" altLang="en-US" sz="1000" dirty="0" smtClean="0"/>
              <a:t>공정을 선보였기 </a:t>
            </a:r>
            <a:r>
              <a:rPr lang="ko-KR" altLang="en-US" sz="1000" dirty="0"/>
              <a:t>때</a:t>
            </a:r>
            <a:r>
              <a:rPr lang="ko-KR" altLang="en-US" sz="1000" dirty="0" smtClean="0"/>
              <a:t>문이기도 하다</a:t>
            </a:r>
            <a:r>
              <a:rPr lang="en-US" altLang="ko-KR" sz="1000" dirty="0" smtClean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err="1" smtClean="0"/>
              <a:t>모바일과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Foundry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선순환</a:t>
            </a:r>
            <a:r>
              <a:rPr lang="ko-KR" altLang="en-US" sz="1400" dirty="0" smtClean="0"/>
              <a:t> → </a:t>
            </a:r>
            <a:r>
              <a:rPr lang="en-US" altLang="ko-KR" sz="1400" dirty="0" smtClean="0"/>
              <a:t>Intel </a:t>
            </a:r>
            <a:r>
              <a:rPr lang="ko-KR" altLang="en-US" sz="1400" dirty="0" smtClean="0"/>
              <a:t>제국의 위기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삼성이 고객과의 경쟁구도로 어려움을 겪기는 하였으나</a:t>
            </a:r>
            <a:r>
              <a:rPr lang="en-US" altLang="ko-KR" sz="1000" dirty="0" smtClean="0"/>
              <a:t>, 2010</a:t>
            </a:r>
            <a:r>
              <a:rPr lang="ko-KR" altLang="en-US" sz="1000" dirty="0" smtClean="0"/>
              <a:t>년대 폭발적인 </a:t>
            </a:r>
            <a:r>
              <a:rPr lang="ko-KR" altLang="en-US" sz="1000" dirty="0" err="1" smtClean="0"/>
              <a:t>모바일</a:t>
            </a:r>
            <a:r>
              <a:rPr lang="ko-KR" altLang="en-US" sz="1000" dirty="0" smtClean="0"/>
              <a:t> 시장 확대는 고정적인 </a:t>
            </a:r>
            <a:r>
              <a:rPr lang="ko-KR" altLang="en-US" sz="1000" dirty="0" err="1" smtClean="0"/>
              <a:t>모바일</a:t>
            </a:r>
            <a:r>
              <a:rPr lang="ko-KR" altLang="en-US" sz="1000" dirty="0" smtClean="0"/>
              <a:t> 고객을 지속적으로 유치했던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와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가 공정을 지속적으로 개선할 수 있는 환경을 제공하였고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상대적으로 상대적으로 성숙된 </a:t>
            </a:r>
            <a:r>
              <a:rPr lang="en-US" altLang="ko-KR" sz="1000" dirty="0" smtClean="0"/>
              <a:t>PC </a:t>
            </a:r>
            <a:r>
              <a:rPr lang="ko-KR" altLang="en-US" sz="1000" dirty="0" smtClean="0"/>
              <a:t>시장에서 더뎌진 공정 미세화로 </a:t>
            </a:r>
            <a:r>
              <a:rPr lang="en-US" altLang="ko-KR" sz="1000" dirty="0" smtClean="0"/>
              <a:t>Intel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PC CPU </a:t>
            </a:r>
            <a:r>
              <a:rPr lang="ko-KR" altLang="en-US" sz="1000" dirty="0" smtClean="0"/>
              <a:t>시장에서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와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의 미세공정을 이용한 </a:t>
            </a:r>
            <a:r>
              <a:rPr lang="en-US" altLang="ko-KR" sz="1000" dirty="0" smtClean="0"/>
              <a:t>AMD</a:t>
            </a:r>
            <a:r>
              <a:rPr lang="ko-KR" altLang="en-US" sz="1000" dirty="0" smtClean="0"/>
              <a:t>에게 추격당하는 위기에 처하게 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413" y="4010652"/>
            <a:ext cx="18178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이러한 사실을 감안하면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삼성전자의 시스템반도체 </a:t>
            </a:r>
            <a:r>
              <a:rPr lang="en-US" altLang="ko-KR" sz="1000" dirty="0" smtClean="0">
                <a:solidFill>
                  <a:srgbClr val="00B050"/>
                </a:solidFill>
              </a:rPr>
              <a:t>business</a:t>
            </a:r>
            <a:r>
              <a:rPr lang="ko-KR" altLang="en-US" sz="1000" dirty="0" smtClean="0">
                <a:solidFill>
                  <a:srgbClr val="00B050"/>
                </a:solidFill>
              </a:rPr>
              <a:t>는 최근에 갑자기 준비하여 결실을 거두기 시작하는 사업이 아닌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이미 </a:t>
            </a:r>
            <a:r>
              <a:rPr lang="en-US" altLang="ko-KR" sz="1000" dirty="0" smtClean="0">
                <a:solidFill>
                  <a:srgbClr val="00B050"/>
                </a:solidFill>
              </a:rPr>
              <a:t>2000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초중반부터</a:t>
            </a:r>
            <a:r>
              <a:rPr lang="ko-KR" altLang="en-US" sz="1000" dirty="0" smtClean="0">
                <a:solidFill>
                  <a:srgbClr val="00B050"/>
                </a:solidFill>
              </a:rPr>
              <a:t> 차근차근 준비하고 수많은 시행착오를 거쳐 이제 그 과실을 수확하기 시작하는 </a:t>
            </a:r>
            <a:r>
              <a:rPr lang="ko-KR" altLang="en-US" sz="1000" dirty="0">
                <a:solidFill>
                  <a:srgbClr val="00B050"/>
                </a:solidFill>
              </a:rPr>
              <a:t>사</a:t>
            </a:r>
            <a:r>
              <a:rPr lang="ko-KR" altLang="en-US" sz="1000" dirty="0" smtClean="0">
                <a:solidFill>
                  <a:srgbClr val="00B050"/>
                </a:solidFill>
              </a:rPr>
              <a:t>업으로 이해하는 것이 정확하다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0657" y="4580039"/>
            <a:ext cx="9065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Apple</a:t>
            </a:r>
            <a:r>
              <a:rPr lang="ko-KR" altLang="en-US" sz="1000" dirty="0" smtClean="0">
                <a:solidFill>
                  <a:srgbClr val="00B050"/>
                </a:solidFill>
              </a:rPr>
              <a:t>은 </a:t>
            </a:r>
            <a:r>
              <a:rPr lang="en-US" altLang="ko-KR" sz="1000" dirty="0" smtClean="0">
                <a:solidFill>
                  <a:srgbClr val="00B050"/>
                </a:solidFill>
              </a:rPr>
              <a:t>2007</a:t>
            </a:r>
            <a:r>
              <a:rPr lang="ko-KR" altLang="en-US" sz="1000" dirty="0" smtClean="0">
                <a:solidFill>
                  <a:srgbClr val="00B050"/>
                </a:solidFill>
              </a:rPr>
              <a:t>년 첫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스마트폰부터</a:t>
            </a:r>
            <a:r>
              <a:rPr lang="ko-KR" altLang="en-US" sz="1000" dirty="0" smtClean="0">
                <a:solidFill>
                  <a:srgbClr val="00B050"/>
                </a:solidFill>
              </a:rPr>
              <a:t> 삼성전자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에 생산을 주문하였으나</a:t>
            </a:r>
            <a:r>
              <a:rPr lang="en-US" altLang="ko-KR" sz="1000" dirty="0" smtClean="0">
                <a:solidFill>
                  <a:srgbClr val="00B050"/>
                </a:solidFill>
              </a:rPr>
              <a:t>, 2012</a:t>
            </a:r>
            <a:r>
              <a:rPr lang="ko-KR" altLang="en-US" sz="1000" dirty="0" smtClean="0">
                <a:solidFill>
                  <a:srgbClr val="00B050"/>
                </a:solidFill>
              </a:rPr>
              <a:t>년부터는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주문을 나누어 주었고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2016</a:t>
            </a:r>
            <a:r>
              <a:rPr lang="ko-KR" altLang="en-US" sz="1000" dirty="0" smtClean="0">
                <a:solidFill>
                  <a:srgbClr val="00B050"/>
                </a:solidFill>
              </a:rPr>
              <a:t>년부터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에만 주문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649458"/>
            <a:ext cx="15049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이 공정 미세화에서 정체되어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발열 및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전성비</a:t>
            </a:r>
            <a:r>
              <a:rPr lang="ko-KR" altLang="en-US" sz="1000" dirty="0" smtClean="0">
                <a:solidFill>
                  <a:srgbClr val="00B050"/>
                </a:solidFill>
              </a:rPr>
              <a:t> 문제에 붙잡힌 사이</a:t>
            </a:r>
            <a:r>
              <a:rPr lang="en-US" altLang="ko-KR" sz="1000" dirty="0" smtClean="0">
                <a:solidFill>
                  <a:srgbClr val="00B050"/>
                </a:solidFill>
              </a:rPr>
              <a:t>, AMD</a:t>
            </a:r>
            <a:r>
              <a:rPr lang="ko-KR" altLang="en-US" sz="1000" dirty="0" smtClean="0">
                <a:solidFill>
                  <a:srgbClr val="00B050"/>
                </a:solidFill>
              </a:rPr>
              <a:t>는 자사의 </a:t>
            </a:r>
            <a:r>
              <a:rPr lang="en-US" altLang="ko-KR" sz="1000" dirty="0" smtClean="0">
                <a:solidFill>
                  <a:srgbClr val="00B050"/>
                </a:solidFill>
              </a:rPr>
              <a:t>3</a:t>
            </a:r>
            <a:r>
              <a:rPr lang="ko-KR" altLang="en-US" sz="1000" dirty="0" smtClean="0">
                <a:solidFill>
                  <a:srgbClr val="00B050"/>
                </a:solidFill>
              </a:rPr>
              <a:t>세대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인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라이젠을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7nm </a:t>
            </a:r>
            <a:r>
              <a:rPr lang="ko-KR" altLang="en-US" sz="1000" dirty="0" smtClean="0">
                <a:solidFill>
                  <a:srgbClr val="00B050"/>
                </a:solidFill>
              </a:rPr>
              <a:t>공정으로 생산하는 등의 행보로 일반 소비자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시장에서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과 </a:t>
            </a:r>
            <a:r>
              <a:rPr lang="en-US" altLang="ko-KR" sz="1000" dirty="0" smtClean="0">
                <a:solidFill>
                  <a:srgbClr val="00B050"/>
                </a:solidFill>
              </a:rPr>
              <a:t>50:50</a:t>
            </a:r>
            <a:r>
              <a:rPr lang="ko-KR" altLang="en-US" sz="1000" dirty="0" smtClean="0">
                <a:solidFill>
                  <a:srgbClr val="00B050"/>
                </a:solidFill>
              </a:rPr>
              <a:t>에 이르는 </a:t>
            </a:r>
            <a:r>
              <a:rPr lang="en-US" altLang="ko-KR" sz="1000" dirty="0" smtClean="0">
                <a:solidFill>
                  <a:srgbClr val="00B050"/>
                </a:solidFill>
              </a:rPr>
              <a:t>m/s </a:t>
            </a:r>
            <a:r>
              <a:rPr lang="ko-KR" altLang="en-US" sz="1000" dirty="0" smtClean="0">
                <a:solidFill>
                  <a:srgbClr val="00B050"/>
                </a:solidFill>
              </a:rPr>
              <a:t>구도를 만드는데 성공하였다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9550" y="2467603"/>
            <a:ext cx="42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</a:rPr>
              <a:t>SoC</a:t>
            </a:r>
            <a:r>
              <a:rPr lang="ko-KR" altLang="en-US" sz="1000" dirty="0" smtClean="0">
                <a:solidFill>
                  <a:srgbClr val="00B050"/>
                </a:solidFill>
              </a:rPr>
              <a:t>는 시스템반도체의 하나의 종류일 뿐이다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하나의 </a:t>
            </a:r>
            <a:r>
              <a:rPr lang="en-US" altLang="ko-KR" sz="1000" dirty="0" smtClean="0">
                <a:solidFill>
                  <a:srgbClr val="00B050"/>
                </a:solidFill>
              </a:rPr>
              <a:t>chip </a:t>
            </a:r>
            <a:r>
              <a:rPr lang="ko-KR" altLang="en-US" sz="1000" dirty="0" smtClean="0">
                <a:solidFill>
                  <a:srgbClr val="00B050"/>
                </a:solidFill>
              </a:rPr>
              <a:t>안에 시스템을 구현했다는 의미로 </a:t>
            </a:r>
            <a:r>
              <a:rPr lang="en-US" altLang="ko-KR" sz="1000" dirty="0" smtClean="0">
                <a:solidFill>
                  <a:srgbClr val="00B050"/>
                </a:solidFill>
              </a:rPr>
              <a:t>“</a:t>
            </a:r>
            <a:r>
              <a:rPr lang="ko-KR" altLang="en-US" sz="1000" dirty="0" smtClean="0">
                <a:solidFill>
                  <a:srgbClr val="00B050"/>
                </a:solidFill>
              </a:rPr>
              <a:t>시스템</a:t>
            </a:r>
            <a:r>
              <a:rPr lang="en-US" altLang="ko-KR" sz="1000" dirty="0" smtClean="0">
                <a:solidFill>
                  <a:srgbClr val="00B050"/>
                </a:solidFill>
              </a:rPr>
              <a:t>＂</a:t>
            </a:r>
            <a:r>
              <a:rPr lang="ko-KR" altLang="en-US" sz="1000" dirty="0" smtClean="0">
                <a:solidFill>
                  <a:srgbClr val="00B050"/>
                </a:solidFill>
              </a:rPr>
              <a:t>이라는 단어가 들어갔을 뿐이다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67669" y="2772112"/>
            <a:ext cx="110053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TMI: Qualcomm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GPU</a:t>
            </a:r>
            <a:r>
              <a:rPr lang="ko-KR" altLang="en-US" sz="1000" dirty="0" smtClean="0">
                <a:solidFill>
                  <a:srgbClr val="00B050"/>
                </a:solidFill>
              </a:rPr>
              <a:t>인 </a:t>
            </a:r>
            <a:r>
              <a:rPr lang="en-US" altLang="ko-KR" sz="1000" dirty="0" smtClean="0">
                <a:solidFill>
                  <a:srgbClr val="00B050"/>
                </a:solidFill>
              </a:rPr>
              <a:t>Adreno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삼성전자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LSI-AMD </a:t>
            </a:r>
            <a:r>
              <a:rPr lang="ko-KR" altLang="en-US" sz="1000" dirty="0" smtClean="0">
                <a:solidFill>
                  <a:srgbClr val="00B050"/>
                </a:solidFill>
              </a:rPr>
              <a:t>파트너십의 </a:t>
            </a:r>
            <a:r>
              <a:rPr lang="en-US" altLang="ko-KR" sz="1000" dirty="0" smtClean="0">
                <a:solidFill>
                  <a:srgbClr val="00B050"/>
                </a:solidFill>
              </a:rPr>
              <a:t>RDNA S-GPU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Exynos</a:t>
            </a:r>
            <a:r>
              <a:rPr lang="ko-KR" altLang="en-US" sz="1000" dirty="0" smtClean="0">
                <a:solidFill>
                  <a:srgbClr val="00B050"/>
                </a:solidFill>
              </a:rPr>
              <a:t>용</a:t>
            </a:r>
            <a:r>
              <a:rPr lang="en-US" altLang="ko-KR" sz="1000" dirty="0" smtClean="0">
                <a:solidFill>
                  <a:srgbClr val="00B050"/>
                </a:solidFill>
              </a:rPr>
              <a:t>, Samsung’s GPU) </a:t>
            </a:r>
            <a:r>
              <a:rPr lang="ko-KR" altLang="en-US" sz="1000" dirty="0" smtClean="0">
                <a:solidFill>
                  <a:srgbClr val="00B050"/>
                </a:solidFill>
              </a:rPr>
              <a:t>는 </a:t>
            </a:r>
            <a:r>
              <a:rPr lang="en-US" altLang="ko-KR" sz="1000" dirty="0" smtClean="0">
                <a:solidFill>
                  <a:srgbClr val="00B050"/>
                </a:solidFill>
              </a:rPr>
              <a:t>ATI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GPU(</a:t>
            </a:r>
            <a:r>
              <a:rPr lang="ko-KR" altLang="en-US" sz="1000" dirty="0" smtClean="0">
                <a:solidFill>
                  <a:srgbClr val="00B050"/>
                </a:solidFill>
              </a:rPr>
              <a:t>지금은 </a:t>
            </a:r>
            <a:r>
              <a:rPr lang="en-US" altLang="ko-KR" sz="1000" dirty="0" smtClean="0">
                <a:solidFill>
                  <a:srgbClr val="00B050"/>
                </a:solidFill>
              </a:rPr>
              <a:t>AMD</a:t>
            </a:r>
            <a:r>
              <a:rPr lang="ko-KR" altLang="en-US" sz="1000" dirty="0" smtClean="0">
                <a:solidFill>
                  <a:srgbClr val="00B050"/>
                </a:solidFill>
              </a:rPr>
              <a:t>에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인수된 </a:t>
            </a:r>
            <a:r>
              <a:rPr lang="en-US" altLang="ko-KR" sz="1000" dirty="0" smtClean="0">
                <a:solidFill>
                  <a:srgbClr val="00B050"/>
                </a:solidFill>
              </a:rPr>
              <a:t>GPU </a:t>
            </a:r>
            <a:r>
              <a:rPr lang="ko-KR" altLang="en-US" sz="1000" dirty="0" smtClean="0">
                <a:solidFill>
                  <a:srgbClr val="00B050"/>
                </a:solidFill>
              </a:rPr>
              <a:t>개발 </a:t>
            </a:r>
            <a:r>
              <a:rPr lang="en-US" altLang="ko-KR" sz="1000" dirty="0" smtClean="0">
                <a:solidFill>
                  <a:srgbClr val="00B050"/>
                </a:solidFill>
              </a:rPr>
              <a:t>unit)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Radeon</a:t>
            </a:r>
            <a:r>
              <a:rPr lang="ko-KR" altLang="en-US" sz="1000" dirty="0" smtClean="0">
                <a:solidFill>
                  <a:srgbClr val="00B050"/>
                </a:solidFill>
              </a:rPr>
              <a:t>을 부모로 두고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각각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RadeonAnagram</a:t>
            </a:r>
            <a:r>
              <a:rPr lang="ko-KR" altLang="en-US" sz="1000" dirty="0" smtClean="0">
                <a:solidFill>
                  <a:srgbClr val="00B050"/>
                </a:solidFill>
              </a:rPr>
              <a:t>과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RadeonDNA</a:t>
            </a:r>
            <a:r>
              <a:rPr lang="ko-KR" altLang="en-US" sz="1000" dirty="0" smtClean="0">
                <a:solidFill>
                  <a:srgbClr val="00B050"/>
                </a:solidFill>
              </a:rPr>
              <a:t>라는 자식으로 나뉘어 자식 세대들 간의 경쟁이 이뤄지게 된 것이다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39" y="2343034"/>
            <a:ext cx="1788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당연히 </a:t>
            </a:r>
            <a:r>
              <a:rPr lang="en-US" altLang="ko-KR" sz="1000" dirty="0" smtClean="0">
                <a:solidFill>
                  <a:srgbClr val="00B050"/>
                </a:solidFill>
              </a:rPr>
              <a:t>AP</a:t>
            </a:r>
            <a:r>
              <a:rPr lang="ko-KR" altLang="en-US" sz="1000" dirty="0" smtClean="0">
                <a:solidFill>
                  <a:srgbClr val="00B050"/>
                </a:solidFill>
              </a:rPr>
              <a:t>에 들어가는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는 </a:t>
            </a:r>
            <a:r>
              <a:rPr lang="en-US" altLang="ko-KR" sz="1000" dirty="0" smtClean="0">
                <a:solidFill>
                  <a:srgbClr val="00B050"/>
                </a:solidFill>
              </a:rPr>
              <a:t>ARM </a:t>
            </a:r>
            <a:r>
              <a:rPr lang="ko-KR" altLang="en-US" sz="1000" dirty="0" smtClean="0">
                <a:solidFill>
                  <a:srgbClr val="00B050"/>
                </a:solidFill>
              </a:rPr>
              <a:t>기반의 저전력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따라서 </a:t>
            </a:r>
            <a:r>
              <a:rPr lang="en-US" altLang="ko-KR" sz="1000" dirty="0" smtClean="0">
                <a:solidFill>
                  <a:srgbClr val="00B050"/>
                </a:solidFill>
              </a:rPr>
              <a:t>PC</a:t>
            </a:r>
            <a:r>
              <a:rPr lang="ko-KR" altLang="en-US" sz="1000" dirty="0" smtClean="0">
                <a:solidFill>
                  <a:srgbClr val="00B050"/>
                </a:solidFill>
              </a:rPr>
              <a:t>나 서버용 </a:t>
            </a:r>
            <a:r>
              <a:rPr lang="en-US" altLang="ko-KR" sz="1000" dirty="0" smtClean="0">
                <a:solidFill>
                  <a:srgbClr val="00B050"/>
                </a:solidFill>
              </a:rPr>
              <a:t>CPU(x86 CPU)</a:t>
            </a:r>
            <a:r>
              <a:rPr lang="ko-KR" altLang="en-US" sz="1000" dirty="0" smtClean="0">
                <a:solidFill>
                  <a:srgbClr val="00B050"/>
                </a:solidFill>
              </a:rPr>
              <a:t>에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비해 성능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속도는 느리지만 전력소모량이 적고 발열 문제도 적다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그러나 </a:t>
            </a:r>
            <a:r>
              <a:rPr lang="en-US" altLang="ko-KR" sz="1000" dirty="0" smtClean="0">
                <a:solidFill>
                  <a:srgbClr val="00B050"/>
                </a:solidFill>
              </a:rPr>
              <a:t>Apple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M1 chip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등장으로 이러한 공식도 무너지기 시작했다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1425" y="2934020"/>
            <a:ext cx="7385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</a:rPr>
              <a:t>모바일</a:t>
            </a:r>
            <a:r>
              <a:rPr lang="ko-KR" altLang="en-US" sz="1000" dirty="0" smtClean="0">
                <a:solidFill>
                  <a:srgbClr val="00B050"/>
                </a:solidFill>
              </a:rPr>
              <a:t> 시장에는 </a:t>
            </a:r>
            <a:r>
              <a:rPr lang="en-US" altLang="ko-KR" sz="1000" dirty="0" smtClean="0">
                <a:solidFill>
                  <a:srgbClr val="00B050"/>
                </a:solidFill>
              </a:rPr>
              <a:t>ARM</a:t>
            </a:r>
            <a:r>
              <a:rPr lang="ko-KR" altLang="en-US" sz="1000" dirty="0" smtClean="0">
                <a:solidFill>
                  <a:srgbClr val="00B050"/>
                </a:solidFill>
              </a:rPr>
              <a:t>이 내놓은 </a:t>
            </a:r>
            <a:r>
              <a:rPr lang="en-US" altLang="ko-KR" sz="1000" dirty="0" smtClean="0">
                <a:solidFill>
                  <a:srgbClr val="00B050"/>
                </a:solidFill>
              </a:rPr>
              <a:t>Mali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GPU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Exynos</a:t>
            </a:r>
            <a:r>
              <a:rPr lang="ko-KR" altLang="en-US" sz="1000" dirty="0" smtClean="0">
                <a:solidFill>
                  <a:srgbClr val="00B050"/>
                </a:solidFill>
              </a:rPr>
              <a:t>가 채용 중</a:t>
            </a:r>
            <a:r>
              <a:rPr lang="en-US" altLang="ko-KR" sz="1000" dirty="0" smtClean="0">
                <a:solidFill>
                  <a:srgbClr val="00B050"/>
                </a:solidFill>
              </a:rPr>
              <a:t>) </a:t>
            </a:r>
            <a:r>
              <a:rPr lang="ko-KR" altLang="en-US" sz="1000" dirty="0" smtClean="0">
                <a:solidFill>
                  <a:srgbClr val="00B050"/>
                </a:solidFill>
              </a:rPr>
              <a:t>가 있으나</a:t>
            </a:r>
            <a:r>
              <a:rPr lang="en-US" altLang="ko-KR" sz="1000" dirty="0" smtClean="0">
                <a:solidFill>
                  <a:srgbClr val="00B050"/>
                </a:solidFill>
              </a:rPr>
              <a:t>, Adreno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역전할 성능을 충분히 보여주고 있지 못함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8774" y="6138476"/>
            <a:ext cx="610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삼성은 </a:t>
            </a:r>
            <a:r>
              <a:rPr lang="en-US" altLang="ko-KR" sz="1000" dirty="0" smtClean="0">
                <a:solidFill>
                  <a:srgbClr val="00B050"/>
                </a:solidFill>
              </a:rPr>
              <a:t>2010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중반까지 </a:t>
            </a:r>
            <a:r>
              <a:rPr lang="en-US" altLang="ko-KR" sz="1000" dirty="0" smtClean="0">
                <a:solidFill>
                  <a:srgbClr val="00B050"/>
                </a:solidFill>
              </a:rPr>
              <a:t>Apple</a:t>
            </a:r>
            <a:r>
              <a:rPr lang="ko-KR" altLang="en-US" sz="1000" dirty="0" smtClean="0">
                <a:solidFill>
                  <a:srgbClr val="00B050"/>
                </a:solidFill>
              </a:rPr>
              <a:t>의 물량을 수주 받았으며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간헐적으로 </a:t>
            </a:r>
            <a:r>
              <a:rPr lang="en-US" altLang="ko-KR" sz="1000" dirty="0" smtClean="0">
                <a:solidFill>
                  <a:srgbClr val="00B050"/>
                </a:solidFill>
              </a:rPr>
              <a:t>Snapdragon</a:t>
            </a:r>
            <a:r>
              <a:rPr lang="ko-KR" altLang="en-US" sz="1000" dirty="0" smtClean="0">
                <a:solidFill>
                  <a:srgbClr val="00B050"/>
                </a:solidFill>
              </a:rPr>
              <a:t>의 물량도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수주받을</a:t>
            </a:r>
            <a:r>
              <a:rPr lang="ko-KR" altLang="en-US" sz="1000" dirty="0" smtClean="0">
                <a:solidFill>
                  <a:srgbClr val="00B050"/>
                </a:solidFill>
              </a:rPr>
              <a:t> 수 있었다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무엇보다도 지속적인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Exynos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생산을 위한 내부 주문이 삼성에게 꾸준히 있었다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5064" y="288001"/>
            <a:ext cx="6598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2010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모바일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Fabless </a:t>
            </a:r>
            <a:r>
              <a:rPr lang="ko-KR" altLang="en-US" sz="1000" dirty="0" smtClean="0">
                <a:solidFill>
                  <a:srgbClr val="00B050"/>
                </a:solidFill>
              </a:rPr>
              <a:t>사이의 환상적인 궁합은 서로가 </a:t>
            </a:r>
            <a:r>
              <a:rPr lang="en-US" altLang="ko-KR" sz="1000" dirty="0" smtClean="0">
                <a:solidFill>
                  <a:srgbClr val="00B050"/>
                </a:solidFill>
              </a:rPr>
              <a:t>win-win</a:t>
            </a:r>
            <a:r>
              <a:rPr lang="ko-KR" altLang="en-US" sz="1000" dirty="0" smtClean="0">
                <a:solidFill>
                  <a:srgbClr val="00B050"/>
                </a:solidFill>
              </a:rPr>
              <a:t>할 수 있는 시간을 보여주었다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그러나 </a:t>
            </a:r>
            <a:r>
              <a:rPr lang="en-US" altLang="ko-KR" sz="1000" dirty="0" smtClean="0">
                <a:solidFill>
                  <a:srgbClr val="00B050"/>
                </a:solidFill>
              </a:rPr>
              <a:t>2020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들어 본격적으로 확대되는 데이터센터</a:t>
            </a:r>
            <a:r>
              <a:rPr lang="en-US" altLang="ko-KR" sz="1000" dirty="0" smtClean="0">
                <a:solidFill>
                  <a:srgbClr val="00B050"/>
                </a:solidFill>
              </a:rPr>
              <a:t>, AI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그리고 개화하기 시작하는 </a:t>
            </a:r>
            <a:r>
              <a:rPr lang="en-US" altLang="ko-KR" sz="1000" dirty="0" smtClean="0">
                <a:solidFill>
                  <a:srgbClr val="00B050"/>
                </a:solidFill>
              </a:rPr>
              <a:t>Mobility</a:t>
            </a:r>
            <a:r>
              <a:rPr lang="ko-KR" altLang="en-US" sz="1000" dirty="0" smtClean="0">
                <a:solidFill>
                  <a:srgbClr val="00B050"/>
                </a:solidFill>
              </a:rPr>
              <a:t>로 인</a:t>
            </a:r>
            <a:r>
              <a:rPr lang="ko-KR" altLang="en-US" sz="1000" dirty="0">
                <a:solidFill>
                  <a:srgbClr val="00B050"/>
                </a:solidFill>
              </a:rPr>
              <a:t>해</a:t>
            </a:r>
            <a:r>
              <a:rPr lang="ko-KR" altLang="en-US" sz="1000" dirty="0" smtClean="0">
                <a:solidFill>
                  <a:srgbClr val="00B050"/>
                </a:solidFill>
              </a:rPr>
              <a:t> 고부가 반도체 수요는 폭발적으로 증가할 예상이며</a:t>
            </a:r>
            <a:r>
              <a:rPr lang="en-US" altLang="ko-KR" sz="1000" dirty="0" smtClean="0">
                <a:solidFill>
                  <a:srgbClr val="00B050"/>
                </a:solidFill>
              </a:rPr>
              <a:t>, 2020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들어 새로이 나타난 이러한 고부가 반도체 </a:t>
            </a:r>
            <a:r>
              <a:rPr lang="en-US" altLang="ko-KR" sz="1000" dirty="0" smtClean="0">
                <a:solidFill>
                  <a:srgbClr val="00B050"/>
                </a:solidFill>
              </a:rPr>
              <a:t>Fabless </a:t>
            </a:r>
            <a:r>
              <a:rPr lang="ko-KR" altLang="en-US" sz="1000" dirty="0" smtClean="0">
                <a:solidFill>
                  <a:srgbClr val="00B050"/>
                </a:solidFill>
              </a:rPr>
              <a:t>고객들</a:t>
            </a:r>
            <a:r>
              <a:rPr lang="en-US" altLang="ko-KR" sz="1000" dirty="0" smtClean="0">
                <a:solidFill>
                  <a:srgbClr val="00B050"/>
                </a:solidFill>
              </a:rPr>
              <a:t>(NVIDIA, AMD, Intel, Google, MS, Amazon </a:t>
            </a:r>
            <a:r>
              <a:rPr lang="ko-KR" altLang="en-US" sz="1000" dirty="0" smtClean="0">
                <a:solidFill>
                  <a:srgbClr val="00B050"/>
                </a:solidFill>
              </a:rPr>
              <a:t>등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  <a:r>
              <a:rPr lang="ko-KR" altLang="en-US" sz="1000" dirty="0" smtClean="0">
                <a:solidFill>
                  <a:srgbClr val="00B050"/>
                </a:solidFill>
              </a:rPr>
              <a:t>은 </a:t>
            </a:r>
            <a:r>
              <a:rPr lang="en-US" altLang="ko-KR" sz="1000" dirty="0" smtClean="0">
                <a:solidFill>
                  <a:srgbClr val="00B050"/>
                </a:solidFill>
              </a:rPr>
              <a:t>2010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년대의 </a:t>
            </a:r>
            <a:r>
              <a:rPr lang="en-US" altLang="ko-KR" sz="1000" dirty="0" smtClean="0">
                <a:solidFill>
                  <a:srgbClr val="00B050"/>
                </a:solidFill>
              </a:rPr>
              <a:t>Apple</a:t>
            </a:r>
            <a:r>
              <a:rPr lang="ko-KR" altLang="en-US" sz="1000" dirty="0" smtClean="0">
                <a:solidFill>
                  <a:srgbClr val="00B050"/>
                </a:solidFill>
              </a:rPr>
              <a:t>이나 </a:t>
            </a:r>
            <a:r>
              <a:rPr lang="en-US" altLang="ko-KR" sz="1000" dirty="0" smtClean="0">
                <a:solidFill>
                  <a:srgbClr val="00B050"/>
                </a:solidFill>
              </a:rPr>
              <a:t>Qualcomm</a:t>
            </a:r>
            <a:r>
              <a:rPr lang="ko-KR" altLang="en-US" sz="1000" dirty="0" smtClean="0">
                <a:solidFill>
                  <a:srgbClr val="00B050"/>
                </a:solidFill>
              </a:rPr>
              <a:t>과 달리 삼성전자의 경쟁사가 아니다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2020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들어 고부가 반도체에서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삼성전자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가 대등한 위치에서 한 치의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방심없는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진검승부를</a:t>
            </a:r>
            <a:r>
              <a:rPr lang="ko-KR" altLang="en-US" sz="1000" dirty="0" smtClean="0">
                <a:solidFill>
                  <a:srgbClr val="00B050"/>
                </a:solidFill>
              </a:rPr>
              <a:t> 펼치게 될 이유가 여기에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실제로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트렌드포스는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2021</a:t>
            </a:r>
            <a:r>
              <a:rPr lang="ko-KR" altLang="en-US" sz="1000" dirty="0" smtClean="0">
                <a:solidFill>
                  <a:srgbClr val="00B050"/>
                </a:solidFill>
              </a:rPr>
              <a:t>년 </a:t>
            </a:r>
            <a:r>
              <a:rPr lang="en-US" altLang="ko-KR" sz="1000" dirty="0" smtClean="0">
                <a:solidFill>
                  <a:srgbClr val="00B050"/>
                </a:solidFill>
              </a:rPr>
              <a:t>10nm </a:t>
            </a:r>
            <a:r>
              <a:rPr lang="ko-KR" altLang="en-US" sz="1000" dirty="0" smtClean="0">
                <a:solidFill>
                  <a:srgbClr val="00B050"/>
                </a:solidFill>
              </a:rPr>
              <a:t>이하 공정에서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m/s</a:t>
            </a:r>
            <a:r>
              <a:rPr lang="ko-KR" altLang="en-US" sz="1000" dirty="0" smtClean="0">
                <a:solidFill>
                  <a:srgbClr val="00B050"/>
                </a:solidFill>
              </a:rPr>
              <a:t>를 </a:t>
            </a:r>
            <a:r>
              <a:rPr lang="en-US" altLang="ko-KR" sz="1000" dirty="0" smtClean="0">
                <a:solidFill>
                  <a:srgbClr val="00B050"/>
                </a:solidFill>
              </a:rPr>
              <a:t>60%, </a:t>
            </a:r>
            <a:r>
              <a:rPr lang="ko-KR" altLang="en-US" sz="1000" dirty="0" smtClean="0">
                <a:solidFill>
                  <a:srgbClr val="00B050"/>
                </a:solidFill>
              </a:rPr>
              <a:t>삼성전자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의 점유율을 </a:t>
            </a:r>
            <a:r>
              <a:rPr lang="en-US" altLang="ko-KR" sz="1000" dirty="0" smtClean="0">
                <a:solidFill>
                  <a:srgbClr val="00B050"/>
                </a:solidFill>
              </a:rPr>
              <a:t>40%</a:t>
            </a:r>
            <a:r>
              <a:rPr lang="ko-KR" altLang="en-US" sz="1000" dirty="0" smtClean="0">
                <a:solidFill>
                  <a:srgbClr val="00B050"/>
                </a:solidFill>
              </a:rPr>
              <a:t>로 전망하고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9846" y="1756529"/>
            <a:ext cx="759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LG</a:t>
            </a:r>
            <a:r>
              <a:rPr lang="ko-KR" altLang="en-US" sz="1000" dirty="0" smtClean="0">
                <a:solidFill>
                  <a:srgbClr val="00B050"/>
                </a:solidFill>
              </a:rPr>
              <a:t>전자도 한 때 오딘 프로젝트를 통해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손잡고 독자 </a:t>
            </a:r>
            <a:r>
              <a:rPr lang="en-US" altLang="ko-KR" sz="1000" dirty="0" smtClean="0">
                <a:solidFill>
                  <a:srgbClr val="00B050"/>
                </a:solidFill>
              </a:rPr>
              <a:t>AP </a:t>
            </a:r>
            <a:r>
              <a:rPr lang="ko-KR" altLang="en-US" sz="1000" dirty="0" smtClean="0">
                <a:solidFill>
                  <a:srgbClr val="00B050"/>
                </a:solidFill>
              </a:rPr>
              <a:t>개발에 나서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뉴클런이라는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AP</a:t>
            </a:r>
            <a:r>
              <a:rPr lang="ko-KR" altLang="en-US" sz="1000" dirty="0" smtClean="0">
                <a:solidFill>
                  <a:srgbClr val="00B050"/>
                </a:solidFill>
              </a:rPr>
              <a:t>를 </a:t>
            </a:r>
            <a:r>
              <a:rPr lang="en-US" altLang="ko-KR" sz="1000" dirty="0" smtClean="0">
                <a:solidFill>
                  <a:srgbClr val="00B050"/>
                </a:solidFill>
              </a:rPr>
              <a:t>G3</a:t>
            </a:r>
            <a:r>
              <a:rPr lang="ko-KR" altLang="en-US" sz="1000" dirty="0" smtClean="0">
                <a:solidFill>
                  <a:srgbClr val="00B050"/>
                </a:solidFill>
              </a:rPr>
              <a:t>에 탑재하는 등 일부 성과를 보이기도 하였으나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시장에서 큰 호응을 받지 못하고 </a:t>
            </a:r>
            <a:r>
              <a:rPr lang="en-US" altLang="ko-KR" sz="1000" dirty="0" smtClean="0">
                <a:solidFill>
                  <a:srgbClr val="00B050"/>
                </a:solidFill>
              </a:rPr>
              <a:t>2017</a:t>
            </a:r>
            <a:r>
              <a:rPr lang="ko-KR" altLang="en-US" sz="1000" dirty="0" smtClean="0">
                <a:solidFill>
                  <a:srgbClr val="00B050"/>
                </a:solidFill>
              </a:rPr>
              <a:t>년 </a:t>
            </a:r>
            <a:r>
              <a:rPr lang="en-US" altLang="ko-KR" sz="1000" dirty="0" smtClean="0">
                <a:solidFill>
                  <a:srgbClr val="00B050"/>
                </a:solidFill>
              </a:rPr>
              <a:t>AP </a:t>
            </a:r>
            <a:r>
              <a:rPr lang="ko-KR" altLang="en-US" sz="1000" dirty="0" smtClean="0">
                <a:solidFill>
                  <a:srgbClr val="00B050"/>
                </a:solidFill>
              </a:rPr>
              <a:t>개발을 포기하였다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4759" y="2350735"/>
            <a:ext cx="264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AP</a:t>
            </a:r>
            <a:r>
              <a:rPr lang="ko-KR" altLang="en-US" sz="1000" dirty="0" smtClean="0">
                <a:solidFill>
                  <a:srgbClr val="00B050"/>
                </a:solidFill>
              </a:rPr>
              <a:t>에 내장되는 </a:t>
            </a:r>
            <a:r>
              <a:rPr lang="en-US" altLang="ko-KR" sz="1000" dirty="0" smtClean="0">
                <a:solidFill>
                  <a:srgbClr val="00B050"/>
                </a:solidFill>
              </a:rPr>
              <a:t>GPU</a:t>
            </a:r>
            <a:r>
              <a:rPr lang="ko-KR" altLang="en-US" sz="1000" dirty="0" smtClean="0">
                <a:solidFill>
                  <a:srgbClr val="00B050"/>
                </a:solidFill>
              </a:rPr>
              <a:t>는 </a:t>
            </a:r>
            <a:r>
              <a:rPr lang="en-US" altLang="ko-KR" sz="1000" dirty="0" smtClean="0">
                <a:solidFill>
                  <a:srgbClr val="00B050"/>
                </a:solidFill>
              </a:rPr>
              <a:t>AI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반도체용 </a:t>
            </a:r>
            <a:r>
              <a:rPr lang="en-US" altLang="ko-KR" sz="1000" dirty="0" smtClean="0">
                <a:solidFill>
                  <a:srgbClr val="00B050"/>
                </a:solidFill>
              </a:rPr>
              <a:t>GPGPU</a:t>
            </a:r>
            <a:r>
              <a:rPr lang="ko-KR" altLang="en-US" sz="1000" dirty="0" smtClean="0">
                <a:solidFill>
                  <a:srgbClr val="00B050"/>
                </a:solidFill>
              </a:rPr>
              <a:t>가 아닌 그래픽 연산을 위한 </a:t>
            </a:r>
            <a:r>
              <a:rPr lang="en-US" altLang="ko-KR" sz="1000" dirty="0" smtClean="0">
                <a:solidFill>
                  <a:srgbClr val="00B050"/>
                </a:solidFill>
              </a:rPr>
              <a:t>GPU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361" y="56262"/>
            <a:ext cx="2385653" cy="23962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272429" y="2500757"/>
            <a:ext cx="2586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Qualcomm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Snapdragon 888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SoC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구조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(CPU, GPU, LPDDR, 5G Modem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등이 모두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하나의 </a:t>
            </a:r>
            <a:r>
              <a:rPr lang="en-US" altLang="ko-KR" sz="1000" dirty="0" smtClean="0">
                <a:solidFill>
                  <a:srgbClr val="00B050"/>
                </a:solidFill>
              </a:rPr>
              <a:t>chip</a:t>
            </a:r>
            <a:r>
              <a:rPr lang="ko-KR" altLang="en-US" sz="1000" dirty="0" smtClean="0">
                <a:solidFill>
                  <a:srgbClr val="00B050"/>
                </a:solidFill>
              </a:rPr>
              <a:t>에 모여 시스템으로 구현되었다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726" y="3180241"/>
            <a:ext cx="4066551" cy="25512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272429" y="5784533"/>
            <a:ext cx="4098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Desktop PC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Mainboard</a:t>
            </a:r>
            <a:r>
              <a:rPr lang="ko-KR" altLang="en-US" sz="1000" dirty="0" smtClean="0">
                <a:solidFill>
                  <a:srgbClr val="00B050"/>
                </a:solidFill>
              </a:rPr>
              <a:t>에 </a:t>
            </a:r>
            <a:r>
              <a:rPr lang="en-US" altLang="ko-KR" sz="1000" dirty="0" smtClean="0">
                <a:solidFill>
                  <a:srgbClr val="00B050"/>
                </a:solidFill>
              </a:rPr>
              <a:t>CPU, DRAM, PCI slot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등이 장착되어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CPU</a:t>
            </a:r>
            <a:r>
              <a:rPr lang="ko-KR" altLang="en-US" sz="1000" dirty="0" smtClean="0">
                <a:solidFill>
                  <a:srgbClr val="00B050"/>
                </a:solidFill>
              </a:rPr>
              <a:t>와 같은 개별 </a:t>
            </a:r>
            <a:r>
              <a:rPr lang="en-US" altLang="ko-KR" sz="1000" dirty="0" smtClean="0">
                <a:solidFill>
                  <a:srgbClr val="00B050"/>
                </a:solidFill>
              </a:rPr>
              <a:t>chip</a:t>
            </a:r>
            <a:r>
              <a:rPr lang="ko-KR" altLang="en-US" sz="1000" dirty="0" smtClean="0">
                <a:solidFill>
                  <a:srgbClr val="00B050"/>
                </a:solidFill>
              </a:rPr>
              <a:t>이 하나의 </a:t>
            </a:r>
            <a:r>
              <a:rPr lang="en-US" altLang="ko-KR" sz="1000" dirty="0" smtClean="0">
                <a:solidFill>
                  <a:srgbClr val="00B050"/>
                </a:solidFill>
              </a:rPr>
              <a:t>PCB </a:t>
            </a:r>
            <a:r>
              <a:rPr lang="ko-KR" altLang="en-US" sz="1000" dirty="0" smtClean="0">
                <a:solidFill>
                  <a:srgbClr val="00B050"/>
                </a:solidFill>
              </a:rPr>
              <a:t>기판에 장착되어 </a:t>
            </a:r>
            <a:r>
              <a:rPr lang="en-US" altLang="ko-KR" sz="1000" dirty="0" smtClean="0">
                <a:solidFill>
                  <a:srgbClr val="00B050"/>
                </a:solidFill>
              </a:rPr>
              <a:t>PCB</a:t>
            </a:r>
            <a:r>
              <a:rPr lang="ko-KR" altLang="en-US" sz="1000" dirty="0" smtClean="0">
                <a:solidFill>
                  <a:srgbClr val="00B050"/>
                </a:solidFill>
              </a:rPr>
              <a:t>기판의 회로를 따라 연결된다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DRAM slot</a:t>
            </a:r>
            <a:r>
              <a:rPr lang="ko-KR" altLang="en-US" sz="1000" dirty="0" smtClean="0">
                <a:solidFill>
                  <a:srgbClr val="00B050"/>
                </a:solidFill>
              </a:rPr>
              <a:t>이 있는 것이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보일텐데</a:t>
            </a:r>
            <a:r>
              <a:rPr lang="en-US" altLang="ko-KR" sz="1000" dirty="0" smtClean="0">
                <a:solidFill>
                  <a:srgbClr val="00B050"/>
                </a:solidFill>
              </a:rPr>
              <a:t>, DRAM</a:t>
            </a:r>
            <a:r>
              <a:rPr lang="ko-KR" altLang="en-US" sz="1000" dirty="0" smtClean="0">
                <a:solidFill>
                  <a:srgbClr val="00B050"/>
                </a:solidFill>
              </a:rPr>
              <a:t>을 꼈다가 뺄 수 있도록 되어있는 것에 주목할 필요가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이는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SoC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아주 큰 차이를 보이는데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SoC</a:t>
            </a:r>
            <a:r>
              <a:rPr lang="ko-KR" altLang="en-US" sz="1000" dirty="0" smtClean="0">
                <a:solidFill>
                  <a:srgbClr val="00B050"/>
                </a:solidFill>
              </a:rPr>
              <a:t>는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나 </a:t>
            </a:r>
            <a:r>
              <a:rPr lang="en-US" altLang="ko-KR" sz="1000" dirty="0" smtClean="0">
                <a:solidFill>
                  <a:srgbClr val="00B050"/>
                </a:solidFill>
              </a:rPr>
              <a:t>LPDDR</a:t>
            </a:r>
            <a:r>
              <a:rPr lang="ko-KR" altLang="en-US" sz="1000" dirty="0" smtClean="0">
                <a:solidFill>
                  <a:srgbClr val="00B050"/>
                </a:solidFill>
              </a:rPr>
              <a:t>은 개별 부품들이 하나의 시스템으로 구현되기 위해 최적화되도록 연결되어 있어 개별적으로 </a:t>
            </a:r>
            <a:r>
              <a:rPr lang="en-US" altLang="ko-KR" sz="1000" dirty="0" smtClean="0">
                <a:solidFill>
                  <a:srgbClr val="00B050"/>
                </a:solidFill>
              </a:rPr>
              <a:t>Memory</a:t>
            </a:r>
            <a:r>
              <a:rPr lang="ko-KR" altLang="en-US" sz="1000" dirty="0" smtClean="0">
                <a:solidFill>
                  <a:srgbClr val="00B050"/>
                </a:solidFill>
              </a:rPr>
              <a:t>만을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탈부착하는</a:t>
            </a:r>
            <a:r>
              <a:rPr lang="ko-KR" altLang="en-US" sz="1000" dirty="0" smtClean="0">
                <a:solidFill>
                  <a:srgbClr val="00B050"/>
                </a:solidFill>
              </a:rPr>
              <a:t> 것이 불가능하다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제조사는 가능할지 몰라도</a:t>
            </a:r>
            <a:r>
              <a:rPr lang="en-US" altLang="ko-KR" sz="1000" dirty="0" smtClean="0">
                <a:solidFill>
                  <a:srgbClr val="00B050"/>
                </a:solidFill>
              </a:rPr>
              <a:t>). </a:t>
            </a:r>
            <a:r>
              <a:rPr lang="ko-KR" altLang="en-US" sz="1000" dirty="0" smtClean="0">
                <a:solidFill>
                  <a:srgbClr val="00B050"/>
                </a:solidFill>
              </a:rPr>
              <a:t>그러나 </a:t>
            </a:r>
            <a:r>
              <a:rPr lang="en-US" altLang="ko-KR" sz="1000" dirty="0" smtClean="0">
                <a:solidFill>
                  <a:srgbClr val="00B050"/>
                </a:solidFill>
              </a:rPr>
              <a:t>Desktop PC</a:t>
            </a:r>
            <a:r>
              <a:rPr lang="ko-KR" altLang="en-US" sz="1000" dirty="0" smtClean="0">
                <a:solidFill>
                  <a:srgbClr val="00B050"/>
                </a:solidFill>
              </a:rPr>
              <a:t>에서는 하나의 최적화된 시스템으로 연결되어 있지 않기 때문에 </a:t>
            </a:r>
            <a:r>
              <a:rPr lang="en-US" altLang="ko-KR" sz="1000" dirty="0" smtClean="0">
                <a:solidFill>
                  <a:srgbClr val="00B050"/>
                </a:solidFill>
              </a:rPr>
              <a:t>Memory </a:t>
            </a:r>
            <a:r>
              <a:rPr lang="ko-KR" altLang="en-US" sz="1000" dirty="0" smtClean="0">
                <a:solidFill>
                  <a:srgbClr val="00B050"/>
                </a:solidFill>
              </a:rPr>
              <a:t>등을 자유로이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탈부착할</a:t>
            </a:r>
            <a:r>
              <a:rPr lang="ko-KR" altLang="en-US" sz="1000" dirty="0" smtClean="0">
                <a:solidFill>
                  <a:srgbClr val="00B050"/>
                </a:solidFill>
              </a:rPr>
              <a:t> 수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42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 </a:t>
            </a:r>
            <a:r>
              <a:rPr lang="en-US" altLang="ko-KR" sz="2800" dirty="0" smtClean="0"/>
              <a:t>Value Chain?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8094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AI </a:t>
            </a:r>
            <a:r>
              <a:rPr lang="ko-KR" altLang="en-US" sz="2000" dirty="0" smtClean="0"/>
              <a:t>반도체 </a:t>
            </a:r>
            <a:r>
              <a:rPr lang="en-US" altLang="ko-KR" sz="2000" dirty="0" smtClean="0"/>
              <a:t>(Accelerator)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Deep Learning</a:t>
            </a:r>
            <a:r>
              <a:rPr lang="ko-KR" altLang="en-US" sz="1400" dirty="0" smtClean="0"/>
              <a:t>이 이끌어낸 반도체</a:t>
            </a:r>
            <a:endParaRPr lang="en-US" altLang="ko-KR" sz="1200" dirty="0" smtClean="0"/>
          </a:p>
          <a:p>
            <a:pPr lvl="2"/>
            <a:r>
              <a:rPr lang="en-US" altLang="ko-KR" sz="1000" dirty="0" smtClean="0"/>
              <a:t>Deep Learning</a:t>
            </a:r>
            <a:r>
              <a:rPr lang="ko-KR" altLang="en-US" sz="1000" dirty="0" smtClean="0"/>
              <a:t>은 실전배치 된 </a:t>
            </a:r>
            <a:r>
              <a:rPr lang="en-US" altLang="ko-KR" sz="1000" dirty="0" smtClean="0"/>
              <a:t>Machine Learning </a:t>
            </a:r>
            <a:r>
              <a:rPr lang="ko-KR" altLang="en-US" sz="1000" dirty="0" smtClean="0"/>
              <a:t>가운데 가장 우수한 </a:t>
            </a:r>
            <a:r>
              <a:rPr lang="en-US" altLang="ko-KR" sz="1000" dirty="0" smtClean="0"/>
              <a:t>Performance</a:t>
            </a:r>
            <a:r>
              <a:rPr lang="ko-KR" altLang="en-US" sz="1000" dirty="0" smtClean="0"/>
              <a:t>를 보여주고 있음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이에 따라 </a:t>
            </a:r>
            <a:r>
              <a:rPr lang="en-US" altLang="ko-KR" sz="1000" dirty="0" smtClean="0"/>
              <a:t>Deep Learning </a:t>
            </a:r>
            <a:r>
              <a:rPr lang="ko-KR" altLang="en-US" sz="1000" dirty="0" smtClean="0"/>
              <a:t>방식의 대량 연산을 소화하고 최적화할 반도체들이 등장하게 되었다</a:t>
            </a:r>
            <a:r>
              <a:rPr lang="en-US" altLang="ko-KR" sz="1000" dirty="0" smtClean="0"/>
              <a:t>. Deep Learning</a:t>
            </a:r>
            <a:r>
              <a:rPr lang="ko-KR" altLang="en-US" sz="1000" dirty="0" smtClean="0"/>
              <a:t>을 효과적으로 다루는 반도체로 등장한 것이 바로 </a:t>
            </a:r>
            <a:r>
              <a:rPr lang="en-US" altLang="ko-KR" sz="1000" dirty="0" smtClean="0"/>
              <a:t>GPU, FPGA, ASIC(NPU, TPU) </a:t>
            </a:r>
            <a:r>
              <a:rPr lang="ko-KR" altLang="en-US" sz="1000" dirty="0" smtClean="0"/>
              <a:t>등이다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기술적인 배경지식이 많이 필요하지만 </a:t>
            </a:r>
            <a:r>
              <a:rPr lang="en-US" altLang="ko-KR" sz="1000" dirty="0" smtClean="0"/>
              <a:t>GPU, FPGA, ASIC(NPU, TPU)</a:t>
            </a:r>
            <a:r>
              <a:rPr lang="ko-KR" altLang="en-US" sz="1000" dirty="0" smtClean="0"/>
              <a:t>에 대해 궁금하다면 찾아볼 것을 강력히 권한다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특히 이들 중 </a:t>
            </a:r>
            <a:r>
              <a:rPr lang="en-US" altLang="ko-KR" sz="1000" dirty="0" smtClean="0"/>
              <a:t>GPU</a:t>
            </a:r>
            <a:r>
              <a:rPr lang="ko-KR" altLang="en-US" sz="1000" dirty="0" smtClean="0"/>
              <a:t>는 암호화폐 채굴광풍의 덕까지 보면서 일약 최고의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반도체로 각광받게 되었다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이에 따라 </a:t>
            </a:r>
            <a:r>
              <a:rPr lang="en-US" altLang="ko-KR" sz="1000" dirty="0" smtClean="0"/>
              <a:t>NVIDIA</a:t>
            </a:r>
            <a:r>
              <a:rPr lang="ko-KR" altLang="en-US" sz="1000" dirty="0" smtClean="0"/>
              <a:t>와 같은 </a:t>
            </a:r>
            <a:r>
              <a:rPr lang="en-US" altLang="ko-KR" sz="1000" dirty="0" smtClean="0"/>
              <a:t>GPU </a:t>
            </a:r>
            <a:r>
              <a:rPr lang="ko-KR" altLang="en-US" sz="1000" dirty="0" smtClean="0"/>
              <a:t>기업은 그래픽 처리를 위한 목적 이외에 </a:t>
            </a:r>
            <a:r>
              <a:rPr lang="en-US" altLang="ko-KR" sz="1000" dirty="0" smtClean="0"/>
              <a:t>General Purpose GPU (GPGPU) </a:t>
            </a:r>
            <a:r>
              <a:rPr lang="ko-KR" altLang="en-US" sz="1000" dirty="0" smtClean="0"/>
              <a:t>작업을 위한 </a:t>
            </a:r>
            <a:r>
              <a:rPr lang="en-US" altLang="ko-KR" sz="1000" dirty="0" smtClean="0"/>
              <a:t>tool</a:t>
            </a:r>
            <a:r>
              <a:rPr lang="ko-KR" altLang="en-US" sz="1000" dirty="0" smtClean="0"/>
              <a:t>을 제공하기에 이르렀다</a:t>
            </a:r>
            <a:r>
              <a:rPr lang="en-US" altLang="ko-KR" sz="1000" dirty="0" smtClean="0"/>
              <a:t>. CUDA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NVIDIA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GPU</a:t>
            </a:r>
            <a:r>
              <a:rPr lang="ko-KR" altLang="en-US" sz="1000" dirty="0" smtClean="0"/>
              <a:t>를 이용하여 </a:t>
            </a:r>
            <a:r>
              <a:rPr lang="en-US" altLang="ko-KR" sz="1000" dirty="0" smtClean="0"/>
              <a:t>parallel computing</a:t>
            </a:r>
            <a:r>
              <a:rPr lang="ko-KR" altLang="en-US" sz="1000" dirty="0" smtClean="0"/>
              <a:t>을 할 수 있게 하는 가장 대표적인 병렬 </a:t>
            </a:r>
            <a:r>
              <a:rPr lang="en-US" altLang="ko-KR" sz="1000" dirty="0" smtClean="0"/>
              <a:t>computing </a:t>
            </a:r>
            <a:r>
              <a:rPr lang="ko-KR" altLang="en-US" sz="1000" dirty="0" smtClean="0"/>
              <a:t>프로그래밍 언어이다</a:t>
            </a:r>
            <a:r>
              <a:rPr lang="en-US" altLang="ko-KR" sz="1000" dirty="0" smtClean="0"/>
              <a:t>. CPU</a:t>
            </a:r>
            <a:r>
              <a:rPr lang="ko-KR" altLang="en-US" sz="1000" dirty="0" smtClean="0"/>
              <a:t>는 아무리 많아야 </a:t>
            </a:r>
            <a:r>
              <a:rPr lang="en-US" altLang="ko-KR" sz="1000" dirty="0" smtClean="0"/>
              <a:t>64</a:t>
            </a:r>
            <a:r>
              <a:rPr lang="ko-KR" altLang="en-US" sz="1000" dirty="0" smtClean="0"/>
              <a:t>개 정도의 </a:t>
            </a:r>
            <a:r>
              <a:rPr lang="en-US" altLang="ko-KR" sz="1000" dirty="0" smtClean="0"/>
              <a:t>core</a:t>
            </a:r>
            <a:r>
              <a:rPr lang="ko-KR" altLang="en-US" sz="1000" dirty="0" smtClean="0"/>
              <a:t>를 가지지만</a:t>
            </a:r>
            <a:r>
              <a:rPr lang="en-US" altLang="ko-KR" sz="1000" dirty="0" smtClean="0"/>
              <a:t>(thread </a:t>
            </a:r>
            <a:r>
              <a:rPr lang="ko-KR" altLang="en-US" sz="1000" dirty="0" smtClean="0"/>
              <a:t>기준으로는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배까지도 되지만</a:t>
            </a:r>
            <a:r>
              <a:rPr lang="en-US" altLang="ko-KR" sz="1000" dirty="0" smtClean="0"/>
              <a:t>), GPU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core </a:t>
            </a:r>
            <a:r>
              <a:rPr lang="ko-KR" altLang="en-US" sz="1000" dirty="0" smtClean="0"/>
              <a:t>개수는 기본적으로 </a:t>
            </a:r>
            <a:r>
              <a:rPr lang="en-US" altLang="ko-KR" sz="1000" dirty="0" smtClean="0"/>
              <a:t>1000~2000</a:t>
            </a:r>
            <a:r>
              <a:rPr lang="ko-KR" altLang="en-US" sz="1000" dirty="0" smtClean="0"/>
              <a:t>개가 넘는다</a:t>
            </a:r>
            <a:r>
              <a:rPr lang="en-US" altLang="ko-KR" sz="1000" dirty="0" smtClean="0"/>
              <a:t>. (NVIDIA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최고사양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GPU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만개에 달하는 </a:t>
            </a:r>
            <a:r>
              <a:rPr lang="en-US" altLang="ko-KR" sz="1000" dirty="0" smtClean="0"/>
              <a:t>core</a:t>
            </a:r>
            <a:r>
              <a:rPr lang="ko-KR" altLang="en-US" sz="1000" dirty="0" smtClean="0"/>
              <a:t>를 가지고 있다</a:t>
            </a:r>
            <a:r>
              <a:rPr lang="en-US" altLang="ko-KR" sz="1000" dirty="0" smtClean="0"/>
              <a:t>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Deep Learning</a:t>
            </a:r>
            <a:r>
              <a:rPr lang="ko-KR" altLang="en-US" sz="1400" dirty="0" smtClean="0"/>
              <a:t>이 웅녀가 되기까지 </a:t>
            </a:r>
            <a:r>
              <a:rPr lang="en-US" altLang="ko-KR" sz="1400" dirty="0" smtClean="0"/>
              <a:t>GPU </a:t>
            </a:r>
            <a:r>
              <a:rPr lang="ko-KR" altLang="en-US" sz="1400" dirty="0" smtClean="0"/>
              <a:t>토대를 쌓아 올려준 게임산업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게임 그래픽의 고사양화와 더불어 수많은 병렬처리 그래픽 데이터를 처리하기 위해 그래픽 카드가 </a:t>
            </a:r>
            <a:r>
              <a:rPr lang="en-US" altLang="ko-KR" sz="1000" dirty="0" smtClean="0"/>
              <a:t>1990</a:t>
            </a:r>
            <a:r>
              <a:rPr lang="ko-KR" altLang="en-US" sz="1000" dirty="0" smtClean="0"/>
              <a:t>년대 이후 개화</a:t>
            </a:r>
            <a:r>
              <a:rPr lang="en-US" altLang="ko-KR" sz="1000" dirty="0" smtClean="0"/>
              <a:t>.. 2000</a:t>
            </a:r>
            <a:r>
              <a:rPr lang="ko-KR" altLang="en-US" sz="1000" dirty="0" smtClean="0"/>
              <a:t>년대 들어 급성장 시작</a:t>
            </a:r>
            <a:r>
              <a:rPr lang="en-US" altLang="ko-KR" sz="1000" dirty="0" smtClean="0"/>
              <a:t>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미세공정이 </a:t>
            </a:r>
            <a:r>
              <a:rPr lang="ko-KR" altLang="en-US" sz="1400" dirty="0" err="1" smtClean="0"/>
              <a:t>매우매우매우</a:t>
            </a:r>
            <a:r>
              <a:rPr lang="ko-KR" altLang="en-US" sz="1400" dirty="0" smtClean="0"/>
              <a:t> 중요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가장 대표적인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반도체인 </a:t>
            </a:r>
            <a:r>
              <a:rPr lang="en-US" altLang="ko-KR" sz="1000" dirty="0" smtClean="0"/>
              <a:t>GPU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모듈을 보면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보통 공랭식이든 </a:t>
            </a:r>
            <a:r>
              <a:rPr lang="ko-KR" altLang="en-US" sz="1000" dirty="0" err="1" smtClean="0"/>
              <a:t>수냉식이든</a:t>
            </a:r>
            <a:r>
              <a:rPr lang="ko-KR" altLang="en-US" sz="1000" dirty="0" smtClean="0"/>
              <a:t> 엄청난 </a:t>
            </a:r>
            <a:r>
              <a:rPr lang="en-US" altLang="ko-KR" sz="1000" dirty="0" smtClean="0"/>
              <a:t>cooler</a:t>
            </a:r>
            <a:r>
              <a:rPr lang="ko-KR" altLang="en-US" sz="1000" dirty="0" smtClean="0"/>
              <a:t>로 둘러싸여 있는 것을 어렵지 않게 볼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그만큼 연산 부하가 심하면서 전력 소비량이 어마어마하다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발열을 냉각장치를 해소해주지 않으면 </a:t>
            </a:r>
            <a:r>
              <a:rPr lang="en-US" altLang="ko-KR" sz="1000" dirty="0" smtClean="0"/>
              <a:t>throttling </a:t>
            </a:r>
            <a:r>
              <a:rPr lang="ko-KR" altLang="en-US" sz="1000" dirty="0" smtClean="0"/>
              <a:t>현상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연산을 수행하는 </a:t>
            </a:r>
            <a:r>
              <a:rPr lang="en-US" altLang="ko-KR" sz="1000" dirty="0" smtClean="0"/>
              <a:t>core</a:t>
            </a:r>
            <a:r>
              <a:rPr lang="ko-KR" altLang="en-US" sz="1000" dirty="0" smtClean="0"/>
              <a:t>가 발열로 물리적인 </a:t>
            </a:r>
            <a:r>
              <a:rPr lang="en-US" altLang="ko-KR" sz="1000" dirty="0" smtClean="0"/>
              <a:t>damage</a:t>
            </a:r>
            <a:r>
              <a:rPr lang="ko-KR" altLang="en-US" sz="1000" dirty="0" smtClean="0"/>
              <a:t>가 발생하기 전에 연산 속도를 떨어뜨림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이 발생하여 해당 반도체의 성능을 </a:t>
            </a:r>
            <a:r>
              <a:rPr lang="en-US" altLang="ko-KR" sz="1000" dirty="0" smtClean="0"/>
              <a:t>fully utilize</a:t>
            </a:r>
            <a:r>
              <a:rPr lang="ko-KR" altLang="en-US" sz="1000" dirty="0" smtClean="0"/>
              <a:t>하기 어려워진다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이러한 측면에서 미세공정은 앞서 </a:t>
            </a:r>
            <a:r>
              <a:rPr lang="ko-KR" altLang="en-US" sz="1000" dirty="0" err="1" smtClean="0"/>
              <a:t>비메모리</a:t>
            </a:r>
            <a:r>
              <a:rPr lang="ko-KR" altLang="en-US" sz="1000" dirty="0" smtClean="0"/>
              <a:t> 반도체에서 강조하였듯이 </a:t>
            </a:r>
            <a:r>
              <a:rPr lang="ko-KR" altLang="en-US" sz="1000" dirty="0" err="1" smtClean="0"/>
              <a:t>매우매우매우</a:t>
            </a:r>
            <a:r>
              <a:rPr lang="ko-KR" altLang="en-US" sz="1000" dirty="0" smtClean="0"/>
              <a:t> 중요하다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미세공정으로 만들어져야 전력소비량이 적어 발열 문제가 완화될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동일 공간 내에 더 많은 트랜지스터 등의 소자들이 배치되어 연산이 더 빨라질 수 있기 때문이다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특히나 자동차와 같이 열악한 환경에 설치되어야 하는 </a:t>
            </a:r>
            <a:r>
              <a:rPr lang="en-US" altLang="ko-KR" sz="1000" dirty="0" smtClean="0"/>
              <a:t>Mobility</a:t>
            </a:r>
            <a:r>
              <a:rPr lang="ko-KR" altLang="en-US" sz="1000" dirty="0" smtClean="0"/>
              <a:t>용 </a:t>
            </a:r>
            <a:r>
              <a:rPr lang="en-US" altLang="ko-KR" sz="1000" dirty="0" smtClean="0"/>
              <a:t>AI</a:t>
            </a:r>
            <a:r>
              <a:rPr lang="ko-KR" altLang="en-US" sz="1000" dirty="0" smtClean="0"/>
              <a:t>반도체는 열에 취약할 수 있으므로 발열 문제 완화를 위해 미세공정이 </a:t>
            </a:r>
            <a:r>
              <a:rPr lang="ko-KR" altLang="en-US" sz="1000" dirty="0" err="1" smtClean="0"/>
              <a:t>매우매우매우</a:t>
            </a:r>
            <a:r>
              <a:rPr lang="ko-KR" altLang="en-US" sz="1000" dirty="0" smtClean="0"/>
              <a:t> 중요하다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뿐만 아니라 전기비가 매우 많이 소요되는 데이터센터는 전력효율이 높은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반도체를 탑재해야 경쟁력을 갖출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특히 재생에너지 의존도를 높여야 하는 </a:t>
            </a:r>
            <a:r>
              <a:rPr lang="en-US" altLang="ko-KR" sz="1000" dirty="0" smtClean="0"/>
              <a:t>ESG </a:t>
            </a:r>
            <a:r>
              <a:rPr lang="ko-KR" altLang="en-US" sz="1000" dirty="0" smtClean="0"/>
              <a:t>시대에는 더더욱 그러하다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문제는 이러한 미세공정을 바탕으로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반도체를 제조해줄 수 있는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가 향후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년간 사실상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와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유이하다는</a:t>
            </a:r>
            <a:r>
              <a:rPr lang="ko-KR" altLang="en-US" sz="1000" dirty="0" smtClean="0"/>
              <a:t> 것이다</a:t>
            </a:r>
            <a:r>
              <a:rPr lang="en-US" altLang="ko-KR" sz="1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주요 </a:t>
            </a:r>
            <a:r>
              <a:rPr lang="en-US" altLang="ko-KR" sz="1400" dirty="0" smtClean="0"/>
              <a:t>AI </a:t>
            </a:r>
            <a:r>
              <a:rPr lang="ko-KR" altLang="en-US" sz="1400" dirty="0" smtClean="0"/>
              <a:t>반도체 </a:t>
            </a:r>
            <a:r>
              <a:rPr lang="en-US" altLang="ko-KR" sz="1400" dirty="0" smtClean="0"/>
              <a:t>Fabless</a:t>
            </a:r>
          </a:p>
          <a:p>
            <a:pPr lvl="2"/>
            <a:r>
              <a:rPr lang="en-US" altLang="ko-KR" sz="1000" dirty="0" smtClean="0"/>
              <a:t>GPU (NVIDIA, AMD, Intel), NPU (Apple </a:t>
            </a:r>
            <a:r>
              <a:rPr lang="ko-KR" altLang="en-US" sz="1000" dirty="0" smtClean="0"/>
              <a:t>등 다수</a:t>
            </a:r>
            <a:r>
              <a:rPr lang="en-US" altLang="ko-KR" sz="1000" dirty="0" smtClean="0"/>
              <a:t>), TPU (Google), FPGA </a:t>
            </a:r>
            <a:r>
              <a:rPr lang="en-US" altLang="ko-KR" sz="1000" dirty="0"/>
              <a:t>(AMD</a:t>
            </a:r>
            <a:r>
              <a:rPr lang="ko-KR" altLang="en-US" sz="1000" dirty="0"/>
              <a:t>의 </a:t>
            </a:r>
            <a:r>
              <a:rPr lang="en-US" altLang="ko-KR" sz="1000" dirty="0" smtClean="0"/>
              <a:t>Xilinx, </a:t>
            </a:r>
            <a:r>
              <a:rPr lang="en-US" altLang="ko-KR" sz="1000" dirty="0"/>
              <a:t>Intel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Altera)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err="1" smtClean="0"/>
              <a:t>SoC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AI </a:t>
            </a:r>
            <a:r>
              <a:rPr lang="ko-KR" altLang="en-US" sz="1400" dirty="0" smtClean="0"/>
              <a:t>반도체</a:t>
            </a:r>
            <a:endParaRPr lang="en-US" altLang="ko-KR" sz="1400" dirty="0" smtClean="0"/>
          </a:p>
          <a:p>
            <a:pPr lvl="2"/>
            <a:r>
              <a:rPr lang="ko-KR" altLang="en-US" sz="1000" dirty="0" err="1" smtClean="0"/>
              <a:t>스마트폰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AP(</a:t>
            </a:r>
            <a:r>
              <a:rPr lang="en-US" altLang="ko-KR" sz="1000" dirty="0" err="1" smtClean="0"/>
              <a:t>SoC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중심으로 내장형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반도체들도 빠르게 성장하고 있는 모습이다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그러나 </a:t>
            </a:r>
            <a:r>
              <a:rPr lang="en-US" altLang="ko-KR" sz="1000" dirty="0" err="1" smtClean="0"/>
              <a:t>SoC</a:t>
            </a:r>
            <a:r>
              <a:rPr lang="ko-KR" altLang="en-US" sz="1000" dirty="0" smtClean="0"/>
              <a:t>에 들어가는 내장형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iGPU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성능은 결국 한계가 있을 수밖에 없다는 판단이 주류를 이룬다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스마트폰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노트북 등의 </a:t>
            </a:r>
            <a:r>
              <a:rPr lang="en-US" altLang="ko-KR" sz="1000" dirty="0" smtClean="0"/>
              <a:t>Edge device</a:t>
            </a:r>
            <a:r>
              <a:rPr lang="ko-KR" altLang="en-US" sz="1000" dirty="0" smtClean="0"/>
              <a:t>의 성능을 최대한 끌어올리는 시도는 지속될 것이나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이러한 </a:t>
            </a:r>
            <a:r>
              <a:rPr lang="en-US" altLang="ko-KR" sz="1000" dirty="0" smtClean="0"/>
              <a:t>edge device</a:t>
            </a:r>
            <a:r>
              <a:rPr lang="ko-KR" altLang="en-US" sz="1000" dirty="0" smtClean="0"/>
              <a:t>에서 대규모 연산을 하는 것은 </a:t>
            </a:r>
            <a:r>
              <a:rPr lang="en-US" altLang="ko-KR" sz="1000" dirty="0" smtClean="0"/>
              <a:t>5~10</a:t>
            </a:r>
            <a:r>
              <a:rPr lang="ko-KR" altLang="en-US" sz="1000" dirty="0" smtClean="0"/>
              <a:t>년 안에 널리 보급되기는 어려워 보인다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단기적으로나 중기적으로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반도체의 주된 활용은 데이터센터나 기업의 </a:t>
            </a:r>
            <a:r>
              <a:rPr lang="en-US" altLang="ko-KR" sz="1000" dirty="0" smtClean="0"/>
              <a:t>work station</a:t>
            </a:r>
            <a:r>
              <a:rPr lang="ko-KR" altLang="en-US" sz="1000" dirty="0" smtClean="0"/>
              <a:t>을 통해 이루어질 가능성이 크다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따라서 단기적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중기적으로 </a:t>
            </a:r>
            <a:r>
              <a:rPr lang="en-US" altLang="ko-KR" sz="1000" dirty="0" smtClean="0"/>
              <a:t>AI</a:t>
            </a:r>
            <a:r>
              <a:rPr lang="ko-KR" altLang="en-US" sz="1000" dirty="0" smtClean="0"/>
              <a:t>의 활용은 데이터 센터를 중심으로 확대될 가능성이 가장 크다</a:t>
            </a:r>
            <a:r>
              <a:rPr lang="en-US" altLang="ko-KR" sz="1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Digression: </a:t>
            </a:r>
            <a:r>
              <a:rPr lang="en-US" altLang="ko-KR" sz="1400" dirty="0" err="1" smtClean="0"/>
              <a:t>SoC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시스템반도체의 미래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스마트폰에 전면적으로 쓰이는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뿐만 아니라 이미 일부 </a:t>
            </a:r>
            <a:r>
              <a:rPr lang="en-US" altLang="ko-KR" sz="1000" dirty="0" smtClean="0"/>
              <a:t>laptop PC (M1 chip</a:t>
            </a:r>
            <a:r>
              <a:rPr lang="ko-KR" altLang="en-US" sz="1000" dirty="0" smtClean="0"/>
              <a:t>을 사용한 </a:t>
            </a:r>
            <a:r>
              <a:rPr lang="en-US" altLang="ko-KR" sz="1000" dirty="0" smtClean="0"/>
              <a:t>Apple MacBook) </a:t>
            </a:r>
            <a:r>
              <a:rPr lang="ko-KR" altLang="en-US" sz="1000" dirty="0" smtClean="0"/>
              <a:t>에도 채용되고 있다</a:t>
            </a:r>
            <a:r>
              <a:rPr lang="en-US" altLang="ko-KR" sz="1000" dirty="0" smtClean="0"/>
              <a:t>. Edge computing</a:t>
            </a:r>
            <a:r>
              <a:rPr lang="ko-KR" altLang="en-US" sz="1000" dirty="0" smtClean="0"/>
              <a:t>의 발전이 </a:t>
            </a:r>
            <a:r>
              <a:rPr lang="en-US" altLang="ko-KR" sz="1000" dirty="0" smtClean="0"/>
              <a:t>edge device</a:t>
            </a:r>
            <a:r>
              <a:rPr lang="ko-KR" altLang="en-US" sz="1000" dirty="0" smtClean="0"/>
              <a:t>의 절대적인 성능을 쉼없이 끌어올리는 방향이 아니라 서버의 성능을 </a:t>
            </a:r>
            <a:r>
              <a:rPr lang="en-US" altLang="ko-KR" sz="1000" dirty="0" smtClean="0"/>
              <a:t>edge device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exploit</a:t>
            </a:r>
            <a:r>
              <a:rPr lang="ko-KR" altLang="en-US" sz="1000" dirty="0" smtClean="0"/>
              <a:t>하게 해주는 방향으로 나아간다면</a:t>
            </a:r>
            <a:r>
              <a:rPr lang="en-US" altLang="ko-KR" sz="1000" dirty="0" smtClean="0"/>
              <a:t>, PC</a:t>
            </a:r>
            <a:r>
              <a:rPr lang="ko-KR" altLang="en-US" sz="1000" dirty="0" smtClean="0"/>
              <a:t>시장에서도 </a:t>
            </a:r>
            <a:r>
              <a:rPr lang="en-US" altLang="ko-KR" sz="1000" dirty="0" smtClean="0"/>
              <a:t>CPU, GPU, DRAM </a:t>
            </a:r>
            <a:r>
              <a:rPr lang="ko-KR" altLang="en-US" sz="1000" dirty="0" smtClean="0"/>
              <a:t>각각이 설치되기 보다는 </a:t>
            </a:r>
            <a:r>
              <a:rPr lang="en-US" altLang="ko-KR" sz="1000" dirty="0" err="1" smtClean="0"/>
              <a:t>SoC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방식의 </a:t>
            </a:r>
            <a:r>
              <a:rPr lang="en-US" altLang="ko-KR" sz="1000" dirty="0" smtClean="0"/>
              <a:t>AP (CPU, </a:t>
            </a:r>
            <a:r>
              <a:rPr lang="ko-KR" altLang="en-US" sz="1000" dirty="0" smtClean="0"/>
              <a:t>가속기</a:t>
            </a:r>
            <a:r>
              <a:rPr lang="en-US" altLang="ko-KR" sz="1000" dirty="0" smtClean="0"/>
              <a:t>, LPDDR DRAM, </a:t>
            </a:r>
            <a:r>
              <a:rPr lang="ko-KR" altLang="en-US" sz="1000" dirty="0" err="1" smtClean="0"/>
              <a:t>통신모뎀</a:t>
            </a:r>
            <a:r>
              <a:rPr lang="ko-KR" altLang="en-US" sz="1000" dirty="0" smtClean="0"/>
              <a:t> 등으로 구성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로 대체될 가능성이 크다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실제로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시장에서 일반사용자용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에서는 경량화와 </a:t>
            </a:r>
            <a:r>
              <a:rPr lang="ko-KR" altLang="en-US" sz="1000" dirty="0" err="1" smtClean="0"/>
              <a:t>발열관리가</a:t>
            </a:r>
            <a:r>
              <a:rPr lang="ko-KR" altLang="en-US" sz="1000" dirty="0" smtClean="0"/>
              <a:t> 중시되고 있어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로의 대체가 진전될 것으로 보인다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en-US" altLang="ko-KR" sz="1000" dirty="0" smtClean="0"/>
              <a:t>Qualcomm, Apple, </a:t>
            </a:r>
            <a:r>
              <a:rPr lang="ko-KR" altLang="en-US" sz="1000" dirty="0" smtClean="0"/>
              <a:t>삼성전자 등은 자사의 </a:t>
            </a:r>
            <a:r>
              <a:rPr lang="ko-KR" altLang="en-US" sz="1000" dirty="0" err="1" smtClean="0"/>
              <a:t>스마트폰용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develop</a:t>
            </a:r>
            <a:r>
              <a:rPr lang="ko-KR" altLang="en-US" sz="1000" dirty="0" smtClean="0"/>
              <a:t>하여 </a:t>
            </a:r>
            <a:r>
              <a:rPr lang="en-US" altLang="ko-KR" sz="1000" dirty="0" smtClean="0"/>
              <a:t>mobility</a:t>
            </a:r>
            <a:r>
              <a:rPr lang="ko-KR" altLang="en-US" sz="1000" dirty="0" smtClean="0"/>
              <a:t>용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를 개발 중에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특히 </a:t>
            </a:r>
            <a:r>
              <a:rPr lang="en-US" altLang="ko-KR" sz="1000" dirty="0" smtClean="0"/>
              <a:t>mobility</a:t>
            </a:r>
            <a:r>
              <a:rPr lang="ko-KR" altLang="en-US" sz="1000" dirty="0" smtClean="0"/>
              <a:t>용은 스마트폰이나</a:t>
            </a:r>
            <a:r>
              <a:rPr lang="en-US" altLang="ko-KR" sz="1000" dirty="0" smtClean="0"/>
              <a:t> PC</a:t>
            </a:r>
            <a:r>
              <a:rPr lang="ko-KR" altLang="en-US" sz="1000" dirty="0" smtClean="0"/>
              <a:t>용과 달리 내구성까지 고려해야 하는 </a:t>
            </a:r>
            <a:r>
              <a:rPr lang="ko-KR" altLang="en-US" sz="1000" dirty="0" err="1" smtClean="0"/>
              <a:t>고난이도의</a:t>
            </a:r>
            <a:r>
              <a:rPr lang="ko-KR" altLang="en-US" sz="1000" dirty="0" smtClean="0"/>
              <a:t> 설계를 요구한다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각사는</a:t>
            </a:r>
            <a:r>
              <a:rPr lang="ko-KR" altLang="en-US" sz="1000" dirty="0" smtClean="0"/>
              <a:t> 스마트폰</a:t>
            </a:r>
            <a:r>
              <a:rPr lang="en-US" altLang="ko-KR" sz="1000" dirty="0" smtClean="0"/>
              <a:t>-mobility</a:t>
            </a:r>
            <a:r>
              <a:rPr lang="ko-KR" altLang="en-US" sz="1000" dirty="0" smtClean="0"/>
              <a:t>의 효과적인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연계를 </a:t>
            </a:r>
            <a:r>
              <a:rPr lang="ko-KR" altLang="en-US" sz="1000" dirty="0"/>
              <a:t>자사 </a:t>
            </a:r>
            <a:r>
              <a:rPr lang="en-US" altLang="ko-KR" sz="1000" dirty="0"/>
              <a:t>AP </a:t>
            </a:r>
            <a:r>
              <a:rPr lang="ko-KR" altLang="en-US" sz="1000" dirty="0" smtClean="0"/>
              <a:t>생태계 안에서 구축하기를 원한다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심지어 데이터센터의 서버용 </a:t>
            </a:r>
            <a:r>
              <a:rPr lang="en-US" altLang="ko-KR" sz="1000" dirty="0" smtClean="0"/>
              <a:t>chip </a:t>
            </a:r>
            <a:r>
              <a:rPr lang="ko-KR" altLang="en-US" sz="1000" dirty="0" smtClean="0"/>
              <a:t>역시 </a:t>
            </a:r>
            <a:r>
              <a:rPr lang="en-US" altLang="ko-KR" sz="1000" dirty="0" smtClean="0"/>
              <a:t>CPU, </a:t>
            </a:r>
            <a:r>
              <a:rPr lang="ko-KR" altLang="en-US" sz="1000" dirty="0" smtClean="0"/>
              <a:t>가속기</a:t>
            </a:r>
            <a:r>
              <a:rPr lang="en-US" altLang="ko-KR" sz="1000" dirty="0" smtClean="0"/>
              <a:t>(GPU, TPU), DRAM</a:t>
            </a:r>
            <a:r>
              <a:rPr lang="ko-KR" altLang="en-US" sz="1000" dirty="0" smtClean="0"/>
              <a:t>으로 구분되지 않고 </a:t>
            </a:r>
            <a:r>
              <a:rPr lang="en-US" altLang="ko-KR" sz="1000" dirty="0" smtClean="0"/>
              <a:t>AP</a:t>
            </a:r>
            <a:r>
              <a:rPr lang="ko-KR" altLang="en-US" sz="1000" dirty="0" smtClean="0"/>
              <a:t>와 같은 </a:t>
            </a:r>
            <a:r>
              <a:rPr lang="en-US" altLang="ko-KR" sz="1000" dirty="0" err="1" smtClean="0"/>
              <a:t>SoC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형태의 단일 </a:t>
            </a:r>
            <a:r>
              <a:rPr lang="en-US" altLang="ko-KR" sz="1000" dirty="0" smtClean="0"/>
              <a:t>chipset</a:t>
            </a:r>
            <a:r>
              <a:rPr lang="ko-KR" altLang="en-US" sz="1000" dirty="0" smtClean="0"/>
              <a:t>으로 구현될 가능성도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아직은 미지수이긴 하지만</a:t>
            </a:r>
            <a:r>
              <a:rPr lang="en-US" altLang="ko-KR" sz="1000" dirty="0" smtClean="0"/>
              <a:t>.. </a:t>
            </a:r>
            <a:r>
              <a:rPr lang="en-US" altLang="ko-KR" sz="1000" dirty="0" err="1" smtClean="0"/>
              <a:t>SoC</a:t>
            </a:r>
            <a:r>
              <a:rPr lang="ko-KR" altLang="en-US" sz="1000" dirty="0" smtClean="0"/>
              <a:t>의 발전 방향은 결국 뒤에 언급될 </a:t>
            </a:r>
            <a:r>
              <a:rPr lang="ko-KR" altLang="en-US" sz="1000" dirty="0" err="1" smtClean="0"/>
              <a:t>뉴로모픽</a:t>
            </a:r>
            <a:r>
              <a:rPr lang="ko-KR" altLang="en-US" sz="1000" dirty="0" smtClean="0"/>
              <a:t> 반도체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또는 </a:t>
            </a:r>
            <a:r>
              <a:rPr lang="en-US" altLang="ko-KR" sz="1000" dirty="0" smtClean="0"/>
              <a:t>PIM) </a:t>
            </a:r>
            <a:r>
              <a:rPr lang="ko-KR" altLang="en-US" sz="1000" dirty="0" smtClean="0"/>
              <a:t>와 </a:t>
            </a:r>
            <a:r>
              <a:rPr lang="ko-KR" altLang="en-US" sz="1000" dirty="0" err="1" smtClean="0"/>
              <a:t>맞닿게될</a:t>
            </a:r>
            <a:r>
              <a:rPr lang="ko-KR" altLang="en-US" sz="1000" dirty="0" smtClean="0"/>
              <a:t> 가능성이 높다</a:t>
            </a:r>
            <a:r>
              <a:rPr lang="en-US" altLang="ko-KR" sz="10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91274" y="5511980"/>
                <a:ext cx="6105525" cy="45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00B050"/>
                    </a:solidFill>
                  </a:rPr>
                  <a:t>CPU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나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AP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에 내장되는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GPU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를 </a:t>
                </a:r>
                <a:r>
                  <a:rPr lang="en-US" altLang="ko-KR" sz="1000" dirty="0" err="1" smtClean="0">
                    <a:solidFill>
                      <a:srgbClr val="00B050"/>
                    </a:solidFill>
                  </a:rPr>
                  <a:t>iGPU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라 하며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, 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별도의 부품이나 모듈로 사용되는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GDP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를 </a:t>
                </a:r>
                <a:r>
                  <a:rPr lang="en-US" altLang="ko-KR" sz="1000" dirty="0" err="1" smtClean="0">
                    <a:solidFill>
                      <a:srgbClr val="00B050"/>
                    </a:solidFill>
                  </a:rPr>
                  <a:t>dGDP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라 한다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.</a:t>
                </a:r>
                <a:br>
                  <a:rPr lang="en-US" altLang="ko-KR" sz="1000" dirty="0" smtClean="0">
                    <a:solidFill>
                      <a:srgbClr val="00B050"/>
                    </a:solidFill>
                  </a:rPr>
                </a:br>
                <a:r>
                  <a:rPr lang="en-US" altLang="ko-KR" sz="1000" dirty="0" err="1" smtClean="0">
                    <a:solidFill>
                      <a:srgbClr val="00B050"/>
                    </a:solidFill>
                  </a:rPr>
                  <a:t>iGPU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의 대표적인 사례가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Qualcomm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의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Adreno, Intel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ko-KR" altLang="en-US" sz="1000" dirty="0" smtClean="0">
                    <a:solidFill>
                      <a:srgbClr val="00B050"/>
                    </a:solidFill>
                  </a:rPr>
                  <a:t>의 일부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line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들이다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274" y="5511980"/>
                <a:ext cx="6105525" cy="454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295774" y="1650464"/>
            <a:ext cx="610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Machine Learning </a:t>
            </a:r>
            <a:r>
              <a:rPr lang="ko-KR" altLang="en-US" sz="1000" dirty="0" smtClean="0">
                <a:solidFill>
                  <a:srgbClr val="00B050"/>
                </a:solidFill>
              </a:rPr>
              <a:t>가운데 </a:t>
            </a:r>
            <a:r>
              <a:rPr lang="en-US" altLang="ko-KR" sz="1000" dirty="0" smtClean="0">
                <a:solidFill>
                  <a:srgbClr val="00B050"/>
                </a:solidFill>
              </a:rPr>
              <a:t>Neural Network </a:t>
            </a:r>
            <a:r>
              <a:rPr lang="ko-KR" altLang="en-US" sz="1000" dirty="0" smtClean="0">
                <a:solidFill>
                  <a:srgbClr val="00B050"/>
                </a:solidFill>
              </a:rPr>
              <a:t>방식의 학습 방식이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그리고 </a:t>
            </a:r>
            <a:r>
              <a:rPr lang="en-US" altLang="ko-KR" sz="1000" dirty="0" smtClean="0">
                <a:solidFill>
                  <a:srgbClr val="00B050"/>
                </a:solidFill>
              </a:rPr>
              <a:t>Neural Network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layer</a:t>
            </a:r>
            <a:r>
              <a:rPr lang="ko-KR" altLang="en-US" sz="1000" dirty="0" smtClean="0">
                <a:solidFill>
                  <a:srgbClr val="00B050"/>
                </a:solidFill>
              </a:rPr>
              <a:t>가 여럿인 학습을 </a:t>
            </a:r>
            <a:r>
              <a:rPr lang="en-US" altLang="ko-KR" sz="1000" dirty="0" smtClean="0">
                <a:solidFill>
                  <a:srgbClr val="00B050"/>
                </a:solidFill>
              </a:rPr>
              <a:t>Deep Learning</a:t>
            </a:r>
            <a:r>
              <a:rPr lang="ko-KR" altLang="en-US" sz="1000" dirty="0" smtClean="0">
                <a:solidFill>
                  <a:srgbClr val="00B050"/>
                </a:solidFill>
              </a:rPr>
              <a:t>이라고 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이러한 </a:t>
            </a:r>
            <a:r>
              <a:rPr lang="en-US" altLang="ko-KR" sz="1000" dirty="0" smtClean="0">
                <a:solidFill>
                  <a:srgbClr val="00B050"/>
                </a:solidFill>
              </a:rPr>
              <a:t>Deep Learning</a:t>
            </a:r>
            <a:r>
              <a:rPr lang="ko-KR" altLang="en-US" sz="1000" dirty="0" smtClean="0">
                <a:solidFill>
                  <a:srgbClr val="00B050"/>
                </a:solidFill>
              </a:rPr>
              <a:t>에 소요되는 개별 연산은 엄청나게 대단한 연산들을 요구하지 않지만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동시에 대량의 연산을 요구하는 특징을 보인다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특히 </a:t>
            </a:r>
            <a:r>
              <a:rPr lang="en-US" altLang="ko-KR" sz="1000" dirty="0" smtClean="0">
                <a:solidFill>
                  <a:srgbClr val="00B050"/>
                </a:solidFill>
              </a:rPr>
              <a:t>layer</a:t>
            </a:r>
            <a:r>
              <a:rPr lang="ko-KR" altLang="en-US" sz="1000" dirty="0" smtClean="0">
                <a:solidFill>
                  <a:srgbClr val="00B050"/>
                </a:solidFill>
              </a:rPr>
              <a:t>가 많아지면 많아질수록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개별 </a:t>
            </a:r>
            <a:r>
              <a:rPr lang="en-US" altLang="ko-KR" sz="1000" dirty="0" smtClean="0">
                <a:solidFill>
                  <a:srgbClr val="00B050"/>
                </a:solidFill>
              </a:rPr>
              <a:t>layer </a:t>
            </a:r>
            <a:r>
              <a:rPr lang="ko-KR" altLang="en-US" sz="1000" dirty="0" smtClean="0">
                <a:solidFill>
                  <a:srgbClr val="00B050"/>
                </a:solidFill>
              </a:rPr>
              <a:t>안에 포함되는 변수가 많아질수록 요구되는 연산의 양은 매우 빠르게 증가한다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9525" y="2923612"/>
            <a:ext cx="1533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Machine Learning</a:t>
            </a:r>
            <a:r>
              <a:rPr lang="ko-KR" altLang="en-US" sz="1000" dirty="0" smtClean="0">
                <a:solidFill>
                  <a:srgbClr val="00B050"/>
                </a:solidFill>
              </a:rPr>
              <a:t>과 </a:t>
            </a:r>
            <a:r>
              <a:rPr lang="en-US" altLang="ko-KR" sz="1000" dirty="0" smtClean="0">
                <a:solidFill>
                  <a:srgbClr val="00B050"/>
                </a:solidFill>
              </a:rPr>
              <a:t>Deep Learning</a:t>
            </a:r>
            <a:r>
              <a:rPr lang="ko-KR" altLang="en-US" sz="1000" dirty="0" smtClean="0">
                <a:solidFill>
                  <a:srgbClr val="00B050"/>
                </a:solidFill>
              </a:rPr>
              <a:t>이 사람들에게 외면되고 있었던 과거 시간 동안에 </a:t>
            </a:r>
            <a:r>
              <a:rPr lang="en-US" altLang="ko-KR" sz="1000" dirty="0" smtClean="0">
                <a:solidFill>
                  <a:srgbClr val="00B050"/>
                </a:solidFill>
              </a:rPr>
              <a:t>GPU</a:t>
            </a:r>
            <a:r>
              <a:rPr lang="ko-KR" altLang="en-US" sz="1000" dirty="0" smtClean="0">
                <a:solidFill>
                  <a:srgbClr val="00B050"/>
                </a:solidFill>
              </a:rPr>
              <a:t>는 전혀 무관한 분야에서 개화기를 시작하였다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064" y="68926"/>
            <a:ext cx="7074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2021</a:t>
            </a:r>
            <a:r>
              <a:rPr lang="ko-KR" altLang="en-US" sz="1000" dirty="0" smtClean="0">
                <a:solidFill>
                  <a:srgbClr val="00B050"/>
                </a:solidFill>
              </a:rPr>
              <a:t>년 현재 </a:t>
            </a:r>
            <a:r>
              <a:rPr lang="en-US" altLang="ko-KR" sz="1000" dirty="0" smtClean="0">
                <a:solidFill>
                  <a:srgbClr val="00B050"/>
                </a:solidFill>
              </a:rPr>
              <a:t>AI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</a:t>
            </a:r>
            <a:r>
              <a:rPr lang="en-US" altLang="ko-KR" sz="1000" dirty="0" smtClean="0">
                <a:solidFill>
                  <a:srgbClr val="00B050"/>
                </a:solidFill>
              </a:rPr>
              <a:t>Fabless</a:t>
            </a:r>
            <a:r>
              <a:rPr lang="ko-KR" altLang="en-US" sz="1000" dirty="0" smtClean="0">
                <a:solidFill>
                  <a:srgbClr val="00B050"/>
                </a:solidFill>
              </a:rPr>
              <a:t>는 대부분 미국에 집중되어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한편 </a:t>
            </a:r>
            <a:r>
              <a:rPr lang="en-US" altLang="ko-KR" sz="1000" dirty="0" smtClean="0">
                <a:solidFill>
                  <a:srgbClr val="00B050"/>
                </a:solidFill>
              </a:rPr>
              <a:t>AI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제조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 </a:t>
            </a:r>
            <a:r>
              <a:rPr lang="ko-KR" altLang="en-US" sz="1000" dirty="0" smtClean="0">
                <a:solidFill>
                  <a:srgbClr val="00B050"/>
                </a:solidFill>
              </a:rPr>
              <a:t>역량은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삼성전자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에 쏠려있다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GPU</a:t>
            </a:r>
            <a:r>
              <a:rPr lang="ko-KR" altLang="en-US" sz="1000" dirty="0" smtClean="0">
                <a:solidFill>
                  <a:srgbClr val="00B050"/>
                </a:solidFill>
              </a:rPr>
              <a:t>가 품귀현상을 보이는 지금 보다 </a:t>
            </a:r>
            <a:r>
              <a:rPr lang="en-US" altLang="ko-KR" sz="1000" dirty="0" smtClean="0">
                <a:solidFill>
                  <a:srgbClr val="00B050"/>
                </a:solidFill>
              </a:rPr>
              <a:t>AI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반도체에 대한 수요가 더 확대될 미래에 대비할 필요가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이러한 이유로 미국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유럽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중국 아시아 각국의 기업들은 </a:t>
            </a:r>
            <a:r>
              <a:rPr lang="en-US" altLang="ko-KR" sz="1000" dirty="0" smtClean="0">
                <a:solidFill>
                  <a:srgbClr val="00B050"/>
                </a:solidFill>
              </a:rPr>
              <a:t>AI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설계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생산 역량을 보유하고자 분주히 노력하고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한국만 하더라도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몽구스</a:t>
            </a:r>
            <a:r>
              <a:rPr lang="ko-KR" altLang="en-US" sz="1000" dirty="0" smtClean="0">
                <a:solidFill>
                  <a:srgbClr val="00B050"/>
                </a:solidFill>
              </a:rPr>
              <a:t> 프로젝트를 통해 </a:t>
            </a:r>
            <a:r>
              <a:rPr lang="en-US" altLang="ko-KR" sz="1000" dirty="0" smtClean="0">
                <a:solidFill>
                  <a:srgbClr val="00B050"/>
                </a:solidFill>
              </a:rPr>
              <a:t>ARM </a:t>
            </a:r>
            <a:r>
              <a:rPr lang="ko-KR" altLang="en-US" sz="1000" dirty="0" smtClean="0">
                <a:solidFill>
                  <a:srgbClr val="00B050"/>
                </a:solidFill>
              </a:rPr>
              <a:t>기반 자체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를 확보하고자 해던 삼성도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몽구스</a:t>
            </a:r>
            <a:r>
              <a:rPr lang="ko-KR" altLang="en-US" sz="1000" dirty="0" smtClean="0">
                <a:solidFill>
                  <a:srgbClr val="00B050"/>
                </a:solidFill>
              </a:rPr>
              <a:t> 프로젝트를 포기하면서까지</a:t>
            </a:r>
            <a:r>
              <a:rPr lang="en-US" altLang="ko-KR" sz="1000" dirty="0" smtClean="0">
                <a:solidFill>
                  <a:srgbClr val="00B050"/>
                </a:solidFill>
              </a:rPr>
              <a:t>, NPU </a:t>
            </a:r>
            <a:r>
              <a:rPr lang="ko-KR" altLang="en-US" sz="1000" dirty="0" smtClean="0">
                <a:solidFill>
                  <a:srgbClr val="00B050"/>
                </a:solidFill>
              </a:rPr>
              <a:t>개발에 자원을 집중하고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중국 기업들 역시 중앙정부와 지방정부의 전폭적인 지원을 등에 없고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AI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설계역량을 확보하기 위해 뛰어들고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한국도 삼성전자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라는 제조 역량을 보유하고 있다고 안심하기에는 아직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가야할</a:t>
            </a:r>
            <a:r>
              <a:rPr lang="ko-KR" altLang="en-US" sz="1000" dirty="0" smtClean="0">
                <a:solidFill>
                  <a:srgbClr val="00B050"/>
                </a:solidFill>
              </a:rPr>
              <a:t> 길이 너무나도 많다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(</a:t>
            </a:r>
            <a:r>
              <a:rPr lang="ko-KR" altLang="en-US" sz="1000" dirty="0" smtClean="0">
                <a:solidFill>
                  <a:srgbClr val="00B050"/>
                </a:solidFill>
              </a:rPr>
              <a:t>참고</a:t>
            </a:r>
            <a:r>
              <a:rPr lang="en-US" altLang="ko-KR" sz="1000" dirty="0" smtClean="0">
                <a:solidFill>
                  <a:srgbClr val="00B050"/>
                </a:solidFill>
              </a:rPr>
              <a:t>: </a:t>
            </a:r>
            <a:r>
              <a:rPr lang="ko-KR" altLang="en-US" sz="1000" dirty="0" smtClean="0">
                <a:solidFill>
                  <a:srgbClr val="00B050"/>
                </a:solidFill>
              </a:rPr>
              <a:t>한국 </a:t>
            </a:r>
            <a:r>
              <a:rPr lang="en-US" altLang="ko-KR" sz="1000" dirty="0" smtClean="0">
                <a:solidFill>
                  <a:srgbClr val="00B050"/>
                </a:solidFill>
              </a:rPr>
              <a:t>ETRI</a:t>
            </a:r>
            <a:r>
              <a:rPr lang="ko-KR" altLang="en-US" sz="1000" dirty="0" smtClean="0">
                <a:solidFill>
                  <a:srgbClr val="00B050"/>
                </a:solidFill>
              </a:rPr>
              <a:t>는 </a:t>
            </a:r>
            <a:r>
              <a:rPr lang="en-US" altLang="ko-KR" sz="1000" dirty="0" smtClean="0">
                <a:solidFill>
                  <a:srgbClr val="00B050"/>
                </a:solidFill>
              </a:rPr>
              <a:t>‘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알데바란</a:t>
            </a:r>
            <a:r>
              <a:rPr lang="en-US" altLang="ko-KR" sz="1000" dirty="0" smtClean="0">
                <a:solidFill>
                  <a:srgbClr val="00B050"/>
                </a:solidFill>
              </a:rPr>
              <a:t>＇</a:t>
            </a:r>
            <a:r>
              <a:rPr lang="ko-KR" altLang="en-US" sz="1000" dirty="0" smtClean="0">
                <a:solidFill>
                  <a:srgbClr val="00B050"/>
                </a:solidFill>
              </a:rPr>
              <a:t>이라는 </a:t>
            </a:r>
            <a:r>
              <a:rPr lang="en-US" altLang="ko-KR" sz="1000" dirty="0" smtClean="0">
                <a:solidFill>
                  <a:srgbClr val="00B050"/>
                </a:solidFill>
              </a:rPr>
              <a:t>NPU </a:t>
            </a:r>
            <a:r>
              <a:rPr lang="ko-KR" altLang="en-US" sz="1000" dirty="0" smtClean="0">
                <a:solidFill>
                  <a:srgbClr val="00B050"/>
                </a:solidFill>
              </a:rPr>
              <a:t>기반 서버용 </a:t>
            </a:r>
            <a:r>
              <a:rPr lang="en-US" altLang="ko-KR" sz="1000" dirty="0" smtClean="0">
                <a:solidFill>
                  <a:srgbClr val="00B050"/>
                </a:solidFill>
              </a:rPr>
              <a:t>AI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반도체를 현재 개발 중이며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현재 개발 중인 국내 </a:t>
            </a:r>
            <a:r>
              <a:rPr lang="en-US" altLang="ko-KR" sz="1000" dirty="0" smtClean="0">
                <a:solidFill>
                  <a:srgbClr val="00B050"/>
                </a:solidFill>
              </a:rPr>
              <a:t>AI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프로젝트들 중 가장 각광받고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2020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년초부터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SK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텔레콤과</a:t>
            </a:r>
            <a:r>
              <a:rPr lang="ko-KR" altLang="en-US" sz="1000" dirty="0" smtClean="0">
                <a:solidFill>
                  <a:srgbClr val="00B050"/>
                </a:solidFill>
              </a:rPr>
              <a:t> 상업적 활용을 모색하는 협력이 시작되었다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6699" y="5990353"/>
            <a:ext cx="6105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TPU </a:t>
            </a:r>
            <a:r>
              <a:rPr lang="ko-KR" altLang="en-US" sz="1000" dirty="0" smtClean="0">
                <a:solidFill>
                  <a:srgbClr val="00B050"/>
                </a:solidFill>
              </a:rPr>
              <a:t>역시 </a:t>
            </a:r>
            <a:r>
              <a:rPr lang="en-US" altLang="ko-KR" sz="1000" dirty="0" smtClean="0">
                <a:solidFill>
                  <a:srgbClr val="00B050"/>
                </a:solidFill>
              </a:rPr>
              <a:t>NPU </a:t>
            </a:r>
            <a:r>
              <a:rPr lang="ko-KR" altLang="en-US" sz="1000" dirty="0" smtClean="0">
                <a:solidFill>
                  <a:srgbClr val="00B050"/>
                </a:solidFill>
              </a:rPr>
              <a:t>방식을 기본적으로 깔고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Tensor </a:t>
            </a:r>
            <a:r>
              <a:rPr lang="ko-KR" altLang="en-US" sz="1000" dirty="0" smtClean="0">
                <a:solidFill>
                  <a:srgbClr val="00B050"/>
                </a:solidFill>
              </a:rPr>
              <a:t>연산을 수행하는데 최적화된 반도체이다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007" y="1240848"/>
            <a:ext cx="2229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AI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관련 입문서로</a:t>
            </a:r>
            <a:r>
              <a:rPr lang="en-US" altLang="ko-KR" sz="1000" dirty="0" smtClean="0">
                <a:solidFill>
                  <a:srgbClr val="00B050"/>
                </a:solidFill>
              </a:rPr>
              <a:t/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en-US" altLang="ko-KR" sz="1000" dirty="0" smtClean="0">
                <a:solidFill>
                  <a:srgbClr val="00B050"/>
                </a:solidFill>
              </a:rPr>
              <a:t>ETRI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&lt;AI </a:t>
            </a:r>
            <a:r>
              <a:rPr lang="ko-KR" altLang="en-US" sz="1000" dirty="0">
                <a:solidFill>
                  <a:srgbClr val="00B050"/>
                </a:solidFill>
              </a:rPr>
              <a:t>반도체 시장 동향 </a:t>
            </a:r>
            <a:r>
              <a:rPr lang="ko-KR" altLang="en-US" sz="1000" dirty="0" smtClean="0">
                <a:solidFill>
                  <a:srgbClr val="00B050"/>
                </a:solidFill>
              </a:rPr>
              <a:t>및 우리나라 </a:t>
            </a:r>
            <a:r>
              <a:rPr lang="ko-KR" altLang="en-US" sz="1000" dirty="0">
                <a:solidFill>
                  <a:srgbClr val="00B050"/>
                </a:solidFill>
              </a:rPr>
              <a:t>경쟁력 </a:t>
            </a:r>
            <a:r>
              <a:rPr lang="ko-KR" altLang="en-US" sz="1000" dirty="0" smtClean="0">
                <a:solidFill>
                  <a:srgbClr val="00B050"/>
                </a:solidFill>
              </a:rPr>
              <a:t>분석</a:t>
            </a:r>
            <a:r>
              <a:rPr lang="en-US" altLang="ko-KR" sz="1000" dirty="0" smtClean="0">
                <a:solidFill>
                  <a:srgbClr val="00B050"/>
                </a:solidFill>
              </a:rPr>
              <a:t>&gt;</a:t>
            </a:r>
            <a:r>
              <a:rPr lang="ko-KR" altLang="en-US" sz="1000" dirty="0" smtClean="0">
                <a:solidFill>
                  <a:srgbClr val="00B050"/>
                </a:solidFill>
              </a:rPr>
              <a:t>을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추천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4132385"/>
            <a:ext cx="1785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FPGA</a:t>
            </a:r>
            <a:r>
              <a:rPr lang="ko-KR" altLang="en-US" sz="1000" dirty="0" smtClean="0">
                <a:solidFill>
                  <a:srgbClr val="00B050"/>
                </a:solidFill>
              </a:rPr>
              <a:t>는 사용자가 자신의 </a:t>
            </a:r>
            <a:r>
              <a:rPr lang="en-US" altLang="ko-KR" sz="1000" dirty="0" smtClean="0">
                <a:solidFill>
                  <a:srgbClr val="00B050"/>
                </a:solidFill>
              </a:rPr>
              <a:t>needs</a:t>
            </a:r>
            <a:r>
              <a:rPr lang="ko-KR" altLang="en-US" sz="1000" dirty="0" smtClean="0">
                <a:solidFill>
                  <a:srgbClr val="00B050"/>
                </a:solidFill>
              </a:rPr>
              <a:t>에 맞게 회로를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그려넣어서</a:t>
            </a:r>
            <a:r>
              <a:rPr lang="ko-KR" altLang="en-US" sz="1000" dirty="0" smtClean="0">
                <a:solidFill>
                  <a:srgbClr val="00B050"/>
                </a:solidFill>
              </a:rPr>
              <a:t> 사용할 수 있도록 만든 반도체이고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ASIC</a:t>
            </a:r>
            <a:r>
              <a:rPr lang="ko-KR" altLang="en-US" sz="1000" dirty="0" smtClean="0">
                <a:solidFill>
                  <a:srgbClr val="00B050"/>
                </a:solidFill>
              </a:rPr>
              <a:t>은 특수목적만을 달성하기 위해 제작된 </a:t>
            </a:r>
            <a:r>
              <a:rPr lang="en-US" altLang="ko-KR" sz="1000" dirty="0" smtClean="0">
                <a:solidFill>
                  <a:srgbClr val="00B050"/>
                </a:solidFill>
              </a:rPr>
              <a:t>chip</a:t>
            </a:r>
            <a:r>
              <a:rPr lang="ko-KR" altLang="en-US" sz="1000" dirty="0" smtClean="0">
                <a:solidFill>
                  <a:srgbClr val="00B050"/>
                </a:solidFill>
              </a:rPr>
              <a:t>으로서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철저하게 사용자의 주문에 맞게 설계되어 제조된다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따라서 </a:t>
            </a:r>
            <a:r>
              <a:rPr lang="en-US" altLang="ko-KR" sz="1000" dirty="0" smtClean="0">
                <a:solidFill>
                  <a:srgbClr val="00B050"/>
                </a:solidFill>
              </a:rPr>
              <a:t>ASIC</a:t>
            </a:r>
            <a:r>
              <a:rPr lang="ko-KR" altLang="en-US" sz="1000" dirty="0" smtClean="0">
                <a:solidFill>
                  <a:srgbClr val="00B050"/>
                </a:solidFill>
              </a:rPr>
              <a:t>의 범용성은 </a:t>
            </a:r>
            <a:r>
              <a:rPr lang="en-US" altLang="ko-KR" sz="1000" dirty="0" smtClean="0">
                <a:solidFill>
                  <a:srgbClr val="00B050"/>
                </a:solidFill>
              </a:rPr>
              <a:t>‘0’</a:t>
            </a:r>
            <a:r>
              <a:rPr lang="ko-KR" altLang="en-US" sz="1000" dirty="0" smtClean="0">
                <a:solidFill>
                  <a:srgbClr val="00B050"/>
                </a:solidFill>
              </a:rPr>
              <a:t>에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가깝다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9461" y="3508387"/>
            <a:ext cx="422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그리고 </a:t>
            </a:r>
            <a:r>
              <a:rPr lang="en-US" altLang="ko-KR" sz="1000" dirty="0" smtClean="0">
                <a:solidFill>
                  <a:srgbClr val="00B050"/>
                </a:solidFill>
              </a:rPr>
              <a:t>2010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중반 이후 채굴 광풍으로 매년 신기록을 써가고 있는 </a:t>
            </a:r>
            <a:r>
              <a:rPr lang="en-US" altLang="ko-KR" sz="1000" dirty="0" smtClean="0">
                <a:solidFill>
                  <a:srgbClr val="00B050"/>
                </a:solidFill>
              </a:rPr>
              <a:t>GPU </a:t>
            </a:r>
            <a:r>
              <a:rPr lang="ko-KR" altLang="en-US" sz="1000" dirty="0" smtClean="0">
                <a:solidFill>
                  <a:srgbClr val="00B050"/>
                </a:solidFill>
              </a:rPr>
              <a:t>기업들</a:t>
            </a:r>
            <a:r>
              <a:rPr lang="en-US" altLang="ko-KR" sz="1000" dirty="0" smtClean="0">
                <a:solidFill>
                  <a:srgbClr val="00B050"/>
                </a:solidFill>
              </a:rPr>
              <a:t>.. </a:t>
            </a:r>
            <a:r>
              <a:rPr lang="ko-KR" altLang="en-US" sz="1000" dirty="0" smtClean="0">
                <a:solidFill>
                  <a:srgbClr val="00B050"/>
                </a:solidFill>
              </a:rPr>
              <a:t>채굴 광풍으로 시장에서 </a:t>
            </a:r>
            <a:r>
              <a:rPr lang="en-US" altLang="ko-KR" sz="1000" dirty="0" smtClean="0">
                <a:solidFill>
                  <a:srgbClr val="00B050"/>
                </a:solidFill>
              </a:rPr>
              <a:t>GPU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품귀현상</a:t>
            </a:r>
            <a:r>
              <a:rPr lang="ko-KR" altLang="en-US" sz="1000" dirty="0" smtClean="0">
                <a:solidFill>
                  <a:srgbClr val="00B050"/>
                </a:solidFill>
              </a:rPr>
              <a:t> 지속 중</a:t>
            </a:r>
            <a:r>
              <a:rPr lang="en-US" altLang="ko-KR" sz="1000" dirty="0" smtClean="0">
                <a:solidFill>
                  <a:srgbClr val="00B050"/>
                </a:solidFill>
              </a:rPr>
              <a:t>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99614" y="3356589"/>
            <a:ext cx="2200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Intel 64 core CPU </a:t>
            </a:r>
            <a:r>
              <a:rPr lang="ko-KR" altLang="en-US" sz="1000" dirty="0" smtClean="0">
                <a:solidFill>
                  <a:srgbClr val="00B050"/>
                </a:solidFill>
              </a:rPr>
              <a:t>가격 약 </a:t>
            </a:r>
            <a:r>
              <a:rPr lang="en-US" altLang="ko-KR" sz="1000" dirty="0" smtClean="0">
                <a:solidFill>
                  <a:srgbClr val="00B050"/>
                </a:solidFill>
              </a:rPr>
              <a:t>$4200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23790" y="2943336"/>
            <a:ext cx="2200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CUDA core</a:t>
            </a:r>
            <a:r>
              <a:rPr lang="ko-KR" altLang="en-US" sz="1000" dirty="0" smtClean="0">
                <a:solidFill>
                  <a:srgbClr val="00B050"/>
                </a:solidFill>
              </a:rPr>
              <a:t>가 </a:t>
            </a:r>
            <a:r>
              <a:rPr lang="en-US" altLang="ko-KR" sz="1000" dirty="0" smtClean="0">
                <a:solidFill>
                  <a:srgbClr val="00B050"/>
                </a:solidFill>
              </a:rPr>
              <a:t>1536</a:t>
            </a:r>
            <a:r>
              <a:rPr lang="ko-KR" altLang="en-US" sz="1000" dirty="0" smtClean="0">
                <a:solidFill>
                  <a:srgbClr val="00B050"/>
                </a:solidFill>
              </a:rPr>
              <a:t>개인 </a:t>
            </a:r>
            <a:r>
              <a:rPr lang="en-US" altLang="ko-KR" sz="1000" dirty="0" smtClean="0">
                <a:solidFill>
                  <a:srgbClr val="00B050"/>
                </a:solidFill>
              </a:rPr>
              <a:t>NVIDIA GTX 1660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Ti</a:t>
            </a:r>
            <a:r>
              <a:rPr lang="en-US" altLang="ko-KR" sz="1000" dirty="0" smtClean="0">
                <a:solidFill>
                  <a:srgbClr val="00B050"/>
                </a:solidFill>
              </a:rPr>
              <a:t> 64 GPU</a:t>
            </a:r>
            <a:r>
              <a:rPr lang="ko-KR" altLang="en-US" sz="1000" dirty="0" smtClean="0">
                <a:solidFill>
                  <a:srgbClr val="00B050"/>
                </a:solidFill>
              </a:rPr>
              <a:t>의 가격은 약 </a:t>
            </a:r>
            <a:r>
              <a:rPr lang="en-US" altLang="ko-KR" sz="1000" dirty="0" smtClean="0">
                <a:solidFill>
                  <a:srgbClr val="00B050"/>
                </a:solidFill>
              </a:rPr>
              <a:t>$700~$800</a:t>
            </a:r>
          </a:p>
        </p:txBody>
      </p:sp>
    </p:spTree>
    <p:extLst>
      <p:ext uri="{BB962C8B-B14F-4D97-AF65-F5344CB8AC3E}">
        <p14:creationId xmlns:p14="http://schemas.microsoft.com/office/powerpoint/2010/main" val="374500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반도체와 지정학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6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G2 </a:t>
            </a:r>
            <a:r>
              <a:rPr lang="ko-KR" altLang="en-US" sz="2000" dirty="0" err="1" smtClean="0"/>
              <a:t>기술패권의</a:t>
            </a:r>
            <a:r>
              <a:rPr lang="ko-KR" altLang="en-US" sz="2000" dirty="0" smtClean="0"/>
              <a:t> 최대 격전지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이유</a:t>
            </a:r>
            <a:endParaRPr lang="en-US" altLang="ko-KR" sz="1200" dirty="0" smtClean="0"/>
          </a:p>
          <a:p>
            <a:pPr lvl="2"/>
            <a:r>
              <a:rPr lang="en-US" altLang="ko-KR" sz="1000" dirty="0" smtClean="0"/>
              <a:t>4</a:t>
            </a:r>
            <a:r>
              <a:rPr lang="ko-KR" altLang="en-US" sz="1000" dirty="0" smtClean="0"/>
              <a:t>차 산업혁명</a:t>
            </a:r>
            <a:r>
              <a:rPr lang="en-US" altLang="ko-KR" sz="1000" dirty="0" smtClean="0"/>
              <a:t>(AI), </a:t>
            </a:r>
            <a:r>
              <a:rPr lang="ko-KR" altLang="en-US" sz="1000" dirty="0" smtClean="0"/>
              <a:t>배터리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국방과 밀접히 관련</a:t>
            </a:r>
            <a:endParaRPr lang="en-US" altLang="ko-KR" sz="1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현황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미국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일본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대만 진영의 반도체 연합은 매우 공고한 입지 → 글로벌 반도체 장비 </a:t>
            </a:r>
            <a:r>
              <a:rPr lang="en-US" altLang="ko-KR" sz="1000" dirty="0" smtClean="0"/>
              <a:t>80% </a:t>
            </a:r>
            <a:r>
              <a:rPr lang="ko-KR" altLang="en-US" sz="1000" dirty="0" smtClean="0"/>
              <a:t>이상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한국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중국 </a:t>
            </a:r>
            <a:r>
              <a:rPr lang="en-US" altLang="ko-KR" sz="1000" dirty="0" smtClean="0"/>
              <a:t>unknown), </a:t>
            </a:r>
            <a:r>
              <a:rPr lang="ko-KR" altLang="en-US" sz="1000" dirty="0" smtClean="0"/>
              <a:t>파운드리 </a:t>
            </a:r>
            <a:r>
              <a:rPr lang="en-US" altLang="ko-KR" sz="1000" dirty="0" smtClean="0"/>
              <a:t>65% </a:t>
            </a:r>
            <a:r>
              <a:rPr lang="ko-KR" altLang="en-US" sz="1000" dirty="0" smtClean="0"/>
              <a:t>이상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한국 </a:t>
            </a:r>
            <a:r>
              <a:rPr lang="en-US" altLang="ko-KR" sz="1000" dirty="0" smtClean="0"/>
              <a:t>19%, </a:t>
            </a:r>
            <a:r>
              <a:rPr lang="ko-KR" altLang="en-US" sz="1000" dirty="0" smtClean="0"/>
              <a:t>중국 </a:t>
            </a:r>
            <a:r>
              <a:rPr lang="en-US" altLang="ko-KR" sz="1000" dirty="0" smtClean="0"/>
              <a:t>5%), DRAM 28% (</a:t>
            </a:r>
            <a:r>
              <a:rPr lang="ko-KR" altLang="en-US" sz="1000" dirty="0" smtClean="0"/>
              <a:t>한국 </a:t>
            </a:r>
            <a:r>
              <a:rPr lang="en-US" altLang="ko-KR" sz="1000" dirty="0" smtClean="0"/>
              <a:t>69%), NAND Flash 45% (</a:t>
            </a:r>
            <a:r>
              <a:rPr lang="ko-KR" altLang="en-US" sz="1000" dirty="0" smtClean="0"/>
              <a:t>한국 </a:t>
            </a:r>
            <a:r>
              <a:rPr lang="en-US" altLang="ko-KR" sz="1000" dirty="0" smtClean="0"/>
              <a:t>53.1%), CPU (PC </a:t>
            </a:r>
            <a:r>
              <a:rPr lang="ko-KR" altLang="en-US" sz="1000" dirty="0" smtClean="0"/>
              <a:t>및 서버용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사실상 </a:t>
            </a:r>
            <a:r>
              <a:rPr lang="en-US" altLang="ko-KR" sz="1000" dirty="0" smtClean="0"/>
              <a:t>100%, GPU </a:t>
            </a:r>
            <a:r>
              <a:rPr lang="ko-KR" altLang="en-US" sz="1000" dirty="0" smtClean="0"/>
              <a:t>사실상 </a:t>
            </a:r>
            <a:r>
              <a:rPr lang="en-US" altLang="ko-KR" sz="1000" dirty="0" smtClean="0"/>
              <a:t>100%, AP 72% (</a:t>
            </a:r>
            <a:r>
              <a:rPr lang="ko-KR" altLang="en-US" sz="1000" dirty="0" smtClean="0"/>
              <a:t>한국 </a:t>
            </a:r>
            <a:r>
              <a:rPr lang="en-US" altLang="ko-KR" sz="1000" dirty="0" smtClean="0"/>
              <a:t>12%, </a:t>
            </a:r>
            <a:r>
              <a:rPr lang="ko-KR" altLang="en-US" sz="1000" dirty="0" smtClean="0"/>
              <a:t>중국 </a:t>
            </a:r>
            <a:r>
              <a:rPr lang="en-US" altLang="ko-KR" sz="1000" dirty="0" smtClean="0"/>
              <a:t>16%), FPGA </a:t>
            </a:r>
            <a:r>
              <a:rPr lang="ko-KR" altLang="en-US" sz="1000" dirty="0" smtClean="0"/>
              <a:t>및 </a:t>
            </a:r>
            <a:r>
              <a:rPr lang="en-US" altLang="ko-KR" sz="1000" dirty="0" smtClean="0"/>
              <a:t>ASIC </a:t>
            </a:r>
            <a:r>
              <a:rPr lang="ko-KR" altLang="en-US" sz="1000" dirty="0" smtClean="0"/>
              <a:t>등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반도체의 시장 점유율에 대한 정보 찾기 쉽지 않으나 미국 업체들의 글로벌 시장 대부분의 점유율을 차지 </a:t>
            </a:r>
            <a:r>
              <a:rPr lang="en-US" altLang="ko-KR" sz="1000" dirty="0" smtClean="0"/>
              <a:t>(FPGA </a:t>
            </a:r>
            <a:r>
              <a:rPr lang="ko-KR" altLang="en-US" sz="1000" dirty="0" err="1" smtClean="0"/>
              <a:t>선두기업은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AMD</a:t>
            </a:r>
            <a:r>
              <a:rPr lang="ko-KR" altLang="en-US" sz="1000" dirty="0" smtClean="0"/>
              <a:t>에 인수된 </a:t>
            </a:r>
            <a:r>
              <a:rPr lang="en-US" altLang="ko-KR" sz="1000" dirty="0" smtClean="0"/>
              <a:t>Xilinx, 2</a:t>
            </a:r>
            <a:r>
              <a:rPr lang="ko-KR" altLang="en-US" sz="1000" dirty="0" smtClean="0"/>
              <a:t>위 기업은 </a:t>
            </a:r>
            <a:r>
              <a:rPr lang="en-US" altLang="ko-KR" sz="1000" dirty="0" smtClean="0"/>
              <a:t>Intel</a:t>
            </a:r>
            <a:r>
              <a:rPr lang="ko-KR" altLang="en-US" sz="1000" dirty="0" smtClean="0"/>
              <a:t>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인수된 </a:t>
            </a:r>
            <a:r>
              <a:rPr lang="en-US" altLang="ko-KR" sz="1000" dirty="0" smtClean="0"/>
              <a:t>Altera), </a:t>
            </a:r>
            <a:r>
              <a:rPr lang="ko-KR" altLang="en-US" sz="1000" dirty="0" smtClean="0"/>
              <a:t>주요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대 </a:t>
            </a:r>
            <a:r>
              <a:rPr lang="ko-KR" altLang="en-US" sz="1000" dirty="0" err="1" smtClean="0"/>
              <a:t>클라우드</a:t>
            </a:r>
            <a:r>
              <a:rPr lang="ko-KR" altLang="en-US" sz="1000" dirty="0" smtClean="0"/>
              <a:t> 역시 모두 미국 업체 </a:t>
            </a:r>
            <a:r>
              <a:rPr lang="en-US" altLang="ko-KR" sz="1000" dirty="0" smtClean="0"/>
              <a:t>(Amazon, Google, Microsoft, IBM)</a:t>
            </a:r>
          </a:p>
          <a:p>
            <a:pPr lvl="2"/>
            <a:r>
              <a:rPr lang="ko-KR" altLang="en-US" sz="1000" dirty="0" smtClean="0"/>
              <a:t>미국은 자국 반도체 기업들의 중국 수출 제재</a:t>
            </a:r>
            <a:r>
              <a:rPr lang="en-US" altLang="ko-KR" sz="1000" dirty="0" smtClean="0"/>
              <a:t>(Applied Materials-2018, Lam Research-2018, ASML-2019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미국은 </a:t>
            </a:r>
            <a:r>
              <a:rPr lang="ko-KR" altLang="en-US" sz="1000" dirty="0" err="1" smtClean="0"/>
              <a:t>화웨이에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DRAM </a:t>
            </a:r>
            <a:r>
              <a:rPr lang="ko-KR" altLang="en-US" sz="1000" dirty="0" smtClean="0"/>
              <a:t>수출 제재</a:t>
            </a:r>
            <a:r>
              <a:rPr lang="en-US" altLang="ko-KR" sz="1000" dirty="0" smtClean="0"/>
              <a:t>(2020)</a:t>
            </a:r>
          </a:p>
          <a:p>
            <a:pPr lvl="2"/>
            <a:r>
              <a:rPr lang="ko-KR" altLang="en-US" sz="1000" dirty="0" smtClean="0"/>
              <a:t>미국은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화웨이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파이티움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수퍼컴퓨터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CPU </a:t>
            </a:r>
            <a:r>
              <a:rPr lang="ko-KR" altLang="en-US" sz="1000" dirty="0" smtClean="0"/>
              <a:t>설계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반도체 생산 위탁을 막는 제재 가하고 있음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성공적인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와 기술적으로 뛰어난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가 상호 간의 시너지를 통해 </a:t>
            </a:r>
            <a:r>
              <a:rPr lang="ko-KR" altLang="en-US" sz="1000" dirty="0" err="1" smtClean="0"/>
              <a:t>승자승</a:t>
            </a:r>
            <a:r>
              <a:rPr lang="ko-KR" altLang="en-US" sz="1000" dirty="0" smtClean="0"/>
              <a:t> 결과를 보였던 지난 경험을 되새겨 볼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중국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가 접근할 수 있는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를 차단시켜 놓는 미국의 제재들은 중국 반도체굴기에 치명적인 일격이라 볼 수 있음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이러한 현실을 인지한 중국은 그간의 </a:t>
            </a:r>
            <a:r>
              <a:rPr lang="ko-KR" altLang="en-US" sz="1000" dirty="0" err="1" smtClean="0"/>
              <a:t>반도체굴기</a:t>
            </a:r>
            <a:r>
              <a:rPr lang="ko-KR" altLang="en-US" sz="1000" dirty="0" smtClean="0"/>
              <a:t> 전략을 수정하여 반도체 전략을 장기전 전략으로 수정하고 있음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기술과 장비의 국산화</a:t>
            </a:r>
            <a:r>
              <a:rPr lang="en-US" altLang="ko-KR" sz="1000" dirty="0" smtClean="0"/>
              <a:t>).. </a:t>
            </a:r>
            <a:r>
              <a:rPr lang="ko-KR" altLang="en-US" sz="1000" dirty="0" smtClean="0"/>
              <a:t>한편 미국은 지금까지 중국 반도체 기업이라고 모두 제재를 가하지 않았고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위협적인 존재로 부상하는 업체들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화웨이</a:t>
            </a:r>
            <a:r>
              <a:rPr lang="en-US" altLang="ko-KR" sz="1000" dirty="0" smtClean="0"/>
              <a:t>, SMIC, </a:t>
            </a:r>
            <a:r>
              <a:rPr lang="ko-KR" altLang="en-US" sz="1000" dirty="0" err="1" smtClean="0"/>
              <a:t>푸젠진화</a:t>
            </a:r>
            <a:r>
              <a:rPr lang="ko-KR" altLang="en-US" sz="1000" dirty="0" smtClean="0"/>
              <a:t> 등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을 중심으로 제재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아직 제재를 받지 않은 기업들 중 조만간 수면 위로 떠오를 가능성이 높은 곳은 </a:t>
            </a:r>
            <a:r>
              <a:rPr lang="ko-KR" altLang="en-US" sz="1000" dirty="0" err="1" smtClean="0"/>
              <a:t>칭화유니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Unisoc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ko-KR" altLang="en-US" sz="1000" b="1" dirty="0" smtClean="0">
                <a:solidFill>
                  <a:srgbClr val="FF0000"/>
                </a:solidFill>
              </a:rPr>
              <a:t>중국의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천인계획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해외 고급 인재를 중국으로 끌어들여 노하우와 주요 기술을 빼내어가려는 중국의 프로그램</a:t>
            </a:r>
            <a:r>
              <a:rPr lang="en-US" altLang="ko-KR" sz="1000" dirty="0" smtClean="0"/>
              <a:t>.. 1953</a:t>
            </a:r>
            <a:r>
              <a:rPr lang="ko-KR" altLang="en-US" sz="1000" dirty="0" smtClean="0"/>
              <a:t>년 중국 공산당과 국무원의 고위 인사들이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북대하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에 모이던 회의가 이어져 오다가 </a:t>
            </a:r>
            <a:r>
              <a:rPr lang="en-US" altLang="ko-KR" sz="1000" dirty="0" smtClean="0"/>
              <a:t>2001</a:t>
            </a:r>
            <a:r>
              <a:rPr lang="ko-KR" altLang="en-US" sz="1000" dirty="0" smtClean="0"/>
              <a:t>년부터는 과학기술 전문가들을 초대하여 포럼을 개최</a:t>
            </a:r>
            <a:r>
              <a:rPr lang="en-US" altLang="ko-KR" sz="1000" dirty="0" smtClean="0"/>
              <a:t>.. 2010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70</a:t>
            </a:r>
            <a:r>
              <a:rPr lang="ko-KR" altLang="en-US" sz="1000" dirty="0" smtClean="0"/>
              <a:t>여명의 대내외 과학기술 전문가들이 모인 자리에서천인계획이 중국의 과학기술 굴기에 큰 도움이 될 수 있을 것이라는 공산당의 판단이 이루어졌음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천인계획</a:t>
            </a:r>
            <a:r>
              <a:rPr lang="ko-KR" altLang="en-US" sz="1000" dirty="0" smtClean="0"/>
              <a:t> 수용</a:t>
            </a:r>
            <a:r>
              <a:rPr lang="en-US" altLang="ko-KR" sz="1000" dirty="0" smtClean="0"/>
              <a:t>).. </a:t>
            </a:r>
            <a:r>
              <a:rPr lang="ko-KR" altLang="en-US" sz="1000" dirty="0" err="1" smtClean="0"/>
              <a:t>천인계획에</a:t>
            </a:r>
            <a:r>
              <a:rPr lang="ko-KR" altLang="en-US" sz="1000" dirty="0" smtClean="0"/>
              <a:t> 선정되기 위한 조건은 </a:t>
            </a:r>
            <a:r>
              <a:rPr lang="ko-KR" altLang="en-US" sz="1000" dirty="0" err="1" smtClean="0"/>
              <a:t>매우매우매우</a:t>
            </a:r>
            <a:r>
              <a:rPr lang="ko-KR" altLang="en-US" sz="1000" dirty="0" smtClean="0"/>
              <a:t> 까다로움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뻔히 산업스파이가 된다는 그리고 연구윤리를 위반하게 된다는 사실을 알고 있음에도 엄청난 경제적인 보상을 제공하는 방식으로 인재를 영입</a:t>
            </a:r>
            <a:endParaRPr lang="en-US" altLang="ko-KR" sz="1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전망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중국의 </a:t>
            </a:r>
            <a:r>
              <a:rPr lang="en-US" altLang="ko-KR" sz="1000" dirty="0" smtClean="0"/>
              <a:t>BBK </a:t>
            </a:r>
            <a:r>
              <a:rPr lang="ko-KR" altLang="en-US" sz="1000" dirty="0" smtClean="0"/>
              <a:t>계열 스마트폰 업체들이 미국에게 위협적으로 인식되기 전까지는 미국의 </a:t>
            </a:r>
            <a:r>
              <a:rPr lang="ko-KR" altLang="en-US" sz="1000" dirty="0" err="1" smtClean="0"/>
              <a:t>화웨이</a:t>
            </a:r>
            <a:r>
              <a:rPr lang="ko-KR" altLang="en-US" sz="1000" dirty="0" smtClean="0"/>
              <a:t> 제재로 인한 한국 메모리 업체들의 타격이 사실상 크지 않을 전망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의 경우 내부고객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삼성전자 </a:t>
            </a:r>
            <a:r>
              <a:rPr lang="en-US" altLang="ko-KR" sz="1000" dirty="0" smtClean="0"/>
              <a:t>LSI) </a:t>
            </a:r>
            <a:r>
              <a:rPr lang="ko-KR" altLang="en-US" sz="1000" dirty="0" smtClean="0"/>
              <a:t>과 미국 </a:t>
            </a:r>
            <a:r>
              <a:rPr lang="en-US" altLang="ko-KR" sz="1000" dirty="0" smtClean="0"/>
              <a:t>AI </a:t>
            </a:r>
            <a:r>
              <a:rPr lang="ko-KR" altLang="en-US" sz="1000" dirty="0" smtClean="0"/>
              <a:t>반도체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들의 주문 확대 예상되므로 중국과의 거래가 아쉬운 상황 아님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장기적으로 중국이 자국 기술과 장비 의존도를 충분히 높이기 전까지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중국의 반도체 국산화는 기존 중저가 </a:t>
            </a:r>
            <a:r>
              <a:rPr lang="en-US" altLang="ko-KR" sz="1000" dirty="0" smtClean="0"/>
              <a:t>Foundry </a:t>
            </a:r>
            <a:r>
              <a:rPr lang="ko-KR" altLang="en-US" sz="1000" dirty="0" smtClean="0"/>
              <a:t>업체들에게 타격을 입히는 선에 그칠 전망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그러나 반도체 제조 기술이 </a:t>
            </a:r>
            <a:r>
              <a:rPr lang="en-US" altLang="ko-KR" sz="1000" dirty="0" smtClean="0"/>
              <a:t>2023~2024</a:t>
            </a:r>
            <a:r>
              <a:rPr lang="ko-KR" altLang="en-US" sz="1000" dirty="0" smtClean="0"/>
              <a:t>년 공정상의 한계에 다다르는 상황에 이르고 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대만이나 한국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가 중국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의 추격을 받게 될 가능성이 있으며 이 경우 중국이 미국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일본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대만 진영의 반도체 패권의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틈을 파고들 작게나마 기회가 생길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따라서 </a:t>
            </a:r>
            <a:r>
              <a:rPr lang="en-US" altLang="ko-KR" sz="1000" dirty="0" smtClean="0"/>
              <a:t>2020</a:t>
            </a:r>
            <a:r>
              <a:rPr lang="ko-KR" altLang="en-US" sz="1000" dirty="0" smtClean="0"/>
              <a:t>년대 중반부터는 반도체 제조 공정상의 </a:t>
            </a:r>
            <a:r>
              <a:rPr lang="ko-KR" altLang="en-US" sz="1000" dirty="0" err="1" smtClean="0"/>
              <a:t>현세대</a:t>
            </a:r>
            <a:r>
              <a:rPr lang="ko-KR" altLang="en-US" sz="1000" dirty="0" smtClean="0"/>
              <a:t> 한계를 소재나 다른 신기술로 어떻게 극복되는지가 장기적인 반도체 패권에서 가장 핵심적인 부분이라고 할 수 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제조 공정상의 한계에 대해서는 </a:t>
            </a:r>
            <a:r>
              <a:rPr lang="en-US" altLang="ko-KR" sz="1000" dirty="0" smtClean="0"/>
              <a:t>&lt;TSMC </a:t>
            </a:r>
            <a:r>
              <a:rPr lang="ko-KR" altLang="en-US" sz="1000" dirty="0" smtClean="0"/>
              <a:t>반도체 제국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읽어보면 더 자세히 알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 책은 대만의 언론인들이 </a:t>
            </a:r>
            <a:r>
              <a:rPr lang="en-US" altLang="ko-KR" sz="1000" dirty="0" smtClean="0"/>
              <a:t>TSMC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회장과의 인터뷰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발언 등을 종합하고 정리한 것으로</a:t>
            </a:r>
            <a:r>
              <a:rPr lang="en-US" altLang="ko-KR" sz="1000" dirty="0" smtClean="0"/>
              <a:t>, TSMC</a:t>
            </a:r>
            <a:r>
              <a:rPr lang="ko-KR" altLang="en-US" sz="1000" dirty="0" smtClean="0"/>
              <a:t>의 성장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기술에 대해 기존에 공개된 정보들 보다 더 </a:t>
            </a:r>
            <a:r>
              <a:rPr lang="ko-KR" altLang="en-US" sz="1000" dirty="0" err="1" smtClean="0"/>
              <a:t>깊숙히</a:t>
            </a:r>
            <a:r>
              <a:rPr lang="ko-KR" altLang="en-US" sz="1000" dirty="0" smtClean="0"/>
              <a:t> 바라볼 수 있는 기회를 제공한다</a:t>
            </a:r>
            <a:r>
              <a:rPr lang="en-US" altLang="ko-KR" sz="1000" dirty="0" smtClean="0"/>
              <a:t>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258" y="2244490"/>
            <a:ext cx="7764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전력 소모량이 적은 반도체는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전성비</a:t>
            </a:r>
            <a:r>
              <a:rPr lang="ko-KR" altLang="en-US" sz="1000" dirty="0" smtClean="0">
                <a:solidFill>
                  <a:srgbClr val="00B050"/>
                </a:solidFill>
              </a:rPr>
              <a:t> 향상에 배터리 못지 않게 기여</a:t>
            </a:r>
            <a:r>
              <a:rPr lang="en-US" altLang="ko-KR" sz="1000" dirty="0" smtClean="0">
                <a:solidFill>
                  <a:srgbClr val="00B050"/>
                </a:solidFill>
              </a:rPr>
              <a:t>.. </a:t>
            </a:r>
            <a:r>
              <a:rPr lang="ko-KR" altLang="en-US" sz="1000" dirty="0" smtClean="0">
                <a:solidFill>
                  <a:srgbClr val="00B050"/>
                </a:solidFill>
              </a:rPr>
              <a:t>사실상 반도체 업종은 배터리 업종의 성격도 갖고 있음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666" y="2882565"/>
            <a:ext cx="1318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SK Hynix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 NAND Flash </a:t>
            </a:r>
            <a:r>
              <a:rPr lang="ko-KR" altLang="en-US" sz="1000" dirty="0" smtClean="0">
                <a:solidFill>
                  <a:srgbClr val="00B050"/>
                </a:solidFill>
              </a:rPr>
              <a:t>사업부 인수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반영시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06" y="84030"/>
            <a:ext cx="2264429" cy="2046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9" y="132017"/>
            <a:ext cx="3063240" cy="19507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07" y="84030"/>
            <a:ext cx="2806011" cy="2580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612" y="2841230"/>
            <a:ext cx="2530415" cy="19262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525804" y="4789857"/>
            <a:ext cx="1655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과학기술정책연구원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홍성범</a:t>
            </a:r>
            <a:r>
              <a:rPr lang="ko-KR" altLang="en-US" sz="1000" dirty="0" smtClean="0">
                <a:solidFill>
                  <a:srgbClr val="00B050"/>
                </a:solidFill>
              </a:rPr>
              <a:t> 선임연구위원의 </a:t>
            </a:r>
            <a:r>
              <a:rPr lang="en-US" altLang="ko-KR" sz="1000" dirty="0" smtClean="0">
                <a:solidFill>
                  <a:srgbClr val="00B050"/>
                </a:solidFill>
              </a:rPr>
              <a:t>&lt;</a:t>
            </a:r>
            <a:r>
              <a:rPr lang="ko-KR" altLang="en-US" sz="1000" dirty="0" smtClean="0">
                <a:solidFill>
                  <a:srgbClr val="00B050"/>
                </a:solidFill>
              </a:rPr>
              <a:t>중국의 해외 핵심인력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영입전략</a:t>
            </a:r>
            <a:r>
              <a:rPr lang="en-US" altLang="ko-KR" sz="1000" dirty="0" smtClean="0">
                <a:solidFill>
                  <a:srgbClr val="00B050"/>
                </a:solidFill>
              </a:rPr>
              <a:t>, ‘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천인계획</a:t>
            </a:r>
            <a:r>
              <a:rPr lang="en-US" altLang="ko-KR" sz="1000" dirty="0" smtClean="0">
                <a:solidFill>
                  <a:srgbClr val="00B050"/>
                </a:solidFill>
              </a:rPr>
              <a:t>‘&gt;</a:t>
            </a:r>
            <a:r>
              <a:rPr lang="ko-KR" altLang="en-US" sz="1000" dirty="0" smtClean="0">
                <a:solidFill>
                  <a:srgbClr val="00B050"/>
                </a:solidFill>
              </a:rPr>
              <a:t>을 참고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2825" y="5233103"/>
            <a:ext cx="5955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</a:rPr>
              <a:t>천인계획에</a:t>
            </a:r>
            <a:r>
              <a:rPr lang="ko-KR" altLang="en-US" sz="1000" dirty="0" smtClean="0">
                <a:solidFill>
                  <a:srgbClr val="00B050"/>
                </a:solidFill>
              </a:rPr>
              <a:t> 참여하며 저지른 범죄행위로 실제 기소된 사례도 존재 → 하버드대학교 찰스 리버 교수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25635" y="5459734"/>
            <a:ext cx="1855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</a:rPr>
              <a:t>천인계획의</a:t>
            </a:r>
            <a:r>
              <a:rPr lang="ko-KR" altLang="en-US" sz="1000" dirty="0" smtClean="0">
                <a:solidFill>
                  <a:srgbClr val="00B050"/>
                </a:solidFill>
              </a:rPr>
              <a:t> 존재는 여전히 중국의 반도체굴기를 결코 무시할 수 없는 가장 중요한 이유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14951" y="3363148"/>
            <a:ext cx="2387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Fabless</a:t>
            </a:r>
            <a:r>
              <a:rPr lang="ko-KR" altLang="en-US" sz="1000" dirty="0" smtClean="0">
                <a:solidFill>
                  <a:srgbClr val="00B050"/>
                </a:solidFill>
              </a:rPr>
              <a:t>와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 </a:t>
            </a:r>
            <a:r>
              <a:rPr lang="ko-KR" altLang="en-US" sz="1000" dirty="0" smtClean="0">
                <a:solidFill>
                  <a:srgbClr val="00B050"/>
                </a:solidFill>
              </a:rPr>
              <a:t>시너지와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승자승</a:t>
            </a:r>
            <a:r>
              <a:rPr lang="en-US" altLang="ko-KR" sz="10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ko-KR" altLang="en-US" sz="1000" dirty="0" err="1" smtClean="0">
                <a:solidFill>
                  <a:srgbClr val="00B050"/>
                </a:solidFill>
              </a:rPr>
              <a:t>고객사들이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chip</a:t>
            </a:r>
            <a:r>
              <a:rPr lang="ko-KR" altLang="en-US" sz="1000" dirty="0" smtClean="0">
                <a:solidFill>
                  <a:srgbClr val="00B050"/>
                </a:solidFill>
              </a:rPr>
              <a:t>을 설계하는 시점부터 현재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가 보유하고 있는 지적재산권이나 기존의 협력 경험이 반도체의 제작 효율과 직결된다는 것을 염두</a:t>
            </a:r>
            <a:r>
              <a:rPr lang="en-US" altLang="ko-KR" sz="1000" dirty="0" smtClean="0">
                <a:solidFill>
                  <a:srgbClr val="00B050"/>
                </a:solidFill>
              </a:rPr>
              <a:t>..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당연히 기존 계약을 맺은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가 선호될 수밖에 없고</a:t>
            </a:r>
            <a:r>
              <a:rPr lang="en-US" altLang="ko-KR" sz="1000" dirty="0" smtClean="0">
                <a:solidFill>
                  <a:srgbClr val="00B050"/>
                </a:solidFill>
              </a:rPr>
              <a:t>.. </a:t>
            </a:r>
            <a:r>
              <a:rPr lang="ko-KR" altLang="en-US" sz="1000" dirty="0" smtClean="0">
                <a:solidFill>
                  <a:srgbClr val="00B050"/>
                </a:solidFill>
              </a:rPr>
              <a:t>그렇게 규모를 확보해 얻은 이익을 바탕으로 대규모  투자를 이어가는 선순환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89388" y="6225941"/>
            <a:ext cx="1855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TSMC </a:t>
            </a:r>
            <a:r>
              <a:rPr lang="ko-KR" altLang="en-US" sz="1000" dirty="0" smtClean="0">
                <a:solidFill>
                  <a:srgbClr val="00B050"/>
                </a:solidFill>
              </a:rPr>
              <a:t>회장인 모리스 창은 </a:t>
            </a:r>
            <a:r>
              <a:rPr lang="en-US" altLang="ko-KR" sz="1000" dirty="0" smtClean="0">
                <a:solidFill>
                  <a:srgbClr val="00B050"/>
                </a:solidFill>
              </a:rPr>
              <a:t>2nm </a:t>
            </a:r>
            <a:r>
              <a:rPr lang="ko-KR" altLang="en-US" sz="1000" dirty="0" smtClean="0">
                <a:solidFill>
                  <a:srgbClr val="00B050"/>
                </a:solidFill>
              </a:rPr>
              <a:t>이하로 내려가는 시점부터는 공정 개선이 아닌 근본적으로 소재 변경 등을 통한 혁신이 이루어져야 한다고 전해진다 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도서</a:t>
            </a:r>
            <a:r>
              <a:rPr lang="en-US" altLang="ko-KR" sz="1000" dirty="0" smtClean="0">
                <a:solidFill>
                  <a:srgbClr val="00B050"/>
                </a:solidFill>
              </a:rPr>
              <a:t>: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&lt;TSMC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제국</a:t>
            </a:r>
            <a:r>
              <a:rPr lang="en-US" altLang="ko-KR" sz="1000" dirty="0" smtClean="0">
                <a:solidFill>
                  <a:srgbClr val="00B050"/>
                </a:solidFill>
              </a:rPr>
              <a:t>&gt;</a:t>
            </a:r>
            <a:r>
              <a:rPr lang="ko-KR" altLang="en-US" sz="1000" dirty="0" smtClean="0">
                <a:solidFill>
                  <a:srgbClr val="00B050"/>
                </a:solidFill>
              </a:rPr>
              <a:t> 참고</a:t>
            </a:r>
            <a:r>
              <a:rPr lang="en-US" altLang="ko-KR" sz="1000" dirty="0" smtClean="0">
                <a:solidFill>
                  <a:srgbClr val="00B050"/>
                </a:solidFill>
              </a:rPr>
              <a:t>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8312" y="6886055"/>
            <a:ext cx="752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삼성전자의 경우 </a:t>
            </a:r>
            <a:r>
              <a:rPr lang="en-US" altLang="ko-KR" sz="1000" dirty="0" smtClean="0">
                <a:solidFill>
                  <a:srgbClr val="00B050"/>
                </a:solidFill>
              </a:rPr>
              <a:t>2023~2024</a:t>
            </a:r>
            <a:r>
              <a:rPr lang="ko-KR" altLang="en-US" sz="1000" dirty="0" smtClean="0">
                <a:solidFill>
                  <a:srgbClr val="00B050"/>
                </a:solidFill>
              </a:rPr>
              <a:t>년</a:t>
            </a:r>
            <a:r>
              <a:rPr lang="en-US" altLang="ko-KR" sz="1000" dirty="0" smtClean="0">
                <a:solidFill>
                  <a:srgbClr val="00B050"/>
                </a:solidFill>
              </a:rPr>
              <a:t>, Gate All Around </a:t>
            </a:r>
            <a:r>
              <a:rPr lang="ko-KR" altLang="en-US" sz="1000" dirty="0" smtClean="0">
                <a:solidFill>
                  <a:srgbClr val="00B050"/>
                </a:solidFill>
              </a:rPr>
              <a:t>방식의 공정으로 </a:t>
            </a:r>
            <a:r>
              <a:rPr lang="en-US" altLang="ko-KR" sz="1000" dirty="0" smtClean="0">
                <a:solidFill>
                  <a:srgbClr val="00B050"/>
                </a:solidFill>
              </a:rPr>
              <a:t>3nm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선폭의</a:t>
            </a:r>
            <a:r>
              <a:rPr lang="ko-KR" altLang="en-US" sz="1000" dirty="0" smtClean="0">
                <a:solidFill>
                  <a:srgbClr val="00B050"/>
                </a:solidFill>
              </a:rPr>
              <a:t> 반도체를 구현할 예정이다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14nm </a:t>
            </a:r>
            <a:r>
              <a:rPr lang="ko-KR" altLang="en-US" sz="1000" dirty="0" smtClean="0">
                <a:solidFill>
                  <a:srgbClr val="00B050"/>
                </a:solidFill>
              </a:rPr>
              <a:t>급 공정의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벽을 뚫게 해준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FinFET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방식에 의존하고 있는 차상위 경쟁사들과 차별화된 </a:t>
            </a:r>
            <a:r>
              <a:rPr lang="en-US" altLang="ko-KR" sz="1000" dirty="0" smtClean="0">
                <a:solidFill>
                  <a:srgbClr val="00B050"/>
                </a:solidFill>
              </a:rPr>
              <a:t>point</a:t>
            </a:r>
            <a:r>
              <a:rPr lang="ko-KR" altLang="en-US" sz="1000" dirty="0" smtClean="0">
                <a:solidFill>
                  <a:srgbClr val="00B050"/>
                </a:solidFill>
              </a:rPr>
              <a:t>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7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Intel </a:t>
            </a:r>
            <a:r>
              <a:rPr lang="ko-KR" altLang="en-US" sz="2800" dirty="0" smtClean="0"/>
              <a:t>제국의 위기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65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기술 리더십 상실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Logic </a:t>
            </a:r>
            <a:r>
              <a:rPr lang="ko-KR" altLang="en-US" sz="1400" dirty="0" smtClean="0"/>
              <a:t>반도체 설계에서의 리더였을 뿐만 아니라 </a:t>
            </a:r>
            <a:r>
              <a:rPr lang="en-US" altLang="ko-KR" sz="1400" dirty="0" smtClean="0"/>
              <a:t>Foundry</a:t>
            </a:r>
            <a:r>
              <a:rPr lang="ko-KR" altLang="en-US" sz="1400" dirty="0" smtClean="0"/>
              <a:t>의 선두주자였으나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10nm </a:t>
            </a:r>
            <a:r>
              <a:rPr lang="ko-KR" altLang="en-US" sz="1400" dirty="0" smtClean="0"/>
              <a:t>장인으로 </a:t>
            </a:r>
            <a:r>
              <a:rPr lang="ko-KR" altLang="en-US" sz="1400" dirty="0" err="1" smtClean="0"/>
              <a:t>희화화되고</a:t>
            </a:r>
            <a:r>
              <a:rPr lang="ko-KR" altLang="en-US" sz="1400" dirty="0" smtClean="0"/>
              <a:t> 있다</a:t>
            </a:r>
            <a:r>
              <a:rPr lang="en-US" altLang="ko-KR" sz="1400" dirty="0" smtClean="0"/>
              <a:t>..</a:t>
            </a:r>
            <a:endParaRPr lang="en-US" altLang="ko-KR" sz="1200" dirty="0" smtClean="0"/>
          </a:p>
          <a:p>
            <a:pPr lvl="2"/>
            <a:r>
              <a:rPr lang="en-US" altLang="ko-KR" sz="1000" dirty="0" smtClean="0"/>
              <a:t>2010</a:t>
            </a:r>
            <a:r>
              <a:rPr lang="ko-KR" altLang="en-US" sz="1000" dirty="0" err="1" smtClean="0"/>
              <a:t>년대초까지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HKMG</a:t>
            </a:r>
            <a:r>
              <a:rPr lang="ko-KR" altLang="en-US" sz="1000" dirty="0" smtClean="0"/>
              <a:t>로 대표되는 </a:t>
            </a:r>
            <a:r>
              <a:rPr lang="en-US" altLang="ko-KR" sz="1000" dirty="0" smtClean="0"/>
              <a:t>Foundry </a:t>
            </a:r>
            <a:r>
              <a:rPr lang="ko-KR" altLang="en-US" sz="1000" dirty="0" smtClean="0"/>
              <a:t>기술 바탕으로 </a:t>
            </a:r>
            <a:r>
              <a:rPr lang="en-US" altLang="ko-KR" sz="1000" dirty="0" smtClean="0"/>
              <a:t>Foundry </a:t>
            </a:r>
            <a:r>
              <a:rPr lang="ko-KR" altLang="en-US" sz="1000" dirty="0" smtClean="0"/>
              <a:t>업계 선두로 군림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Intel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2013</a:t>
            </a:r>
            <a:r>
              <a:rPr lang="ko-KR" altLang="en-US" sz="1000" dirty="0" smtClean="0"/>
              <a:t>년 이후 현재까지 </a:t>
            </a:r>
            <a:r>
              <a:rPr lang="en-US" altLang="ko-KR" sz="1000" dirty="0" smtClean="0"/>
              <a:t>14nm </a:t>
            </a:r>
            <a:r>
              <a:rPr lang="ko-KR" altLang="en-US" sz="1000" dirty="0" smtClean="0"/>
              <a:t>공정의 벽을 넘지 못하는 사이</a:t>
            </a:r>
            <a:r>
              <a:rPr lang="en-US" altLang="ko-KR" sz="1000" dirty="0" smtClean="0"/>
              <a:t>, TSMC</a:t>
            </a:r>
            <a:r>
              <a:rPr lang="ko-KR" altLang="en-US" sz="1000" dirty="0" smtClean="0"/>
              <a:t>와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2017</a:t>
            </a:r>
            <a:r>
              <a:rPr lang="ko-KR" altLang="en-US" sz="1000" dirty="0" smtClean="0"/>
              <a:t>년부터 </a:t>
            </a:r>
            <a:r>
              <a:rPr lang="en-US" altLang="ko-KR" sz="1000" dirty="0" smtClean="0"/>
              <a:t>10nm </a:t>
            </a:r>
            <a:r>
              <a:rPr lang="ko-KR" altLang="en-US" sz="1000" dirty="0" smtClean="0"/>
              <a:t>벽을 돌파하기 시작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에서의 철저한 </a:t>
            </a:r>
            <a:r>
              <a:rPr lang="ko-KR" altLang="en-US" sz="1000" dirty="0" err="1" smtClean="0"/>
              <a:t>승자승</a:t>
            </a:r>
            <a:r>
              <a:rPr lang="ko-KR" altLang="en-US" sz="1000" dirty="0" smtClean="0"/>
              <a:t> 원칙의 사례</a:t>
            </a:r>
            <a:r>
              <a:rPr lang="en-US" altLang="ko-KR" sz="1000" dirty="0" smtClean="0"/>
              <a:t>.. TSMC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AP Fabless (</a:t>
            </a:r>
            <a:r>
              <a:rPr lang="ko-KR" altLang="en-US" sz="1000" dirty="0" smtClean="0"/>
              <a:t>특히 </a:t>
            </a:r>
            <a:r>
              <a:rPr lang="en-US" altLang="ko-KR" sz="1000" dirty="0" smtClean="0"/>
              <a:t>Apple) </a:t>
            </a:r>
            <a:r>
              <a:rPr lang="ko-KR" altLang="en-US" sz="1000" dirty="0" smtClean="0"/>
              <a:t>연합의 </a:t>
            </a:r>
            <a:r>
              <a:rPr lang="ko-KR" altLang="en-US" sz="1000" dirty="0" err="1" smtClean="0"/>
              <a:t>성과이자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시장 독점적 지배자로 방심했던 </a:t>
            </a:r>
            <a:r>
              <a:rPr lang="en-US" altLang="ko-KR" sz="1000" dirty="0" smtClean="0"/>
              <a:t>Intel</a:t>
            </a:r>
            <a:r>
              <a:rPr lang="ko-KR" altLang="en-US" sz="1000" dirty="0" smtClean="0"/>
              <a:t>의 부진</a:t>
            </a:r>
            <a:r>
              <a:rPr lang="en-US" altLang="ko-KR" sz="1000" dirty="0" smtClean="0"/>
              <a:t>..</a:t>
            </a:r>
          </a:p>
          <a:p>
            <a:pPr lvl="2"/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에서의 공정 </a:t>
            </a:r>
            <a:r>
              <a:rPr lang="en-US" altLang="ko-KR" sz="1000" dirty="0" smtClean="0"/>
              <a:t>bottle neck</a:t>
            </a:r>
            <a:r>
              <a:rPr lang="ko-KR" altLang="en-US" sz="1000" dirty="0" smtClean="0"/>
              <a:t>으로 </a:t>
            </a:r>
            <a:r>
              <a:rPr lang="en-US" altLang="ko-KR" sz="1000" dirty="0" smtClean="0"/>
              <a:t>CPU </a:t>
            </a:r>
            <a:r>
              <a:rPr lang="ko-KR" altLang="en-US" sz="1000" dirty="0" smtClean="0"/>
              <a:t>발열 문제와 물량 부족 문제를 해결하지 못하는 과정에서</a:t>
            </a:r>
            <a:r>
              <a:rPr lang="en-US" altLang="ko-KR" sz="1000" dirty="0"/>
              <a:t>, 2010</a:t>
            </a:r>
            <a:r>
              <a:rPr lang="ko-KR" altLang="en-US" sz="1000" dirty="0"/>
              <a:t>년대 중반 이후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용 </a:t>
            </a:r>
            <a:r>
              <a:rPr lang="en-US" altLang="ko-KR" sz="1000" dirty="0" smtClean="0"/>
              <a:t>CPU </a:t>
            </a:r>
            <a:r>
              <a:rPr lang="ko-KR" altLang="en-US" sz="1000" dirty="0" smtClean="0"/>
              <a:t>시장에서 기사회생에 성공한 </a:t>
            </a:r>
            <a:r>
              <a:rPr lang="en-US" altLang="ko-KR" sz="1000" dirty="0" smtClean="0"/>
              <a:t>AMD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50:50 </a:t>
            </a:r>
            <a:r>
              <a:rPr lang="ko-KR" altLang="en-US" sz="1000" dirty="0" smtClean="0"/>
              <a:t>점유율까지 허용하게 됨</a:t>
            </a:r>
            <a:r>
              <a:rPr lang="en-US" altLang="ko-KR" sz="1000" dirty="0" smtClean="0"/>
              <a:t>..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최신 </a:t>
            </a:r>
            <a:r>
              <a:rPr lang="ko-KR" altLang="en-US" sz="2000" dirty="0" err="1" smtClean="0"/>
              <a:t>미세공정의</a:t>
            </a:r>
            <a:r>
              <a:rPr lang="ko-KR" altLang="en-US" sz="2000" dirty="0" smtClean="0"/>
              <a:t> 중요성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모든 공정이 </a:t>
            </a:r>
            <a:r>
              <a:rPr lang="ko-KR" altLang="en-US" sz="1400" dirty="0" err="1" smtClean="0"/>
              <a:t>미세공정을</a:t>
            </a:r>
            <a:r>
              <a:rPr lang="ko-KR" altLang="en-US" sz="1400" dirty="0" smtClean="0"/>
              <a:t> 요구하지는 않는다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그러나 </a:t>
            </a:r>
            <a:r>
              <a:rPr lang="en-US" altLang="ko-KR" sz="1400" dirty="0" smtClean="0"/>
              <a:t>EUV</a:t>
            </a:r>
            <a:r>
              <a:rPr lang="ko-KR" altLang="en-US" sz="1400" dirty="0" smtClean="0"/>
              <a:t> 장비 공급과 더불어 </a:t>
            </a:r>
            <a:r>
              <a:rPr lang="en-US" altLang="ko-KR" sz="1400" dirty="0" smtClean="0"/>
              <a:t>2017</a:t>
            </a:r>
            <a:r>
              <a:rPr lang="ko-KR" altLang="en-US" sz="1400" dirty="0" smtClean="0"/>
              <a:t>년 이후부터 빠르게 </a:t>
            </a:r>
            <a:r>
              <a:rPr lang="en-US" altLang="ko-KR" sz="1400" dirty="0" smtClean="0"/>
              <a:t>10nm </a:t>
            </a:r>
            <a:r>
              <a:rPr lang="ko-KR" altLang="en-US" sz="1400" dirty="0" smtClean="0"/>
              <a:t>이하 공정 수요가 급증</a:t>
            </a:r>
            <a:r>
              <a:rPr lang="en-US" altLang="ko-KR" sz="1400" dirty="0" smtClean="0"/>
              <a:t>.. </a:t>
            </a:r>
            <a:r>
              <a:rPr lang="ko-KR" altLang="en-US" sz="1400" dirty="0" smtClean="0"/>
              <a:t>현재 </a:t>
            </a:r>
            <a:r>
              <a:rPr lang="en-US" altLang="ko-KR" sz="1400" dirty="0" smtClean="0"/>
              <a:t>TSMC </a:t>
            </a:r>
            <a:r>
              <a:rPr lang="ko-KR" altLang="en-US" sz="1400" dirty="0" smtClean="0"/>
              <a:t>매출액의 </a:t>
            </a:r>
            <a:r>
              <a:rPr lang="en-US" altLang="ko-KR" sz="1400" dirty="0" smtClean="0"/>
              <a:t>50% </a:t>
            </a:r>
            <a:r>
              <a:rPr lang="ko-KR" altLang="en-US" sz="1400" dirty="0" smtClean="0"/>
              <a:t>가량</a:t>
            </a:r>
            <a:r>
              <a:rPr lang="en-US" altLang="ko-KR" sz="1400" dirty="0" smtClean="0"/>
              <a:t>..</a:t>
            </a:r>
          </a:p>
          <a:p>
            <a:pPr lvl="2"/>
            <a:r>
              <a:rPr lang="ko-KR" altLang="en-US" sz="1000" dirty="0" smtClean="0"/>
              <a:t>미세공정 진척이 </a:t>
            </a:r>
            <a:r>
              <a:rPr lang="en-US" altLang="ko-KR" sz="1000" dirty="0" smtClean="0"/>
              <a:t>EUV </a:t>
            </a:r>
            <a:r>
              <a:rPr lang="ko-KR" altLang="en-US" sz="1000" dirty="0" smtClean="0"/>
              <a:t>장비 도입과 더불어 가속되며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전성비</a:t>
            </a:r>
            <a:r>
              <a:rPr lang="ko-KR" altLang="en-US" sz="1000" dirty="0" smtClean="0"/>
              <a:t> 및 절대적인 성능 향상에 대한 전방산업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스마트폰 </a:t>
            </a:r>
            <a:r>
              <a:rPr lang="en-US" altLang="ko-KR" sz="1000" dirty="0" smtClean="0"/>
              <a:t>AP, PC </a:t>
            </a:r>
            <a:r>
              <a:rPr lang="ko-KR" altLang="en-US" sz="1000" dirty="0" smtClean="0"/>
              <a:t>및 서버용 </a:t>
            </a:r>
            <a:r>
              <a:rPr lang="en-US" altLang="ko-KR" sz="1000" dirty="0" smtClean="0"/>
              <a:t>CPU, AI </a:t>
            </a:r>
            <a:r>
              <a:rPr lang="ko-KR" altLang="en-US" sz="1000" dirty="0" smtClean="0"/>
              <a:t>반도체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의 잠재된 수요가 </a:t>
            </a:r>
            <a:r>
              <a:rPr lang="ko-KR" altLang="en-US" sz="1000" dirty="0" err="1" smtClean="0"/>
              <a:t>현실화되며</a:t>
            </a:r>
            <a:r>
              <a:rPr lang="ko-KR" altLang="en-US" sz="1000" dirty="0" smtClean="0"/>
              <a:t> 빠른 속도로 미세공정 생산이 급증</a:t>
            </a:r>
            <a:r>
              <a:rPr lang="en-US" altLang="ko-KR" sz="1000" dirty="0" smtClean="0"/>
              <a:t>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IDM 2.0</a:t>
            </a:r>
            <a:r>
              <a:rPr lang="ko-KR" altLang="en-US" sz="2000" dirty="0" smtClean="0"/>
              <a:t>으로 위기 극복 시도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내부 제조 네트워크 구축을 통한 </a:t>
            </a:r>
            <a:r>
              <a:rPr lang="en-US" altLang="ko-KR" sz="1400" dirty="0" smtClean="0"/>
              <a:t>Foundry</a:t>
            </a:r>
            <a:r>
              <a:rPr lang="ko-KR" altLang="en-US" sz="1400" dirty="0" smtClean="0"/>
              <a:t>에서의 기회 확보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반도체 생산 시설 확충과 </a:t>
            </a:r>
            <a:r>
              <a:rPr lang="en-US" altLang="ko-KR" sz="1000" dirty="0" smtClean="0"/>
              <a:t>Foundry </a:t>
            </a:r>
            <a:r>
              <a:rPr lang="ko-KR" altLang="en-US" sz="1000" dirty="0" smtClean="0"/>
              <a:t>사업 진출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단 이것이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나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와의 경쟁 선언을 의미하지는 않는다</a:t>
            </a:r>
            <a:r>
              <a:rPr lang="en-US" altLang="ko-KR" sz="1000" dirty="0" smtClean="0"/>
              <a:t>. Intel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IDM 2.0</a:t>
            </a:r>
            <a:r>
              <a:rPr lang="ko-KR" altLang="en-US" sz="1000" dirty="0" smtClean="0"/>
              <a:t>에서 발표한 </a:t>
            </a:r>
            <a:r>
              <a:rPr lang="en-US" altLang="ko-KR" sz="1000" dirty="0" smtClean="0"/>
              <a:t>7nm </a:t>
            </a:r>
            <a:r>
              <a:rPr lang="ko-KR" altLang="en-US" sz="1000" dirty="0" smtClean="0"/>
              <a:t>공정 양산 목표 시점이 </a:t>
            </a:r>
            <a:r>
              <a:rPr lang="en-US" altLang="ko-KR" sz="1000" dirty="0" smtClean="0"/>
              <a:t>2022</a:t>
            </a:r>
            <a:r>
              <a:rPr lang="ko-KR" altLang="en-US" sz="1000" dirty="0" smtClean="0"/>
              <a:t>년인데</a:t>
            </a:r>
            <a:r>
              <a:rPr lang="en-US" altLang="ko-KR" sz="1000" dirty="0" smtClean="0"/>
              <a:t>, TSMC</a:t>
            </a:r>
            <a:r>
              <a:rPr lang="ko-KR" altLang="en-US" sz="1000" dirty="0" smtClean="0"/>
              <a:t>와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MOS </a:t>
            </a:r>
            <a:r>
              <a:rPr lang="en-US" altLang="ko-KR" sz="1000" dirty="0" err="1" smtClean="0"/>
              <a:t>FinFet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공정을 넘어서서 </a:t>
            </a:r>
            <a:r>
              <a:rPr lang="en-US" altLang="ko-KR" sz="1000" dirty="0" smtClean="0"/>
              <a:t>Gate All Around (GAA) </a:t>
            </a:r>
            <a:r>
              <a:rPr lang="ko-KR" altLang="en-US" sz="1000" dirty="0" smtClean="0"/>
              <a:t>공정을 통한 </a:t>
            </a:r>
            <a:r>
              <a:rPr lang="en-US" altLang="ko-KR" sz="1000" dirty="0" smtClean="0"/>
              <a:t>3nm </a:t>
            </a:r>
            <a:r>
              <a:rPr lang="ko-KR" altLang="en-US" sz="1000" dirty="0" smtClean="0"/>
              <a:t>양산을 목표로 하는 시점이므로 이러한 기술적 격차를 감안했을 때</a:t>
            </a:r>
            <a:r>
              <a:rPr lang="en-US" altLang="ko-KR" sz="1000" dirty="0" smtClean="0"/>
              <a:t>, Intel</a:t>
            </a:r>
            <a:r>
              <a:rPr lang="ko-KR" altLang="en-US" sz="1000" dirty="0" smtClean="0"/>
              <a:t>이 양사의 </a:t>
            </a:r>
            <a:r>
              <a:rPr lang="en-US" altLang="ko-KR" sz="1000" dirty="0" smtClean="0"/>
              <a:t>Foundry business</a:t>
            </a:r>
            <a:r>
              <a:rPr lang="ko-KR" altLang="en-US" sz="1000" dirty="0" smtClean="0"/>
              <a:t>에 도전장으로 내었다고 보기 어렵다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오히려 그동안 </a:t>
            </a:r>
            <a:r>
              <a:rPr lang="en-US" altLang="ko-KR" sz="1000" dirty="0" smtClean="0"/>
              <a:t>14nm </a:t>
            </a:r>
            <a:r>
              <a:rPr lang="ko-KR" altLang="en-US" sz="1000" dirty="0" smtClean="0"/>
              <a:t>장인</a:t>
            </a:r>
            <a:r>
              <a:rPr lang="en-US" altLang="ko-KR" sz="1000" dirty="0" smtClean="0"/>
              <a:t>, 10nm </a:t>
            </a:r>
            <a:r>
              <a:rPr lang="ko-KR" altLang="en-US" sz="1000" dirty="0" smtClean="0"/>
              <a:t>장인이라 </a:t>
            </a:r>
            <a:r>
              <a:rPr lang="ko-KR" altLang="en-US" sz="1000" dirty="0" err="1" smtClean="0"/>
              <a:t>놀림받던</a:t>
            </a:r>
            <a:r>
              <a:rPr lang="ko-KR" altLang="en-US" sz="1000" dirty="0" smtClean="0"/>
              <a:t> 것을 최대한 활용하여 </a:t>
            </a:r>
            <a:r>
              <a:rPr lang="en-US" altLang="ko-KR" sz="1000" dirty="0" smtClean="0"/>
              <a:t>10nm </a:t>
            </a:r>
            <a:r>
              <a:rPr lang="ko-KR" altLang="en-US" sz="1000" dirty="0" smtClean="0"/>
              <a:t>이상 공정에서의 노하우를 활용해 외부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의 수주를 받아내려고 해석하는 것이 옳다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이럴 경우 </a:t>
            </a:r>
            <a:r>
              <a:rPr lang="en-US" altLang="ko-KR" sz="1000" dirty="0" smtClean="0"/>
              <a:t>Intel IDM 2.0</a:t>
            </a:r>
            <a:r>
              <a:rPr lang="ko-KR" altLang="en-US" sz="1000" dirty="0" smtClean="0"/>
              <a:t>으로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위기감을 느껴야 할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GlobalFoundries</a:t>
            </a:r>
            <a:r>
              <a:rPr lang="en-US" altLang="ko-KR" sz="1000" dirty="0" smtClean="0"/>
              <a:t>, UMC, SMIC </a:t>
            </a:r>
            <a:r>
              <a:rPr lang="ko-KR" altLang="en-US" sz="1000" dirty="0" smtClean="0"/>
              <a:t>등이 해당하겠다</a:t>
            </a:r>
            <a:r>
              <a:rPr lang="en-US" altLang="ko-KR" sz="1000" dirty="0" smtClean="0"/>
              <a:t>. 7nm </a:t>
            </a:r>
            <a:r>
              <a:rPr lang="ko-KR" altLang="en-US" sz="1000" dirty="0" smtClean="0"/>
              <a:t>공정으로 공정 개선을 이어나가는 부분은 아직 검증되지 않았기에 외부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Intel</a:t>
            </a:r>
            <a:r>
              <a:rPr lang="ko-KR" altLang="en-US" sz="1000" dirty="0" smtClean="0"/>
              <a:t>에 수주를 주기 어려운 부분이 있어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자사의 최신 제품을 성공적으로 생산하는 경험을 축척하면서 외부로부터 신뢰를 얻는 것이 우선이 될 전망이다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한편 자사 </a:t>
            </a:r>
            <a:r>
              <a:rPr lang="en-US" altLang="ko-KR" sz="1000" dirty="0" smtClean="0"/>
              <a:t>foundry </a:t>
            </a:r>
            <a:r>
              <a:rPr lang="ko-KR" altLang="en-US" sz="1000" dirty="0" smtClean="0"/>
              <a:t>역량 강화를 통해 고질적인 물량 부족 문제를 해소하게 된다면 </a:t>
            </a:r>
            <a:r>
              <a:rPr lang="en-US" altLang="ko-KR" sz="1000" dirty="0" smtClean="0"/>
              <a:t>AMD</a:t>
            </a:r>
            <a:r>
              <a:rPr lang="ko-KR" altLang="en-US" sz="1000" dirty="0" smtClean="0"/>
              <a:t>에게 내주었던 </a:t>
            </a:r>
            <a:r>
              <a:rPr lang="en-US" altLang="ko-KR" sz="1000" dirty="0" smtClean="0"/>
              <a:t>CPU </a:t>
            </a:r>
            <a:r>
              <a:rPr lang="ko-KR" altLang="en-US" sz="1000" dirty="0" smtClean="0"/>
              <a:t>시장에서의 주도권을 다시 찾아올 것을 꿈꿀 수도 있을 것이다</a:t>
            </a:r>
            <a:r>
              <a:rPr lang="en-US" altLang="ko-KR" sz="1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외부 파운드리 활용 확대를 </a:t>
            </a:r>
            <a:r>
              <a:rPr lang="en-US" altLang="ko-KR" sz="1400" dirty="0" smtClean="0"/>
              <a:t>(Fab-light </a:t>
            </a:r>
            <a:r>
              <a:rPr lang="ko-KR" altLang="en-US" sz="1400" dirty="0" smtClean="0"/>
              <a:t>전략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통해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자사에게 부족한 역량을 외부에서 보충</a:t>
            </a:r>
            <a:endParaRPr lang="en-US" altLang="ko-KR" sz="1400" dirty="0" smtClean="0"/>
          </a:p>
          <a:p>
            <a:pPr lvl="2"/>
            <a:r>
              <a:rPr lang="ko-KR" altLang="en-US" sz="1000" dirty="0" err="1" smtClean="0"/>
              <a:t>미세공정이</a:t>
            </a:r>
            <a:r>
              <a:rPr lang="ko-KR" altLang="en-US" sz="1000" dirty="0" smtClean="0"/>
              <a:t> 필요한 자사의 제품들의 생산을 외부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 위탁한다는 것이다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: Intel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3nm CPU </a:t>
            </a:r>
            <a:r>
              <a:rPr lang="ko-KR" altLang="en-US" sz="1000" dirty="0" smtClean="0"/>
              <a:t>생산을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에 위탁한다는 계약 발표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따라서 </a:t>
            </a:r>
            <a:r>
              <a:rPr lang="en-US" altLang="ko-KR" sz="1000" dirty="0" smtClean="0"/>
              <a:t>IDM 2.0 </a:t>
            </a:r>
            <a:r>
              <a:rPr lang="ko-KR" altLang="en-US" sz="1000" dirty="0" smtClean="0"/>
              <a:t>전략은 대체적으로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와 삼성전자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에는 호재로 해석될 수 있다</a:t>
            </a:r>
            <a:r>
              <a:rPr lang="en-US" altLang="ko-KR" sz="1000" dirty="0" smtClean="0"/>
              <a:t>. Intel</a:t>
            </a:r>
            <a:r>
              <a:rPr lang="ko-KR" altLang="en-US" sz="1000" dirty="0" smtClean="0"/>
              <a:t>이 자사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 집착하지 않게 됨에 따라 </a:t>
            </a:r>
            <a:r>
              <a:rPr lang="en-US" altLang="ko-KR" sz="1000" dirty="0" smtClean="0"/>
              <a:t>TSMC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최선단</a:t>
            </a:r>
            <a:r>
              <a:rPr lang="ko-KR" altLang="en-US" sz="1000" dirty="0" smtClean="0"/>
              <a:t> 공정을 이용하여 </a:t>
            </a:r>
            <a:r>
              <a:rPr lang="en-US" altLang="ko-KR" sz="1000" dirty="0" smtClean="0"/>
              <a:t>Intel</a:t>
            </a:r>
            <a:r>
              <a:rPr lang="ko-KR" altLang="en-US" sz="1000" dirty="0" smtClean="0"/>
              <a:t>과의 점유율 격차를 줄여올 수 있었던 </a:t>
            </a:r>
            <a:r>
              <a:rPr lang="en-US" altLang="ko-KR" sz="1000" dirty="0" smtClean="0"/>
              <a:t>AMD</a:t>
            </a:r>
            <a:r>
              <a:rPr lang="ko-KR" altLang="en-US" sz="1000" dirty="0" smtClean="0"/>
              <a:t>가 다시 긴장을 해야 하는 상황이 도래하였다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자사 제품 생산을 외부 </a:t>
            </a:r>
            <a:r>
              <a:rPr lang="en-US" altLang="ko-KR" sz="1000" dirty="0" smtClean="0"/>
              <a:t>Foundry</a:t>
            </a:r>
            <a:r>
              <a:rPr lang="ko-KR" altLang="en-US" sz="1000" dirty="0" smtClean="0"/>
              <a:t>에 위탁하게 됨에 따라 나타나는 유휴 생산시설 </a:t>
            </a:r>
            <a:r>
              <a:rPr lang="en-US" altLang="ko-KR" sz="1000" dirty="0" smtClean="0"/>
              <a:t>(14nm </a:t>
            </a:r>
            <a:r>
              <a:rPr lang="ko-KR" altLang="en-US" sz="1000" dirty="0" smtClean="0"/>
              <a:t>이상의 구형 공정 </a:t>
            </a:r>
            <a:r>
              <a:rPr lang="en-US" altLang="ko-KR" sz="1000" dirty="0" smtClean="0"/>
              <a:t>line) </a:t>
            </a:r>
            <a:r>
              <a:rPr lang="ko-KR" altLang="en-US" sz="1000" dirty="0" smtClean="0"/>
              <a:t>을 외부 </a:t>
            </a:r>
            <a:r>
              <a:rPr lang="en-US" altLang="ko-KR" sz="1000" dirty="0" smtClean="0"/>
              <a:t>Fabless</a:t>
            </a:r>
            <a:r>
              <a:rPr lang="ko-KR" altLang="en-US" sz="1000" dirty="0" smtClean="0"/>
              <a:t>의 생산을 </a:t>
            </a:r>
            <a:r>
              <a:rPr lang="ko-KR" altLang="en-US" sz="1000" dirty="0" err="1" smtClean="0"/>
              <a:t>위탁받는</a:t>
            </a:r>
            <a:r>
              <a:rPr lang="ko-KR" altLang="en-US" sz="1000" dirty="0" smtClean="0"/>
              <a:t> 용도로 활용</a:t>
            </a:r>
            <a:endParaRPr lang="en-US" altLang="ko-KR" sz="1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3. Intel Foundry Services (IFS) </a:t>
            </a:r>
            <a:r>
              <a:rPr lang="ko-KR" altLang="en-US" sz="1400" dirty="0" smtClean="0"/>
              <a:t>확대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40415" y="293070"/>
            <a:ext cx="5158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이 발열 문제와 물량 공급 부족으로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전방산업과</a:t>
            </a:r>
            <a:r>
              <a:rPr lang="ko-KR" altLang="en-US" sz="1000" dirty="0" smtClean="0">
                <a:solidFill>
                  <a:srgbClr val="00B050"/>
                </a:solidFill>
              </a:rPr>
              <a:t> 소비자들의 신뢰를 읽어가고 있는 동안에</a:t>
            </a:r>
            <a:r>
              <a:rPr lang="en-US" altLang="ko-KR" sz="1000" dirty="0" smtClean="0">
                <a:solidFill>
                  <a:srgbClr val="00B050"/>
                </a:solidFill>
              </a:rPr>
              <a:t>, AMD</a:t>
            </a:r>
            <a:r>
              <a:rPr lang="ko-KR" altLang="en-US" sz="1000" dirty="0" smtClean="0">
                <a:solidFill>
                  <a:srgbClr val="00B050"/>
                </a:solidFill>
              </a:rPr>
              <a:t>는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와 성능 면에서 대등하면서 저렴한 가격으로 시장에서 승부한 동시에</a:t>
            </a:r>
            <a:r>
              <a:rPr lang="en-US" altLang="ko-KR" sz="1000" dirty="0" smtClean="0">
                <a:solidFill>
                  <a:srgbClr val="00B050"/>
                </a:solidFill>
              </a:rPr>
              <a:t>, 2017</a:t>
            </a:r>
            <a:r>
              <a:rPr lang="ko-KR" altLang="en-US" sz="1000" dirty="0" smtClean="0">
                <a:solidFill>
                  <a:srgbClr val="00B050"/>
                </a:solidFill>
              </a:rPr>
              <a:t>년 이후에는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를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GlobalFoundries</a:t>
            </a:r>
            <a:r>
              <a:rPr lang="ko-KR" altLang="en-US" sz="1000" dirty="0" smtClean="0">
                <a:solidFill>
                  <a:srgbClr val="00B050"/>
                </a:solidFill>
              </a:rPr>
              <a:t>에서 </a:t>
            </a:r>
            <a:r>
              <a:rPr lang="en-US" altLang="ko-KR" sz="1000" dirty="0" smtClean="0">
                <a:solidFill>
                  <a:srgbClr val="00B050"/>
                </a:solidFill>
              </a:rPr>
              <a:t>TSMC</a:t>
            </a:r>
            <a:r>
              <a:rPr lang="ko-KR" altLang="en-US" sz="1000" dirty="0" smtClean="0">
                <a:solidFill>
                  <a:srgbClr val="00B050"/>
                </a:solidFill>
              </a:rPr>
              <a:t>로 교체 </a:t>
            </a:r>
            <a:r>
              <a:rPr lang="en-US" altLang="ko-KR" sz="1000" dirty="0" smtClean="0">
                <a:solidFill>
                  <a:srgbClr val="00B050"/>
                </a:solidFill>
              </a:rPr>
              <a:t>(Ryzen 3</a:t>
            </a:r>
            <a:r>
              <a:rPr lang="ko-KR" altLang="en-US" sz="1000" dirty="0" smtClean="0">
                <a:solidFill>
                  <a:srgbClr val="00B050"/>
                </a:solidFill>
              </a:rPr>
              <a:t>세대부터</a:t>
            </a:r>
            <a:r>
              <a:rPr lang="en-US" altLang="ko-KR" sz="1000" dirty="0" smtClean="0">
                <a:solidFill>
                  <a:srgbClr val="00B050"/>
                </a:solidFill>
              </a:rPr>
              <a:t>) </a:t>
            </a:r>
            <a:r>
              <a:rPr lang="ko-KR" altLang="en-US" sz="1000" dirty="0" smtClean="0">
                <a:solidFill>
                  <a:srgbClr val="00B050"/>
                </a:solidFill>
              </a:rPr>
              <a:t>하며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최신공정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(7nm) </a:t>
            </a:r>
            <a:r>
              <a:rPr lang="ko-KR" altLang="en-US" sz="1000" dirty="0" smtClean="0">
                <a:solidFill>
                  <a:srgbClr val="00B050"/>
                </a:solidFill>
              </a:rPr>
              <a:t>기반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선보여</a:t>
            </a:r>
            <a:r>
              <a:rPr lang="en-US" altLang="ko-KR" sz="1000" dirty="0" smtClean="0">
                <a:solidFill>
                  <a:srgbClr val="00B050"/>
                </a:solidFill>
              </a:rPr>
              <a:t>,</a:t>
            </a:r>
            <a:r>
              <a:rPr lang="ko-KR" altLang="en-US" sz="1000" dirty="0" smtClean="0">
                <a:solidFill>
                  <a:srgbClr val="00B050"/>
                </a:solidFill>
              </a:rPr>
              <a:t> 공정 진척을 이루지 못하며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발열문제로</a:t>
            </a:r>
            <a:r>
              <a:rPr lang="ko-KR" altLang="en-US" sz="1000" dirty="0" smtClean="0">
                <a:solidFill>
                  <a:srgbClr val="00B050"/>
                </a:solidFill>
              </a:rPr>
              <a:t> 골머리를 앓고 있으면서 </a:t>
            </a:r>
            <a:r>
              <a:rPr lang="en-US" altLang="ko-KR" sz="1000" dirty="0" smtClean="0">
                <a:solidFill>
                  <a:srgbClr val="00B050"/>
                </a:solidFill>
              </a:rPr>
              <a:t>CPU </a:t>
            </a:r>
            <a:r>
              <a:rPr lang="ko-KR" altLang="en-US" sz="1000" dirty="0" smtClean="0">
                <a:solidFill>
                  <a:srgbClr val="00B050"/>
                </a:solidFill>
              </a:rPr>
              <a:t>수급 불안정을 진정시키지 못한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과 자사의 </a:t>
            </a:r>
            <a:r>
              <a:rPr lang="en-US" altLang="ko-KR" sz="1000" dirty="0" smtClean="0">
                <a:solidFill>
                  <a:srgbClr val="00B050"/>
                </a:solidFill>
              </a:rPr>
              <a:t>CPU </a:t>
            </a:r>
            <a:r>
              <a:rPr lang="ko-KR" altLang="en-US" sz="1000" dirty="0" smtClean="0">
                <a:solidFill>
                  <a:srgbClr val="00B050"/>
                </a:solidFill>
              </a:rPr>
              <a:t>차별성을 더욱 부각시키는데 성공</a:t>
            </a:r>
            <a:r>
              <a:rPr lang="en-US" altLang="ko-KR" sz="1000" dirty="0" smtClean="0">
                <a:solidFill>
                  <a:srgbClr val="00B050"/>
                </a:solidFill>
              </a:rPr>
              <a:t>.. 2000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들어 </a:t>
            </a:r>
            <a:r>
              <a:rPr lang="en-US" altLang="ko-KR" sz="1000" dirty="0" smtClean="0">
                <a:solidFill>
                  <a:srgbClr val="00B050"/>
                </a:solidFill>
              </a:rPr>
              <a:t>2012</a:t>
            </a:r>
            <a:r>
              <a:rPr lang="ko-KR" altLang="en-US" sz="1000" dirty="0" smtClean="0">
                <a:solidFill>
                  <a:srgbClr val="00B050"/>
                </a:solidFill>
              </a:rPr>
              <a:t>년까지 하향곡선만을 그리던 </a:t>
            </a:r>
            <a:r>
              <a:rPr lang="en-US" altLang="ko-KR" sz="1000" dirty="0" smtClean="0">
                <a:solidFill>
                  <a:srgbClr val="00B050"/>
                </a:solidFill>
              </a:rPr>
              <a:t>AMD</a:t>
            </a:r>
            <a:r>
              <a:rPr lang="ko-KR" altLang="en-US" sz="1000" dirty="0" smtClean="0">
                <a:solidFill>
                  <a:srgbClr val="00B050"/>
                </a:solidFill>
              </a:rPr>
              <a:t>와</a:t>
            </a:r>
            <a:r>
              <a:rPr lang="en-US" altLang="ko-KR" sz="1000" dirty="0" smtClean="0">
                <a:solidFill>
                  <a:srgbClr val="00B050"/>
                </a:solidFill>
              </a:rPr>
              <a:t> 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의 희비가 교차</a:t>
            </a:r>
            <a:r>
              <a:rPr lang="en-US" altLang="ko-KR" sz="1000" dirty="0" smtClean="0">
                <a:solidFill>
                  <a:srgbClr val="00B050"/>
                </a:solidFill>
              </a:rPr>
              <a:t>..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Lisa Su</a:t>
            </a:r>
            <a:r>
              <a:rPr lang="ko-KR" altLang="en-US" sz="1000" dirty="0" smtClean="0">
                <a:solidFill>
                  <a:srgbClr val="00B050"/>
                </a:solidFill>
              </a:rPr>
              <a:t>를 </a:t>
            </a:r>
            <a:r>
              <a:rPr lang="en-US" altLang="ko-KR" sz="1000" dirty="0" smtClean="0">
                <a:solidFill>
                  <a:srgbClr val="00B050"/>
                </a:solidFill>
              </a:rPr>
              <a:t>AMD</a:t>
            </a:r>
            <a:r>
              <a:rPr lang="ko-KR" altLang="en-US" sz="1000" dirty="0" smtClean="0">
                <a:solidFill>
                  <a:srgbClr val="00B050"/>
                </a:solidFill>
              </a:rPr>
              <a:t>의 구세주로 평가하는 것이 일부 타당한 측면이 있으나</a:t>
            </a:r>
            <a:r>
              <a:rPr lang="en-US" altLang="ko-KR" sz="1000" dirty="0" smtClean="0">
                <a:solidFill>
                  <a:srgbClr val="00B050"/>
                </a:solidFill>
              </a:rPr>
              <a:t>, AMD</a:t>
            </a:r>
            <a:r>
              <a:rPr lang="ko-KR" altLang="en-US" sz="1000" dirty="0" smtClean="0">
                <a:solidFill>
                  <a:srgbClr val="00B050"/>
                </a:solidFill>
              </a:rPr>
              <a:t>가 위기의 시간 속에서도 </a:t>
            </a:r>
            <a:r>
              <a:rPr lang="en-US" altLang="ko-KR" sz="1000" dirty="0" smtClean="0">
                <a:solidFill>
                  <a:srgbClr val="00B050"/>
                </a:solidFill>
              </a:rPr>
              <a:t>2012</a:t>
            </a:r>
            <a:r>
              <a:rPr lang="ko-KR" altLang="en-US" sz="1000" dirty="0" smtClean="0">
                <a:solidFill>
                  <a:srgbClr val="00B050"/>
                </a:solidFill>
              </a:rPr>
              <a:t>년 이후 역사적인 </a:t>
            </a:r>
            <a:r>
              <a:rPr lang="en-US" altLang="ko-KR" sz="1000" dirty="0" smtClean="0">
                <a:solidFill>
                  <a:srgbClr val="00B050"/>
                </a:solidFill>
              </a:rPr>
              <a:t>CPU </a:t>
            </a:r>
            <a:r>
              <a:rPr lang="ko-KR" altLang="en-US" sz="1000" dirty="0" smtClean="0">
                <a:solidFill>
                  <a:srgbClr val="00B050"/>
                </a:solidFill>
              </a:rPr>
              <a:t>설계자인 </a:t>
            </a:r>
            <a:r>
              <a:rPr lang="en-US" altLang="ko-KR" sz="1000" dirty="0" smtClean="0">
                <a:solidFill>
                  <a:srgbClr val="00B050"/>
                </a:solidFill>
              </a:rPr>
              <a:t>Jim Keller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중심으로 </a:t>
            </a:r>
            <a:r>
              <a:rPr lang="en-US" altLang="ko-KR" sz="1000" dirty="0" smtClean="0">
                <a:solidFill>
                  <a:srgbClr val="00B050"/>
                </a:solidFill>
              </a:rPr>
              <a:t>AMD </a:t>
            </a:r>
            <a:r>
              <a:rPr lang="ko-KR" altLang="en-US" sz="1000" dirty="0" smtClean="0">
                <a:solidFill>
                  <a:srgbClr val="00B050"/>
                </a:solidFill>
              </a:rPr>
              <a:t>역사상 최고의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로 평가받는 </a:t>
            </a:r>
            <a:r>
              <a:rPr lang="en-US" altLang="ko-KR" sz="1000" dirty="0" smtClean="0">
                <a:solidFill>
                  <a:srgbClr val="00B050"/>
                </a:solidFill>
              </a:rPr>
              <a:t>Ryzen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Zen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아키텍쳐를</a:t>
            </a:r>
            <a:r>
              <a:rPr lang="ko-KR" altLang="en-US" sz="1000" dirty="0" smtClean="0">
                <a:solidFill>
                  <a:srgbClr val="00B050"/>
                </a:solidFill>
              </a:rPr>
              <a:t> 준비한 것 역시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매우매우매우</a:t>
            </a:r>
            <a:r>
              <a:rPr lang="ko-KR" altLang="en-US" sz="1000" dirty="0" smtClean="0">
                <a:solidFill>
                  <a:srgbClr val="00B050"/>
                </a:solidFill>
              </a:rPr>
              <a:t> 중요하였다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IT</a:t>
            </a:r>
            <a:r>
              <a:rPr lang="ko-KR" altLang="en-US" sz="1000" dirty="0" smtClean="0">
                <a:solidFill>
                  <a:srgbClr val="00B050"/>
                </a:solidFill>
              </a:rPr>
              <a:t>기업이 위기의 순간에도 </a:t>
            </a:r>
            <a:r>
              <a:rPr lang="en-US" altLang="ko-KR" sz="1000" dirty="0" smtClean="0">
                <a:solidFill>
                  <a:srgbClr val="00B050"/>
                </a:solidFill>
              </a:rPr>
              <a:t>R&amp;D</a:t>
            </a:r>
            <a:r>
              <a:rPr lang="ko-KR" altLang="en-US" sz="1000" dirty="0" smtClean="0">
                <a:solidFill>
                  <a:srgbClr val="00B050"/>
                </a:solidFill>
              </a:rPr>
              <a:t>의 끈을 놓치 않고 있어야 하는 이유가 여기에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6307" y="3501745"/>
            <a:ext cx="484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단</a:t>
            </a:r>
            <a:r>
              <a:rPr lang="en-US" altLang="ko-KR" sz="1000" dirty="0" smtClean="0">
                <a:solidFill>
                  <a:srgbClr val="00B050"/>
                </a:solidFill>
              </a:rPr>
              <a:t>, 10nm </a:t>
            </a:r>
            <a:r>
              <a:rPr lang="ko-KR" altLang="en-US" sz="1000" dirty="0" smtClean="0">
                <a:solidFill>
                  <a:srgbClr val="00B050"/>
                </a:solidFill>
              </a:rPr>
              <a:t>이하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미세공정의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수율이</a:t>
            </a:r>
            <a:r>
              <a:rPr lang="ko-KR" altLang="en-US" sz="1000" dirty="0" smtClean="0">
                <a:solidFill>
                  <a:srgbClr val="00B050"/>
                </a:solidFill>
              </a:rPr>
              <a:t> 아직 충분히 높지 않고 고부가 제품이어서 단가가 높다는 점을 감안하면</a:t>
            </a:r>
            <a:r>
              <a:rPr lang="en-US" altLang="ko-KR" sz="1000" dirty="0" smtClean="0">
                <a:solidFill>
                  <a:srgbClr val="00B050"/>
                </a:solidFill>
              </a:rPr>
              <a:t>,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생산량 비중은 매출액 비중 보다 낮을 것으로 예상된다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624" y="2642332"/>
            <a:ext cx="7326957" cy="3954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2521" y="4615465"/>
            <a:ext cx="484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다만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 </a:t>
            </a:r>
            <a:r>
              <a:rPr lang="ko-KR" altLang="en-US" sz="1000" dirty="0" smtClean="0">
                <a:solidFill>
                  <a:srgbClr val="00B050"/>
                </a:solidFill>
              </a:rPr>
              <a:t>역시 </a:t>
            </a:r>
            <a:r>
              <a:rPr lang="en-US" altLang="ko-KR" sz="1000" dirty="0" smtClean="0">
                <a:solidFill>
                  <a:srgbClr val="00B050"/>
                </a:solidFill>
              </a:rPr>
              <a:t>EUV </a:t>
            </a:r>
            <a:r>
              <a:rPr lang="ko-KR" altLang="en-US" sz="1000" dirty="0" smtClean="0">
                <a:solidFill>
                  <a:srgbClr val="00B050"/>
                </a:solidFill>
              </a:rPr>
              <a:t>장비 도입에 뛰어들면서</a:t>
            </a:r>
            <a:r>
              <a:rPr lang="en-US" altLang="ko-KR" sz="1000" dirty="0" smtClean="0">
                <a:solidFill>
                  <a:srgbClr val="00B050"/>
                </a:solidFill>
              </a:rPr>
              <a:t>, TSMC</a:t>
            </a:r>
            <a:r>
              <a:rPr lang="ko-KR" altLang="en-US" sz="1000" dirty="0" smtClean="0">
                <a:solidFill>
                  <a:srgbClr val="00B050"/>
                </a:solidFill>
              </a:rPr>
              <a:t>에 비해 </a:t>
            </a:r>
            <a:r>
              <a:rPr lang="en-US" altLang="ko-KR" sz="1000" dirty="0" smtClean="0">
                <a:solidFill>
                  <a:srgbClr val="00B050"/>
                </a:solidFill>
              </a:rPr>
              <a:t>EUV </a:t>
            </a:r>
            <a:r>
              <a:rPr lang="ko-KR" altLang="en-US" sz="1000" dirty="0" smtClean="0">
                <a:solidFill>
                  <a:srgbClr val="00B050"/>
                </a:solidFill>
              </a:rPr>
              <a:t>장비 도입에 어려움을 </a:t>
            </a:r>
            <a:r>
              <a:rPr lang="ko-KR" altLang="en-US" sz="1000" dirty="0">
                <a:solidFill>
                  <a:srgbClr val="00B050"/>
                </a:solidFill>
              </a:rPr>
              <a:t>겪</a:t>
            </a:r>
            <a:r>
              <a:rPr lang="ko-KR" altLang="en-US" sz="1000" dirty="0" smtClean="0">
                <a:solidFill>
                  <a:srgbClr val="00B050"/>
                </a:solidFill>
              </a:rPr>
              <a:t>던 삼성전자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</a:t>
            </a:r>
            <a:r>
              <a:rPr lang="ko-KR" altLang="en-US" sz="1000" dirty="0" smtClean="0">
                <a:solidFill>
                  <a:srgbClr val="00B050"/>
                </a:solidFill>
              </a:rPr>
              <a:t>의 고충이 더해지는 면이 존재할 것이다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74885" y="4815520"/>
            <a:ext cx="16105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요컨대</a:t>
            </a:r>
            <a:r>
              <a:rPr lang="en-US" altLang="ko-KR" sz="1000" dirty="0" smtClean="0">
                <a:solidFill>
                  <a:srgbClr val="00B050"/>
                </a:solidFill>
              </a:rPr>
              <a:t>, 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Foundry </a:t>
            </a:r>
            <a:r>
              <a:rPr lang="ko-KR" altLang="en-US" sz="1000" dirty="0" smtClean="0">
                <a:solidFill>
                  <a:srgbClr val="00B050"/>
                </a:solidFill>
              </a:rPr>
              <a:t>확장의 방향성은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최선단</a:t>
            </a:r>
            <a:r>
              <a:rPr lang="ko-KR" altLang="en-US" sz="1000" dirty="0" smtClean="0">
                <a:solidFill>
                  <a:srgbClr val="00B050"/>
                </a:solidFill>
              </a:rPr>
              <a:t> 공정으로의 빠른 진전이 아니라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남는 구형 공정의 유연한 활용과 자사 제품의 안정적 생산이다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따라서 미국의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 </a:t>
            </a:r>
            <a:r>
              <a:rPr lang="ko-KR" altLang="en-US" sz="1000" dirty="0" smtClean="0">
                <a:solidFill>
                  <a:srgbClr val="00B050"/>
                </a:solidFill>
              </a:rPr>
              <a:t>지원 정책이 대만과 한국에 치우친 반도체 제조 역량을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빼았아</a:t>
            </a:r>
            <a:r>
              <a:rPr lang="ko-KR" altLang="en-US" sz="1000" dirty="0" smtClean="0">
                <a:solidFill>
                  <a:srgbClr val="00B050"/>
                </a:solidFill>
              </a:rPr>
              <a:t> 오겠다는 정도는 아닌 것이다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2020~2021</a:t>
            </a:r>
            <a:r>
              <a:rPr lang="ko-KR" altLang="en-US" sz="1000" dirty="0" smtClean="0">
                <a:solidFill>
                  <a:srgbClr val="00B050"/>
                </a:solidFill>
              </a:rPr>
              <a:t>년 차량용 반도체 </a:t>
            </a:r>
            <a:r>
              <a:rPr lang="en-US" altLang="ko-KR" sz="1000" dirty="0" smtClean="0">
                <a:solidFill>
                  <a:srgbClr val="00B050"/>
                </a:solidFill>
              </a:rPr>
              <a:t>shortage </a:t>
            </a:r>
            <a:r>
              <a:rPr lang="ko-KR" altLang="en-US" sz="1000" dirty="0" smtClean="0">
                <a:solidFill>
                  <a:srgbClr val="00B050"/>
                </a:solidFill>
              </a:rPr>
              <a:t>사태와 같은 </a:t>
            </a:r>
            <a:r>
              <a:rPr lang="en-US" altLang="ko-KR" sz="1000" dirty="0" smtClean="0">
                <a:solidFill>
                  <a:srgbClr val="00B050"/>
                </a:solidFill>
              </a:rPr>
              <a:t>risk</a:t>
            </a:r>
            <a:r>
              <a:rPr lang="ko-KR" altLang="en-US" sz="1000" dirty="0" smtClean="0">
                <a:solidFill>
                  <a:srgbClr val="00B050"/>
                </a:solidFill>
              </a:rPr>
              <a:t>를 관리하는 차원이 더 강한 것이다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2750" y="6615751"/>
            <a:ext cx="4849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고객이 원하는 반도체 제조를 위한 설계 원천 기술을 제공하는 데에서부터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</a:rPr>
              <a:t>생산까지 지원하는 서비스로</a:t>
            </a:r>
            <a:r>
              <a:rPr lang="en-US" altLang="ko-KR" sz="1000" dirty="0" smtClean="0">
                <a:solidFill>
                  <a:srgbClr val="00B050"/>
                </a:solidFill>
              </a:rPr>
              <a:t>.. </a:t>
            </a:r>
            <a:r>
              <a:rPr lang="ko-KR" altLang="en-US" sz="1000" dirty="0" smtClean="0">
                <a:solidFill>
                  <a:srgbClr val="00B050"/>
                </a:solidFill>
              </a:rPr>
              <a:t>미국의 </a:t>
            </a:r>
            <a:r>
              <a:rPr lang="en-US" altLang="ko-KR" sz="1000" dirty="0" smtClean="0">
                <a:solidFill>
                  <a:srgbClr val="00B050"/>
                </a:solidFill>
              </a:rPr>
              <a:t>Big Tech </a:t>
            </a:r>
            <a:r>
              <a:rPr lang="ko-KR" altLang="en-US" sz="1000" dirty="0" smtClean="0">
                <a:solidFill>
                  <a:srgbClr val="00B050"/>
                </a:solidFill>
              </a:rPr>
              <a:t>기업들이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IDM 2.0 </a:t>
            </a:r>
            <a:r>
              <a:rPr lang="ko-KR" altLang="en-US" sz="1000" dirty="0" smtClean="0">
                <a:solidFill>
                  <a:srgbClr val="00B050"/>
                </a:solidFill>
              </a:rPr>
              <a:t>전략을 반긴 이유는 </a:t>
            </a:r>
            <a:r>
              <a:rPr lang="en-US" altLang="ko-KR" sz="1000" dirty="0" smtClean="0">
                <a:solidFill>
                  <a:srgbClr val="00B050"/>
                </a:solidFill>
              </a:rPr>
              <a:t>IFS </a:t>
            </a:r>
            <a:r>
              <a:rPr lang="ko-KR" altLang="en-US" sz="1000" dirty="0" smtClean="0">
                <a:solidFill>
                  <a:srgbClr val="00B050"/>
                </a:solidFill>
              </a:rPr>
              <a:t>확대 정책 때문이다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</a:t>
            </a:r>
            <a:r>
              <a:rPr lang="ko-KR" altLang="en-US" sz="1000" dirty="0" smtClean="0">
                <a:solidFill>
                  <a:srgbClr val="00B050"/>
                </a:solidFill>
              </a:rPr>
              <a:t>반도체 제조를 미국이나 유럽에서 해야 한다는 단편적인 이유 때문이 아니라</a:t>
            </a:r>
            <a:r>
              <a:rPr lang="en-US" altLang="ko-KR" sz="1000" dirty="0" smtClean="0">
                <a:solidFill>
                  <a:srgbClr val="00B050"/>
                </a:solidFill>
              </a:rPr>
              <a:t>.. </a:t>
            </a:r>
            <a:r>
              <a:rPr lang="ko-KR" altLang="en-US" sz="1000" dirty="0" smtClean="0">
                <a:solidFill>
                  <a:srgbClr val="00B050"/>
                </a:solidFill>
              </a:rPr>
              <a:t>특히 반도체 설계 및 제조 경험이 부족한 그리고 자체 데이터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센터용</a:t>
            </a:r>
            <a:r>
              <a:rPr lang="ko-KR" altLang="en-US" sz="1000" dirty="0" smtClean="0">
                <a:solidFill>
                  <a:srgbClr val="00B050"/>
                </a:solidFill>
              </a:rPr>
              <a:t> 반도체를 필요로 하는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클라우드</a:t>
            </a:r>
            <a:r>
              <a:rPr lang="ko-KR" altLang="en-US" sz="1000" dirty="0" smtClean="0">
                <a:solidFill>
                  <a:srgbClr val="00B050"/>
                </a:solidFill>
              </a:rPr>
              <a:t> 서비스 기업들이 이를 강하게 반기고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 Intel </a:t>
            </a:r>
            <a:r>
              <a:rPr lang="ko-KR" altLang="en-US" sz="1000" dirty="0" smtClean="0">
                <a:solidFill>
                  <a:srgbClr val="00B050"/>
                </a:solidFill>
              </a:rPr>
              <a:t>입장에서는 자사의 반도체에서 떠나가는 이러한 기업들을 자사의 생태계에 </a:t>
            </a:r>
            <a:r>
              <a:rPr lang="en-US" altLang="ko-KR" sz="1000" dirty="0" smtClean="0">
                <a:solidFill>
                  <a:srgbClr val="00B050"/>
                </a:solidFill>
              </a:rPr>
              <a:t>lock-in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시켜놓을</a:t>
            </a:r>
            <a:r>
              <a:rPr lang="ko-KR" altLang="en-US" sz="1000" dirty="0" smtClean="0">
                <a:solidFill>
                  <a:srgbClr val="00B050"/>
                </a:solidFill>
              </a:rPr>
              <a:t> 수 있는 기회이기도 하다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1117" y="2255730"/>
            <a:ext cx="672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트랜지스터 구조의 발전</a:t>
            </a:r>
            <a:r>
              <a:rPr lang="en-US" altLang="ko-KR" sz="1000" dirty="0" smtClean="0">
                <a:solidFill>
                  <a:srgbClr val="00B050"/>
                </a:solidFill>
              </a:rPr>
              <a:t>:</a:t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en-US" altLang="ko-KR" sz="1000" dirty="0" smtClean="0">
                <a:solidFill>
                  <a:srgbClr val="00B050"/>
                </a:solidFill>
              </a:rPr>
              <a:t>HKMG </a:t>
            </a:r>
            <a:r>
              <a:rPr lang="ko-KR" altLang="en-US" sz="1000" dirty="0" smtClean="0">
                <a:solidFill>
                  <a:srgbClr val="00B050"/>
                </a:solidFill>
              </a:rPr>
              <a:t>→ </a:t>
            </a:r>
            <a:r>
              <a:rPr lang="en-US" altLang="ko-KR" sz="1000" dirty="0" smtClean="0">
                <a:solidFill>
                  <a:srgbClr val="00B050"/>
                </a:solidFill>
              </a:rPr>
              <a:t>Planar double-gate </a:t>
            </a:r>
            <a:r>
              <a:rPr lang="ko-KR" altLang="en-US" sz="1000" dirty="0">
                <a:solidFill>
                  <a:srgbClr val="00B050"/>
                </a:solidFill>
              </a:rPr>
              <a:t>→</a:t>
            </a:r>
            <a:r>
              <a:rPr lang="en-US" altLang="ko-KR" sz="1000" dirty="0" smtClean="0">
                <a:solidFill>
                  <a:srgbClr val="00B050"/>
                </a:solidFill>
              </a:rPr>
              <a:t> Triple-gate </a:t>
            </a:r>
            <a:r>
              <a:rPr lang="ko-KR" altLang="en-US" sz="1000" dirty="0" smtClean="0">
                <a:solidFill>
                  <a:srgbClr val="00B050"/>
                </a:solidFill>
              </a:rPr>
              <a:t>→ </a:t>
            </a:r>
            <a:r>
              <a:rPr lang="en-US" altLang="ko-KR" sz="1000" dirty="0" smtClean="0">
                <a:solidFill>
                  <a:srgbClr val="00B050"/>
                </a:solidFill>
              </a:rPr>
              <a:t>Bulk -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FinFET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>
                <a:solidFill>
                  <a:srgbClr val="00B050"/>
                </a:solidFill>
              </a:rPr>
              <a:t>→ </a:t>
            </a:r>
            <a:r>
              <a:rPr lang="en-US" altLang="ko-KR" sz="1000" dirty="0" smtClean="0">
                <a:solidFill>
                  <a:srgbClr val="00B050"/>
                </a:solidFill>
              </a:rPr>
              <a:t>SOI -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FinFET</a:t>
            </a:r>
            <a:r>
              <a:rPr lang="ko-KR" altLang="en-US" sz="1000" dirty="0" smtClean="0">
                <a:solidFill>
                  <a:srgbClr val="00B050"/>
                </a:solidFill>
              </a:rPr>
              <a:t> → </a:t>
            </a:r>
            <a:r>
              <a:rPr lang="en-US" altLang="ko-KR" sz="1000" dirty="0" smtClean="0">
                <a:solidFill>
                  <a:srgbClr val="00B050"/>
                </a:solidFill>
              </a:rPr>
              <a:t>GAA (Gate All Around) </a:t>
            </a:r>
          </a:p>
        </p:txBody>
      </p:sp>
    </p:spTree>
    <p:extLst>
      <p:ext uri="{BB962C8B-B14F-4D97-AF65-F5344CB8AC3E}">
        <p14:creationId xmlns:p14="http://schemas.microsoft.com/office/powerpoint/2010/main" val="154679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천하삼분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95325" cy="51665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sz="2000" dirty="0" smtClean="0"/>
                  <a:t>GPU </a:t>
                </a:r>
                <a:r>
                  <a:rPr lang="ko-KR" altLang="en-US" sz="2000" dirty="0" smtClean="0"/>
                  <a:t>천하삼분</a:t>
                </a:r>
                <a:endParaRPr lang="en-US" altLang="ko-KR" sz="16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sz="1400" dirty="0" smtClean="0"/>
                  <a:t>NVIDIA vs. AMD -&gt; Intel </a:t>
                </a:r>
                <a:r>
                  <a:rPr lang="ko-KR" altLang="en-US" sz="1400" dirty="0" smtClean="0"/>
                  <a:t>가세하는 </a:t>
                </a:r>
                <a:r>
                  <a:rPr lang="ko-KR" altLang="en-US" sz="1400" dirty="0" err="1" smtClean="0"/>
                  <a:t>천하삼분</a:t>
                </a:r>
                <a:endParaRPr lang="en-US" altLang="ko-KR" sz="1200" dirty="0" smtClean="0"/>
              </a:p>
              <a:p>
                <a:pPr lvl="2"/>
                <a:r>
                  <a:rPr lang="en-US" altLang="ko-KR" sz="1000" dirty="0" smtClean="0"/>
                  <a:t>2000</a:t>
                </a:r>
                <a:r>
                  <a:rPr lang="ko-KR" altLang="en-US" sz="1000" dirty="0" smtClean="0"/>
                  <a:t>년대</a:t>
                </a:r>
                <a:r>
                  <a:rPr lang="en-US" altLang="ko-KR" sz="1000" dirty="0" smtClean="0"/>
                  <a:t>, 2010</a:t>
                </a:r>
                <a:r>
                  <a:rPr lang="ko-KR" altLang="en-US" sz="1000" dirty="0" smtClean="0"/>
                  <a:t>년대 게임 산업의 급성장과 함께 </a:t>
                </a:r>
                <a:r>
                  <a:rPr lang="en-US" altLang="ko-KR" sz="1000" dirty="0" smtClean="0"/>
                  <a:t>GeForce GPU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인기 급상승으로 </a:t>
                </a:r>
                <a:r>
                  <a:rPr lang="en-US" altLang="ko-KR" sz="1000" dirty="0" smtClean="0"/>
                  <a:t>NVIDIA</a:t>
                </a:r>
                <a:r>
                  <a:rPr lang="ko-KR" altLang="en-US" sz="1000" dirty="0" smtClean="0"/>
                  <a:t>는 </a:t>
                </a:r>
                <a:r>
                  <a:rPr lang="en-US" altLang="ko-KR" sz="1000" dirty="0" smtClean="0"/>
                  <a:t>PC </a:t>
                </a:r>
                <a:r>
                  <a:rPr lang="ko-KR" altLang="en-US" sz="1000" dirty="0" smtClean="0"/>
                  <a:t>그래픽카드 시장의 독보적 선두기업으로 군림</a:t>
                </a:r>
                <a:r>
                  <a:rPr lang="en-US" altLang="ko-KR" sz="1000" dirty="0" smtClean="0"/>
                  <a:t>.. </a:t>
                </a:r>
                <a:r>
                  <a:rPr lang="ko-KR" altLang="en-US" sz="1000" dirty="0" smtClean="0"/>
                  <a:t>가속기 시장의</a:t>
                </a:r>
                <a:r>
                  <a:rPr lang="en-US" altLang="ko-KR" sz="1000" dirty="0" smtClean="0"/>
                  <a:t> GPGPU</a:t>
                </a:r>
                <a:r>
                  <a:rPr lang="ko-KR" altLang="en-US" sz="1000" dirty="0" smtClean="0"/>
                  <a:t>에서는 </a:t>
                </a:r>
                <a:r>
                  <a:rPr lang="en-US" altLang="ko-KR" sz="1000" dirty="0" smtClean="0"/>
                  <a:t>CUDA</a:t>
                </a:r>
                <a:r>
                  <a:rPr lang="ko-KR" altLang="en-US" sz="1000" dirty="0" smtClean="0"/>
                  <a:t>를 발판으로 절대적인 강자</a:t>
                </a:r>
                <a:r>
                  <a:rPr lang="en-US" altLang="ko-KR" sz="1000" dirty="0" smtClean="0"/>
                  <a:t>.. (Digression: 2020</a:t>
                </a:r>
                <a:r>
                  <a:rPr lang="ko-KR" altLang="en-US" sz="1000" dirty="0" smtClean="0"/>
                  <a:t>년 </a:t>
                </a:r>
                <a:r>
                  <a:rPr lang="en-US" altLang="ko-KR" sz="1000" dirty="0" smtClean="0"/>
                  <a:t>ARM</a:t>
                </a:r>
                <a:r>
                  <a:rPr lang="ko-KR" altLang="en-US" sz="1000" dirty="0" smtClean="0"/>
                  <a:t>을</a:t>
                </a:r>
                <a:r>
                  <a:rPr lang="en-US" altLang="ko-KR" sz="1000" dirty="0" smtClean="0"/>
                  <a:t> </a:t>
                </a:r>
                <a:r>
                  <a:rPr lang="ko-KR" altLang="en-US" sz="1000" dirty="0" smtClean="0"/>
                  <a:t>인수한 이후</a:t>
                </a:r>
                <a:r>
                  <a:rPr lang="en-US" altLang="ko-KR" sz="1000" dirty="0" smtClean="0"/>
                  <a:t>, ARM </a:t>
                </a:r>
                <a:r>
                  <a:rPr lang="ko-KR" altLang="en-US" sz="1000" dirty="0" smtClean="0"/>
                  <a:t>기반 </a:t>
                </a:r>
                <a:r>
                  <a:rPr lang="en-US" altLang="ko-KR" sz="1000" dirty="0" smtClean="0"/>
                  <a:t>CPU </a:t>
                </a:r>
                <a:r>
                  <a:rPr lang="ko-KR" altLang="en-US" sz="1000" dirty="0" smtClean="0"/>
                  <a:t>시장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진출 선언한 상태</a:t>
                </a:r>
                <a:r>
                  <a:rPr lang="en-US" altLang="ko-KR" sz="1000" dirty="0" smtClean="0"/>
                  <a:t>)</a:t>
                </a:r>
              </a:p>
              <a:p>
                <a:pPr lvl="2"/>
                <a:r>
                  <a:rPr lang="en-US" altLang="ko-KR" sz="1000" dirty="0" smtClean="0"/>
                  <a:t>2000</a:t>
                </a:r>
                <a:r>
                  <a:rPr lang="ko-KR" altLang="en-US" sz="1000" dirty="0" smtClean="0"/>
                  <a:t>년대 부진에서 벗어나 </a:t>
                </a:r>
                <a:r>
                  <a:rPr lang="en-US" altLang="ko-KR" sz="1000" dirty="0" smtClean="0"/>
                  <a:t>Apple</a:t>
                </a:r>
                <a:r>
                  <a:rPr lang="ko-KR" altLang="en-US" sz="1000" dirty="0" smtClean="0"/>
                  <a:t>로 이직하였던 </a:t>
                </a:r>
                <a:r>
                  <a:rPr lang="en-US" altLang="ko-KR" sz="1000" dirty="0"/>
                  <a:t>Raja </a:t>
                </a:r>
                <a:r>
                  <a:rPr lang="en-US" altLang="ko-KR" sz="1000" dirty="0" err="1" smtClean="0"/>
                  <a:t>Koduri</a:t>
                </a:r>
                <a:r>
                  <a:rPr lang="ko-KR" altLang="en-US" sz="1000" dirty="0" err="1" smtClean="0"/>
                  <a:t>를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2015</a:t>
                </a:r>
                <a:r>
                  <a:rPr lang="ko-KR" altLang="en-US" sz="1000" dirty="0" smtClean="0"/>
                  <a:t>년에 </a:t>
                </a:r>
                <a:r>
                  <a:rPr lang="ko-KR" altLang="en-US" sz="1000" dirty="0" err="1"/>
                  <a:t>재</a:t>
                </a:r>
                <a:r>
                  <a:rPr lang="ko-KR" altLang="en-US" sz="1000" dirty="0" err="1" smtClean="0"/>
                  <a:t>영입하는</a:t>
                </a:r>
                <a:r>
                  <a:rPr lang="ko-KR" altLang="en-US" sz="1000" dirty="0" smtClean="0"/>
                  <a:t> 등 </a:t>
                </a:r>
                <a:r>
                  <a:rPr lang="en-US" altLang="ko-KR" sz="1000" dirty="0" smtClean="0"/>
                  <a:t>GPU </a:t>
                </a:r>
                <a:r>
                  <a:rPr lang="ko-KR" altLang="en-US" sz="1000" dirty="0" smtClean="0"/>
                  <a:t>시장에서의 반등을 노리고 있으나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err="1" smtClean="0"/>
                  <a:t>가성비</a:t>
                </a:r>
                <a:r>
                  <a:rPr lang="ko-KR" altLang="en-US" sz="1000" dirty="0" smtClean="0"/>
                  <a:t> 측면에서 </a:t>
                </a:r>
                <a:r>
                  <a:rPr lang="en-US" altLang="ko-KR" sz="1000" dirty="0"/>
                  <a:t>NVIDIA</a:t>
                </a:r>
                <a:r>
                  <a:rPr lang="ko-KR" altLang="en-US" sz="1000" dirty="0"/>
                  <a:t>에 </a:t>
                </a:r>
                <a:r>
                  <a:rPr lang="ko-KR" altLang="en-US" sz="1000" dirty="0" smtClean="0"/>
                  <a:t>뒤쳐지고 있고</a:t>
                </a:r>
                <a:r>
                  <a:rPr lang="en-US" altLang="ko-KR" sz="1000" dirty="0" smtClean="0"/>
                  <a:t>, 10%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전후의 영업이익률을 기록하며 </a:t>
                </a:r>
                <a:r>
                  <a:rPr lang="en-US" altLang="ko-KR" sz="1000" dirty="0" smtClean="0"/>
                  <a:t>Fabless </a:t>
                </a:r>
                <a:r>
                  <a:rPr lang="ko-KR" altLang="en-US" sz="1000" dirty="0" smtClean="0"/>
                  <a:t>기업이면서도 상대적으로 낮은 이익률로 차세대 제품 설계를 위한 투자에서 </a:t>
                </a:r>
                <a:r>
                  <a:rPr lang="en-US" altLang="ko-KR" sz="1000" dirty="0" smtClean="0"/>
                  <a:t>NVIDIA </a:t>
                </a:r>
                <a:r>
                  <a:rPr lang="ko-KR" altLang="en-US" sz="1000" dirty="0" smtClean="0"/>
                  <a:t>대비 불리한 상황</a:t>
                </a:r>
                <a:r>
                  <a:rPr lang="en-US" altLang="ko-KR" sz="1000" dirty="0" smtClean="0"/>
                  <a:t>.. </a:t>
                </a:r>
                <a:r>
                  <a:rPr lang="ko-KR" altLang="en-US" sz="1000" dirty="0" smtClean="0"/>
                  <a:t>이러한 점을 타계하기 위해 최신 </a:t>
                </a:r>
                <a:r>
                  <a:rPr lang="en-US" altLang="ko-KR" sz="1000" dirty="0" smtClean="0"/>
                  <a:t>GPU</a:t>
                </a:r>
                <a:r>
                  <a:rPr lang="ko-KR" altLang="en-US" sz="1000" dirty="0" smtClean="0"/>
                  <a:t>에 대해서는 최신 </a:t>
                </a:r>
                <a:r>
                  <a:rPr lang="en-US" altLang="ko-KR" sz="1000" dirty="0" smtClean="0"/>
                  <a:t>Foundry </a:t>
                </a:r>
                <a:r>
                  <a:rPr lang="ko-KR" altLang="en-US" sz="1000" dirty="0" smtClean="0"/>
                  <a:t>공정</a:t>
                </a:r>
                <a:r>
                  <a:rPr lang="en-US" altLang="ko-KR" sz="1000" dirty="0"/>
                  <a:t> 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smtClean="0"/>
                  <a:t>예를 들면 </a:t>
                </a:r>
                <a:r>
                  <a:rPr lang="en-US" altLang="ko-KR" sz="1000" dirty="0" smtClean="0"/>
                  <a:t>NVIDIA</a:t>
                </a:r>
                <a:r>
                  <a:rPr lang="ko-KR" altLang="en-US" sz="1000" dirty="0" smtClean="0"/>
                  <a:t>가 </a:t>
                </a:r>
                <a:r>
                  <a:rPr lang="en-US" altLang="ko-KR" sz="1000" dirty="0" smtClean="0"/>
                  <a:t>RTX 3080</a:t>
                </a:r>
                <a:r>
                  <a:rPr lang="ko-KR" altLang="en-US" sz="1000" dirty="0" smtClean="0"/>
                  <a:t>을 </a:t>
                </a:r>
                <a:r>
                  <a:rPr lang="en-US" altLang="ko-KR" sz="1000" dirty="0" smtClean="0"/>
                  <a:t>8nm </a:t>
                </a:r>
                <a:r>
                  <a:rPr lang="ko-KR" altLang="en-US" sz="1000" dirty="0" smtClean="0"/>
                  <a:t>공정으로 했는데</a:t>
                </a:r>
                <a:r>
                  <a:rPr lang="en-US" altLang="ko-KR" sz="1000" dirty="0" smtClean="0"/>
                  <a:t>, AMD</a:t>
                </a:r>
                <a:r>
                  <a:rPr lang="ko-KR" altLang="en-US" sz="1000" dirty="0" smtClean="0"/>
                  <a:t>는 </a:t>
                </a:r>
                <a:r>
                  <a:rPr lang="en-US" altLang="ko-KR" sz="1000" dirty="0" smtClean="0"/>
                  <a:t>7nm </a:t>
                </a:r>
                <a:r>
                  <a:rPr lang="ko-KR" altLang="en-US" sz="1000" dirty="0" smtClean="0"/>
                  <a:t>공정을 이용</a:t>
                </a:r>
                <a:r>
                  <a:rPr lang="en-US" altLang="ko-KR" sz="1000" dirty="0" smtClean="0"/>
                  <a:t>) </a:t>
                </a:r>
                <a:r>
                  <a:rPr lang="ko-KR" altLang="en-US" sz="1000" dirty="0" smtClean="0"/>
                  <a:t>을 적용하고 있지만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이는 </a:t>
                </a:r>
                <a:r>
                  <a:rPr lang="en-US" altLang="ko-KR" sz="1000" dirty="0" smtClean="0"/>
                  <a:t>NVIDIA </a:t>
                </a:r>
                <a:r>
                  <a:rPr lang="ko-KR" altLang="en-US" sz="1000" dirty="0" smtClean="0"/>
                  <a:t>대비 크게 생산비를 올리는 요인</a:t>
                </a:r>
                <a:r>
                  <a:rPr lang="en-US" altLang="ko-KR" sz="1000" dirty="0" smtClean="0"/>
                  <a:t>.. </a:t>
                </a:r>
                <a:r>
                  <a:rPr lang="ko-KR" altLang="en-US" sz="1000" dirty="0" smtClean="0"/>
                  <a:t>그러나 </a:t>
                </a:r>
                <a:r>
                  <a:rPr lang="en-US" altLang="ko-KR" sz="1000" dirty="0" smtClean="0"/>
                  <a:t>FPGA</a:t>
                </a:r>
                <a:r>
                  <a:rPr lang="ko-KR" altLang="en-US" sz="1000" dirty="0" smtClean="0"/>
                  <a:t>의 </a:t>
                </a:r>
                <a:r>
                  <a:rPr lang="ko-KR" altLang="en-US" sz="1000" dirty="0" err="1" smtClean="0"/>
                  <a:t>양대산맥</a:t>
                </a:r>
                <a:r>
                  <a:rPr lang="ko-KR" altLang="en-US" sz="1000" dirty="0" smtClean="0"/>
                  <a:t> 중 하나인 </a:t>
                </a:r>
                <a:r>
                  <a:rPr lang="ko-KR" altLang="en-US" sz="1000" dirty="0" err="1" smtClean="0"/>
                  <a:t>자일링스를</a:t>
                </a:r>
                <a:r>
                  <a:rPr lang="ko-KR" altLang="en-US" sz="1000" dirty="0" smtClean="0"/>
                  <a:t> 인수하여 가속기 시장에서의 입지는 확고하다</a:t>
                </a:r>
                <a:r>
                  <a:rPr lang="en-US" altLang="ko-KR" sz="1000" dirty="0" smtClean="0"/>
                  <a:t>.</a:t>
                </a:r>
              </a:p>
              <a:p>
                <a:pPr lvl="2"/>
                <a:r>
                  <a:rPr lang="en-US" altLang="ko-KR" sz="1000" dirty="0" smtClean="0"/>
                  <a:t>2017</a:t>
                </a:r>
                <a:r>
                  <a:rPr lang="ko-KR" altLang="en-US" sz="1000" dirty="0" smtClean="0"/>
                  <a:t>년 </a:t>
                </a:r>
                <a:r>
                  <a:rPr lang="en-US" altLang="ko-KR" sz="1000" dirty="0" smtClean="0"/>
                  <a:t>11</a:t>
                </a:r>
                <a:r>
                  <a:rPr lang="ko-KR" altLang="en-US" sz="1000" dirty="0" smtClean="0"/>
                  <a:t>월</a:t>
                </a:r>
                <a:r>
                  <a:rPr lang="en-US" altLang="ko-KR" sz="1000" dirty="0" smtClean="0"/>
                  <a:t>, AMD</a:t>
                </a:r>
                <a:r>
                  <a:rPr lang="ko-KR" altLang="en-US" sz="1000" dirty="0" smtClean="0"/>
                  <a:t>에 있던 </a:t>
                </a:r>
                <a:r>
                  <a:rPr lang="en-US" altLang="ko-KR" sz="1000" dirty="0" smtClean="0"/>
                  <a:t>Raja </a:t>
                </a:r>
                <a:r>
                  <a:rPr lang="en-US" altLang="ko-KR" sz="1000" dirty="0" err="1" smtClean="0"/>
                  <a:t>Koduri</a:t>
                </a:r>
                <a:r>
                  <a:rPr lang="ko-KR" altLang="en-US" sz="1000" dirty="0" err="1" smtClean="0"/>
                  <a:t>를</a:t>
                </a:r>
                <a:r>
                  <a:rPr lang="ko-KR" altLang="en-US" sz="1000" dirty="0" smtClean="0"/>
                  <a:t> 영입하여 </a:t>
                </a:r>
                <a:r>
                  <a:rPr lang="en-US" altLang="ko-KR" sz="1000" dirty="0" smtClean="0"/>
                  <a:t>GPU</a:t>
                </a:r>
                <a:r>
                  <a:rPr lang="ko-KR" altLang="en-US" sz="1000" dirty="0" smtClean="0"/>
                  <a:t>의 경쟁력을 확보하기 위한 본격적인 시동을 걸고 있는 중</a:t>
                </a:r>
                <a:r>
                  <a:rPr lang="en-US" altLang="ko-KR" sz="1000" dirty="0" smtClean="0"/>
                  <a:t>.. </a:t>
                </a:r>
                <a:r>
                  <a:rPr lang="en-US" altLang="ko-KR" sz="1000" dirty="0"/>
                  <a:t>Raja </a:t>
                </a:r>
                <a:r>
                  <a:rPr lang="en-US" altLang="ko-KR" sz="1000" dirty="0" err="1" smtClean="0"/>
                  <a:t>Koduri</a:t>
                </a:r>
                <a:r>
                  <a:rPr lang="ko-KR" altLang="en-US" sz="1000" dirty="0" smtClean="0"/>
                  <a:t>는 </a:t>
                </a:r>
                <a:r>
                  <a:rPr lang="en-US" altLang="ko-KR" sz="1000" dirty="0" smtClean="0"/>
                  <a:t>AMD</a:t>
                </a:r>
                <a:r>
                  <a:rPr lang="ko-KR" altLang="en-US" sz="1000" dirty="0" smtClean="0"/>
                  <a:t>에서 인텔 </a:t>
                </a:r>
                <a:r>
                  <a:rPr lang="en-US" altLang="ko-KR" sz="1000" dirty="0" smtClean="0"/>
                  <a:t>Core CPU</a:t>
                </a:r>
                <a:r>
                  <a:rPr lang="ko-KR" altLang="en-US" sz="1000" dirty="0" smtClean="0"/>
                  <a:t>의 </a:t>
                </a:r>
                <a:r>
                  <a:rPr lang="en-US" altLang="ko-KR" sz="1000" dirty="0" smtClean="0"/>
                  <a:t>H </a:t>
                </a:r>
                <a:r>
                  <a:rPr lang="ko-KR" altLang="en-US" sz="1000" dirty="0" smtClean="0"/>
                  <a:t>라인 제품과 </a:t>
                </a:r>
                <a:r>
                  <a:rPr lang="en-US" altLang="ko-KR" sz="1000" dirty="0" smtClean="0"/>
                  <a:t>AMD GPU</a:t>
                </a:r>
                <a:r>
                  <a:rPr lang="ko-KR" altLang="en-US" sz="1000" dirty="0" smtClean="0"/>
                  <a:t>의 효과적인 연계를 작업하던 인물</a:t>
                </a:r>
                <a:r>
                  <a:rPr lang="en-US" altLang="ko-KR" sz="1000" dirty="0" smtClean="0"/>
                  <a:t>.. </a:t>
                </a:r>
                <a:r>
                  <a:rPr lang="ko-KR" altLang="en-US" sz="1000" dirty="0" smtClean="0"/>
                  <a:t>현재는 </a:t>
                </a:r>
                <a:r>
                  <a:rPr lang="ko-KR" altLang="en-US" sz="1000" dirty="0" err="1" smtClean="0"/>
                  <a:t>모바일용</a:t>
                </a:r>
                <a:r>
                  <a:rPr lang="en-US" altLang="ko-KR" sz="1000" dirty="0" smtClean="0"/>
                  <a:t>-CPU </a:t>
                </a:r>
                <a:r>
                  <a:rPr lang="ko-KR" altLang="en-US" sz="1000" dirty="0" smtClean="0"/>
                  <a:t>내장형 </a:t>
                </a:r>
                <a:r>
                  <a:rPr lang="en-US" altLang="ko-KR" sz="1000" dirty="0" smtClean="0"/>
                  <a:t>(</a:t>
                </a:r>
                <a:r>
                  <a:rPr lang="en-US" altLang="ko-KR" sz="1000" dirty="0" err="1" smtClean="0"/>
                  <a:t>iGPU</a:t>
                </a:r>
                <a:r>
                  <a:rPr lang="en-US" altLang="ko-KR" sz="1000" dirty="0" smtClean="0"/>
                  <a:t>, internal GPU)</a:t>
                </a:r>
                <a:r>
                  <a:rPr lang="ko-KR" altLang="en-US" sz="1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ko-KR" altLang="en-US" sz="1000" dirty="0" smtClean="0"/>
                  <a:t>만 출시되었으나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곧 </a:t>
                </a:r>
                <a:r>
                  <a:rPr lang="en-US" altLang="ko-KR" sz="1000" dirty="0" err="1" smtClean="0"/>
                  <a:t>dGPU</a:t>
                </a:r>
                <a:r>
                  <a:rPr lang="en-US" altLang="ko-KR" sz="1000" dirty="0" smtClean="0"/>
                  <a:t> (discrete GPU), </a:t>
                </a:r>
                <a:r>
                  <a:rPr lang="ko-KR" altLang="en-US" sz="1000" dirty="0" smtClean="0"/>
                  <a:t>서버용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산업용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ko-KR" altLang="en-US" sz="1000" dirty="0" smtClean="0"/>
                  <a:t>도 출시될 예정</a:t>
                </a:r>
                <a:r>
                  <a:rPr lang="en-US" altLang="ko-KR" sz="1000" dirty="0" smtClean="0"/>
                  <a:t>.. </a:t>
                </a:r>
                <a:r>
                  <a:rPr lang="ko-KR" altLang="en-US" sz="1000" dirty="0" smtClean="0"/>
                  <a:t>공고한 </a:t>
                </a:r>
                <a:r>
                  <a:rPr lang="en-US" altLang="ko-KR" sz="1000" dirty="0" smtClean="0"/>
                  <a:t>CUDA</a:t>
                </a:r>
                <a:r>
                  <a:rPr lang="ko-KR" altLang="en-US" sz="1000" dirty="0" smtClean="0"/>
                  <a:t>라는 병렬 </a:t>
                </a:r>
                <a:r>
                  <a:rPr lang="en-US" altLang="ko-KR" sz="1000" dirty="0" smtClean="0"/>
                  <a:t>computing </a:t>
                </a:r>
                <a:r>
                  <a:rPr lang="ko-KR" altLang="en-US" sz="1000" dirty="0" smtClean="0"/>
                  <a:t>프로그래밍 언어가 널리 퍼져 </a:t>
                </a:r>
                <a:r>
                  <a:rPr lang="en-US" altLang="ko-KR" sz="1000" dirty="0" smtClean="0"/>
                  <a:t>GPGPU</a:t>
                </a:r>
                <a:r>
                  <a:rPr lang="ko-KR" altLang="en-US" sz="1000" dirty="0" smtClean="0"/>
                  <a:t>에서 확고한 우위를 다지고 있는 </a:t>
                </a:r>
                <a:r>
                  <a:rPr lang="en-US" altLang="ko-KR" sz="1000" dirty="0" smtClean="0"/>
                  <a:t>NVIDIA</a:t>
                </a:r>
                <a:r>
                  <a:rPr lang="ko-KR" altLang="en-US" sz="1000" dirty="0" smtClean="0"/>
                  <a:t>에 비해 </a:t>
                </a:r>
                <a:r>
                  <a:rPr lang="en-US" altLang="ko-KR" sz="1000" dirty="0" smtClean="0"/>
                  <a:t>Intel</a:t>
                </a:r>
                <a:r>
                  <a:rPr lang="ko-KR" altLang="en-US" sz="1000" dirty="0" smtClean="0"/>
                  <a:t>의 약진은 </a:t>
                </a:r>
                <a:r>
                  <a:rPr lang="en-US" altLang="ko-KR" sz="1000" dirty="0" smtClean="0"/>
                  <a:t>AMD</a:t>
                </a:r>
                <a:r>
                  <a:rPr lang="ko-KR" altLang="en-US" sz="1000" dirty="0" smtClean="0"/>
                  <a:t>에게 큰 위협이 될 전망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또한 </a:t>
                </a:r>
                <a:r>
                  <a:rPr lang="en-US" altLang="ko-KR" sz="1000" dirty="0" smtClean="0"/>
                  <a:t>FPGA</a:t>
                </a:r>
                <a:r>
                  <a:rPr lang="ko-KR" altLang="en-US" sz="1000" dirty="0" smtClean="0"/>
                  <a:t>의 양대 산맥 중 하나인 </a:t>
                </a:r>
                <a:r>
                  <a:rPr lang="en-US" altLang="ko-KR" sz="1000" dirty="0" smtClean="0"/>
                  <a:t>Altera</a:t>
                </a:r>
                <a:r>
                  <a:rPr lang="ko-KR" altLang="en-US" sz="1000" dirty="0" smtClean="0"/>
                  <a:t>를 인수하여 </a:t>
                </a:r>
                <a:r>
                  <a:rPr lang="en-US" altLang="ko-KR" sz="1000" dirty="0" smtClean="0"/>
                  <a:t>GPU</a:t>
                </a:r>
                <a:r>
                  <a:rPr lang="ko-KR" altLang="en-US" sz="1000" dirty="0" smtClean="0"/>
                  <a:t>와 </a:t>
                </a:r>
                <a:r>
                  <a:rPr lang="en-US" altLang="ko-KR" sz="1000" dirty="0" smtClean="0"/>
                  <a:t>FPGA two track</a:t>
                </a:r>
                <a:r>
                  <a:rPr lang="ko-KR" altLang="en-US" sz="1000" dirty="0" smtClean="0"/>
                  <a:t>에서 가속기 시장을 공략하려는 전략을 구사 중이다</a:t>
                </a:r>
                <a:r>
                  <a:rPr lang="en-US" altLang="ko-KR" sz="10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sz="2000" dirty="0" smtClean="0"/>
                  <a:t>Cloud computing (Datacenter)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 err="1" smtClean="0"/>
                  <a:t>천하삼분</a:t>
                </a:r>
                <a:endParaRPr lang="en-US" altLang="ko-KR" sz="20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sz="1400" dirty="0" smtClean="0"/>
                  <a:t>Amazon: Amazon web services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sz="1400" dirty="0" smtClean="0"/>
                  <a:t>Microsoft: Azure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sz="1400" dirty="0" smtClean="0"/>
                  <a:t>Google: Google Cloud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95325" cy="5166525"/>
              </a:xfrm>
              <a:blipFill>
                <a:blip r:embed="rId2"/>
                <a:stretch>
                  <a:fillRect l="-443" t="-1179" r="-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9458482"/>
                  </p:ext>
                </p:extLst>
              </p:nvPr>
            </p:nvGraphicFramePr>
            <p:xfrm>
              <a:off x="3978267" y="590265"/>
              <a:ext cx="7944102" cy="1066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7970">
                      <a:extLst>
                        <a:ext uri="{9D8B030D-6E8A-4147-A177-3AD203B41FA5}">
                          <a16:colId xmlns:a16="http://schemas.microsoft.com/office/drawing/2014/main" val="3346889286"/>
                        </a:ext>
                      </a:extLst>
                    </a:gridCol>
                    <a:gridCol w="1839104">
                      <a:extLst>
                        <a:ext uri="{9D8B030D-6E8A-4147-A177-3AD203B41FA5}">
                          <a16:colId xmlns:a16="http://schemas.microsoft.com/office/drawing/2014/main" val="2974039618"/>
                        </a:ext>
                      </a:extLst>
                    </a:gridCol>
                    <a:gridCol w="2010105">
                      <a:extLst>
                        <a:ext uri="{9D8B030D-6E8A-4147-A177-3AD203B41FA5}">
                          <a16:colId xmlns:a16="http://schemas.microsoft.com/office/drawing/2014/main" val="3721452295"/>
                        </a:ext>
                      </a:extLst>
                    </a:gridCol>
                    <a:gridCol w="3516923">
                      <a:extLst>
                        <a:ext uri="{9D8B030D-6E8A-4147-A177-3AD203B41FA5}">
                          <a16:colId xmlns:a16="http://schemas.microsoft.com/office/drawing/2014/main" val="2382051570"/>
                        </a:ext>
                      </a:extLst>
                    </a:gridCol>
                  </a:tblGrid>
                  <a:tr h="2369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서버용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CPU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Consumer CPU (PC)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GPU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0406513"/>
                      </a:ext>
                    </a:extLst>
                  </a:tr>
                  <a:tr h="25723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Intel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Xeon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시리즈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점유율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95%)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Core 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시리즈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현재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AMD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와 점유율 양분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PC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시장의 </a:t>
                          </a:r>
                          <a:r>
                            <a:rPr lang="en-US" altLang="ko-KR" sz="800" dirty="0" err="1" smtClean="0">
                              <a:solidFill>
                                <a:schemeClr val="tx1"/>
                              </a:solidFill>
                            </a:rPr>
                            <a:t>iGPU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 압도적인 점유율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69358"/>
                      </a:ext>
                    </a:extLst>
                  </a:tr>
                  <a:tr h="2369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NVIDIA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ARM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기반 서버용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CPU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진출 선언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err="1" smtClean="0">
                              <a:solidFill>
                                <a:schemeClr val="tx1"/>
                              </a:solidFill>
                            </a:rPr>
                            <a:t>dGPU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시장의 압도적인 점유율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9152899"/>
                      </a:ext>
                    </a:extLst>
                  </a:tr>
                  <a:tr h="25723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AMD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EPYC 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시리즈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점유율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5%)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Ryzen 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시리즈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현재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Intel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과 점유율 양분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err="1" smtClean="0">
                              <a:solidFill>
                                <a:schemeClr val="tx1"/>
                              </a:solidFill>
                            </a:rPr>
                            <a:t>dGPU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 시장에서의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인자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+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독자적인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APU (CPU + GPU)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방식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processor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공급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– APU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는 내장형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GPU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를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CPU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에 넣은 방식과 또 다른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processor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이다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7429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9458482"/>
                  </p:ext>
                </p:extLst>
              </p:nvPr>
            </p:nvGraphicFramePr>
            <p:xfrm>
              <a:off x="3978267" y="590265"/>
              <a:ext cx="7944102" cy="1066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7970">
                      <a:extLst>
                        <a:ext uri="{9D8B030D-6E8A-4147-A177-3AD203B41FA5}">
                          <a16:colId xmlns:a16="http://schemas.microsoft.com/office/drawing/2014/main" val="3346889286"/>
                        </a:ext>
                      </a:extLst>
                    </a:gridCol>
                    <a:gridCol w="1839104">
                      <a:extLst>
                        <a:ext uri="{9D8B030D-6E8A-4147-A177-3AD203B41FA5}">
                          <a16:colId xmlns:a16="http://schemas.microsoft.com/office/drawing/2014/main" val="2974039618"/>
                        </a:ext>
                      </a:extLst>
                    </a:gridCol>
                    <a:gridCol w="2010105">
                      <a:extLst>
                        <a:ext uri="{9D8B030D-6E8A-4147-A177-3AD203B41FA5}">
                          <a16:colId xmlns:a16="http://schemas.microsoft.com/office/drawing/2014/main" val="3721452295"/>
                        </a:ext>
                      </a:extLst>
                    </a:gridCol>
                    <a:gridCol w="3516923">
                      <a:extLst>
                        <a:ext uri="{9D8B030D-6E8A-4147-A177-3AD203B41FA5}">
                          <a16:colId xmlns:a16="http://schemas.microsoft.com/office/drawing/2014/main" val="2382051570"/>
                        </a:ext>
                      </a:extLst>
                    </a:gridCol>
                  </a:tblGrid>
                  <a:tr h="2369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서버용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CPU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Consumer CPU (PC)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GPU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0406513"/>
                      </a:ext>
                    </a:extLst>
                  </a:tr>
                  <a:tr h="25723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Intel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Xeon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시리즈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점유율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95%)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Core 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시리즈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현재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AMD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와 점유율 양분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170" t="-93023" r="-347" b="-223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69358"/>
                      </a:ext>
                    </a:extLst>
                  </a:tr>
                  <a:tr h="2369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NVIDIA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ARM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기반 서버용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CPU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진출 선언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err="1" smtClean="0">
                              <a:solidFill>
                                <a:schemeClr val="tx1"/>
                              </a:solidFill>
                            </a:rPr>
                            <a:t>dGPU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시장의 압도적인 점유율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91528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AMD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EPYC 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시리즈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점유율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5%)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Ryzen 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시리즈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현재 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Intel</a:t>
                          </a:r>
                          <a:r>
                            <a:rPr lang="ko-KR" altLang="en-US" sz="800" dirty="0" smtClean="0">
                              <a:solidFill>
                                <a:schemeClr val="tx1"/>
                              </a:solidFill>
                            </a:rPr>
                            <a:t>과 점유율 양분</a:t>
                          </a:r>
                          <a:r>
                            <a:rPr lang="en-US" altLang="ko-KR" sz="8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800" dirty="0" err="1" smtClean="0">
                              <a:solidFill>
                                <a:schemeClr val="tx1"/>
                              </a:solidFill>
                            </a:rPr>
                            <a:t>dGPU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 시장에서의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인자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+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독자적인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APU (CPU + GPU)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방식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processor 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공급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– APU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는 내장형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GPU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를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CPU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에 넣은 방식과 또 다른 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processor</a:t>
                          </a:r>
                          <a:r>
                            <a:rPr lang="ko-KR" altLang="en-US" sz="800" baseline="0" dirty="0" smtClean="0">
                              <a:solidFill>
                                <a:schemeClr val="tx1"/>
                              </a:solidFill>
                            </a:rPr>
                            <a:t>이다</a:t>
                          </a:r>
                          <a:r>
                            <a:rPr lang="en-US" altLang="ko-KR" sz="800" baseline="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7429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90517" y="20658"/>
            <a:ext cx="4399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데이터 센터가 자체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설계하려는 움직임을 보이고 있고</a:t>
            </a:r>
            <a:r>
              <a:rPr lang="en-US" altLang="ko-KR" sz="1000" dirty="0" smtClean="0">
                <a:solidFill>
                  <a:srgbClr val="00B050"/>
                </a:solidFill>
              </a:rPr>
              <a:t>, 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이 </a:t>
            </a:r>
            <a:r>
              <a:rPr lang="en-US" altLang="ko-KR" sz="1000" dirty="0" smtClean="0">
                <a:solidFill>
                  <a:srgbClr val="00B050"/>
                </a:solidFill>
              </a:rPr>
              <a:t>IDM 2.0</a:t>
            </a:r>
            <a:r>
              <a:rPr lang="ko-KR" altLang="en-US" sz="1000" dirty="0" smtClean="0">
                <a:solidFill>
                  <a:srgbClr val="00B050"/>
                </a:solidFill>
              </a:rPr>
              <a:t>에서 </a:t>
            </a:r>
            <a:r>
              <a:rPr lang="en-US" altLang="ko-KR" sz="1000" dirty="0" smtClean="0">
                <a:solidFill>
                  <a:srgbClr val="00B050"/>
                </a:solidFill>
              </a:rPr>
              <a:t>IFS</a:t>
            </a:r>
            <a:r>
              <a:rPr lang="ko-KR" altLang="en-US" sz="1000" dirty="0" smtClean="0">
                <a:solidFill>
                  <a:srgbClr val="00B050"/>
                </a:solidFill>
              </a:rPr>
              <a:t>를 제공하려는 배경이 되고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그러나 </a:t>
            </a:r>
            <a:r>
              <a:rPr lang="en-US" altLang="ko-KR" sz="1000" dirty="0" smtClean="0">
                <a:solidFill>
                  <a:srgbClr val="00B050"/>
                </a:solidFill>
              </a:rPr>
              <a:t>Jim Keller</a:t>
            </a:r>
            <a:r>
              <a:rPr lang="ko-KR" altLang="en-US" sz="1000" dirty="0" smtClean="0">
                <a:solidFill>
                  <a:srgbClr val="00B050"/>
                </a:solidFill>
              </a:rPr>
              <a:t>가 합류한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Xeon</a:t>
            </a:r>
            <a:r>
              <a:rPr lang="ko-KR" altLang="en-US" sz="1000" dirty="0" smtClean="0">
                <a:solidFill>
                  <a:srgbClr val="00B050"/>
                </a:solidFill>
              </a:rPr>
              <a:t>의 귀추에도 주목할 필요가 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0022" y="70874"/>
            <a:ext cx="3608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1990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후반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Netburst</a:t>
            </a:r>
            <a:r>
              <a:rPr lang="en-US" altLang="ko-KR" sz="1000" dirty="0" smtClean="0">
                <a:solidFill>
                  <a:srgbClr val="00B05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아키텍쳐에서</a:t>
            </a:r>
            <a:r>
              <a:rPr lang="ko-KR" altLang="en-US" sz="1000" dirty="0" smtClean="0">
                <a:solidFill>
                  <a:srgbClr val="00B050"/>
                </a:solidFill>
              </a:rPr>
              <a:t> 뼈아픈 외면을 받았던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은 </a:t>
            </a:r>
            <a:r>
              <a:rPr lang="en-US" altLang="ko-KR" sz="1000" dirty="0" smtClean="0">
                <a:solidFill>
                  <a:srgbClr val="00B050"/>
                </a:solidFill>
              </a:rPr>
              <a:t>2000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들어 </a:t>
            </a:r>
            <a:r>
              <a:rPr lang="en-US" altLang="ko-KR" sz="1000" dirty="0" smtClean="0">
                <a:solidFill>
                  <a:srgbClr val="00B050"/>
                </a:solidFill>
              </a:rPr>
              <a:t>Core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아키텍쳐로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CPU </a:t>
            </a:r>
            <a:r>
              <a:rPr lang="ko-KR" altLang="en-US" sz="1000" dirty="0" smtClean="0">
                <a:solidFill>
                  <a:srgbClr val="00B050"/>
                </a:solidFill>
              </a:rPr>
              <a:t>시장에서의 선두주자 자리를 확고히 하였다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9139" y="1632251"/>
            <a:ext cx="82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2000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</a:rPr>
              <a:t>Core </a:t>
            </a:r>
            <a:r>
              <a:rPr lang="ko-KR" altLang="en-US" sz="1000" dirty="0" smtClean="0">
                <a:solidFill>
                  <a:srgbClr val="00B050"/>
                </a:solidFill>
              </a:rPr>
              <a:t>시리즈에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대항마로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AMD</a:t>
            </a:r>
            <a:r>
              <a:rPr lang="ko-KR" altLang="en-US" sz="1000" dirty="0" smtClean="0">
                <a:solidFill>
                  <a:srgbClr val="00B050"/>
                </a:solidFill>
              </a:rPr>
              <a:t>는 </a:t>
            </a:r>
            <a:r>
              <a:rPr lang="en-US" altLang="ko-KR" sz="1000" dirty="0" smtClean="0">
                <a:solidFill>
                  <a:srgbClr val="00B050"/>
                </a:solidFill>
              </a:rPr>
              <a:t>Bulldozer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아키텍쳐로</a:t>
            </a:r>
            <a:r>
              <a:rPr lang="ko-KR" altLang="en-US" sz="1000" dirty="0" smtClean="0">
                <a:solidFill>
                  <a:srgbClr val="00B050"/>
                </a:solidFill>
              </a:rPr>
              <a:t> 대항했으나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극악스러운</a:t>
            </a:r>
            <a:r>
              <a:rPr lang="ko-KR" altLang="en-US" sz="1000" dirty="0" smtClean="0">
                <a:solidFill>
                  <a:srgbClr val="00B050"/>
                </a:solidFill>
              </a:rPr>
              <a:t> 발열 문제를 해결하지 못해 </a:t>
            </a:r>
            <a:r>
              <a:rPr lang="en-US" altLang="ko-KR" sz="1000" dirty="0" smtClean="0">
                <a:solidFill>
                  <a:srgbClr val="00B050"/>
                </a:solidFill>
              </a:rPr>
              <a:t>2010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년대초까지</a:t>
            </a:r>
            <a:r>
              <a:rPr lang="ko-KR" altLang="en-US" sz="1000" dirty="0" smtClean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CPU </a:t>
            </a:r>
            <a:r>
              <a:rPr lang="ko-KR" altLang="en-US" sz="1000" dirty="0" smtClean="0">
                <a:solidFill>
                  <a:srgbClr val="00B050"/>
                </a:solidFill>
              </a:rPr>
              <a:t>실적이 매우 저조하였다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r>
              <a:rPr lang="ko-KR" altLang="en-US" sz="1000" dirty="0" smtClean="0">
                <a:solidFill>
                  <a:srgbClr val="00B050"/>
                </a:solidFill>
              </a:rPr>
              <a:t> 또한 </a:t>
            </a:r>
            <a:r>
              <a:rPr lang="en-US" altLang="ko-KR" sz="1000" dirty="0" smtClean="0">
                <a:solidFill>
                  <a:srgbClr val="00B050"/>
                </a:solidFill>
              </a:rPr>
              <a:t>AMD</a:t>
            </a:r>
            <a:r>
              <a:rPr lang="ko-KR" altLang="en-US" sz="1000" dirty="0" smtClean="0">
                <a:solidFill>
                  <a:srgbClr val="00B050"/>
                </a:solidFill>
              </a:rPr>
              <a:t>는 </a:t>
            </a:r>
            <a:r>
              <a:rPr lang="en-US" altLang="ko-KR" sz="1000" dirty="0" smtClean="0">
                <a:solidFill>
                  <a:srgbClr val="00B050"/>
                </a:solidFill>
              </a:rPr>
              <a:t>CPU</a:t>
            </a:r>
            <a:r>
              <a:rPr lang="ko-KR" altLang="en-US" sz="1000" dirty="0" smtClean="0">
                <a:solidFill>
                  <a:srgbClr val="00B050"/>
                </a:solidFill>
              </a:rPr>
              <a:t>에서는 </a:t>
            </a:r>
            <a:r>
              <a:rPr lang="en-US" altLang="ko-KR" sz="1000" dirty="0" smtClean="0">
                <a:solidFill>
                  <a:srgbClr val="00B050"/>
                </a:solidFill>
              </a:rPr>
              <a:t>Intel</a:t>
            </a:r>
            <a:r>
              <a:rPr lang="ko-KR" altLang="en-US" sz="1000" dirty="0" smtClean="0">
                <a:solidFill>
                  <a:srgbClr val="00B050"/>
                </a:solidFill>
              </a:rPr>
              <a:t>에</a:t>
            </a:r>
            <a:r>
              <a:rPr lang="en-US" altLang="ko-KR" sz="1000" dirty="0" smtClean="0">
                <a:solidFill>
                  <a:srgbClr val="00B050"/>
                </a:solidFill>
              </a:rPr>
              <a:t>, GPU</a:t>
            </a:r>
            <a:r>
              <a:rPr lang="ko-KR" altLang="en-US" sz="1000" dirty="0" smtClean="0">
                <a:solidFill>
                  <a:srgbClr val="00B050"/>
                </a:solidFill>
              </a:rPr>
              <a:t>에서는 </a:t>
            </a:r>
            <a:r>
              <a:rPr lang="en-US" altLang="ko-KR" sz="1000" dirty="0" smtClean="0">
                <a:solidFill>
                  <a:srgbClr val="00B050"/>
                </a:solidFill>
              </a:rPr>
              <a:t>NVIDIA</a:t>
            </a:r>
            <a:r>
              <a:rPr lang="ko-KR" altLang="en-US" sz="1000" dirty="0" smtClean="0">
                <a:solidFill>
                  <a:srgbClr val="00B050"/>
                </a:solidFill>
              </a:rPr>
              <a:t>의 그늘에 가려졌을 뿐만 아니라</a:t>
            </a:r>
            <a:r>
              <a:rPr lang="en-US" altLang="ko-KR" sz="1000" dirty="0" smtClean="0">
                <a:solidFill>
                  <a:srgbClr val="00B050"/>
                </a:solidFill>
              </a:rPr>
              <a:t>, 2010</a:t>
            </a:r>
            <a:r>
              <a:rPr lang="ko-KR" altLang="en-US" sz="1000" dirty="0" smtClean="0">
                <a:solidFill>
                  <a:srgbClr val="00B050"/>
                </a:solidFill>
              </a:rPr>
              <a:t>년대 스마트폰과 서버 시장은 확대되는 반면 </a:t>
            </a:r>
            <a:r>
              <a:rPr lang="en-US" altLang="ko-KR" sz="1000" dirty="0" smtClean="0">
                <a:solidFill>
                  <a:srgbClr val="00B050"/>
                </a:solidFill>
              </a:rPr>
              <a:t>PC</a:t>
            </a:r>
            <a:r>
              <a:rPr lang="ko-KR" altLang="en-US" sz="1000" dirty="0" smtClean="0">
                <a:solidFill>
                  <a:srgbClr val="00B050"/>
                </a:solidFill>
              </a:rPr>
              <a:t>시장은 정체 또는 축소되는 상황 속에 이 시장의 정체</a:t>
            </a:r>
            <a:r>
              <a:rPr lang="en-US" altLang="ko-KR" sz="1000" dirty="0" smtClean="0">
                <a:solidFill>
                  <a:srgbClr val="00B050"/>
                </a:solidFill>
              </a:rPr>
              <a:t>/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역신장을</a:t>
            </a:r>
            <a:r>
              <a:rPr lang="ko-KR" altLang="en-US" sz="1000" dirty="0" smtClean="0">
                <a:solidFill>
                  <a:srgbClr val="00B050"/>
                </a:solidFill>
              </a:rPr>
              <a:t> 그대로 온몸으로 받아내야 하는 어려움을 겪었다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en-US" altLang="ko-KR" sz="1000" dirty="0" smtClean="0">
                <a:solidFill>
                  <a:srgbClr val="00B050"/>
                </a:solidFill>
              </a:rPr>
              <a:t>                                   Global Foundries</a:t>
            </a:r>
            <a:r>
              <a:rPr lang="ko-KR" altLang="en-US" sz="1000" dirty="0" smtClean="0">
                <a:solidFill>
                  <a:srgbClr val="00B050"/>
                </a:solidFill>
              </a:rPr>
              <a:t>의 매각도 이 위기 상황에서 나타났다</a:t>
            </a:r>
            <a:r>
              <a:rPr lang="en-US" altLang="ko-KR" sz="10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2800" y="574656"/>
            <a:ext cx="3608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GPU </a:t>
            </a:r>
            <a:r>
              <a:rPr lang="ko-KR" altLang="en-US" sz="1000" dirty="0" smtClean="0">
                <a:solidFill>
                  <a:srgbClr val="00B050"/>
                </a:solidFill>
              </a:rPr>
              <a:t>점유율 정보 참고</a:t>
            </a:r>
            <a:r>
              <a:rPr lang="en-US" altLang="ko-KR" sz="1000" dirty="0" smtClean="0">
                <a:solidFill>
                  <a:srgbClr val="00B050"/>
                </a:solidFill>
              </a:rPr>
              <a:t/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en-US" altLang="ko-KR" sz="1000" dirty="0" smtClean="0">
                <a:solidFill>
                  <a:srgbClr val="00B050"/>
                </a:solidFill>
              </a:rPr>
              <a:t>https</a:t>
            </a:r>
            <a:r>
              <a:rPr lang="en-US" altLang="ko-KR" sz="1000" dirty="0">
                <a:solidFill>
                  <a:srgbClr val="00B050"/>
                </a:solidFill>
              </a:rPr>
              <a:t>://blog.naver.com/rich-dochi/222275764302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815" y="1043698"/>
            <a:ext cx="3594223" cy="23856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62" y="3498315"/>
            <a:ext cx="3755415" cy="25720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2661" y="4094425"/>
            <a:ext cx="439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스터디 중</a:t>
            </a:r>
            <a:r>
              <a:rPr lang="en-US" altLang="ko-KR" sz="1000" dirty="0" smtClean="0">
                <a:solidFill>
                  <a:srgbClr val="00B05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0520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9876</Words>
  <Application>Microsoft Office PowerPoint</Application>
  <PresentationFormat>와이드스크린</PresentationFormat>
  <Paragraphs>332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반도체 (Semiconductor)</vt:lpstr>
      <vt:lpstr>반도체 Value Chain?</vt:lpstr>
      <vt:lpstr>반도체 Value Chain?</vt:lpstr>
      <vt:lpstr>반도체 Value Chain?</vt:lpstr>
      <vt:lpstr>반도체 Value Chain?</vt:lpstr>
      <vt:lpstr>반도체 Value Chain?</vt:lpstr>
      <vt:lpstr>반도체와 지정학</vt:lpstr>
      <vt:lpstr>Intel 제국의 위기?</vt:lpstr>
      <vt:lpstr>천하삼분</vt:lpstr>
      <vt:lpstr>반도체 시장의 미래 – 신소재.. The Game Changer</vt:lpstr>
      <vt:lpstr>반도체 시장의 미래 – Neuromorphic Chip, PIM (Process in Memory)</vt:lpstr>
      <vt:lpstr>반도체 시장의 미래 – 양자컴퓨팅 (Quantum Computing)</vt:lpstr>
      <vt:lpstr>반도체는 종합과학의 산물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박성준</cp:lastModifiedBy>
  <cp:revision>229</cp:revision>
  <dcterms:created xsi:type="dcterms:W3CDTF">2021-04-23T10:58:09Z</dcterms:created>
  <dcterms:modified xsi:type="dcterms:W3CDTF">2021-05-06T00:59:22Z</dcterms:modified>
</cp:coreProperties>
</file>