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32" r:id="rId1"/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302" r:id="rId4"/>
    <p:sldId id="303" r:id="rId5"/>
    <p:sldId id="305" r:id="rId6"/>
    <p:sldId id="306" r:id="rId7"/>
    <p:sldId id="308" r:id="rId8"/>
    <p:sldId id="309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D0D8"/>
    <a:srgbClr val="FBFD99"/>
    <a:srgbClr val="FBFDA1"/>
    <a:srgbClr val="DAC4D2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1404" autoAdjust="0"/>
  </p:normalViewPr>
  <p:slideViewPr>
    <p:cSldViewPr>
      <p:cViewPr varScale="1">
        <p:scale>
          <a:sx n="77" d="100"/>
          <a:sy n="77" d="100"/>
        </p:scale>
        <p:origin x="193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4" d="100"/>
          <a:sy n="144" d="100"/>
        </p:scale>
        <p:origin x="-23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471A317-B0E8-3046-5243-AF7A2EB7A1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B9AFB1C-0252-485C-B031-223ACF9D508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6530D74-85CA-D882-899C-7C3065FFEA4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4A4DA455-E680-CD5D-DD2D-E72E040F2D7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Osaka" panose="020B0600000000000000" pitchFamily="34" charset="-128"/>
              </a:defRPr>
            </a:lvl1pPr>
          </a:lstStyle>
          <a:p>
            <a:pPr>
              <a:defRPr/>
            </a:pPr>
            <a:fld id="{76AFCDD3-2FCE-4E1A-BB07-6E73F5A1EF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1F5F79E-14AA-A348-BEE4-CEB4C5E9CC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2FB4EA1-7577-D7E5-F294-54B74520099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B7AEC78-3409-29C5-1593-8523285CBAF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3309ACB-1C5D-C3AB-77EC-777D1DCE79A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CF0BD2-8114-0803-B811-02E202AC970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B26394A7-1987-EA8E-00D9-C43D59A5C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Osaka" panose="020B0600000000000000" pitchFamily="34" charset="-128"/>
              </a:defRPr>
            </a:lvl1pPr>
          </a:lstStyle>
          <a:p>
            <a:pPr>
              <a:defRPr/>
            </a:pPr>
            <a:fld id="{82AB8736-386B-4097-A7BE-6B3B6E876A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4821053-69A0-F3EE-1301-DFF8FD3DB9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9pPr>
          </a:lstStyle>
          <a:p>
            <a:fld id="{A2B34651-7AAC-4BD3-BD00-DE3BBD6FF6BC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9564F8A-4C78-5665-5F40-E084493FB4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B781EAD-D784-9A66-EAE2-3E076D5DC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Osaka" pitchFamily="-6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61D58A-794E-E285-3B30-EC400A46DF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Generative Agents: Interactive Simulacra of Human Behavior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5EB55B5B-5B32-701B-BFE9-4968EFD3004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7372A051-6DD0-474B-AE7B-FBE3D9B0B511}" type="slidenum">
              <a:rPr lang="en-US" altLang="en-US" smtClean="0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87865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2F4868-BA29-845E-27EF-99B0847B46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Generative Agents: Interactive Simulacra of Human Behavior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A83469F6-DFF0-5A72-B009-58B96CB3E86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27/9/23  </a:t>
            </a:r>
            <a:fld id="{1AB370E5-D4BC-453F-BFE3-FAFC40B1925C}" type="slidenum">
              <a:rPr lang="en-US" altLang="en-US" smtClean="0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15220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83DD-2BA7-1FB0-42CE-C65C4FB08ED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477000" y="730250"/>
            <a:ext cx="2303463" cy="49847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9pPr>
          </a:lstStyle>
          <a:p>
            <a:pPr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09599" y="729512"/>
            <a:ext cx="5638801" cy="49854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820D511-6C31-9131-1A79-A8A1204FC4B4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Generative Agents: Interactive Simulacra of Human Behavior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70D7D83D-BDC7-F881-56C3-0C5FD55A13CD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27/9/23  </a:t>
            </a:r>
            <a:fld id="{6BD29543-421C-47EB-8D78-B415A19810DB}" type="slidenum">
              <a:rPr lang="en-US" altLang="en-US" smtClean="0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90512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>
            <a:extLst>
              <a:ext uri="{FF2B5EF4-FFF2-40B4-BE49-F238E27FC236}">
                <a16:creationId xmlns:a16="http://schemas.microsoft.com/office/drawing/2014/main" id="{D5219019-61FD-8A57-5932-B28D9258BB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5">
            <a:extLst>
              <a:ext uri="{FF2B5EF4-FFF2-40B4-BE49-F238E27FC236}">
                <a16:creationId xmlns:a16="http://schemas.microsoft.com/office/drawing/2014/main" id="{1117542E-8584-C0EF-8434-A2D77D45AE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76200"/>
            <a:ext cx="9144000" cy="28956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7AC47213-0D46-D92B-CF99-D78769E78B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9pPr>
          </a:lstStyle>
          <a:p>
            <a:pPr>
              <a:defRPr/>
            </a:pPr>
            <a:r>
              <a:rPr lang="en-US" altLang="en-US" sz="1200" b="1">
                <a:latin typeface="Arial Bold" panose="020B0704020202020204" pitchFamily="34" charset="0"/>
              </a:rPr>
              <a:t>Boston University</a:t>
            </a:r>
            <a:r>
              <a:rPr lang="en-US" altLang="en-US" sz="1200" b="1"/>
              <a:t> </a:t>
            </a:r>
            <a:r>
              <a:rPr lang="en-US" altLang="en-US" sz="1200"/>
              <a:t>Faculty of Computing &amp; Data Sciences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7772400" cy="1752600"/>
          </a:xfrm>
        </p:spPr>
        <p:txBody>
          <a:bodyPr/>
          <a:lstStyle>
            <a:lvl1pPr marL="0" indent="0">
              <a:buFont typeface="Wingdings" charset="2"/>
              <a:buNone/>
              <a:defRPr sz="1800">
                <a:solidFill>
                  <a:srgbClr val="CCCCCC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408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AAEDD66-30D8-ECCC-A7EE-1507CC6B18C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Generative Agents: Interactive Simulacra of Human Behavior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1277DA3D-880D-9EAF-9CC0-2DDA28E750E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27/9/23  </a:t>
            </a:r>
            <a:fld id="{5695D769-F89B-4C21-8431-65F8A579A2E6}" type="slidenum">
              <a:rPr lang="en-US" altLang="en-US" smtClean="0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6406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2D67F2C-9D10-21D4-1B15-4521335C246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Generative Agents: Interactive Simulacra of Human Behavior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B38045C2-7451-0D80-8BE8-DC71B0F7BB4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27/9/23  </a:t>
            </a:r>
            <a:fld id="{0C791C6B-EBAA-4B0F-B47B-6A2036AFA68E}" type="slidenum">
              <a:rPr lang="en-US" altLang="en-US" smtClean="0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12536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86200" cy="3886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503238-58A8-1C20-6BE5-28FF6207446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Generative Agents: Interactive Simulacra of Human Behavior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67BC00C-168E-880D-FCCF-22F6CC17DDF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27/9/23  </a:t>
            </a:r>
            <a:fld id="{3A0FD40C-FBD4-4644-B7CD-1EA512B51F04}" type="slidenum">
              <a:rPr lang="en-US" altLang="en-US" smtClean="0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411833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7966455-0C92-D0CE-8AC8-93AAC6C9944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Generative Agents: Interactive Simulacra of Human Behavior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A9B25283-D1B9-750A-79A3-86188BBA2F3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27/9/23  </a:t>
            </a:r>
            <a:fld id="{343E3751-4449-4343-8F08-9546AFD422CF}" type="slidenum">
              <a:rPr lang="en-US" altLang="en-US" smtClean="0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56356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ECC62F7-8B79-7976-00C2-FF73C2F97F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Generative Agents: Interactive Simulacra of Human Behavior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A747CD47-B6D9-0F24-1978-95BC491D5EE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27/9/23  </a:t>
            </a:r>
            <a:fld id="{7D488F69-4090-4751-B80E-78A3D32AEBCE}" type="slidenum">
              <a:rPr lang="en-US" altLang="en-US" smtClean="0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51022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F27C494-AD51-F6DB-3B4B-37A4745648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Generative Agents: Interactive Simulacra of Human Behavior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F4EDEAE1-230D-83D0-678E-7B56AFE9C3A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27/9/23  </a:t>
            </a:r>
            <a:fld id="{A20BC215-D0C4-4105-B171-B72C81C185C5}" type="slidenum">
              <a:rPr lang="en-US" altLang="en-US" smtClean="0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94050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4DB015-4B18-9F35-373B-8182B6E195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Generative Agents: Interactive Simulacra of Human Behavior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ED33E1ED-25E2-B3F9-7CBB-FD5571C8DE6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27/9/23  </a:t>
            </a:r>
            <a:fld id="{4E5925A4-E1AE-465A-AAF8-4CEC2ECA2DB9}" type="slidenum">
              <a:rPr lang="en-US" altLang="en-US" smtClean="0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63743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>
            <a:extLst>
              <a:ext uri="{FF2B5EF4-FFF2-40B4-BE49-F238E27FC236}">
                <a16:creationId xmlns:a16="http://schemas.microsoft.com/office/drawing/2014/main" id="{16E18806-5C50-DCD7-A426-B0D719EE7DC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42863"/>
            <a:ext cx="9144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6E438406-D960-8095-4DCB-86AE8C680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2D6E75BF-86C8-B5C9-5B8F-BC6A118A1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6C2D48E-4379-D3C5-C12F-0CBD4238C92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1030" name="Text Box 12">
            <a:extLst>
              <a:ext uri="{FF2B5EF4-FFF2-40B4-BE49-F238E27FC236}">
                <a16:creationId xmlns:a16="http://schemas.microsoft.com/office/drawing/2014/main" id="{10A350D2-F9FE-CEEF-616B-DD6724F003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200" b="1">
                <a:solidFill>
                  <a:srgbClr val="FFFFFF"/>
                </a:solidFill>
              </a:rPr>
              <a:t>Boston University</a:t>
            </a:r>
            <a:r>
              <a:rPr lang="en-US" altLang="en-US" sz="1200">
                <a:solidFill>
                  <a:srgbClr val="FFFFFF"/>
                </a:solidFill>
              </a:rPr>
              <a:t> Slideshow Title Goes Here</a:t>
            </a:r>
          </a:p>
        </p:txBody>
      </p:sp>
      <p:pic>
        <p:nvPicPr>
          <p:cNvPr id="1031" name="Picture 20">
            <a:extLst>
              <a:ext uri="{FF2B5EF4-FFF2-40B4-BE49-F238E27FC236}">
                <a16:creationId xmlns:a16="http://schemas.microsoft.com/office/drawing/2014/main" id="{68CDFBA6-CDA9-B303-2434-B8CC2449AE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2" name="Rectangle 18">
            <a:extLst>
              <a:ext uri="{FF2B5EF4-FFF2-40B4-BE49-F238E27FC236}">
                <a16:creationId xmlns:a16="http://schemas.microsoft.com/office/drawing/2014/main" id="{2DC023DD-C78D-3C0F-06BB-8433542CB2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30000">
                <a:solidFill>
                  <a:srgbClr val="CCCCCC"/>
                </a:solidFill>
                <a:ea typeface="Osaka" panose="020B0600000000000000" pitchFamily="34" charset="-128"/>
              </a:defRPr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8232E68D-3074-46E3-8451-31030BA28C8F}" type="slidenum">
              <a:rPr lang="en-US" altLang="en-US" smtClean="0"/>
              <a:pPr>
                <a:defRPr/>
              </a:pPr>
              <a:t>‹#›</a:t>
            </a:fld>
            <a:endParaRPr lang="en-US" altLang="en-US" baseline="0"/>
          </a:p>
        </p:txBody>
      </p:sp>
      <p:sp>
        <p:nvSpPr>
          <p:cNvPr id="1033" name="Rectangle 23">
            <a:extLst>
              <a:ext uri="{FF2B5EF4-FFF2-40B4-BE49-F238E27FC236}">
                <a16:creationId xmlns:a16="http://schemas.microsoft.com/office/drawing/2014/main" id="{0BB54CEA-98AE-4DE9-8EA2-858E2E9FAB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9pPr>
          </a:lstStyle>
          <a:p>
            <a:pPr>
              <a:defRPr/>
            </a:pPr>
            <a:r>
              <a:rPr lang="en-US" altLang="en-US" sz="1200" b="1">
                <a:solidFill>
                  <a:srgbClr val="000000"/>
                </a:solidFill>
                <a:latin typeface="Arial Bold" panose="020B0704020202020204" pitchFamily="34" charset="0"/>
              </a:rPr>
              <a:t>Boston University</a:t>
            </a:r>
            <a:r>
              <a:rPr lang="en-US" altLang="en-US" sz="1200" b="1">
                <a:solidFill>
                  <a:srgbClr val="000000"/>
                </a:solidFill>
              </a:rPr>
              <a:t> </a:t>
            </a:r>
            <a:r>
              <a:rPr lang="en-US" altLang="en-US" sz="1200">
                <a:solidFill>
                  <a:srgbClr val="000000"/>
                </a:solidFill>
              </a:rPr>
              <a:t>Faculty of Computing &amp; Data Sciences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">
            <a:extLst>
              <a:ext uri="{FF2B5EF4-FFF2-40B4-BE49-F238E27FC236}">
                <a16:creationId xmlns:a16="http://schemas.microsoft.com/office/drawing/2014/main" id="{CB3B0BAE-610C-1905-1234-13174C33D61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42863"/>
            <a:ext cx="9144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06F476A9-B35E-6BA5-5038-610892516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A12DFFA3-74A3-1C5A-879F-C3A27742F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7DF4792-891B-8D3A-849A-576DEBEFCA8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2054" name="Text Box 12">
            <a:extLst>
              <a:ext uri="{FF2B5EF4-FFF2-40B4-BE49-F238E27FC236}">
                <a16:creationId xmlns:a16="http://schemas.microsoft.com/office/drawing/2014/main" id="{FDE2CB10-6EC4-DC2B-EE8A-0C076890FCB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200" b="1">
                <a:solidFill>
                  <a:schemeClr val="bg1"/>
                </a:solidFill>
              </a:rPr>
              <a:t>Boston University</a:t>
            </a:r>
            <a:r>
              <a:rPr lang="en-US" altLang="en-US" sz="1200">
                <a:solidFill>
                  <a:schemeClr val="bg1"/>
                </a:solidFill>
              </a:rPr>
              <a:t> Slideshow Title Goes Here</a:t>
            </a:r>
          </a:p>
        </p:txBody>
      </p:sp>
      <p:pic>
        <p:nvPicPr>
          <p:cNvPr id="2055" name="Picture 20">
            <a:extLst>
              <a:ext uri="{FF2B5EF4-FFF2-40B4-BE49-F238E27FC236}">
                <a16:creationId xmlns:a16="http://schemas.microsoft.com/office/drawing/2014/main" id="{559F3361-0570-3050-0D74-ACDECAEB55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2" name="Rectangle 18">
            <a:extLst>
              <a:ext uri="{FF2B5EF4-FFF2-40B4-BE49-F238E27FC236}">
                <a16:creationId xmlns:a16="http://schemas.microsoft.com/office/drawing/2014/main" id="{98B93D1C-9727-AB19-1AE0-4EE13CF1908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30000">
                <a:solidFill>
                  <a:srgbClr val="CCCCCC"/>
                </a:solidFill>
                <a:ea typeface="Osaka" panose="020B0600000000000000" pitchFamily="34" charset="-128"/>
              </a:defRPr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2525DAD6-37C5-4760-AB25-61C235C8D231}" type="slidenum">
              <a:rPr lang="en-US" altLang="en-US" smtClean="0"/>
              <a:pPr>
                <a:defRPr/>
              </a:pPr>
              <a:t>‹#›</a:t>
            </a:fld>
            <a:endParaRPr lang="en-US" altLang="en-US" baseline="0"/>
          </a:p>
        </p:txBody>
      </p:sp>
      <p:sp>
        <p:nvSpPr>
          <p:cNvPr id="2057" name="Rectangle 23">
            <a:extLst>
              <a:ext uri="{FF2B5EF4-FFF2-40B4-BE49-F238E27FC236}">
                <a16:creationId xmlns:a16="http://schemas.microsoft.com/office/drawing/2014/main" id="{024B77CD-9669-D2E4-AFC4-61A685921F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9pPr>
          </a:lstStyle>
          <a:p>
            <a:pPr>
              <a:defRPr/>
            </a:pPr>
            <a:r>
              <a:rPr lang="en-US" altLang="en-US" sz="1200" b="1">
                <a:latin typeface="Arial Bold" panose="020B0704020202020204" pitchFamily="34" charset="0"/>
              </a:rPr>
              <a:t>Boston University</a:t>
            </a:r>
            <a:r>
              <a:rPr lang="en-US" altLang="en-US" sz="1200" b="1"/>
              <a:t> </a:t>
            </a:r>
            <a:r>
              <a:rPr lang="en-US" altLang="en-US" sz="1200"/>
              <a:t>Faculty of Computing &amp; Data Sciences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8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6A245B0-DD88-7CAF-7FE8-38AFAEB98DA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Predicting Global Wheat Crop Yields Using a Combination of CNN and LSTM Blocks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661302B-A047-9AF9-A45D-076CEF9F91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algn="r" eaLnBrk="1" hangingPunct="1"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/>
                </a:solidFill>
              </a:rPr>
              <a:t>Sungjoon Park</a:t>
            </a: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/>
                </a:solidFill>
              </a:rPr>
              <a:t>Apr. 30th, 2024</a:t>
            </a: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540A40CD-4F85-2A26-E89D-EBC663CAABD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86"/>
    </mc:Choice>
    <mc:Fallback>
      <p:transition spd="slow" advTm="39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F99B8DE-5885-8D64-2D6E-1A3D9FC53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 and Data</a:t>
            </a:r>
          </a:p>
        </p:txBody>
      </p:sp>
      <p:sp>
        <p:nvSpPr>
          <p:cNvPr id="18437" name="Date Placeholder 4">
            <a:extLst>
              <a:ext uri="{FF2B5EF4-FFF2-40B4-BE49-F238E27FC236}">
                <a16:creationId xmlns:a16="http://schemas.microsoft.com/office/drawing/2014/main" id="{1B1FE83F-468D-32F8-1F85-987EA70A43D9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CCCCCC"/>
                </a:solidFill>
              </a:rPr>
              <a:t>04/30/24  </a:t>
            </a:r>
            <a:fld id="{D2164851-5814-4887-99FA-9CFC36253307}" type="slidenum">
              <a:rPr lang="en-US" altLang="en-US" sz="1200" smtClean="0">
                <a:solidFill>
                  <a:srgbClr val="CCCCC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 baseline="0" dirty="0">
              <a:solidFill>
                <a:srgbClr val="CCCCC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7CA19-41F7-21DA-529E-5D9BBEE43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Objective: Making a model that can accurately predict global wheat crop yields using meteorological image datasets</a:t>
            </a:r>
          </a:p>
          <a:p>
            <a:r>
              <a:rPr lang="en-US" sz="2000" dirty="0"/>
              <a:t>Data</a:t>
            </a:r>
          </a:p>
          <a:p>
            <a:pPr lvl="1"/>
            <a:r>
              <a:rPr lang="en-US" sz="1600" dirty="0"/>
              <a:t>Input: Global near-surface temperature and precipitation heatmaps (Monthly)</a:t>
            </a:r>
          </a:p>
          <a:p>
            <a:pPr lvl="2"/>
            <a:r>
              <a:rPr lang="en-US" sz="1600" dirty="0"/>
              <a:t>Source: Climate Data Store by Copernicus</a:t>
            </a:r>
          </a:p>
          <a:p>
            <a:pPr lvl="2"/>
            <a:r>
              <a:rPr lang="en-US" sz="1600" dirty="0"/>
              <a:t>Samples (Left: near-surface temperature, Right: precipitation)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Target: Global yearly wheat crop yield per hectare (unit: ton)</a:t>
            </a:r>
          </a:p>
          <a:p>
            <a:pPr lvl="2"/>
            <a:r>
              <a:rPr lang="en-US" sz="1600" dirty="0"/>
              <a:t>Source: Our World in Data</a:t>
            </a:r>
          </a:p>
          <a:p>
            <a:pPr lvl="1"/>
            <a:r>
              <a:rPr lang="en-US" sz="1600" dirty="0"/>
              <a:t>Periods: Training (1980-2015), Validation (2016-2018), Test (2019)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2D358F00-BD69-5BD0-D01A-A90F08288E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0"/>
            <a:ext cx="6019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</a:rPr>
              <a:t>Predicting Global Wheat Crop Yields Using a Combination of CNN and LSTM Blocks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030704-5A5C-5338-70F0-A2068861F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810000"/>
            <a:ext cx="2362200" cy="12666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30C393-C0B7-FFFB-26C9-C443352C7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3810001"/>
            <a:ext cx="2362200" cy="1280972"/>
          </a:xfrm>
          <a:prstGeom prst="rect">
            <a:avLst/>
          </a:prstGeom>
        </p:spPr>
      </p:pic>
      <p:pic>
        <p:nvPicPr>
          <p:cNvPr id="21" name="Audio 20">
            <a:hlinkClick r:id="" action="ppaction://media"/>
            <a:extLst>
              <a:ext uri="{FF2B5EF4-FFF2-40B4-BE49-F238E27FC236}">
                <a16:creationId xmlns:a16="http://schemas.microsoft.com/office/drawing/2014/main" id="{733491D1-59AE-697E-687C-C04A9DCDB2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20496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9"/>
    </mc:Choice>
    <mc:Fallback>
      <p:transition spd="slow" advTm="11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F99B8DE-5885-8D64-2D6E-1A3D9FC53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</a:t>
            </a:r>
          </a:p>
        </p:txBody>
      </p:sp>
      <p:sp>
        <p:nvSpPr>
          <p:cNvPr id="18437" name="Date Placeholder 4">
            <a:extLst>
              <a:ext uri="{FF2B5EF4-FFF2-40B4-BE49-F238E27FC236}">
                <a16:creationId xmlns:a16="http://schemas.microsoft.com/office/drawing/2014/main" id="{1B1FE83F-468D-32F8-1F85-987EA70A43D9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CCCCCC"/>
                </a:solidFill>
              </a:rPr>
              <a:t>04/30/24  </a:t>
            </a:r>
            <a:fld id="{D2164851-5814-4887-99FA-9CFC36253307}" type="slidenum">
              <a:rPr lang="en-US" altLang="en-US" sz="1200" smtClean="0">
                <a:solidFill>
                  <a:srgbClr val="CCCCC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 baseline="0" dirty="0">
              <a:solidFill>
                <a:srgbClr val="CCCCC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7CA19-41F7-21DA-529E-5D9BBEE43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4343400" cy="3886200"/>
          </a:xfrm>
        </p:spPr>
        <p:txBody>
          <a:bodyPr/>
          <a:lstStyle/>
          <a:p>
            <a:r>
              <a:rPr lang="en-US" sz="2000" dirty="0"/>
              <a:t>CNN block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14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486943FC-07E9-8811-6735-97D5BDB8DCA5}"/>
              </a:ext>
            </a:extLst>
          </p:cNvPr>
          <p:cNvSpPr/>
          <p:nvPr/>
        </p:nvSpPr>
        <p:spPr bwMode="auto">
          <a:xfrm rot="10800000">
            <a:off x="1210832" y="3405385"/>
            <a:ext cx="990600" cy="646331"/>
          </a:xfrm>
          <a:prstGeom prst="trapezoi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E3B7A-65E8-46DE-CF23-7EBAEAAD0909}"/>
              </a:ext>
            </a:extLst>
          </p:cNvPr>
          <p:cNvSpPr txBox="1"/>
          <p:nvPr/>
        </p:nvSpPr>
        <p:spPr>
          <a:xfrm>
            <a:off x="1219200" y="345501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+mn-lt"/>
              </a:rPr>
              <a:t>ResNet</a:t>
            </a:r>
            <a:endParaRPr lang="en-US" sz="18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0216F-3FAC-6E7B-0C56-14119DC71E4B}"/>
              </a:ext>
            </a:extLst>
          </p:cNvPr>
          <p:cNvSpPr txBox="1"/>
          <p:nvPr/>
        </p:nvSpPr>
        <p:spPr>
          <a:xfrm>
            <a:off x="867585" y="2286000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Monthly</a:t>
            </a:r>
          </a:p>
          <a:p>
            <a:pPr algn="ctr"/>
            <a:r>
              <a:rPr lang="en-US" sz="1800" dirty="0">
                <a:latin typeface="+mn-lt"/>
              </a:rPr>
              <a:t>Temp Images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60C144-7284-D0E4-D03F-8B3D8CAF1486}"/>
              </a:ext>
            </a:extLst>
          </p:cNvPr>
          <p:cNvSpPr txBox="1"/>
          <p:nvPr/>
        </p:nvSpPr>
        <p:spPr>
          <a:xfrm>
            <a:off x="848882" y="4564576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Monthly Temp</a:t>
            </a:r>
          </a:p>
          <a:p>
            <a:pPr algn="ctr"/>
            <a:r>
              <a:rPr lang="en-US" sz="1800" dirty="0">
                <a:latin typeface="+mn-lt"/>
              </a:rPr>
              <a:t>CNN features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4B01AA-09C6-C057-5CE7-1BCB2CA42016}"/>
              </a:ext>
            </a:extLst>
          </p:cNvPr>
          <p:cNvSpPr/>
          <p:nvPr/>
        </p:nvSpPr>
        <p:spPr bwMode="auto">
          <a:xfrm rot="5400000">
            <a:off x="1477532" y="2977834"/>
            <a:ext cx="4572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5C72A3E-CB13-7CAC-78A2-DE8D04FC53A1}"/>
              </a:ext>
            </a:extLst>
          </p:cNvPr>
          <p:cNvSpPr/>
          <p:nvPr/>
        </p:nvSpPr>
        <p:spPr bwMode="auto">
          <a:xfrm rot="5400000">
            <a:off x="1477532" y="4215272"/>
            <a:ext cx="4572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ACEEAA-6D30-F749-38E4-993CA89D8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244" y="2514600"/>
            <a:ext cx="1554156" cy="29718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2A575CE-003D-AF2A-DFA4-2B8B9DB4AEEF}"/>
              </a:ext>
            </a:extLst>
          </p:cNvPr>
          <p:cNvSpPr txBox="1">
            <a:spLocks/>
          </p:cNvSpPr>
          <p:nvPr/>
        </p:nvSpPr>
        <p:spPr bwMode="auto">
          <a:xfrm>
            <a:off x="4666095" y="1822580"/>
            <a:ext cx="4343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LSTM block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  <a:p>
            <a:pPr lvl="1"/>
            <a:endParaRPr lang="en-US" sz="14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8C27AF-8F55-8268-6C79-223CF991F403}"/>
              </a:ext>
            </a:extLst>
          </p:cNvPr>
          <p:cNvCxnSpPr/>
          <p:nvPr/>
        </p:nvCxnSpPr>
        <p:spPr bwMode="auto">
          <a:xfrm flipV="1">
            <a:off x="3581400" y="5369067"/>
            <a:ext cx="2525282" cy="5745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847DF9-C182-14C3-9847-0C639245CF65}"/>
              </a:ext>
            </a:extLst>
          </p:cNvPr>
          <p:cNvCxnSpPr/>
          <p:nvPr/>
        </p:nvCxnSpPr>
        <p:spPr bwMode="auto">
          <a:xfrm flipV="1">
            <a:off x="3581400" y="5369067"/>
            <a:ext cx="2893288" cy="5745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168BDB-817A-6F99-752B-A988C8E8EE46}"/>
              </a:ext>
            </a:extLst>
          </p:cNvPr>
          <p:cNvCxnSpPr/>
          <p:nvPr/>
        </p:nvCxnSpPr>
        <p:spPr bwMode="auto">
          <a:xfrm flipV="1">
            <a:off x="3581400" y="5369067"/>
            <a:ext cx="3352800" cy="5745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7341B18-5495-AE1D-B7EF-91DE1A8686ED}"/>
              </a:ext>
            </a:extLst>
          </p:cNvPr>
          <p:cNvSpPr txBox="1"/>
          <p:nvPr/>
        </p:nvSpPr>
        <p:spPr>
          <a:xfrm>
            <a:off x="7162800" y="3044941"/>
            <a:ext cx="1262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Crop yield of </a:t>
            </a:r>
          </a:p>
          <a:p>
            <a:r>
              <a:rPr lang="en-US" sz="1000" dirty="0">
                <a:latin typeface="+mn-lt"/>
              </a:rPr>
              <a:t>the current year</a:t>
            </a:r>
          </a:p>
        </p:txBody>
      </p:sp>
      <p:sp>
        <p:nvSpPr>
          <p:cNvPr id="28" name="Trapezoid 27">
            <a:extLst>
              <a:ext uri="{FF2B5EF4-FFF2-40B4-BE49-F238E27FC236}">
                <a16:creationId xmlns:a16="http://schemas.microsoft.com/office/drawing/2014/main" id="{85C730D9-B204-D009-ED2F-E005A991C6AB}"/>
              </a:ext>
            </a:extLst>
          </p:cNvPr>
          <p:cNvSpPr/>
          <p:nvPr/>
        </p:nvSpPr>
        <p:spPr bwMode="auto">
          <a:xfrm rot="10800000">
            <a:off x="2827534" y="3405385"/>
            <a:ext cx="990600" cy="646331"/>
          </a:xfrm>
          <a:prstGeom prst="trapezoi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6E38D3-1B86-EE0F-6DC2-436CB854C966}"/>
              </a:ext>
            </a:extLst>
          </p:cNvPr>
          <p:cNvSpPr txBox="1"/>
          <p:nvPr/>
        </p:nvSpPr>
        <p:spPr>
          <a:xfrm>
            <a:off x="2835902" y="345501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+mn-lt"/>
              </a:rPr>
              <a:t>ResNet</a:t>
            </a:r>
            <a:endParaRPr lang="en-US" sz="1800" dirty="0"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BC12AC-A520-9C90-C06C-5131A836197F}"/>
              </a:ext>
            </a:extLst>
          </p:cNvPr>
          <p:cNvSpPr txBox="1"/>
          <p:nvPr/>
        </p:nvSpPr>
        <p:spPr>
          <a:xfrm>
            <a:off x="2484287" y="2286000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Monthly</a:t>
            </a:r>
          </a:p>
          <a:p>
            <a:pPr algn="ctr"/>
            <a:r>
              <a:rPr lang="en-US" sz="1800" dirty="0" err="1">
                <a:latin typeface="+mn-lt"/>
              </a:rPr>
              <a:t>Precip</a:t>
            </a:r>
            <a:r>
              <a:rPr lang="en-US" sz="1800" dirty="0">
                <a:latin typeface="+mn-lt"/>
              </a:rPr>
              <a:t> Images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F36E49-F998-E2F1-DAF0-F607786EB2A1}"/>
              </a:ext>
            </a:extLst>
          </p:cNvPr>
          <p:cNvSpPr txBox="1"/>
          <p:nvPr/>
        </p:nvSpPr>
        <p:spPr>
          <a:xfrm>
            <a:off x="2465584" y="4564576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Monthly </a:t>
            </a:r>
            <a:r>
              <a:rPr lang="en-US" sz="1800" dirty="0" err="1">
                <a:latin typeface="+mn-lt"/>
              </a:rPr>
              <a:t>Precip</a:t>
            </a:r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CNN features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1662477-6EDA-05FC-8247-8A165947C944}"/>
              </a:ext>
            </a:extLst>
          </p:cNvPr>
          <p:cNvSpPr/>
          <p:nvPr/>
        </p:nvSpPr>
        <p:spPr bwMode="auto">
          <a:xfrm rot="5400000">
            <a:off x="3094234" y="2977834"/>
            <a:ext cx="4572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147814A-A993-4DD4-8299-6A4A9DD85FA0}"/>
              </a:ext>
            </a:extLst>
          </p:cNvPr>
          <p:cNvSpPr/>
          <p:nvPr/>
        </p:nvSpPr>
        <p:spPr bwMode="auto">
          <a:xfrm rot="5400000">
            <a:off x="3094234" y="4215272"/>
            <a:ext cx="4572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7713F16C-DF05-B492-4739-64A0F91C8FE4}"/>
              </a:ext>
            </a:extLst>
          </p:cNvPr>
          <p:cNvSpPr/>
          <p:nvPr/>
        </p:nvSpPr>
        <p:spPr bwMode="auto">
          <a:xfrm rot="5400000">
            <a:off x="2382658" y="4917517"/>
            <a:ext cx="265673" cy="797445"/>
          </a:xfrm>
          <a:prstGeom prst="chevron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A67826-47A2-EA4D-D88D-5A6406DA8A99}"/>
              </a:ext>
            </a:extLst>
          </p:cNvPr>
          <p:cNvSpPr txBox="1"/>
          <p:nvPr/>
        </p:nvSpPr>
        <p:spPr>
          <a:xfrm>
            <a:off x="609600" y="5518328"/>
            <a:ext cx="3688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Monthly concatenated</a:t>
            </a:r>
          </a:p>
          <a:p>
            <a:pPr algn="ctr"/>
            <a:r>
              <a:rPr lang="en-US" sz="1800" dirty="0">
                <a:latin typeface="+mn-lt"/>
              </a:rPr>
              <a:t>CNN features</a:t>
            </a:r>
          </a:p>
        </p:txBody>
      </p:sp>
      <p:sp>
        <p:nvSpPr>
          <p:cNvPr id="40" name="Footer Placeholder 3">
            <a:extLst>
              <a:ext uri="{FF2B5EF4-FFF2-40B4-BE49-F238E27FC236}">
                <a16:creationId xmlns:a16="http://schemas.microsoft.com/office/drawing/2014/main" id="{33A20A62-4A32-A050-3B99-06CBBB61F39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0"/>
            <a:ext cx="6019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</a:rPr>
              <a:t>Predicting Global Wheat Crop Yields Using a Combination of CNN and LSTM Blocks</a:t>
            </a:r>
          </a:p>
        </p:txBody>
      </p:sp>
      <p:pic>
        <p:nvPicPr>
          <p:cNvPr id="45" name="Audio 44">
            <a:hlinkClick r:id="" action="ppaction://media"/>
            <a:extLst>
              <a:ext uri="{FF2B5EF4-FFF2-40B4-BE49-F238E27FC236}">
                <a16:creationId xmlns:a16="http://schemas.microsoft.com/office/drawing/2014/main" id="{8E6365A7-CEC3-DE9D-2BB6-C0D76CE7A8A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8050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7"/>
    </mc:Choice>
    <mc:Fallback>
      <p:transition spd="slow" advTm="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F99B8DE-5885-8D64-2D6E-1A3D9FC53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 Tricks</a:t>
            </a:r>
          </a:p>
        </p:txBody>
      </p:sp>
      <p:sp>
        <p:nvSpPr>
          <p:cNvPr id="18437" name="Date Placeholder 4">
            <a:extLst>
              <a:ext uri="{FF2B5EF4-FFF2-40B4-BE49-F238E27FC236}">
                <a16:creationId xmlns:a16="http://schemas.microsoft.com/office/drawing/2014/main" id="{1B1FE83F-468D-32F8-1F85-987EA70A43D9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CCCCCC"/>
                </a:solidFill>
              </a:rPr>
              <a:t>04/30/24  </a:t>
            </a:r>
            <a:fld id="{D2164851-5814-4887-99FA-9CFC36253307}" type="slidenum">
              <a:rPr lang="en-US" altLang="en-US" sz="1200" smtClean="0">
                <a:solidFill>
                  <a:srgbClr val="CCCCC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 baseline="0" dirty="0">
              <a:solidFill>
                <a:srgbClr val="CCCCC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7CA19-41F7-21DA-529E-5D9BBEE43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4343400" cy="3886200"/>
          </a:xfrm>
        </p:spPr>
        <p:txBody>
          <a:bodyPr/>
          <a:lstStyle/>
          <a:p>
            <a:r>
              <a:rPr lang="en-US" sz="2000" dirty="0"/>
              <a:t>Auto-regressive prediction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14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ACEEAA-6D30-F749-38E4-993CA89D8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2514600"/>
            <a:ext cx="1554156" cy="29718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2A575CE-003D-AF2A-DFA4-2B8B9DB4AEEF}"/>
              </a:ext>
            </a:extLst>
          </p:cNvPr>
          <p:cNvSpPr txBox="1">
            <a:spLocks/>
          </p:cNvSpPr>
          <p:nvPr/>
        </p:nvSpPr>
        <p:spPr bwMode="auto">
          <a:xfrm>
            <a:off x="4666095" y="1822580"/>
            <a:ext cx="4343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Positional Encoding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  <a:p>
            <a:pPr lvl="1"/>
            <a:endParaRPr lang="en-US" sz="14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D563F-31AF-7679-A9CE-40282745D285}"/>
              </a:ext>
            </a:extLst>
          </p:cNvPr>
          <p:cNvSpPr txBox="1"/>
          <p:nvPr/>
        </p:nvSpPr>
        <p:spPr>
          <a:xfrm>
            <a:off x="1861237" y="5334000"/>
            <a:ext cx="1262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+mn-lt"/>
              </a:rPr>
              <a:t>Monthly 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CEC1A-6976-1664-DD79-D03A53CEF0AC}"/>
              </a:ext>
            </a:extLst>
          </p:cNvPr>
          <p:cNvSpPr txBox="1"/>
          <p:nvPr/>
        </p:nvSpPr>
        <p:spPr>
          <a:xfrm>
            <a:off x="3200400" y="3524190"/>
            <a:ext cx="1262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+mn-lt"/>
              </a:rPr>
              <a:t>The previous</a:t>
            </a:r>
          </a:p>
          <a:p>
            <a:r>
              <a:rPr lang="en-US" sz="1000" b="1" dirty="0">
                <a:latin typeface="+mn-lt"/>
              </a:rPr>
              <a:t>Target value</a:t>
            </a:r>
          </a:p>
        </p:txBody>
      </p:sp>
      <p:pic>
        <p:nvPicPr>
          <p:cNvPr id="15" name="Graphic 14" descr="Add with solid fill">
            <a:extLst>
              <a:ext uri="{FF2B5EF4-FFF2-40B4-BE49-F238E27FC236}">
                <a16:creationId xmlns:a16="http://schemas.microsoft.com/office/drawing/2014/main" id="{671EBAD4-32CE-9140-21C2-41FA51C20E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6125" y="3581400"/>
            <a:ext cx="228600" cy="2286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9728FB-2D7E-EE9F-4818-91A3C0F51062}"/>
              </a:ext>
            </a:extLst>
          </p:cNvPr>
          <p:cNvSpPr/>
          <p:nvPr/>
        </p:nvSpPr>
        <p:spPr bwMode="auto">
          <a:xfrm>
            <a:off x="2760422" y="3543300"/>
            <a:ext cx="1354378" cy="40011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5ACD1-E315-2D60-A56F-FCA1CFE325EB}"/>
              </a:ext>
            </a:extLst>
          </p:cNvPr>
          <p:cNvSpPr txBox="1"/>
          <p:nvPr/>
        </p:nvSpPr>
        <p:spPr>
          <a:xfrm>
            <a:off x="3041197" y="2894730"/>
            <a:ext cx="1436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Crop yield via</a:t>
            </a:r>
          </a:p>
          <a:p>
            <a:r>
              <a:rPr lang="en-US" sz="1000" dirty="0">
                <a:latin typeface="+mn-lt"/>
              </a:rPr>
              <a:t>a fully-connect layer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0F21640-9131-E442-14A9-0C26D611D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289" y="2514600"/>
            <a:ext cx="1305840" cy="24969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66A4B21-95E3-AA8C-26D3-B548103C4F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1578" y="4961767"/>
            <a:ext cx="1409822" cy="49534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89EBCB5-538A-6877-6BB5-342807666163}"/>
              </a:ext>
            </a:extLst>
          </p:cNvPr>
          <p:cNvSpPr txBox="1"/>
          <p:nvPr/>
        </p:nvSpPr>
        <p:spPr>
          <a:xfrm>
            <a:off x="5981578" y="5457110"/>
            <a:ext cx="1262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+mn-lt"/>
              </a:rPr>
              <a:t>Monthly features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17F4070F-A0E5-424A-44A5-85CD3C0BB1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0"/>
            <a:ext cx="6019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</a:rPr>
              <a:t>Predicting Global Wheat Crop Yields Using a Combination of CNN and LSTM Blocks</a:t>
            </a:r>
          </a:p>
        </p:txBody>
      </p:sp>
      <p:pic>
        <p:nvPicPr>
          <p:cNvPr id="36" name="Audio 35">
            <a:hlinkClick r:id="" action="ppaction://media"/>
            <a:extLst>
              <a:ext uri="{FF2B5EF4-FFF2-40B4-BE49-F238E27FC236}">
                <a16:creationId xmlns:a16="http://schemas.microsoft.com/office/drawing/2014/main" id="{11EE0178-17A9-8E8F-9BBA-1707AAC0720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rcRect l="-161075" t="-161075" r="-161075" b="-161075"/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6647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9"/>
    </mc:Choice>
    <mc:Fallback>
      <p:transition spd="slow" advTm="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F99B8DE-5885-8D64-2D6E-1A3D9FC53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Positional Encoding Example</a:t>
            </a:r>
          </a:p>
        </p:txBody>
      </p:sp>
      <p:sp>
        <p:nvSpPr>
          <p:cNvPr id="18437" name="Date Placeholder 4">
            <a:extLst>
              <a:ext uri="{FF2B5EF4-FFF2-40B4-BE49-F238E27FC236}">
                <a16:creationId xmlns:a16="http://schemas.microsoft.com/office/drawing/2014/main" id="{1B1FE83F-468D-32F8-1F85-987EA70A43D9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CCCCCC"/>
                </a:solidFill>
              </a:rPr>
              <a:t>04/30/24  </a:t>
            </a:r>
            <a:fld id="{D2164851-5814-4887-99FA-9CFC36253307}" type="slidenum">
              <a:rPr lang="en-US" altLang="en-US" sz="1200" smtClean="0">
                <a:solidFill>
                  <a:srgbClr val="CCCCC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 baseline="0" dirty="0">
              <a:solidFill>
                <a:srgbClr val="CCCCCC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B811B34-6B98-9C05-7D2D-D99DF41A5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221683"/>
              </p:ext>
            </p:extLst>
          </p:nvPr>
        </p:nvGraphicFramePr>
        <p:xfrm>
          <a:off x="888852" y="4648200"/>
          <a:ext cx="3634595" cy="430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566">
                  <a:extLst>
                    <a:ext uri="{9D8B030D-6E8A-4147-A177-3AD203B41FA5}">
                      <a16:colId xmlns:a16="http://schemas.microsoft.com/office/drawing/2014/main" val="3774876892"/>
                    </a:ext>
                  </a:extLst>
                </a:gridCol>
                <a:gridCol w="1155566">
                  <a:extLst>
                    <a:ext uri="{9D8B030D-6E8A-4147-A177-3AD203B41FA5}">
                      <a16:colId xmlns:a16="http://schemas.microsoft.com/office/drawing/2014/main" val="244713998"/>
                    </a:ext>
                  </a:extLst>
                </a:gridCol>
                <a:gridCol w="231113">
                  <a:extLst>
                    <a:ext uri="{9D8B030D-6E8A-4147-A177-3AD203B41FA5}">
                      <a16:colId xmlns:a16="http://schemas.microsoft.com/office/drawing/2014/main" val="1595076222"/>
                    </a:ext>
                  </a:extLst>
                </a:gridCol>
                <a:gridCol w="1092350">
                  <a:extLst>
                    <a:ext uri="{9D8B030D-6E8A-4147-A177-3AD203B41FA5}">
                      <a16:colId xmlns:a16="http://schemas.microsoft.com/office/drawing/2014/main" val="2517829296"/>
                    </a:ext>
                  </a:extLst>
                </a:gridCol>
              </a:tblGrid>
              <a:tr h="430726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Feb</a:t>
                      </a:r>
                    </a:p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Feb_pos_enc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Mar</a:t>
                      </a:r>
                    </a:p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Mar_pos_enc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Jan</a:t>
                      </a:r>
                    </a:p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Jan_pos_enc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13645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D466597-79AF-84B9-741A-85FABE9B4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519" y="1600200"/>
            <a:ext cx="1305840" cy="249697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682039-798D-D770-A9D7-65B9F6540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728597"/>
              </p:ext>
            </p:extLst>
          </p:nvPr>
        </p:nvGraphicFramePr>
        <p:xfrm>
          <a:off x="4940111" y="4648200"/>
          <a:ext cx="3634595" cy="430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566">
                  <a:extLst>
                    <a:ext uri="{9D8B030D-6E8A-4147-A177-3AD203B41FA5}">
                      <a16:colId xmlns:a16="http://schemas.microsoft.com/office/drawing/2014/main" val="3774876892"/>
                    </a:ext>
                  </a:extLst>
                </a:gridCol>
                <a:gridCol w="1155566">
                  <a:extLst>
                    <a:ext uri="{9D8B030D-6E8A-4147-A177-3AD203B41FA5}">
                      <a16:colId xmlns:a16="http://schemas.microsoft.com/office/drawing/2014/main" val="244713998"/>
                    </a:ext>
                  </a:extLst>
                </a:gridCol>
                <a:gridCol w="216357">
                  <a:extLst>
                    <a:ext uri="{9D8B030D-6E8A-4147-A177-3AD203B41FA5}">
                      <a16:colId xmlns:a16="http://schemas.microsoft.com/office/drawing/2014/main" val="1595076222"/>
                    </a:ext>
                  </a:extLst>
                </a:gridCol>
                <a:gridCol w="1107106">
                  <a:extLst>
                    <a:ext uri="{9D8B030D-6E8A-4147-A177-3AD203B41FA5}">
                      <a16:colId xmlns:a16="http://schemas.microsoft.com/office/drawing/2014/main" val="2517829296"/>
                    </a:ext>
                  </a:extLst>
                </a:gridCol>
              </a:tblGrid>
              <a:tr h="430726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Jun</a:t>
                      </a:r>
                    </a:p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Jun_pos_enc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Jul</a:t>
                      </a:r>
                    </a:p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Jul_pos_enc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May</a:t>
                      </a:r>
                    </a:p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May_pos_enc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13645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0DF6CED-B084-1878-BEF1-DCD0CF6AE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121" y="1600200"/>
            <a:ext cx="1305840" cy="249697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CC64B4A-9C04-C385-9A2E-2DD2EDDBB6CF}"/>
              </a:ext>
            </a:extLst>
          </p:cNvPr>
          <p:cNvSpPr/>
          <p:nvPr/>
        </p:nvSpPr>
        <p:spPr bwMode="auto">
          <a:xfrm rot="16200000">
            <a:off x="2448839" y="4182967"/>
            <a:ext cx="4572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C0CF0CC-2732-610C-3D8A-54FACA3D1CCE}"/>
              </a:ext>
            </a:extLst>
          </p:cNvPr>
          <p:cNvSpPr/>
          <p:nvPr/>
        </p:nvSpPr>
        <p:spPr bwMode="auto">
          <a:xfrm rot="16200000">
            <a:off x="6481441" y="4182967"/>
            <a:ext cx="4572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8238709-04B9-907D-68AA-05E23B4D7DA9}"/>
              </a:ext>
            </a:extLst>
          </p:cNvPr>
          <p:cNvSpPr/>
          <p:nvPr/>
        </p:nvSpPr>
        <p:spPr bwMode="auto">
          <a:xfrm rot="5400000">
            <a:off x="2601070" y="3393181"/>
            <a:ext cx="210157" cy="363459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9FFCF65E-E5F9-A678-E041-9E2B452139F5}"/>
              </a:ext>
            </a:extLst>
          </p:cNvPr>
          <p:cNvSpPr/>
          <p:nvPr/>
        </p:nvSpPr>
        <p:spPr bwMode="auto">
          <a:xfrm rot="5400000">
            <a:off x="6656995" y="3393438"/>
            <a:ext cx="210157" cy="363459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0B68EA-6B52-3113-8DCE-AA4C5B70457A}"/>
              </a:ext>
            </a:extLst>
          </p:cNvPr>
          <p:cNvSpPr txBox="1"/>
          <p:nvPr/>
        </p:nvSpPr>
        <p:spPr>
          <a:xfrm>
            <a:off x="1066800" y="5342031"/>
            <a:ext cx="3456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Monthly features for each layer</a:t>
            </a:r>
          </a:p>
          <a:p>
            <a:pPr algn="ctr"/>
            <a:r>
              <a:rPr lang="en-US" sz="1800" dirty="0">
                <a:latin typeface="+mn-lt"/>
              </a:rPr>
              <a:t>(Feb 2023 ~ Jan 2024)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94023-8A28-A0B2-4BC1-AFE19B471F2A}"/>
              </a:ext>
            </a:extLst>
          </p:cNvPr>
          <p:cNvSpPr txBox="1"/>
          <p:nvPr/>
        </p:nvSpPr>
        <p:spPr>
          <a:xfrm>
            <a:off x="4981718" y="5359393"/>
            <a:ext cx="3456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Monthly features for each layer</a:t>
            </a:r>
          </a:p>
          <a:p>
            <a:pPr algn="ctr"/>
            <a:r>
              <a:rPr lang="en-US" sz="1800" dirty="0">
                <a:latin typeface="+mn-lt"/>
              </a:rPr>
              <a:t>(Jun 2023 ~ May 2024)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0E67ED-F63E-3965-202D-010D3AF6C97C}"/>
              </a:ext>
            </a:extLst>
          </p:cNvPr>
          <p:cNvSpPr txBox="1"/>
          <p:nvPr/>
        </p:nvSpPr>
        <p:spPr>
          <a:xfrm>
            <a:off x="3135291" y="1933545"/>
            <a:ext cx="1436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Target:</a:t>
            </a:r>
          </a:p>
          <a:p>
            <a:r>
              <a:rPr lang="en-US" sz="1000" dirty="0">
                <a:latin typeface="+mn-lt"/>
              </a:rPr>
              <a:t>2024 Crop yield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FAEC6A-EEFC-267A-D366-57BC4325E81E}"/>
              </a:ext>
            </a:extLst>
          </p:cNvPr>
          <p:cNvSpPr txBox="1"/>
          <p:nvPr/>
        </p:nvSpPr>
        <p:spPr>
          <a:xfrm>
            <a:off x="7162800" y="1933545"/>
            <a:ext cx="1436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Target:</a:t>
            </a:r>
          </a:p>
          <a:p>
            <a:r>
              <a:rPr lang="en-US" sz="1000" dirty="0">
                <a:latin typeface="+mn-lt"/>
              </a:rPr>
              <a:t>2024 Crop yield</a:t>
            </a:r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5DE0B1BD-8327-016D-6C37-47DCF73DA62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0"/>
            <a:ext cx="6019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</a:rPr>
              <a:t>Predicting Global Wheat Crop Yields Using a Combination of CNN and LSTM Blocks</a:t>
            </a:r>
          </a:p>
        </p:txBody>
      </p:sp>
      <p:pic>
        <p:nvPicPr>
          <p:cNvPr id="32" name="Audio 31">
            <a:hlinkClick r:id="" action="ppaction://media"/>
            <a:extLst>
              <a:ext uri="{FF2B5EF4-FFF2-40B4-BE49-F238E27FC236}">
                <a16:creationId xmlns:a16="http://schemas.microsoft.com/office/drawing/2014/main" id="{CBBFCE30-A3BC-D498-F2DC-C2BFA071F82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9400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2"/>
    </mc:Choice>
    <mc:Fallback>
      <p:transition spd="slow" advTm="1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F99B8DE-5885-8D64-2D6E-1A3D9FC53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Training and Performance</a:t>
            </a:r>
          </a:p>
        </p:txBody>
      </p:sp>
      <p:sp>
        <p:nvSpPr>
          <p:cNvPr id="18437" name="Date Placeholder 4">
            <a:extLst>
              <a:ext uri="{FF2B5EF4-FFF2-40B4-BE49-F238E27FC236}">
                <a16:creationId xmlns:a16="http://schemas.microsoft.com/office/drawing/2014/main" id="{1B1FE83F-468D-32F8-1F85-987EA70A43D9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CCCCCC"/>
                </a:solidFill>
              </a:rPr>
              <a:t>04/30/24  </a:t>
            </a:r>
            <a:fld id="{D2164851-5814-4887-99FA-9CFC36253307}" type="slidenum">
              <a:rPr lang="en-US" altLang="en-US" sz="1200" smtClean="0">
                <a:solidFill>
                  <a:srgbClr val="CCCCC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 baseline="0" dirty="0">
              <a:solidFill>
                <a:srgbClr val="CCCCC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7CA19-41F7-21DA-529E-5D9BBEE43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Configurations</a:t>
            </a:r>
          </a:p>
          <a:p>
            <a:pPr lvl="1"/>
            <a:r>
              <a:rPr lang="en-US" sz="1600" dirty="0"/>
              <a:t>Framework: </a:t>
            </a:r>
            <a:r>
              <a:rPr lang="en-US" sz="1600" dirty="0" err="1"/>
              <a:t>PyTorch</a:t>
            </a:r>
            <a:endParaRPr lang="en-US" sz="1600" dirty="0"/>
          </a:p>
          <a:p>
            <a:pPr lvl="1"/>
            <a:r>
              <a:rPr lang="en-US" sz="1600" dirty="0"/>
              <a:t>CNN Block Pre-trained Model: ResNet15</a:t>
            </a:r>
          </a:p>
          <a:p>
            <a:pPr lvl="1"/>
            <a:r>
              <a:rPr lang="en-US" sz="1600" dirty="0"/>
              <a:t>Loss function: MSE</a:t>
            </a:r>
          </a:p>
          <a:p>
            <a:pPr lvl="1"/>
            <a:r>
              <a:rPr lang="en-US" sz="1600" dirty="0"/>
              <a:t>Optimizer: Adam</a:t>
            </a:r>
          </a:p>
          <a:p>
            <a:pPr lvl="1"/>
            <a:r>
              <a:rPr lang="en-US" sz="1600" dirty="0"/>
              <a:t>Learning rate: 1e-3</a:t>
            </a:r>
            <a:endParaRPr lang="en-US" sz="1400" dirty="0"/>
          </a:p>
          <a:p>
            <a:r>
              <a:rPr lang="en-US" sz="2000" dirty="0"/>
              <a:t>Hyperparameter-tuning: hidden size of the LSTM</a:t>
            </a:r>
          </a:p>
          <a:p>
            <a:r>
              <a:rPr lang="en-US" sz="2000" dirty="0"/>
              <a:t>Results</a:t>
            </a:r>
          </a:p>
          <a:p>
            <a:pPr marL="457200" lvl="1" indent="0">
              <a:buNone/>
            </a:pPr>
            <a:endParaRPr lang="en-US" sz="10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3DF99-35F7-31B7-B6B5-27BE0124873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0"/>
            <a:ext cx="6019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</a:rPr>
              <a:t>Predicting Global Wheat Crop Yields Using a Combination of CNN and LSTM Blocks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2D437F-27EB-6BA7-34F5-F36E817C4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016708"/>
              </p:ext>
            </p:extLst>
          </p:nvPr>
        </p:nvGraphicFramePr>
        <p:xfrm>
          <a:off x="1143000" y="449580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072099769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907416536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95221648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1018265258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66052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Hidden Dim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59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Epoch when best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98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Test MSE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0.0057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0.0006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08495"/>
                  </a:ext>
                </a:extLst>
              </a:tr>
            </a:tbl>
          </a:graphicData>
        </a:graphic>
      </p:graphicFrame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FE5CBCB8-185E-6F0B-D50E-F3A031CDD39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7506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6"/>
    </mc:Choice>
    <mc:Fallback>
      <p:transition spd="slow" advTm="2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F99B8DE-5885-8D64-2D6E-1A3D9FC53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Limitations and Future Work</a:t>
            </a:r>
          </a:p>
        </p:txBody>
      </p:sp>
      <p:sp>
        <p:nvSpPr>
          <p:cNvPr id="18437" name="Date Placeholder 4">
            <a:extLst>
              <a:ext uri="{FF2B5EF4-FFF2-40B4-BE49-F238E27FC236}">
                <a16:creationId xmlns:a16="http://schemas.microsoft.com/office/drawing/2014/main" id="{1B1FE83F-468D-32F8-1F85-987EA70A43D9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CCCCCC"/>
                </a:solidFill>
              </a:rPr>
              <a:t>04/30/24  </a:t>
            </a:r>
            <a:fld id="{D2164851-5814-4887-99FA-9CFC36253307}" type="slidenum">
              <a:rPr lang="en-US" altLang="en-US" sz="1200" smtClean="0">
                <a:solidFill>
                  <a:srgbClr val="CCCCC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 baseline="0" dirty="0">
              <a:solidFill>
                <a:srgbClr val="CCCCC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7CA19-41F7-21DA-529E-5D9BBEE43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Incorporate additional inputs</a:t>
            </a:r>
          </a:p>
          <a:p>
            <a:pPr lvl="1"/>
            <a:r>
              <a:rPr lang="en-US" sz="1600" dirty="0"/>
              <a:t>Humidity and soil type heatmaps</a:t>
            </a:r>
            <a:endParaRPr lang="en-US" sz="1400" dirty="0"/>
          </a:p>
          <a:p>
            <a:r>
              <a:rPr lang="en-US" sz="2000" dirty="0"/>
              <a:t>Hyperparameter-tuning: hidden size of the LSTM</a:t>
            </a:r>
          </a:p>
          <a:p>
            <a:pPr lvl="1"/>
            <a:r>
              <a:rPr lang="en-US" sz="1600" dirty="0"/>
              <a:t>Comparison study</a:t>
            </a:r>
          </a:p>
          <a:p>
            <a:r>
              <a:rPr lang="en-US" sz="2000" dirty="0"/>
              <a:t>Results</a:t>
            </a:r>
          </a:p>
          <a:p>
            <a:pPr lvl="1"/>
            <a:r>
              <a:rPr lang="en-US" sz="1400" dirty="0"/>
              <a:t>More diverse hyperparameter-tuning</a:t>
            </a:r>
          </a:p>
          <a:p>
            <a:pPr lvl="2"/>
            <a:r>
              <a:rPr lang="en-US" sz="1400" dirty="0"/>
              <a:t>CNN Block pre-trained model</a:t>
            </a:r>
          </a:p>
          <a:p>
            <a:pPr lvl="2"/>
            <a:r>
              <a:rPr lang="en-US" sz="1400" dirty="0"/>
              <a:t>Position Encoding Strategy</a:t>
            </a:r>
          </a:p>
          <a:p>
            <a:pPr lvl="2"/>
            <a:r>
              <a:rPr lang="en-US" sz="1400" dirty="0"/>
              <a:t>Loss functions (e.g. L1 Loss)</a:t>
            </a:r>
          </a:p>
          <a:p>
            <a:pPr lvl="2"/>
            <a:r>
              <a:rPr lang="en-US" sz="1400" dirty="0"/>
              <a:t>Optimizers</a:t>
            </a:r>
          </a:p>
          <a:p>
            <a:pPr lvl="2"/>
            <a:r>
              <a:rPr lang="en-US" sz="1400" dirty="0"/>
              <a:t>Learning rates</a:t>
            </a:r>
          </a:p>
          <a:p>
            <a:pPr marL="457200" lvl="1" indent="0">
              <a:buNone/>
            </a:pPr>
            <a:endParaRPr lang="en-US" sz="10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3DF99-35F7-31B7-B6B5-27BE0124873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0"/>
            <a:ext cx="6019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</a:rPr>
              <a:t>Predicting Global Wheat Crop Yields Using a Combination of CNN and LSTM Blocks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2F19CF4E-5C40-D5E2-D791-6C66BB81C02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97093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8"/>
    </mc:Choice>
    <mc:Fallback>
      <p:transition spd="slow" advTm="2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2830</TotalTime>
  <Words>424</Words>
  <Application>Microsoft Office PowerPoint</Application>
  <PresentationFormat>On-screen Show (4:3)</PresentationFormat>
  <Paragraphs>164</Paragraphs>
  <Slides>7</Slides>
  <Notes>1</Notes>
  <HiddenSlides>0</HiddenSlides>
  <MMClips>7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Bold</vt:lpstr>
      <vt:lpstr>Wingdings</vt:lpstr>
      <vt:lpstr>1_Blank Presentation</vt:lpstr>
      <vt:lpstr>Blank Presentation</vt:lpstr>
      <vt:lpstr>Predicting Global Wheat Crop Yields Using a Combination of CNN and LSTM Blocks</vt:lpstr>
      <vt:lpstr>Objective and Data</vt:lpstr>
      <vt:lpstr>Model</vt:lpstr>
      <vt:lpstr>Two Tricks</vt:lpstr>
      <vt:lpstr>Positional Encoding Example</vt:lpstr>
      <vt:lpstr>Model Training and Performance</vt:lpstr>
      <vt:lpstr>Limitations and Future Work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Sungjoon Park</cp:lastModifiedBy>
  <cp:revision>460</cp:revision>
  <cp:lastPrinted>2018-05-31T15:51:35Z</cp:lastPrinted>
  <dcterms:created xsi:type="dcterms:W3CDTF">2008-01-28T19:49:47Z</dcterms:created>
  <dcterms:modified xsi:type="dcterms:W3CDTF">2024-04-30T18:48:28Z</dcterms:modified>
</cp:coreProperties>
</file>