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nton" charset="1" panose="00000500000000000000"/>
      <p:regular r:id="rId21"/>
    </p:embeddedFont>
    <p:embeddedFont>
      <p:font typeface="Open Sans" charset="1" panose="000000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Archivo Black" charset="1" panose="020B0A03020202020B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VAGk5MPmpu4.mp4" Type="http://schemas.openxmlformats.org/officeDocument/2006/relationships/video"/><Relationship Id="rId4" Target="../media/VAGk5MPmpu4.mp4" Type="http://schemas.microsoft.com/office/2007/relationships/media"/></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tests.mettl.com/v2/authenticateKey/7donkp8dmo" TargetMode="External" Type="http://schemas.openxmlformats.org/officeDocument/2006/relationships/hyperlink"/><Relationship Id="rId3" Target="https://tests.mettl.com/v2/authenticateKey/7donkp8dmo" TargetMode="External" Type="http://schemas.openxmlformats.org/officeDocument/2006/relationships/hyperlink"/><Relationship Id="rId4" Target="https://support.mettl.com/portal/en/kb/articles/installation-guide-for-windows-msb-13" TargetMode="External" Type="http://schemas.openxmlformats.org/officeDocument/2006/relationships/hyperlink"/><Relationship Id="rId5"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media.mettl.com/v2/file/997114952_1725020168317_347df87e-3c49-4d99-93d8-e5c5be675a7a.pdf?key=JOfV-lg9VK37k0YF1mCUm7_DBt2CA1wvryUXPAx6JA46lda3Npe8CRNVtyFnYSklRstsdbF11VfRBuK5Kt-fs-DGOfd5Bx6ftWIUw6Uqp0_59XypScTbw8v7Z2BBjxWX24yGFHAwFpERcz5O-_NSSg&amp;mediaContext=XesuWQDDI8Z98Zpp7qWuvA&amp;signature=JOfV-lg9VK37k0YF1mCUm7_DBt2CA1wvryUXPAx6JA46lda3Npe8CRNVtyFnYSklRstsdbF11VfRBuK5Kt-fs-DGOfd5Bx6ftWIUw6Uqp0_59XypScTbw8v7Z2BBjxWXT_nEoHBkEibkeCZoipyIQw" TargetMode="External" Type="http://schemas.openxmlformats.org/officeDocument/2006/relationships/hyperlink"/><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png" Type="http://schemas.openxmlformats.org/officeDocument/2006/relationships/image"/><Relationship Id="rId4" Target="https://www.primecoding.i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93055" y="0"/>
            <a:ext cx="10778110" cy="2909355"/>
          </a:xfrm>
          <a:custGeom>
            <a:avLst/>
            <a:gdLst/>
            <a:ahLst/>
            <a:cxnLst/>
            <a:rect r="r" b="b" t="t" l="l"/>
            <a:pathLst>
              <a:path h="2909355" w="10778110">
                <a:moveTo>
                  <a:pt x="0" y="0"/>
                </a:moveTo>
                <a:lnTo>
                  <a:pt x="10778110" y="0"/>
                </a:lnTo>
                <a:lnTo>
                  <a:pt x="10778110" y="2909355"/>
                </a:lnTo>
                <a:lnTo>
                  <a:pt x="0" y="2909355"/>
                </a:lnTo>
                <a:lnTo>
                  <a:pt x="0" y="0"/>
                </a:lnTo>
                <a:close/>
              </a:path>
            </a:pathLst>
          </a:custGeom>
          <a:blipFill>
            <a:blip r:embed="rId2"/>
            <a:stretch>
              <a:fillRect l="0" t="-166" r="0" b="-166"/>
            </a:stretch>
          </a:blipFill>
          <a:ln cap="sq">
            <a:noFill/>
            <a:prstDash val="lgDash"/>
            <a:miter/>
          </a:ln>
        </p:spPr>
      </p:sp>
      <p:sp>
        <p:nvSpPr>
          <p:cNvPr name="Freeform 3" id="3"/>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3">
              <a:alphaModFix amt="9999"/>
            </a:blip>
            <a:stretch>
              <a:fillRect l="0" t="-68033" r="0" b="-67074"/>
            </a:stretch>
          </a:blipFill>
        </p:spPr>
      </p:sp>
      <p:sp>
        <p:nvSpPr>
          <p:cNvPr name="TextBox 4" id="4"/>
          <p:cNvSpPr txBox="true"/>
          <p:nvPr/>
        </p:nvSpPr>
        <p:spPr>
          <a:xfrm rot="0">
            <a:off x="797971" y="3104009"/>
            <a:ext cx="17234042" cy="1873023"/>
          </a:xfrm>
          <a:prstGeom prst="rect">
            <a:avLst/>
          </a:prstGeom>
        </p:spPr>
        <p:txBody>
          <a:bodyPr anchor="t" rtlCol="false" tIns="0" lIns="0" bIns="0" rIns="0">
            <a:spAutoFit/>
          </a:bodyPr>
          <a:lstStyle/>
          <a:p>
            <a:pPr algn="ctr" marL="0" indent="0" lvl="0">
              <a:lnSpc>
                <a:spcPts val="15381"/>
              </a:lnSpc>
              <a:spcBef>
                <a:spcPct val="0"/>
              </a:spcBef>
            </a:pPr>
            <a:r>
              <a:rPr lang="en-US" sz="10986">
                <a:solidFill>
                  <a:srgbClr val="424CD6"/>
                </a:solidFill>
                <a:latin typeface="Anton"/>
                <a:ea typeface="Anton"/>
                <a:cs typeface="Anton"/>
                <a:sym typeface="Anton"/>
              </a:rPr>
              <a:t>Communication Round</a:t>
            </a:r>
          </a:p>
        </p:txBody>
      </p:sp>
      <p:sp>
        <p:nvSpPr>
          <p:cNvPr name="TextBox 5" id="5"/>
          <p:cNvSpPr txBox="true"/>
          <p:nvPr/>
        </p:nvSpPr>
        <p:spPr>
          <a:xfrm rot="0">
            <a:off x="526979" y="6990205"/>
            <a:ext cx="17234042" cy="1559908"/>
          </a:xfrm>
          <a:prstGeom prst="rect">
            <a:avLst/>
          </a:prstGeom>
        </p:spPr>
        <p:txBody>
          <a:bodyPr anchor="t" rtlCol="false" tIns="0" lIns="0" bIns="0" rIns="0">
            <a:spAutoFit/>
          </a:bodyPr>
          <a:lstStyle/>
          <a:p>
            <a:pPr algn="ctr" marL="0" indent="0" lvl="0">
              <a:lnSpc>
                <a:spcPts val="12722"/>
              </a:lnSpc>
              <a:spcBef>
                <a:spcPct val="0"/>
              </a:spcBef>
            </a:pPr>
            <a:r>
              <a:rPr lang="en-US" sz="9087">
                <a:solidFill>
                  <a:srgbClr val="FFBD59"/>
                </a:solidFill>
                <a:latin typeface="Anton"/>
                <a:ea typeface="Anton"/>
                <a:cs typeface="Anton"/>
                <a:sym typeface="Anton"/>
              </a:rPr>
              <a:t>Complete Guidance</a:t>
            </a:r>
          </a:p>
        </p:txBody>
      </p:sp>
      <p:sp>
        <p:nvSpPr>
          <p:cNvPr name="TextBox 6" id="6"/>
          <p:cNvSpPr txBox="true"/>
          <p:nvPr/>
        </p:nvSpPr>
        <p:spPr>
          <a:xfrm rot="0">
            <a:off x="526979" y="5190735"/>
            <a:ext cx="17234042" cy="1559908"/>
          </a:xfrm>
          <a:prstGeom prst="rect">
            <a:avLst/>
          </a:prstGeom>
        </p:spPr>
        <p:txBody>
          <a:bodyPr anchor="t" rtlCol="false" tIns="0" lIns="0" bIns="0" rIns="0">
            <a:spAutoFit/>
          </a:bodyPr>
          <a:lstStyle/>
          <a:p>
            <a:pPr algn="ctr" marL="0" indent="0" lvl="0">
              <a:lnSpc>
                <a:spcPts val="12722"/>
              </a:lnSpc>
              <a:spcBef>
                <a:spcPct val="0"/>
              </a:spcBef>
            </a:pPr>
            <a:r>
              <a:rPr lang="en-US" sz="9087">
                <a:solidFill>
                  <a:srgbClr val="00BF63"/>
                </a:solidFill>
                <a:latin typeface="Anton"/>
                <a:ea typeface="Anton"/>
                <a:cs typeface="Anton"/>
                <a:sym typeface="Anton"/>
              </a:rPr>
              <a:t>One Shot Video</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Reading &amp; Listening Section</a:t>
            </a:r>
          </a:p>
        </p:txBody>
      </p:sp>
      <p:grpSp>
        <p:nvGrpSpPr>
          <p:cNvPr name="Group 3" id="3"/>
          <p:cNvGrpSpPr/>
          <p:nvPr/>
        </p:nvGrpSpPr>
        <p:grpSpPr>
          <a:xfrm rot="0">
            <a:off x="0" y="949557"/>
            <a:ext cx="18239588" cy="930444"/>
            <a:chOff x="0" y="0"/>
            <a:chExt cx="4803842" cy="245055"/>
          </a:xfrm>
        </p:grpSpPr>
        <p:sp>
          <p:nvSpPr>
            <p:cNvPr name="Freeform 4" id="4"/>
            <p:cNvSpPr/>
            <p:nvPr/>
          </p:nvSpPr>
          <p:spPr>
            <a:xfrm flipH="false" flipV="false" rot="0">
              <a:off x="0" y="0"/>
              <a:ext cx="4803842" cy="245055"/>
            </a:xfrm>
            <a:custGeom>
              <a:avLst/>
              <a:gdLst/>
              <a:ahLst/>
              <a:cxnLst/>
              <a:rect r="r" b="b" t="t" l="l"/>
              <a:pathLst>
                <a:path h="245055" w="4803842">
                  <a:moveTo>
                    <a:pt x="0" y="0"/>
                  </a:moveTo>
                  <a:lnTo>
                    <a:pt x="4803842" y="0"/>
                  </a:lnTo>
                  <a:lnTo>
                    <a:pt x="4803842" y="245055"/>
                  </a:lnTo>
                  <a:lnTo>
                    <a:pt x="0" y="245055"/>
                  </a:lnTo>
                  <a:close/>
                </a:path>
              </a:pathLst>
            </a:custGeom>
            <a:solidFill>
              <a:srgbClr val="D9D9D9"/>
            </a:solidFill>
          </p:spPr>
        </p:sp>
        <p:sp>
          <p:nvSpPr>
            <p:cNvPr name="TextBox 5" id="5"/>
            <p:cNvSpPr txBox="true"/>
            <p:nvPr/>
          </p:nvSpPr>
          <p:spPr>
            <a:xfrm>
              <a:off x="0" y="-38100"/>
              <a:ext cx="4803842" cy="28315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091258"/>
            <a:ext cx="14808786" cy="580367"/>
          </a:xfrm>
          <a:prstGeom prst="rect">
            <a:avLst/>
          </a:prstGeom>
        </p:spPr>
        <p:txBody>
          <a:bodyPr anchor="t" rtlCol="false" tIns="0" lIns="0" bIns="0" rIns="0">
            <a:spAutoFit/>
          </a:bodyPr>
          <a:lstStyle/>
          <a:p>
            <a:pPr algn="l">
              <a:lnSpc>
                <a:spcPts val="4759"/>
              </a:lnSpc>
            </a:pPr>
            <a:r>
              <a:rPr lang="en-US" sz="3399">
                <a:solidFill>
                  <a:srgbClr val="216F91"/>
                </a:solidFill>
                <a:latin typeface="Canva Sans"/>
                <a:ea typeface="Canva Sans"/>
                <a:cs typeface="Canva Sans"/>
                <a:sym typeface="Canva Sans"/>
              </a:rPr>
              <a:t>Please give one or two word answer to the questions</a:t>
            </a:r>
          </a:p>
        </p:txBody>
      </p:sp>
      <p:grpSp>
        <p:nvGrpSpPr>
          <p:cNvPr name="Group 7" id="7"/>
          <p:cNvGrpSpPr/>
          <p:nvPr/>
        </p:nvGrpSpPr>
        <p:grpSpPr>
          <a:xfrm rot="0">
            <a:off x="264670" y="3400667"/>
            <a:ext cx="8534277" cy="3485666"/>
            <a:chOff x="0" y="0"/>
            <a:chExt cx="2247711" cy="918035"/>
          </a:xfrm>
        </p:grpSpPr>
        <p:sp>
          <p:nvSpPr>
            <p:cNvPr name="Freeform 8" id="8"/>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737373"/>
            </a:solidFill>
          </p:spPr>
        </p:sp>
        <p:sp>
          <p:nvSpPr>
            <p:cNvPr name="TextBox 9" id="9"/>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503569" y="3400667"/>
            <a:ext cx="8534277" cy="3485666"/>
            <a:chOff x="0" y="0"/>
            <a:chExt cx="2247711" cy="918035"/>
          </a:xfrm>
        </p:grpSpPr>
        <p:sp>
          <p:nvSpPr>
            <p:cNvPr name="Freeform 11" id="11"/>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C64040"/>
            </a:solidFill>
          </p:spPr>
        </p:sp>
        <p:sp>
          <p:nvSpPr>
            <p:cNvPr name="TextBox 12" id="12"/>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563843" y="4874276"/>
            <a:ext cx="14191304" cy="481298"/>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“"Does the sun rise from the east or the west?"</a:t>
            </a:r>
          </a:p>
        </p:txBody>
      </p:sp>
      <p:sp>
        <p:nvSpPr>
          <p:cNvPr name="TextBox 14" id="14"/>
          <p:cNvSpPr txBox="true"/>
          <p:nvPr/>
        </p:nvSpPr>
        <p:spPr>
          <a:xfrm rot="0">
            <a:off x="10917307" y="4874276"/>
            <a:ext cx="5754560" cy="481298"/>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“from east”  or “east”</a:t>
            </a:r>
          </a:p>
        </p:txBody>
      </p:sp>
      <p:sp>
        <p:nvSpPr>
          <p:cNvPr name="TextBox 15" id="15"/>
          <p:cNvSpPr txBox="true"/>
          <p:nvPr/>
        </p:nvSpPr>
        <p:spPr>
          <a:xfrm rot="0">
            <a:off x="270805" y="2919369"/>
            <a:ext cx="1515790" cy="481298"/>
          </a:xfrm>
          <a:prstGeom prst="rect">
            <a:avLst/>
          </a:prstGeom>
        </p:spPr>
        <p:txBody>
          <a:bodyPr anchor="t" rtlCol="false" tIns="0" lIns="0" bIns="0" rIns="0">
            <a:spAutoFit/>
          </a:bodyPr>
          <a:lstStyle/>
          <a:p>
            <a:pPr algn="ctr">
              <a:lnSpc>
                <a:spcPts val="3920"/>
              </a:lnSpc>
            </a:pPr>
            <a:r>
              <a:rPr lang="en-US" sz="2800" b="true">
                <a:solidFill>
                  <a:srgbClr val="737373"/>
                </a:solidFill>
                <a:latin typeface="Canva Sans Bold"/>
                <a:ea typeface="Canva Sans Bold"/>
                <a:cs typeface="Canva Sans Bold"/>
                <a:sym typeface="Canva Sans Bold"/>
              </a:rPr>
              <a:t>You hear</a:t>
            </a:r>
          </a:p>
        </p:txBody>
      </p:sp>
      <p:sp>
        <p:nvSpPr>
          <p:cNvPr name="TextBox 16" id="16"/>
          <p:cNvSpPr txBox="true"/>
          <p:nvPr/>
        </p:nvSpPr>
        <p:spPr>
          <a:xfrm rot="0">
            <a:off x="9605621" y="2919369"/>
            <a:ext cx="1311686" cy="481298"/>
          </a:xfrm>
          <a:prstGeom prst="rect">
            <a:avLst/>
          </a:prstGeom>
        </p:spPr>
        <p:txBody>
          <a:bodyPr anchor="t" rtlCol="false" tIns="0" lIns="0" bIns="0" rIns="0">
            <a:spAutoFit/>
          </a:bodyPr>
          <a:lstStyle/>
          <a:p>
            <a:pPr algn="ctr">
              <a:lnSpc>
                <a:spcPts val="3920"/>
              </a:lnSpc>
            </a:pPr>
            <a:r>
              <a:rPr lang="en-US" sz="2800" b="true">
                <a:solidFill>
                  <a:srgbClr val="C64040"/>
                </a:solidFill>
                <a:latin typeface="Canva Sans Bold"/>
                <a:ea typeface="Canva Sans Bold"/>
                <a:cs typeface="Canva Sans Bold"/>
                <a:sym typeface="Canva Sans Bold"/>
              </a:rPr>
              <a:t>You say</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Reading &amp; Listening Section</a:t>
            </a:r>
          </a:p>
        </p:txBody>
      </p:sp>
      <p:grpSp>
        <p:nvGrpSpPr>
          <p:cNvPr name="Group 3" id="3"/>
          <p:cNvGrpSpPr/>
          <p:nvPr/>
        </p:nvGrpSpPr>
        <p:grpSpPr>
          <a:xfrm rot="0">
            <a:off x="0" y="949557"/>
            <a:ext cx="18239588" cy="930444"/>
            <a:chOff x="0" y="0"/>
            <a:chExt cx="4803842" cy="245055"/>
          </a:xfrm>
        </p:grpSpPr>
        <p:sp>
          <p:nvSpPr>
            <p:cNvPr name="Freeform 4" id="4"/>
            <p:cNvSpPr/>
            <p:nvPr/>
          </p:nvSpPr>
          <p:spPr>
            <a:xfrm flipH="false" flipV="false" rot="0">
              <a:off x="0" y="0"/>
              <a:ext cx="4803842" cy="245055"/>
            </a:xfrm>
            <a:custGeom>
              <a:avLst/>
              <a:gdLst/>
              <a:ahLst/>
              <a:cxnLst/>
              <a:rect r="r" b="b" t="t" l="l"/>
              <a:pathLst>
                <a:path h="245055" w="4803842">
                  <a:moveTo>
                    <a:pt x="0" y="0"/>
                  </a:moveTo>
                  <a:lnTo>
                    <a:pt x="4803842" y="0"/>
                  </a:lnTo>
                  <a:lnTo>
                    <a:pt x="4803842" y="245055"/>
                  </a:lnTo>
                  <a:lnTo>
                    <a:pt x="0" y="245055"/>
                  </a:lnTo>
                  <a:close/>
                </a:path>
              </a:pathLst>
            </a:custGeom>
            <a:solidFill>
              <a:srgbClr val="D9D9D9"/>
            </a:solidFill>
          </p:spPr>
        </p:sp>
        <p:sp>
          <p:nvSpPr>
            <p:cNvPr name="TextBox 5" id="5"/>
            <p:cNvSpPr txBox="true"/>
            <p:nvPr/>
          </p:nvSpPr>
          <p:spPr>
            <a:xfrm>
              <a:off x="0" y="-38100"/>
              <a:ext cx="4803842" cy="28315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091258"/>
            <a:ext cx="14808786" cy="580367"/>
          </a:xfrm>
          <a:prstGeom prst="rect">
            <a:avLst/>
          </a:prstGeom>
        </p:spPr>
        <p:txBody>
          <a:bodyPr anchor="t" rtlCol="false" tIns="0" lIns="0" bIns="0" rIns="0">
            <a:spAutoFit/>
          </a:bodyPr>
          <a:lstStyle/>
          <a:p>
            <a:pPr algn="l">
              <a:lnSpc>
                <a:spcPts val="4759"/>
              </a:lnSpc>
            </a:pPr>
            <a:r>
              <a:rPr lang="en-US" sz="3399">
                <a:solidFill>
                  <a:srgbClr val="216F91"/>
                </a:solidFill>
                <a:latin typeface="Canva Sans"/>
                <a:ea typeface="Canva Sans"/>
                <a:cs typeface="Canva Sans"/>
                <a:sym typeface="Canva Sans"/>
              </a:rPr>
              <a:t>Please rearrange the words into a correct sentence</a:t>
            </a:r>
          </a:p>
        </p:txBody>
      </p:sp>
      <p:grpSp>
        <p:nvGrpSpPr>
          <p:cNvPr name="Group 7" id="7"/>
          <p:cNvGrpSpPr/>
          <p:nvPr/>
        </p:nvGrpSpPr>
        <p:grpSpPr>
          <a:xfrm rot="0">
            <a:off x="264670" y="3400667"/>
            <a:ext cx="8534277" cy="3485666"/>
            <a:chOff x="0" y="0"/>
            <a:chExt cx="2247711" cy="918035"/>
          </a:xfrm>
        </p:grpSpPr>
        <p:sp>
          <p:nvSpPr>
            <p:cNvPr name="Freeform 8" id="8"/>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737373"/>
            </a:solidFill>
          </p:spPr>
        </p:sp>
        <p:sp>
          <p:nvSpPr>
            <p:cNvPr name="TextBox 9" id="9"/>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503569" y="3400667"/>
            <a:ext cx="8534277" cy="3485666"/>
            <a:chOff x="0" y="0"/>
            <a:chExt cx="2247711" cy="918035"/>
          </a:xfrm>
        </p:grpSpPr>
        <p:sp>
          <p:nvSpPr>
            <p:cNvPr name="Freeform 11" id="11"/>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C64040"/>
            </a:solidFill>
          </p:spPr>
        </p:sp>
        <p:sp>
          <p:nvSpPr>
            <p:cNvPr name="TextBox 12" id="12"/>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563843" y="4874276"/>
            <a:ext cx="14191304" cy="481298"/>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“his friend”...“a brand new watch”...“Rahul gifted”</a:t>
            </a:r>
          </a:p>
        </p:txBody>
      </p:sp>
      <p:sp>
        <p:nvSpPr>
          <p:cNvPr name="TextBox 14" id="14"/>
          <p:cNvSpPr txBox="true"/>
          <p:nvPr/>
        </p:nvSpPr>
        <p:spPr>
          <a:xfrm rot="0">
            <a:off x="8514719" y="4874276"/>
            <a:ext cx="10511975" cy="481298"/>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“Rahul gifted his friend a brand new watch</a:t>
            </a:r>
          </a:p>
        </p:txBody>
      </p:sp>
      <p:sp>
        <p:nvSpPr>
          <p:cNvPr name="TextBox 15" id="15"/>
          <p:cNvSpPr txBox="true"/>
          <p:nvPr/>
        </p:nvSpPr>
        <p:spPr>
          <a:xfrm rot="0">
            <a:off x="270805" y="2919369"/>
            <a:ext cx="1515790" cy="481298"/>
          </a:xfrm>
          <a:prstGeom prst="rect">
            <a:avLst/>
          </a:prstGeom>
        </p:spPr>
        <p:txBody>
          <a:bodyPr anchor="t" rtlCol="false" tIns="0" lIns="0" bIns="0" rIns="0">
            <a:spAutoFit/>
          </a:bodyPr>
          <a:lstStyle/>
          <a:p>
            <a:pPr algn="ctr">
              <a:lnSpc>
                <a:spcPts val="3920"/>
              </a:lnSpc>
            </a:pPr>
            <a:r>
              <a:rPr lang="en-US" sz="2800" b="true">
                <a:solidFill>
                  <a:srgbClr val="737373"/>
                </a:solidFill>
                <a:latin typeface="Canva Sans Bold"/>
                <a:ea typeface="Canva Sans Bold"/>
                <a:cs typeface="Canva Sans Bold"/>
                <a:sym typeface="Canva Sans Bold"/>
              </a:rPr>
              <a:t>You hear</a:t>
            </a:r>
          </a:p>
        </p:txBody>
      </p:sp>
      <p:sp>
        <p:nvSpPr>
          <p:cNvPr name="TextBox 16" id="16"/>
          <p:cNvSpPr txBox="true"/>
          <p:nvPr/>
        </p:nvSpPr>
        <p:spPr>
          <a:xfrm rot="0">
            <a:off x="9605621" y="2919369"/>
            <a:ext cx="1311686" cy="481298"/>
          </a:xfrm>
          <a:prstGeom prst="rect">
            <a:avLst/>
          </a:prstGeom>
        </p:spPr>
        <p:txBody>
          <a:bodyPr anchor="t" rtlCol="false" tIns="0" lIns="0" bIns="0" rIns="0">
            <a:spAutoFit/>
          </a:bodyPr>
          <a:lstStyle/>
          <a:p>
            <a:pPr algn="ctr">
              <a:lnSpc>
                <a:spcPts val="3920"/>
              </a:lnSpc>
            </a:pPr>
            <a:r>
              <a:rPr lang="en-US" sz="2800" b="true">
                <a:solidFill>
                  <a:srgbClr val="C64040"/>
                </a:solidFill>
                <a:latin typeface="Canva Sans Bold"/>
                <a:ea typeface="Canva Sans Bold"/>
                <a:cs typeface="Canva Sans Bold"/>
                <a:sym typeface="Canva Sans Bold"/>
              </a:rPr>
              <a:t>You say</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Speaking Section</a:t>
            </a:r>
          </a:p>
        </p:txBody>
      </p:sp>
      <p:grpSp>
        <p:nvGrpSpPr>
          <p:cNvPr name="Group 3" id="3"/>
          <p:cNvGrpSpPr/>
          <p:nvPr/>
        </p:nvGrpSpPr>
        <p:grpSpPr>
          <a:xfrm rot="0">
            <a:off x="0" y="949557"/>
            <a:ext cx="18239588" cy="1476180"/>
            <a:chOff x="0" y="0"/>
            <a:chExt cx="4803842" cy="388788"/>
          </a:xfrm>
        </p:grpSpPr>
        <p:sp>
          <p:nvSpPr>
            <p:cNvPr name="Freeform 4" id="4"/>
            <p:cNvSpPr/>
            <p:nvPr/>
          </p:nvSpPr>
          <p:spPr>
            <a:xfrm flipH="false" flipV="false" rot="0">
              <a:off x="0" y="0"/>
              <a:ext cx="4803842" cy="388788"/>
            </a:xfrm>
            <a:custGeom>
              <a:avLst/>
              <a:gdLst/>
              <a:ahLst/>
              <a:cxnLst/>
              <a:rect r="r" b="b" t="t" l="l"/>
              <a:pathLst>
                <a:path h="388788" w="4803842">
                  <a:moveTo>
                    <a:pt x="0" y="0"/>
                  </a:moveTo>
                  <a:lnTo>
                    <a:pt x="4803842" y="0"/>
                  </a:lnTo>
                  <a:lnTo>
                    <a:pt x="4803842" y="388788"/>
                  </a:lnTo>
                  <a:lnTo>
                    <a:pt x="0" y="388788"/>
                  </a:lnTo>
                  <a:close/>
                </a:path>
              </a:pathLst>
            </a:custGeom>
            <a:solidFill>
              <a:srgbClr val="D9D9D9"/>
            </a:solidFill>
          </p:spPr>
        </p:sp>
        <p:sp>
          <p:nvSpPr>
            <p:cNvPr name="TextBox 5" id="5"/>
            <p:cNvSpPr txBox="true"/>
            <p:nvPr/>
          </p:nvSpPr>
          <p:spPr>
            <a:xfrm>
              <a:off x="0" y="-38100"/>
              <a:ext cx="4803842" cy="42688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100783"/>
            <a:ext cx="17537465" cy="1047732"/>
          </a:xfrm>
          <a:prstGeom prst="rect">
            <a:avLst/>
          </a:prstGeom>
        </p:spPr>
        <p:txBody>
          <a:bodyPr anchor="t" rtlCol="false" tIns="0" lIns="0" bIns="0" rIns="0">
            <a:spAutoFit/>
          </a:bodyPr>
          <a:lstStyle/>
          <a:p>
            <a:pPr algn="l">
              <a:lnSpc>
                <a:spcPts val="4200"/>
              </a:lnSpc>
            </a:pPr>
            <a:r>
              <a:rPr lang="en-US" sz="3000">
                <a:solidFill>
                  <a:srgbClr val="216F91"/>
                </a:solidFill>
                <a:latin typeface="Canva Sans"/>
                <a:ea typeface="Canva Sans"/>
                <a:cs typeface="Canva Sans"/>
                <a:sym typeface="Canva Sans"/>
              </a:rPr>
              <a:t>In this section, you will be given 3 topics on which you have to speak for 60 seconds each. You will have 90 seconds to think about each topic before you start recording</a:t>
            </a:r>
          </a:p>
        </p:txBody>
      </p:sp>
      <p:sp>
        <p:nvSpPr>
          <p:cNvPr name="TextBox 7" id="7"/>
          <p:cNvSpPr txBox="true"/>
          <p:nvPr/>
        </p:nvSpPr>
        <p:spPr>
          <a:xfrm rot="0">
            <a:off x="199602" y="2759112"/>
            <a:ext cx="18988862" cy="2149845"/>
          </a:xfrm>
          <a:prstGeom prst="rect">
            <a:avLst/>
          </a:prstGeom>
        </p:spPr>
        <p:txBody>
          <a:bodyPr anchor="t" rtlCol="false" tIns="0" lIns="0" bIns="0" rIns="0">
            <a:spAutoFit/>
          </a:bodyPr>
          <a:lstStyle/>
          <a:p>
            <a:pPr algn="l">
              <a:lnSpc>
                <a:spcPts val="4353"/>
              </a:lnSpc>
              <a:spcBef>
                <a:spcPct val="0"/>
              </a:spcBef>
            </a:pPr>
            <a:r>
              <a:rPr lang="en-US" b="true" sz="3109">
                <a:solidFill>
                  <a:srgbClr val="C64040"/>
                </a:solidFill>
                <a:latin typeface="Canva Sans Bold"/>
                <a:ea typeface="Canva Sans Bold"/>
                <a:cs typeface="Canva Sans Bold"/>
                <a:sym typeface="Canva Sans Bold"/>
              </a:rPr>
              <a:t>Note:</a:t>
            </a:r>
          </a:p>
          <a:p>
            <a:pPr algn="l">
              <a:lnSpc>
                <a:spcPts val="4073"/>
              </a:lnSpc>
              <a:spcBef>
                <a:spcPct val="0"/>
              </a:spcBef>
            </a:pPr>
            <a:r>
              <a:rPr lang="en-US" b="true" sz="2909">
                <a:solidFill>
                  <a:srgbClr val="000000"/>
                </a:solidFill>
                <a:latin typeface="Canva Sans Bold"/>
                <a:ea typeface="Canva Sans Bold"/>
                <a:cs typeface="Canva Sans Bold"/>
                <a:sym typeface="Canva Sans Bold"/>
              </a:rPr>
              <a:t>→</a:t>
            </a:r>
            <a:r>
              <a:rPr lang="en-US" sz="2909">
                <a:solidFill>
                  <a:srgbClr val="000000"/>
                </a:solidFill>
                <a:latin typeface="Canva Sans"/>
                <a:ea typeface="Canva Sans"/>
                <a:cs typeface="Canva Sans"/>
                <a:sym typeface="Canva Sans"/>
              </a:rPr>
              <a:t>  To help you speak on the topic, you are provided with speaking points in the form of questions.</a:t>
            </a:r>
          </a:p>
          <a:p>
            <a:pPr algn="l">
              <a:lnSpc>
                <a:spcPts val="4353"/>
              </a:lnSpc>
              <a:spcBef>
                <a:spcPct val="0"/>
              </a:spcBef>
            </a:pPr>
            <a:r>
              <a:rPr lang="en-US" b="true" sz="3109">
                <a:solidFill>
                  <a:srgbClr val="000000"/>
                </a:solidFill>
                <a:latin typeface="Canva Sans Bold"/>
                <a:ea typeface="Canva Sans Bold"/>
                <a:cs typeface="Canva Sans Bold"/>
                <a:sym typeface="Canva Sans Bold"/>
              </a:rPr>
              <a:t>→</a:t>
            </a:r>
            <a:r>
              <a:rPr lang="en-US" sz="3109">
                <a:solidFill>
                  <a:srgbClr val="000000"/>
                </a:solidFill>
                <a:latin typeface="Canva Sans"/>
                <a:ea typeface="Canva Sans"/>
                <a:cs typeface="Canva Sans"/>
                <a:sym typeface="Canva Sans"/>
              </a:rPr>
              <a:t>  </a:t>
            </a:r>
            <a:r>
              <a:rPr lang="en-US" sz="3109">
                <a:solidFill>
                  <a:srgbClr val="000000"/>
                </a:solidFill>
                <a:latin typeface="Canva Sans"/>
                <a:ea typeface="Canva Sans"/>
                <a:cs typeface="Canva Sans"/>
                <a:sym typeface="Canva Sans"/>
              </a:rPr>
              <a:t>Please note that the speaking points or questions are just suggestions.</a:t>
            </a:r>
          </a:p>
          <a:p>
            <a:pPr algn="l">
              <a:lnSpc>
                <a:spcPts val="4353"/>
              </a:lnSpc>
              <a:spcBef>
                <a:spcPct val="0"/>
              </a:spcBef>
            </a:pPr>
            <a:r>
              <a:rPr lang="en-US" b="true" sz="3109">
                <a:solidFill>
                  <a:srgbClr val="000000"/>
                </a:solidFill>
                <a:latin typeface="Canva Sans Bold"/>
                <a:ea typeface="Canva Sans Bold"/>
                <a:cs typeface="Canva Sans Bold"/>
                <a:sym typeface="Canva Sans Bold"/>
              </a:rPr>
              <a:t>→</a:t>
            </a:r>
            <a:r>
              <a:rPr lang="en-US" sz="3109">
                <a:solidFill>
                  <a:srgbClr val="000000"/>
                </a:solidFill>
                <a:latin typeface="Canva Sans"/>
                <a:ea typeface="Canva Sans"/>
                <a:cs typeface="Canva Sans"/>
                <a:sym typeface="Canva Sans"/>
              </a:rPr>
              <a:t>  If you wish, you may also speak on other points related to the topic.</a:t>
            </a:r>
          </a:p>
        </p:txBody>
      </p:sp>
      <p:grpSp>
        <p:nvGrpSpPr>
          <p:cNvPr name="Group 8" id="8"/>
          <p:cNvGrpSpPr/>
          <p:nvPr/>
        </p:nvGrpSpPr>
        <p:grpSpPr>
          <a:xfrm rot="0">
            <a:off x="0" y="5575707"/>
            <a:ext cx="18239588" cy="2776209"/>
            <a:chOff x="0" y="0"/>
            <a:chExt cx="4803842" cy="731183"/>
          </a:xfrm>
        </p:grpSpPr>
        <p:sp>
          <p:nvSpPr>
            <p:cNvPr name="Freeform 9" id="9"/>
            <p:cNvSpPr/>
            <p:nvPr/>
          </p:nvSpPr>
          <p:spPr>
            <a:xfrm flipH="false" flipV="false" rot="0">
              <a:off x="0" y="0"/>
              <a:ext cx="4803842" cy="731183"/>
            </a:xfrm>
            <a:custGeom>
              <a:avLst/>
              <a:gdLst/>
              <a:ahLst/>
              <a:cxnLst/>
              <a:rect r="r" b="b" t="t" l="l"/>
              <a:pathLst>
                <a:path h="731183" w="4803842">
                  <a:moveTo>
                    <a:pt x="7216" y="0"/>
                  </a:moveTo>
                  <a:lnTo>
                    <a:pt x="4796626" y="0"/>
                  </a:lnTo>
                  <a:cubicBezTo>
                    <a:pt x="4798540" y="0"/>
                    <a:pt x="4800375" y="760"/>
                    <a:pt x="4801729" y="2113"/>
                  </a:cubicBezTo>
                  <a:cubicBezTo>
                    <a:pt x="4803082" y="3467"/>
                    <a:pt x="4803842" y="5302"/>
                    <a:pt x="4803842" y="7216"/>
                  </a:cubicBezTo>
                  <a:lnTo>
                    <a:pt x="4803842" y="723967"/>
                  </a:lnTo>
                  <a:cubicBezTo>
                    <a:pt x="4803842" y="725881"/>
                    <a:pt x="4803082" y="727716"/>
                    <a:pt x="4801729" y="729069"/>
                  </a:cubicBezTo>
                  <a:cubicBezTo>
                    <a:pt x="4800375" y="730422"/>
                    <a:pt x="4798540" y="731183"/>
                    <a:pt x="4796626" y="731183"/>
                  </a:cubicBezTo>
                  <a:lnTo>
                    <a:pt x="7216" y="731183"/>
                  </a:lnTo>
                  <a:cubicBezTo>
                    <a:pt x="3231" y="731183"/>
                    <a:pt x="0" y="727952"/>
                    <a:pt x="0" y="723967"/>
                  </a:cubicBezTo>
                  <a:lnTo>
                    <a:pt x="0" y="7216"/>
                  </a:lnTo>
                  <a:cubicBezTo>
                    <a:pt x="0" y="5302"/>
                    <a:pt x="760" y="3467"/>
                    <a:pt x="2113" y="2113"/>
                  </a:cubicBezTo>
                  <a:cubicBezTo>
                    <a:pt x="3467" y="760"/>
                    <a:pt x="5302" y="0"/>
                    <a:pt x="7216" y="0"/>
                  </a:cubicBezTo>
                  <a:close/>
                </a:path>
              </a:pathLst>
            </a:custGeom>
            <a:solidFill>
              <a:srgbClr val="C64040"/>
            </a:solidFill>
          </p:spPr>
        </p:sp>
        <p:sp>
          <p:nvSpPr>
            <p:cNvPr name="TextBox 10" id="10"/>
            <p:cNvSpPr txBox="true"/>
            <p:nvPr/>
          </p:nvSpPr>
          <p:spPr>
            <a:xfrm>
              <a:off x="0" y="-38100"/>
              <a:ext cx="4803842" cy="76928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5716210"/>
            <a:ext cx="11666394" cy="2422954"/>
          </a:xfrm>
          <a:prstGeom prst="rect">
            <a:avLst/>
          </a:prstGeom>
        </p:spPr>
        <p:txBody>
          <a:bodyPr anchor="t" rtlCol="false" tIns="0" lIns="0" bIns="0" rIns="0">
            <a:spAutoFit/>
          </a:bodyPr>
          <a:lstStyle/>
          <a:p>
            <a:pPr algn="l">
              <a:lnSpc>
                <a:spcPts val="4201"/>
              </a:lnSpc>
              <a:spcBef>
                <a:spcPct val="0"/>
              </a:spcBef>
            </a:pPr>
            <a:r>
              <a:rPr lang="en-US" b="true" sz="3001">
                <a:solidFill>
                  <a:srgbClr val="ECECEC"/>
                </a:solidFill>
                <a:latin typeface="Canva Sans Bold"/>
                <a:ea typeface="Canva Sans Bold"/>
                <a:cs typeface="Canva Sans Bold"/>
                <a:sym typeface="Canva Sans Bold"/>
              </a:rPr>
              <a:t>Question 1: The Benefits of Regular Exercise.</a:t>
            </a:r>
          </a:p>
          <a:p>
            <a:pPr algn="l">
              <a:lnSpc>
                <a:spcPts val="3781"/>
              </a:lnSpc>
              <a:spcBef>
                <a:spcPct val="0"/>
              </a:spcBef>
            </a:pPr>
          </a:p>
          <a:p>
            <a:pPr algn="l">
              <a:lnSpc>
                <a:spcPts val="3781"/>
              </a:lnSpc>
              <a:spcBef>
                <a:spcPct val="0"/>
              </a:spcBef>
            </a:pPr>
            <a:r>
              <a:rPr lang="en-US" sz="2701">
                <a:solidFill>
                  <a:srgbClr val="FFFFFF"/>
                </a:solidFill>
                <a:latin typeface="Canva Sans"/>
                <a:ea typeface="Canva Sans"/>
                <a:cs typeface="Canva Sans"/>
                <a:sym typeface="Canva Sans"/>
              </a:rPr>
              <a:t>Why is it important to exercise regularly?</a:t>
            </a:r>
          </a:p>
          <a:p>
            <a:pPr algn="l">
              <a:lnSpc>
                <a:spcPts val="3781"/>
              </a:lnSpc>
              <a:spcBef>
                <a:spcPct val="0"/>
              </a:spcBef>
            </a:pPr>
            <a:r>
              <a:rPr lang="en-US" sz="2701">
                <a:solidFill>
                  <a:srgbClr val="FFFFFF"/>
                </a:solidFill>
                <a:latin typeface="Canva Sans"/>
                <a:ea typeface="Canva Sans"/>
                <a:cs typeface="Canva Sans"/>
                <a:sym typeface="Canva Sans"/>
              </a:rPr>
              <a:t>What types of physical activities do you enjoy?</a:t>
            </a:r>
          </a:p>
          <a:p>
            <a:pPr algn="l">
              <a:lnSpc>
                <a:spcPts val="3781"/>
              </a:lnSpc>
              <a:spcBef>
                <a:spcPct val="0"/>
              </a:spcBef>
            </a:pPr>
            <a:r>
              <a:rPr lang="en-US" sz="2701">
                <a:solidFill>
                  <a:srgbClr val="FFFFFF"/>
                </a:solidFill>
                <a:latin typeface="Canva Sans"/>
                <a:ea typeface="Canva Sans"/>
                <a:cs typeface="Canva Sans"/>
                <a:sym typeface="Canva Sans"/>
              </a:rPr>
              <a:t>Can you describe a time when exercise made a positive impact on you?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Grammar Section</a:t>
            </a:r>
          </a:p>
        </p:txBody>
      </p:sp>
      <p:grpSp>
        <p:nvGrpSpPr>
          <p:cNvPr name="Group 3" id="3"/>
          <p:cNvGrpSpPr/>
          <p:nvPr/>
        </p:nvGrpSpPr>
        <p:grpSpPr>
          <a:xfrm rot="0">
            <a:off x="0" y="949557"/>
            <a:ext cx="18239588" cy="1912768"/>
            <a:chOff x="0" y="0"/>
            <a:chExt cx="4803842" cy="503774"/>
          </a:xfrm>
        </p:grpSpPr>
        <p:sp>
          <p:nvSpPr>
            <p:cNvPr name="Freeform 4" id="4"/>
            <p:cNvSpPr/>
            <p:nvPr/>
          </p:nvSpPr>
          <p:spPr>
            <a:xfrm flipH="false" flipV="false" rot="0">
              <a:off x="0" y="0"/>
              <a:ext cx="4803842" cy="503774"/>
            </a:xfrm>
            <a:custGeom>
              <a:avLst/>
              <a:gdLst/>
              <a:ahLst/>
              <a:cxnLst/>
              <a:rect r="r" b="b" t="t" l="l"/>
              <a:pathLst>
                <a:path h="503774" w="4803842">
                  <a:moveTo>
                    <a:pt x="0" y="0"/>
                  </a:moveTo>
                  <a:lnTo>
                    <a:pt x="4803842" y="0"/>
                  </a:lnTo>
                  <a:lnTo>
                    <a:pt x="4803842" y="503774"/>
                  </a:lnTo>
                  <a:lnTo>
                    <a:pt x="0" y="503774"/>
                  </a:lnTo>
                  <a:close/>
                </a:path>
              </a:pathLst>
            </a:custGeom>
            <a:solidFill>
              <a:srgbClr val="D9D9D9"/>
            </a:solidFill>
          </p:spPr>
        </p:sp>
        <p:sp>
          <p:nvSpPr>
            <p:cNvPr name="TextBox 5" id="5"/>
            <p:cNvSpPr txBox="true"/>
            <p:nvPr/>
          </p:nvSpPr>
          <p:spPr>
            <a:xfrm>
              <a:off x="0" y="-38100"/>
              <a:ext cx="4803842" cy="54187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100783"/>
            <a:ext cx="16282273" cy="1581123"/>
          </a:xfrm>
          <a:prstGeom prst="rect">
            <a:avLst/>
          </a:prstGeom>
        </p:spPr>
        <p:txBody>
          <a:bodyPr anchor="t" rtlCol="false" tIns="0" lIns="0" bIns="0" rIns="0">
            <a:spAutoFit/>
          </a:bodyPr>
          <a:lstStyle/>
          <a:p>
            <a:pPr algn="l">
              <a:lnSpc>
                <a:spcPts val="4200"/>
              </a:lnSpc>
            </a:pPr>
            <a:r>
              <a:rPr lang="en-US" sz="3000">
                <a:solidFill>
                  <a:srgbClr val="216F91"/>
                </a:solidFill>
                <a:latin typeface="Canva Sans"/>
                <a:ea typeface="Canva Sans"/>
                <a:cs typeface="Canva Sans"/>
                <a:sym typeface="Canva Sans"/>
              </a:rPr>
              <a:t>In this section, you will answer a total of 34 questions. The questions are divided into five categories. You have 15 minutes to complete all the questions, and each question is mandatory.</a:t>
            </a:r>
          </a:p>
        </p:txBody>
      </p:sp>
      <p:sp>
        <p:nvSpPr>
          <p:cNvPr name="TextBox 7" id="7"/>
          <p:cNvSpPr txBox="true"/>
          <p:nvPr/>
        </p:nvSpPr>
        <p:spPr>
          <a:xfrm rot="0">
            <a:off x="237383" y="3195701"/>
            <a:ext cx="16044889" cy="4937136"/>
          </a:xfrm>
          <a:prstGeom prst="rect">
            <a:avLst/>
          </a:prstGeom>
        </p:spPr>
        <p:txBody>
          <a:bodyPr anchor="t" rtlCol="false" tIns="0" lIns="0" bIns="0" rIns="0">
            <a:spAutoFit/>
          </a:bodyPr>
          <a:lstStyle/>
          <a:p>
            <a:pPr algn="l">
              <a:lnSpc>
                <a:spcPts val="4043"/>
              </a:lnSpc>
              <a:spcBef>
                <a:spcPct val="0"/>
              </a:spcBef>
            </a:pPr>
            <a:r>
              <a:rPr lang="en-US" b="true" sz="2888">
                <a:solidFill>
                  <a:srgbClr val="000000"/>
                </a:solidFill>
                <a:latin typeface="Canva Sans Bold"/>
                <a:ea typeface="Canva Sans Bold"/>
                <a:cs typeface="Canva Sans Bold"/>
                <a:sym typeface="Canva Sans Bold"/>
              </a:rPr>
              <a:t>Verb Forms: </a:t>
            </a:r>
            <a:r>
              <a:rPr lang="en-US" sz="2888">
                <a:solidFill>
                  <a:srgbClr val="000000"/>
                </a:solidFill>
                <a:latin typeface="Canva Sans"/>
                <a:ea typeface="Canva Sans"/>
                <a:cs typeface="Canva Sans"/>
                <a:sym typeface="Canva Sans"/>
              </a:rPr>
              <a:t>Fill in the blank using the correct form of the verb provided in brackets. You will have a total of 8 questions.</a:t>
            </a:r>
          </a:p>
          <a:p>
            <a:pPr algn="l">
              <a:lnSpc>
                <a:spcPts val="3899"/>
              </a:lnSpc>
              <a:spcBef>
                <a:spcPct val="0"/>
              </a:spcBef>
            </a:pPr>
            <a:r>
              <a:rPr lang="en-US" b="true" sz="2785">
                <a:solidFill>
                  <a:srgbClr val="000000"/>
                </a:solidFill>
                <a:latin typeface="Canva Sans Bold"/>
                <a:ea typeface="Canva Sans Bold"/>
                <a:cs typeface="Canva Sans Bold"/>
                <a:sym typeface="Canva Sans Bold"/>
              </a:rPr>
              <a:t>Tenses:</a:t>
            </a:r>
            <a:r>
              <a:rPr lang="en-US" sz="2785">
                <a:solidFill>
                  <a:srgbClr val="000000"/>
                </a:solidFill>
                <a:latin typeface="Canva Sans"/>
                <a:ea typeface="Canva Sans"/>
                <a:cs typeface="Canva Sans"/>
                <a:sym typeface="Canva Sans"/>
              </a:rPr>
              <a:t> Fill in the blank using the appropriate tense provided in brackets. You will have a total of 8 questions.</a:t>
            </a:r>
          </a:p>
          <a:p>
            <a:pPr algn="l">
              <a:lnSpc>
                <a:spcPts val="3899"/>
              </a:lnSpc>
              <a:spcBef>
                <a:spcPct val="0"/>
              </a:spcBef>
            </a:pPr>
            <a:r>
              <a:rPr lang="en-US" b="true" sz="2785">
                <a:solidFill>
                  <a:srgbClr val="000000"/>
                </a:solidFill>
                <a:latin typeface="Canva Sans Bold"/>
                <a:ea typeface="Canva Sans Bold"/>
                <a:cs typeface="Canva Sans Bold"/>
                <a:sym typeface="Canva Sans Bold"/>
              </a:rPr>
              <a:t>Articles:</a:t>
            </a:r>
            <a:r>
              <a:rPr lang="en-US" sz="2785">
                <a:solidFill>
                  <a:srgbClr val="000000"/>
                </a:solidFill>
                <a:latin typeface="Canva Sans"/>
                <a:ea typeface="Canva Sans"/>
                <a:cs typeface="Canva Sans"/>
                <a:sym typeface="Canva Sans"/>
              </a:rPr>
              <a:t> Fill in the blank using the correct article to complete the sentence appropriately. You will have a total of 6 questions.</a:t>
            </a:r>
          </a:p>
          <a:p>
            <a:pPr algn="l">
              <a:lnSpc>
                <a:spcPts val="3899"/>
              </a:lnSpc>
              <a:spcBef>
                <a:spcPct val="0"/>
              </a:spcBef>
            </a:pPr>
            <a:r>
              <a:rPr lang="en-US" b="true" sz="2785">
                <a:solidFill>
                  <a:srgbClr val="000000"/>
                </a:solidFill>
                <a:latin typeface="Canva Sans Bold"/>
                <a:ea typeface="Canva Sans Bold"/>
                <a:cs typeface="Canva Sans Bold"/>
                <a:sym typeface="Canva Sans Bold"/>
              </a:rPr>
              <a:t>Prepositions:</a:t>
            </a:r>
            <a:r>
              <a:rPr lang="en-US" sz="2785">
                <a:solidFill>
                  <a:srgbClr val="000000"/>
                </a:solidFill>
                <a:latin typeface="Canva Sans"/>
                <a:ea typeface="Canva Sans"/>
                <a:cs typeface="Canva Sans"/>
                <a:sym typeface="Canva Sans"/>
              </a:rPr>
              <a:t> Fill in the blank using the appropriate tense provided in brackets.You will have a total of 6 questions.</a:t>
            </a:r>
          </a:p>
          <a:p>
            <a:pPr algn="l">
              <a:lnSpc>
                <a:spcPts val="3899"/>
              </a:lnSpc>
              <a:spcBef>
                <a:spcPct val="0"/>
              </a:spcBef>
            </a:pPr>
            <a:r>
              <a:rPr lang="en-US" b="true" sz="2785">
                <a:solidFill>
                  <a:srgbClr val="000000"/>
                </a:solidFill>
                <a:latin typeface="Canva Sans Bold"/>
                <a:ea typeface="Canva Sans Bold"/>
                <a:cs typeface="Canva Sans Bold"/>
                <a:sym typeface="Canva Sans Bold"/>
              </a:rPr>
              <a:t>Voice Change:</a:t>
            </a:r>
            <a:r>
              <a:rPr lang="en-US" sz="2785">
                <a:solidFill>
                  <a:srgbClr val="000000"/>
                </a:solidFill>
                <a:latin typeface="Canva Sans"/>
                <a:ea typeface="Canva Sans"/>
                <a:cs typeface="Canva Sans"/>
                <a:sym typeface="Canva Sans"/>
              </a:rPr>
              <a:t> Change the voice of the following sentences (active/passive) as required. You will have a total of 6 questions.</a:t>
            </a:r>
          </a:p>
        </p:txBody>
      </p:sp>
      <p:sp>
        <p:nvSpPr>
          <p:cNvPr name="Freeform 8" id="8"/>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2">
              <a:alphaModFix amt="9999"/>
            </a:blip>
            <a:stretch>
              <a:fillRect l="0" t="-68033" r="0" b="-67074"/>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6577" y="949557"/>
            <a:ext cx="19536165" cy="2026962"/>
            <a:chOff x="0" y="0"/>
            <a:chExt cx="5145327" cy="533850"/>
          </a:xfrm>
        </p:grpSpPr>
        <p:sp>
          <p:nvSpPr>
            <p:cNvPr name="Freeform 3" id="3"/>
            <p:cNvSpPr/>
            <p:nvPr/>
          </p:nvSpPr>
          <p:spPr>
            <a:xfrm flipH="false" flipV="false" rot="0">
              <a:off x="0" y="0"/>
              <a:ext cx="5145327" cy="533850"/>
            </a:xfrm>
            <a:custGeom>
              <a:avLst/>
              <a:gdLst/>
              <a:ahLst/>
              <a:cxnLst/>
              <a:rect r="r" b="b" t="t" l="l"/>
              <a:pathLst>
                <a:path h="533850" w="5145327">
                  <a:moveTo>
                    <a:pt x="0" y="0"/>
                  </a:moveTo>
                  <a:lnTo>
                    <a:pt x="5145327" y="0"/>
                  </a:lnTo>
                  <a:lnTo>
                    <a:pt x="5145327" y="533850"/>
                  </a:lnTo>
                  <a:lnTo>
                    <a:pt x="0" y="533850"/>
                  </a:lnTo>
                  <a:close/>
                </a:path>
              </a:pathLst>
            </a:custGeom>
            <a:solidFill>
              <a:srgbClr val="D9D9D9"/>
            </a:solidFill>
          </p:spPr>
        </p:sp>
        <p:sp>
          <p:nvSpPr>
            <p:cNvPr name="TextBox 4" id="4"/>
            <p:cNvSpPr txBox="true"/>
            <p:nvPr/>
          </p:nvSpPr>
          <p:spPr>
            <a:xfrm>
              <a:off x="0" y="-38100"/>
              <a:ext cx="5145327" cy="571950"/>
            </a:xfrm>
            <a:prstGeom prst="rect">
              <a:avLst/>
            </a:prstGeom>
          </p:spPr>
          <p:txBody>
            <a:bodyPr anchor="ctr" rtlCol="false" tIns="50800" lIns="50800" bIns="50800" rIns="50800"/>
            <a:lstStyle/>
            <a:p>
              <a:pPr algn="ctr">
                <a:lnSpc>
                  <a:spcPts val="2659"/>
                </a:lnSpc>
                <a:spcBef>
                  <a:spcPct val="0"/>
                </a:spcBef>
              </a:pPr>
            </a:p>
          </p:txBody>
        </p:sp>
      </p:grpSp>
      <p:pic>
        <p:nvPicPr>
          <p:cNvPr name="Picture 5" id="5">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34546" r="0" b="26864"/>
          <a:stretch>
            <a:fillRect/>
          </a:stretch>
        </p:blipFill>
        <p:spPr>
          <a:xfrm flipH="false" flipV="false" rot="0">
            <a:off x="2029492" y="3157494"/>
            <a:ext cx="14229017" cy="3088531"/>
          </a:xfrm>
          <a:prstGeom prst="rect">
            <a:avLst/>
          </a:prstGeom>
        </p:spPr>
      </p:pic>
      <p:sp>
        <p:nvSpPr>
          <p:cNvPr name="TextBox 6" id="6"/>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Comprehension Section</a:t>
            </a:r>
          </a:p>
        </p:txBody>
      </p:sp>
      <p:sp>
        <p:nvSpPr>
          <p:cNvPr name="TextBox 7" id="7"/>
          <p:cNvSpPr txBox="true"/>
          <p:nvPr/>
        </p:nvSpPr>
        <p:spPr>
          <a:xfrm rot="0">
            <a:off x="0" y="1091258"/>
            <a:ext cx="18288000" cy="1725829"/>
          </a:xfrm>
          <a:prstGeom prst="rect">
            <a:avLst/>
          </a:prstGeom>
        </p:spPr>
        <p:txBody>
          <a:bodyPr anchor="t" rtlCol="false" tIns="0" lIns="0" bIns="0" rIns="0">
            <a:spAutoFit/>
          </a:bodyPr>
          <a:lstStyle/>
          <a:p>
            <a:pPr algn="l">
              <a:lnSpc>
                <a:spcPts val="4620"/>
              </a:lnSpc>
            </a:pPr>
            <a:r>
              <a:rPr lang="en-US" sz="3300">
                <a:solidFill>
                  <a:srgbClr val="216F91"/>
                </a:solidFill>
                <a:latin typeface="Canva Sans"/>
                <a:ea typeface="Canva Sans"/>
                <a:cs typeface="Canva Sans"/>
                <a:sym typeface="Canva Sans"/>
              </a:rPr>
              <a:t>In this section, you'll listen to audio clips followed by a set of questions. You have 10 minutes to finish all the questions. Pay close attention to the audio, as the next three questions will be based on it.</a:t>
            </a:r>
          </a:p>
        </p:txBody>
      </p:sp>
      <p:sp>
        <p:nvSpPr>
          <p:cNvPr name="TextBox 8" id="8"/>
          <p:cNvSpPr txBox="true"/>
          <p:nvPr/>
        </p:nvSpPr>
        <p:spPr>
          <a:xfrm rot="0">
            <a:off x="459453" y="6579405"/>
            <a:ext cx="15592591" cy="887048"/>
          </a:xfrm>
          <a:prstGeom prst="rect">
            <a:avLst/>
          </a:prstGeom>
        </p:spPr>
        <p:txBody>
          <a:bodyPr anchor="t" rtlCol="false" tIns="0" lIns="0" bIns="0" rIns="0">
            <a:spAutoFit/>
          </a:bodyPr>
          <a:lstStyle/>
          <a:p>
            <a:pPr algn="ctr">
              <a:lnSpc>
                <a:spcPts val="7279"/>
              </a:lnSpc>
            </a:pPr>
            <a:r>
              <a:rPr lang="en-US" b="true" sz="5199">
                <a:solidFill>
                  <a:srgbClr val="FFFFFF"/>
                </a:solidFill>
                <a:latin typeface="Canva Sans Bold"/>
                <a:ea typeface="Canva Sans Bold"/>
                <a:cs typeface="Canva Sans Bold"/>
                <a:sym typeface="Canva Sans Bold"/>
              </a:rPr>
              <a:t>Add a subheading</a:t>
            </a:r>
          </a:p>
        </p:txBody>
      </p:sp>
      <p:grpSp>
        <p:nvGrpSpPr>
          <p:cNvPr name="Group 9" id="9"/>
          <p:cNvGrpSpPr/>
          <p:nvPr/>
        </p:nvGrpSpPr>
        <p:grpSpPr>
          <a:xfrm rot="0">
            <a:off x="0" y="6452467"/>
            <a:ext cx="18288000" cy="3834533"/>
            <a:chOff x="0" y="0"/>
            <a:chExt cx="4816593" cy="1009918"/>
          </a:xfrm>
        </p:grpSpPr>
        <p:sp>
          <p:nvSpPr>
            <p:cNvPr name="Freeform 10" id="10"/>
            <p:cNvSpPr/>
            <p:nvPr/>
          </p:nvSpPr>
          <p:spPr>
            <a:xfrm flipH="false" flipV="false" rot="0">
              <a:off x="0" y="0"/>
              <a:ext cx="4816592" cy="1009918"/>
            </a:xfrm>
            <a:custGeom>
              <a:avLst/>
              <a:gdLst/>
              <a:ahLst/>
              <a:cxnLst/>
              <a:rect r="r" b="b" t="t" l="l"/>
              <a:pathLst>
                <a:path h="1009918" w="4816592">
                  <a:moveTo>
                    <a:pt x="7197" y="0"/>
                  </a:moveTo>
                  <a:lnTo>
                    <a:pt x="4809396" y="0"/>
                  </a:lnTo>
                  <a:cubicBezTo>
                    <a:pt x="4811304" y="0"/>
                    <a:pt x="4813135" y="758"/>
                    <a:pt x="4814484" y="2108"/>
                  </a:cubicBezTo>
                  <a:cubicBezTo>
                    <a:pt x="4815834" y="3457"/>
                    <a:pt x="4816592" y="5288"/>
                    <a:pt x="4816592" y="7197"/>
                  </a:cubicBezTo>
                  <a:lnTo>
                    <a:pt x="4816592" y="1002722"/>
                  </a:lnTo>
                  <a:cubicBezTo>
                    <a:pt x="4816592" y="1006696"/>
                    <a:pt x="4813371" y="1009918"/>
                    <a:pt x="4809396" y="1009918"/>
                  </a:cubicBezTo>
                  <a:lnTo>
                    <a:pt x="7197" y="1009918"/>
                  </a:lnTo>
                  <a:cubicBezTo>
                    <a:pt x="3222" y="1009918"/>
                    <a:pt x="0" y="1006696"/>
                    <a:pt x="0" y="1002722"/>
                  </a:cubicBezTo>
                  <a:lnTo>
                    <a:pt x="0" y="7197"/>
                  </a:lnTo>
                  <a:cubicBezTo>
                    <a:pt x="0" y="3222"/>
                    <a:pt x="3222" y="0"/>
                    <a:pt x="7197" y="0"/>
                  </a:cubicBezTo>
                  <a:close/>
                </a:path>
              </a:pathLst>
            </a:custGeom>
            <a:solidFill>
              <a:srgbClr val="C64040"/>
            </a:solidFill>
          </p:spPr>
        </p:sp>
        <p:sp>
          <p:nvSpPr>
            <p:cNvPr name="TextBox 11" id="11"/>
            <p:cNvSpPr txBox="true"/>
            <p:nvPr/>
          </p:nvSpPr>
          <p:spPr>
            <a:xfrm>
              <a:off x="0" y="-38100"/>
              <a:ext cx="4816593" cy="104801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6607980"/>
            <a:ext cx="17764497" cy="4477283"/>
          </a:xfrm>
          <a:prstGeom prst="rect">
            <a:avLst/>
          </a:prstGeom>
        </p:spPr>
        <p:txBody>
          <a:bodyPr anchor="t" rtlCol="false" tIns="0" lIns="0" bIns="0" rIns="0">
            <a:spAutoFit/>
          </a:bodyPr>
          <a:lstStyle/>
          <a:p>
            <a:pPr algn="l">
              <a:lnSpc>
                <a:spcPts val="4526"/>
              </a:lnSpc>
            </a:pPr>
            <a:r>
              <a:rPr lang="en-US" sz="3233" b="true">
                <a:solidFill>
                  <a:srgbClr val="FFFFFF"/>
                </a:solidFill>
                <a:latin typeface="Canva Sans Bold"/>
                <a:ea typeface="Canva Sans Bold"/>
                <a:cs typeface="Canva Sans Bold"/>
                <a:sym typeface="Canva Sans Bold"/>
              </a:rPr>
              <a:t>Q1: What solutions are suggested to a</a:t>
            </a:r>
            <a:r>
              <a:rPr lang="en-US" sz="3233" b="true">
                <a:solidFill>
                  <a:srgbClr val="FFFFFF"/>
                </a:solidFill>
                <a:latin typeface="Canva Sans Bold"/>
                <a:ea typeface="Canva Sans Bold"/>
                <a:cs typeface="Canva Sans Bold"/>
                <a:sym typeface="Canva Sans Bold"/>
              </a:rPr>
              <a:t>ddress the challenges of urbanization?</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Building more roads and highways to connect cities</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Developing sustainable urban environments through green spaces and efficient public transport</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Encouraging more people to move back to rural areas</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Focusing solely on economic growth without considering social impact</a:t>
            </a:r>
          </a:p>
          <a:p>
            <a:pPr algn="ctr">
              <a:lnSpc>
                <a:spcPts val="4526"/>
              </a:lnSpc>
            </a:pPr>
          </a:p>
          <a:p>
            <a:pPr algn="ctr">
              <a:lnSpc>
                <a:spcPts val="3826"/>
              </a:lnSpc>
            </a:pPr>
          </a:p>
        </p:txBody>
      </p:sp>
    </p:spTree>
  </p:cSld>
  <p:clrMapOvr>
    <a:masterClrMapping/>
  </p:clrMapOvr>
  <p:timing>
    <p:tnLst>
      <p:par>
        <p:cTn dur="indefinite" restart="never" nodeType="tmRoot">
          <p:childTnLst>
            <p:video>
              <p:cMediaNode vol="100000">
                <p:cTn fill="hold" display="false">
                  <p:stCondLst>
                    <p:cond delay="indefinite"/>
                  </p:stCondLst>
                </p:cTn>
                <p:tgtEl>
                  <p:spTgt spid="5"/>
                </p:tgtEl>
              </p:cMediaNode>
            </p:video>
          </p:childTnLst>
        </p:cTn>
      </p:par>
    </p:tnLst>
  </p:timing>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9761"/>
            <a:ext cx="18288000" cy="3292549"/>
            <a:chOff x="0" y="0"/>
            <a:chExt cx="4816593" cy="867173"/>
          </a:xfrm>
        </p:grpSpPr>
        <p:sp>
          <p:nvSpPr>
            <p:cNvPr name="Freeform 3" id="3"/>
            <p:cNvSpPr/>
            <p:nvPr/>
          </p:nvSpPr>
          <p:spPr>
            <a:xfrm flipH="false" flipV="false" rot="0">
              <a:off x="0" y="0"/>
              <a:ext cx="4816592" cy="867173"/>
            </a:xfrm>
            <a:custGeom>
              <a:avLst/>
              <a:gdLst/>
              <a:ahLst/>
              <a:cxnLst/>
              <a:rect r="r" b="b" t="t" l="l"/>
              <a:pathLst>
                <a:path h="867173" w="4816592">
                  <a:moveTo>
                    <a:pt x="7197" y="0"/>
                  </a:moveTo>
                  <a:lnTo>
                    <a:pt x="4809396" y="0"/>
                  </a:lnTo>
                  <a:cubicBezTo>
                    <a:pt x="4811304" y="0"/>
                    <a:pt x="4813135" y="758"/>
                    <a:pt x="4814484" y="2108"/>
                  </a:cubicBezTo>
                  <a:cubicBezTo>
                    <a:pt x="4815834" y="3457"/>
                    <a:pt x="4816592" y="5288"/>
                    <a:pt x="4816592" y="7197"/>
                  </a:cubicBezTo>
                  <a:lnTo>
                    <a:pt x="4816592" y="859977"/>
                  </a:lnTo>
                  <a:cubicBezTo>
                    <a:pt x="4816592" y="863951"/>
                    <a:pt x="4813371" y="867173"/>
                    <a:pt x="4809396" y="867173"/>
                  </a:cubicBezTo>
                  <a:lnTo>
                    <a:pt x="7197" y="867173"/>
                  </a:lnTo>
                  <a:cubicBezTo>
                    <a:pt x="3222" y="867173"/>
                    <a:pt x="0" y="863951"/>
                    <a:pt x="0" y="859977"/>
                  </a:cubicBezTo>
                  <a:lnTo>
                    <a:pt x="0" y="7197"/>
                  </a:lnTo>
                  <a:cubicBezTo>
                    <a:pt x="0" y="3222"/>
                    <a:pt x="3222" y="0"/>
                    <a:pt x="7197" y="0"/>
                  </a:cubicBezTo>
                  <a:close/>
                </a:path>
              </a:pathLst>
            </a:custGeom>
            <a:solidFill>
              <a:srgbClr val="C64040"/>
            </a:solidFill>
          </p:spPr>
        </p:sp>
        <p:sp>
          <p:nvSpPr>
            <p:cNvPr name="TextBox 4" id="4"/>
            <p:cNvSpPr txBox="true"/>
            <p:nvPr/>
          </p:nvSpPr>
          <p:spPr>
            <a:xfrm>
              <a:off x="0" y="-38100"/>
              <a:ext cx="4816593" cy="90527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61751" y="393858"/>
            <a:ext cx="17764497" cy="3905770"/>
          </a:xfrm>
          <a:prstGeom prst="rect">
            <a:avLst/>
          </a:prstGeom>
        </p:spPr>
        <p:txBody>
          <a:bodyPr anchor="t" rtlCol="false" tIns="0" lIns="0" bIns="0" rIns="0">
            <a:spAutoFit/>
          </a:bodyPr>
          <a:lstStyle/>
          <a:p>
            <a:pPr algn="l">
              <a:lnSpc>
                <a:spcPts val="4526"/>
              </a:lnSpc>
            </a:pPr>
            <a:r>
              <a:rPr lang="en-US" sz="3233" b="true">
                <a:solidFill>
                  <a:srgbClr val="FFFFFF"/>
                </a:solidFill>
                <a:latin typeface="Canva Sans Bold"/>
                <a:ea typeface="Canva Sans Bold"/>
                <a:cs typeface="Canva Sans Bold"/>
                <a:sym typeface="Canva Sans Bold"/>
              </a:rPr>
              <a:t>Q2: Which of the following is NOT mentioned a</a:t>
            </a:r>
            <a:r>
              <a:rPr lang="en-US" sz="3233" b="true">
                <a:solidFill>
                  <a:srgbClr val="FFFFFF"/>
                </a:solidFill>
                <a:latin typeface="Canva Sans Bold"/>
                <a:ea typeface="Canva Sans Bold"/>
                <a:cs typeface="Canva Sans Bold"/>
                <a:sym typeface="Canva Sans Bold"/>
              </a:rPr>
              <a:t>s a challenge resulting from urbanization?</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S</a:t>
            </a:r>
            <a:r>
              <a:rPr lang="en-US" b="true" sz="3233">
                <a:solidFill>
                  <a:srgbClr val="FFFFFF"/>
                </a:solidFill>
                <a:latin typeface="Canva Sans Bold"/>
                <a:ea typeface="Canva Sans Bold"/>
                <a:cs typeface="Canva Sans Bold"/>
                <a:sym typeface="Canva Sans Bold"/>
              </a:rPr>
              <a:t>train on public services</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Increased agricultural output</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Overcrowding</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Environmental Degradation</a:t>
            </a:r>
          </a:p>
          <a:p>
            <a:pPr algn="ctr">
              <a:lnSpc>
                <a:spcPts val="4526"/>
              </a:lnSpc>
            </a:pPr>
          </a:p>
          <a:p>
            <a:pPr algn="ctr">
              <a:lnSpc>
                <a:spcPts val="3826"/>
              </a:lnSpc>
            </a:pPr>
          </a:p>
        </p:txBody>
      </p:sp>
      <p:grpSp>
        <p:nvGrpSpPr>
          <p:cNvPr name="Group 6" id="6"/>
          <p:cNvGrpSpPr/>
          <p:nvPr/>
        </p:nvGrpSpPr>
        <p:grpSpPr>
          <a:xfrm rot="0">
            <a:off x="0" y="5143500"/>
            <a:ext cx="18288000" cy="3292549"/>
            <a:chOff x="0" y="0"/>
            <a:chExt cx="4816593" cy="867173"/>
          </a:xfrm>
        </p:grpSpPr>
        <p:sp>
          <p:nvSpPr>
            <p:cNvPr name="Freeform 7" id="7"/>
            <p:cNvSpPr/>
            <p:nvPr/>
          </p:nvSpPr>
          <p:spPr>
            <a:xfrm flipH="false" flipV="false" rot="0">
              <a:off x="0" y="0"/>
              <a:ext cx="4816592" cy="867173"/>
            </a:xfrm>
            <a:custGeom>
              <a:avLst/>
              <a:gdLst/>
              <a:ahLst/>
              <a:cxnLst/>
              <a:rect r="r" b="b" t="t" l="l"/>
              <a:pathLst>
                <a:path h="867173" w="4816592">
                  <a:moveTo>
                    <a:pt x="7197" y="0"/>
                  </a:moveTo>
                  <a:lnTo>
                    <a:pt x="4809396" y="0"/>
                  </a:lnTo>
                  <a:cubicBezTo>
                    <a:pt x="4811304" y="0"/>
                    <a:pt x="4813135" y="758"/>
                    <a:pt x="4814484" y="2108"/>
                  </a:cubicBezTo>
                  <a:cubicBezTo>
                    <a:pt x="4815834" y="3457"/>
                    <a:pt x="4816592" y="5288"/>
                    <a:pt x="4816592" y="7197"/>
                  </a:cubicBezTo>
                  <a:lnTo>
                    <a:pt x="4816592" y="859977"/>
                  </a:lnTo>
                  <a:cubicBezTo>
                    <a:pt x="4816592" y="863951"/>
                    <a:pt x="4813371" y="867173"/>
                    <a:pt x="4809396" y="867173"/>
                  </a:cubicBezTo>
                  <a:lnTo>
                    <a:pt x="7197" y="867173"/>
                  </a:lnTo>
                  <a:cubicBezTo>
                    <a:pt x="3222" y="867173"/>
                    <a:pt x="0" y="863951"/>
                    <a:pt x="0" y="859977"/>
                  </a:cubicBezTo>
                  <a:lnTo>
                    <a:pt x="0" y="7197"/>
                  </a:lnTo>
                  <a:cubicBezTo>
                    <a:pt x="0" y="3222"/>
                    <a:pt x="3222" y="0"/>
                    <a:pt x="7197" y="0"/>
                  </a:cubicBezTo>
                  <a:close/>
                </a:path>
              </a:pathLst>
            </a:custGeom>
            <a:solidFill>
              <a:srgbClr val="C64040"/>
            </a:solidFill>
          </p:spPr>
        </p:sp>
        <p:sp>
          <p:nvSpPr>
            <p:cNvPr name="TextBox 8" id="8"/>
            <p:cNvSpPr txBox="true"/>
            <p:nvPr/>
          </p:nvSpPr>
          <p:spPr>
            <a:xfrm>
              <a:off x="0" y="-38100"/>
              <a:ext cx="4816593" cy="90527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751" y="5352530"/>
            <a:ext cx="17764497" cy="3905770"/>
          </a:xfrm>
          <a:prstGeom prst="rect">
            <a:avLst/>
          </a:prstGeom>
        </p:spPr>
        <p:txBody>
          <a:bodyPr anchor="t" rtlCol="false" tIns="0" lIns="0" bIns="0" rIns="0">
            <a:spAutoFit/>
          </a:bodyPr>
          <a:lstStyle/>
          <a:p>
            <a:pPr algn="l">
              <a:lnSpc>
                <a:spcPts val="4526"/>
              </a:lnSpc>
            </a:pPr>
            <a:r>
              <a:rPr lang="en-US" sz="3233" b="true">
                <a:solidFill>
                  <a:srgbClr val="FFFFFF"/>
                </a:solidFill>
                <a:latin typeface="Canva Sans Bold"/>
                <a:ea typeface="Canva Sans Bold"/>
                <a:cs typeface="Canva Sans Bold"/>
                <a:sym typeface="Canva Sans Bold"/>
              </a:rPr>
              <a:t>Q3: Why people are migrating from rural to urban area </a:t>
            </a:r>
            <a:r>
              <a:rPr lang="en-US" sz="3233" b="true">
                <a:solidFill>
                  <a:srgbClr val="FFFFFF"/>
                </a:solidFill>
                <a:latin typeface="Canva Sans Bold"/>
                <a:ea typeface="Canva Sans Bold"/>
                <a:cs typeface="Canva Sans Bold"/>
                <a:sym typeface="Canva Sans Bold"/>
              </a:rPr>
              <a:t>?</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To meet their relatives</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For better economic opportunity</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To travel to new cities</a:t>
            </a:r>
          </a:p>
          <a:p>
            <a:pPr algn="l" marL="698017" indent="-349008" lvl="1">
              <a:lnSpc>
                <a:spcPts val="4526"/>
              </a:lnSpc>
              <a:buFont typeface="Arial"/>
              <a:buChar char="•"/>
            </a:pPr>
            <a:r>
              <a:rPr lang="en-US" b="true" sz="3233">
                <a:solidFill>
                  <a:srgbClr val="FFFFFF"/>
                </a:solidFill>
                <a:latin typeface="Canva Sans Bold"/>
                <a:ea typeface="Canva Sans Bold"/>
                <a:cs typeface="Canva Sans Bold"/>
                <a:sym typeface="Canva Sans Bold"/>
              </a:rPr>
              <a:t>To Have a change in day to day life</a:t>
            </a:r>
          </a:p>
          <a:p>
            <a:pPr algn="ctr">
              <a:lnSpc>
                <a:spcPts val="4526"/>
              </a:lnSpc>
            </a:pPr>
          </a:p>
          <a:p>
            <a:pPr algn="ctr">
              <a:lnSpc>
                <a:spcPts val="382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18453" y="2097178"/>
          <a:ext cx="11404602" cy="7539811"/>
        </p:xfrm>
        <a:graphic>
          <a:graphicData uri="http://schemas.openxmlformats.org/drawingml/2006/table">
            <a:tbl>
              <a:tblPr/>
              <a:tblGrid>
                <a:gridCol w="3801534"/>
                <a:gridCol w="3801534"/>
                <a:gridCol w="3801534"/>
              </a:tblGrid>
              <a:tr h="1507962">
                <a:tc>
                  <a:txBody>
                    <a:bodyPr anchor="t" rtlCol="false"/>
                    <a:lstStyle/>
                    <a:p>
                      <a:pPr algn="ctr">
                        <a:lnSpc>
                          <a:spcPts val="5179"/>
                        </a:lnSpc>
                        <a:defRPr/>
                      </a:pPr>
                      <a:r>
                        <a:rPr lang="en-US" sz="3699">
                          <a:solidFill>
                            <a:srgbClr val="000000"/>
                          </a:solidFill>
                          <a:latin typeface="Anton"/>
                          <a:ea typeface="Anton"/>
                          <a:cs typeface="Anton"/>
                          <a:sym typeface="Anton"/>
                        </a:rPr>
                        <a:t>Section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179"/>
                        </a:lnSpc>
                        <a:defRPr/>
                      </a:pPr>
                      <a:r>
                        <a:rPr lang="en-US" sz="3699">
                          <a:solidFill>
                            <a:srgbClr val="000000"/>
                          </a:solidFill>
                          <a:latin typeface="Anton"/>
                          <a:ea typeface="Anton"/>
                          <a:cs typeface="Anton"/>
                          <a:sym typeface="Anton"/>
                        </a:rPr>
                        <a:t>Topic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179"/>
                        </a:lnSpc>
                        <a:defRPr/>
                      </a:pPr>
                      <a:r>
                        <a:rPr lang="en-US" sz="3699">
                          <a:solidFill>
                            <a:srgbClr val="000000"/>
                          </a:solidFill>
                          <a:latin typeface="Anton"/>
                          <a:ea typeface="Anton"/>
                          <a:cs typeface="Anton"/>
                          <a:sym typeface="Anton"/>
                        </a:rPr>
                        <a:t>No. of Ques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07962">
                <a:tc>
                  <a:txBody>
                    <a:bodyPr anchor="t" rtlCol="false"/>
                    <a:lstStyle/>
                    <a:p>
                      <a:pPr algn="ctr">
                        <a:lnSpc>
                          <a:spcPts val="4339"/>
                        </a:lnSpc>
                        <a:defRPr/>
                      </a:pPr>
                      <a:r>
                        <a:rPr lang="en-US" sz="3099">
                          <a:solidFill>
                            <a:srgbClr val="000000"/>
                          </a:solidFill>
                          <a:latin typeface="Open Sans"/>
                          <a:ea typeface="Open Sans"/>
                          <a:cs typeface="Open Sans"/>
                          <a:sym typeface="Open Sans"/>
                        </a:rPr>
                        <a:t>Section 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Reading &amp; Listening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18 Question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07962">
                <a:tc>
                  <a:txBody>
                    <a:bodyPr anchor="t" rtlCol="false"/>
                    <a:lstStyle/>
                    <a:p>
                      <a:pPr algn="ctr">
                        <a:lnSpc>
                          <a:spcPts val="4339"/>
                        </a:lnSpc>
                        <a:defRPr/>
                      </a:pPr>
                      <a:r>
                        <a:rPr lang="en-US" sz="3099">
                          <a:solidFill>
                            <a:srgbClr val="000000"/>
                          </a:solidFill>
                          <a:latin typeface="Open Sans"/>
                          <a:ea typeface="Open Sans"/>
                          <a:cs typeface="Open Sans"/>
                          <a:sym typeface="Open Sans"/>
                        </a:rPr>
                        <a:t>Section 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Speaking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3 Question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07962">
                <a:tc>
                  <a:txBody>
                    <a:bodyPr anchor="t" rtlCol="false"/>
                    <a:lstStyle/>
                    <a:p>
                      <a:pPr algn="ctr">
                        <a:lnSpc>
                          <a:spcPts val="4339"/>
                        </a:lnSpc>
                        <a:defRPr/>
                      </a:pPr>
                      <a:r>
                        <a:rPr lang="en-US" sz="3099">
                          <a:solidFill>
                            <a:srgbClr val="000000"/>
                          </a:solidFill>
                          <a:latin typeface="Open Sans"/>
                          <a:ea typeface="Open Sans"/>
                          <a:cs typeface="Open Sans"/>
                          <a:sym typeface="Open Sans"/>
                        </a:rPr>
                        <a:t>Section 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Grammar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34 Question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07962">
                <a:tc>
                  <a:txBody>
                    <a:bodyPr anchor="t" rtlCol="false"/>
                    <a:lstStyle/>
                    <a:p>
                      <a:pPr algn="ctr">
                        <a:lnSpc>
                          <a:spcPts val="4339"/>
                        </a:lnSpc>
                        <a:defRPr/>
                      </a:pPr>
                      <a:r>
                        <a:rPr lang="en-US" sz="3099">
                          <a:solidFill>
                            <a:srgbClr val="000000"/>
                          </a:solidFill>
                          <a:latin typeface="Open Sans"/>
                          <a:ea typeface="Open Sans"/>
                          <a:cs typeface="Open Sans"/>
                          <a:sym typeface="Open Sans"/>
                        </a:rPr>
                        <a:t>Section 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Comprehension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15 Question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427537" y="356723"/>
            <a:ext cx="17234042" cy="1210605"/>
          </a:xfrm>
          <a:prstGeom prst="rect">
            <a:avLst/>
          </a:prstGeom>
        </p:spPr>
        <p:txBody>
          <a:bodyPr anchor="t" rtlCol="false" tIns="0" lIns="0" bIns="0" rIns="0">
            <a:spAutoFit/>
          </a:bodyPr>
          <a:lstStyle/>
          <a:p>
            <a:pPr algn="ctr" marL="0" indent="0" lvl="0">
              <a:lnSpc>
                <a:spcPts val="9922"/>
              </a:lnSpc>
              <a:spcBef>
                <a:spcPct val="0"/>
              </a:spcBef>
            </a:pPr>
            <a:r>
              <a:rPr lang="en-US" sz="7087">
                <a:solidFill>
                  <a:srgbClr val="424CD6"/>
                </a:solidFill>
                <a:latin typeface="Anton"/>
                <a:ea typeface="Anton"/>
                <a:cs typeface="Anton"/>
                <a:sym typeface="Anton"/>
              </a:rPr>
              <a:t>Communication Round</a:t>
            </a:r>
          </a:p>
        </p:txBody>
      </p:sp>
      <p:sp>
        <p:nvSpPr>
          <p:cNvPr name="Freeform 4" id="4"/>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2">
              <a:alphaModFix amt="9999"/>
            </a:blip>
            <a:stretch>
              <a:fillRect l="0" t="-68033" r="0" b="-6707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6397" y="2035423"/>
            <a:ext cx="9731343" cy="7651268"/>
          </a:xfrm>
          <a:custGeom>
            <a:avLst/>
            <a:gdLst/>
            <a:ahLst/>
            <a:cxnLst/>
            <a:rect r="r" b="b" t="t" l="l"/>
            <a:pathLst>
              <a:path h="7651268" w="9731343">
                <a:moveTo>
                  <a:pt x="0" y="0"/>
                </a:moveTo>
                <a:lnTo>
                  <a:pt x="9731342" y="0"/>
                </a:lnTo>
                <a:lnTo>
                  <a:pt x="9731342" y="7651268"/>
                </a:lnTo>
                <a:lnTo>
                  <a:pt x="0" y="7651268"/>
                </a:lnTo>
                <a:lnTo>
                  <a:pt x="0" y="0"/>
                </a:lnTo>
                <a:close/>
              </a:path>
            </a:pathLst>
          </a:custGeom>
          <a:blipFill>
            <a:blip r:embed="rId2"/>
            <a:stretch>
              <a:fillRect l="0" t="0" r="0" b="0"/>
            </a:stretch>
          </a:blipFill>
        </p:spPr>
      </p:sp>
      <p:sp>
        <p:nvSpPr>
          <p:cNvPr name="Freeform 3" id="3"/>
          <p:cNvSpPr/>
          <p:nvPr/>
        </p:nvSpPr>
        <p:spPr>
          <a:xfrm flipH="false" flipV="false" rot="0">
            <a:off x="486397" y="385145"/>
            <a:ext cx="11504983" cy="1287110"/>
          </a:xfrm>
          <a:custGeom>
            <a:avLst/>
            <a:gdLst/>
            <a:ahLst/>
            <a:cxnLst/>
            <a:rect r="r" b="b" t="t" l="l"/>
            <a:pathLst>
              <a:path h="1287110" w="11504983">
                <a:moveTo>
                  <a:pt x="0" y="0"/>
                </a:moveTo>
                <a:lnTo>
                  <a:pt x="11504983" y="0"/>
                </a:lnTo>
                <a:lnTo>
                  <a:pt x="11504983" y="1287110"/>
                </a:lnTo>
                <a:lnTo>
                  <a:pt x="0" y="1287110"/>
                </a:lnTo>
                <a:lnTo>
                  <a:pt x="0" y="0"/>
                </a:lnTo>
                <a:close/>
              </a:path>
            </a:pathLst>
          </a:custGeom>
          <a:blipFill>
            <a:blip r:embed="rId3"/>
            <a:stretch>
              <a:fillRect l="0" t="-6664" r="0" b="-666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466256"/>
            <a:ext cx="10464800" cy="562444"/>
          </a:xfrm>
          <a:prstGeom prst="rect">
            <a:avLst/>
          </a:prstGeom>
        </p:spPr>
        <p:txBody>
          <a:bodyPr anchor="t" rtlCol="false" tIns="0" lIns="0" bIns="0" rIns="0">
            <a:spAutoFit/>
          </a:bodyPr>
          <a:lstStyle/>
          <a:p>
            <a:pPr algn="l">
              <a:lnSpc>
                <a:spcPts val="4700"/>
              </a:lnSpc>
              <a:spcBef>
                <a:spcPct val="0"/>
              </a:spcBef>
            </a:pPr>
            <a:r>
              <a:rPr lang="en-US" sz="3357">
                <a:solidFill>
                  <a:srgbClr val="216F91"/>
                </a:solidFill>
                <a:latin typeface="Anton"/>
                <a:ea typeface="Anton"/>
                <a:cs typeface="Anton"/>
                <a:sym typeface="Anton"/>
              </a:rPr>
              <a:t>  </a:t>
            </a:r>
            <a:r>
              <a:rPr lang="en-US" sz="3357">
                <a:solidFill>
                  <a:srgbClr val="216F91"/>
                </a:solidFill>
                <a:latin typeface="Anton"/>
                <a:ea typeface="Anton"/>
                <a:cs typeface="Anton"/>
                <a:sym typeface="Anton"/>
              </a:rPr>
              <a:t>Mandatory pre-requisites </a:t>
            </a:r>
          </a:p>
        </p:txBody>
      </p:sp>
      <p:sp>
        <p:nvSpPr>
          <p:cNvPr name="TextBox 3" id="3"/>
          <p:cNvSpPr txBox="true"/>
          <p:nvPr/>
        </p:nvSpPr>
        <p:spPr>
          <a:xfrm rot="0">
            <a:off x="298958" y="1214830"/>
            <a:ext cx="15814802" cy="870030"/>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Complete the man</a:t>
            </a:r>
            <a:r>
              <a:rPr lang="en-US" sz="2500">
                <a:solidFill>
                  <a:srgbClr val="000000"/>
                </a:solidFill>
                <a:latin typeface="Canva Sans"/>
                <a:ea typeface="Canva Sans"/>
                <a:cs typeface="Canva Sans"/>
                <a:sym typeface="Canva Sans"/>
              </a:rPr>
              <a:t>datory </a:t>
            </a:r>
            <a:r>
              <a:rPr lang="en-US" sz="2500" u="sng">
                <a:solidFill>
                  <a:srgbClr val="32C5D3"/>
                </a:solidFill>
                <a:latin typeface="Canva Sans"/>
                <a:ea typeface="Canva Sans"/>
                <a:cs typeface="Canva Sans"/>
                <a:sym typeface="Canva Sans"/>
                <a:hlinkClick r:id="rId2" tooltip="https://tests.mettl.com/v2/authenticateKey/7donkp8dmo"/>
              </a:rPr>
              <a:t>audio quality check</a:t>
            </a:r>
            <a:r>
              <a:rPr lang="en-US" sz="2500">
                <a:solidFill>
                  <a:srgbClr val="000000"/>
                </a:solidFill>
                <a:latin typeface="Canva Sans"/>
                <a:ea typeface="Canva Sans"/>
                <a:cs typeface="Canva Sans"/>
                <a:sym typeface="Canva Sans"/>
              </a:rPr>
              <a:t> to ensure audio-quality of the device and familiarize with the test environment. Recommend using the same device for final assessment.</a:t>
            </a:r>
          </a:p>
        </p:txBody>
      </p:sp>
      <p:sp>
        <p:nvSpPr>
          <p:cNvPr name="TextBox 4" id="4"/>
          <p:cNvSpPr txBox="true"/>
          <p:nvPr/>
        </p:nvSpPr>
        <p:spPr>
          <a:xfrm rot="0">
            <a:off x="298958" y="2166765"/>
            <a:ext cx="15814802" cy="870030"/>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Checkout th</a:t>
            </a:r>
            <a:r>
              <a:rPr lang="en-US" sz="2500" u="none">
                <a:solidFill>
                  <a:srgbClr val="000000"/>
                </a:solidFill>
                <a:latin typeface="Canva Sans"/>
                <a:ea typeface="Canva Sans"/>
                <a:cs typeface="Canva Sans"/>
                <a:sym typeface="Canva Sans"/>
              </a:rPr>
              <a:t>i</a:t>
            </a:r>
            <a:r>
              <a:rPr lang="en-US" sz="2500">
                <a:solidFill>
                  <a:srgbClr val="000000"/>
                </a:solidFill>
                <a:latin typeface="Canva Sans"/>
                <a:ea typeface="Canva Sans"/>
                <a:cs typeface="Canva Sans"/>
                <a:sym typeface="Canva Sans"/>
              </a:rPr>
              <a:t>s</a:t>
            </a:r>
            <a:r>
              <a:rPr lang="en-US" sz="2500" u="none">
                <a:solidFill>
                  <a:srgbClr val="000000"/>
                </a:solidFill>
                <a:latin typeface="Canva Sans"/>
                <a:ea typeface="Canva Sans"/>
                <a:cs typeface="Canva Sans"/>
                <a:sym typeface="Canva Sans"/>
              </a:rPr>
              <a:t> </a:t>
            </a:r>
            <a:r>
              <a:rPr lang="en-US" sz="2500" u="sng">
                <a:solidFill>
                  <a:srgbClr val="32C5D3"/>
                </a:solidFill>
                <a:latin typeface="Canva Sans"/>
                <a:ea typeface="Canva Sans"/>
                <a:cs typeface="Canva Sans"/>
                <a:sym typeface="Canva Sans"/>
                <a:hlinkClick r:id="rId3" tooltip="https://tests.mettl.com/v2/authenticateKey/7donkp8dmo"/>
              </a:rPr>
              <a:t>link</a:t>
            </a:r>
            <a:r>
              <a:rPr lang="en-US" sz="2500">
                <a:solidFill>
                  <a:srgbClr val="000000"/>
                </a:solidFill>
                <a:latin typeface="Canva Sans"/>
                <a:ea typeface="Canva Sans"/>
                <a:cs typeface="Canva Sans"/>
                <a:sym typeface="Canva Sans"/>
              </a:rPr>
              <a:t> to understand the exclusive Do’s and Don’ts for the audio check and actual assessment. </a:t>
            </a:r>
          </a:p>
        </p:txBody>
      </p:sp>
      <p:sp>
        <p:nvSpPr>
          <p:cNvPr name="TextBox 5" id="5"/>
          <p:cNvSpPr txBox="true"/>
          <p:nvPr/>
        </p:nvSpPr>
        <p:spPr>
          <a:xfrm rot="0">
            <a:off x="298958" y="3146243"/>
            <a:ext cx="15814802" cy="3937363"/>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Install MSB and test </a:t>
            </a:r>
            <a:r>
              <a:rPr lang="en-US" sz="2500" u="none">
                <a:solidFill>
                  <a:srgbClr val="000000"/>
                </a:solidFill>
                <a:latin typeface="Canva Sans"/>
                <a:ea typeface="Canva Sans"/>
                <a:cs typeface="Canva Sans"/>
                <a:sym typeface="Canva Sans"/>
              </a:rPr>
              <a:t>it wel</a:t>
            </a:r>
            <a:r>
              <a:rPr lang="en-US" sz="2500">
                <a:solidFill>
                  <a:srgbClr val="000000"/>
                </a:solidFill>
                <a:latin typeface="Canva Sans"/>
                <a:ea typeface="Canva Sans"/>
                <a:cs typeface="Canva Sans"/>
                <a:sym typeface="Canva Sans"/>
              </a:rPr>
              <a:t>l </a:t>
            </a:r>
            <a:r>
              <a:rPr lang="en-US" sz="2500" u="none">
                <a:solidFill>
                  <a:srgbClr val="000000"/>
                </a:solidFill>
                <a:latin typeface="Canva Sans"/>
                <a:ea typeface="Canva Sans"/>
                <a:cs typeface="Canva Sans"/>
                <a:sym typeface="Canva Sans"/>
              </a:rPr>
              <a:t>in</a:t>
            </a:r>
            <a:r>
              <a:rPr lang="en-US" sz="2500">
                <a:solidFill>
                  <a:srgbClr val="000000"/>
                </a:solidFill>
                <a:latin typeface="Canva Sans"/>
                <a:ea typeface="Canva Sans"/>
                <a:cs typeface="Canva Sans"/>
                <a:sym typeface="Canva Sans"/>
              </a:rPr>
              <a:t> advance of the scheduled assessment date to avoid any complications at the time of launch of the assessment. Refer to the </a:t>
            </a:r>
            <a:r>
              <a:rPr lang="en-US" sz="2500" u="sng">
                <a:solidFill>
                  <a:srgbClr val="32C5D3"/>
                </a:solidFill>
                <a:latin typeface="Canva Sans"/>
                <a:ea typeface="Canva Sans"/>
                <a:cs typeface="Canva Sans"/>
                <a:sym typeface="Canva Sans"/>
                <a:hlinkClick r:id="rId4" tooltip="https://support.mettl.com/portal/en/kb/articles/installation-guide-for-windows-msb-13"/>
              </a:rPr>
              <a:t>installation guide</a:t>
            </a:r>
            <a:r>
              <a:rPr lang="en-US" sz="2500">
                <a:solidFill>
                  <a:srgbClr val="000000"/>
                </a:solidFill>
                <a:latin typeface="Canva Sans"/>
                <a:ea typeface="Canva Sans"/>
                <a:cs typeface="Canva Sans"/>
                <a:sym typeface="Canva Sans"/>
              </a:rPr>
              <a:t>.</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Ensure desktop / laptop audio socket is in proper working condition and able to detect mic and the incoming voice. </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Ensure webcam is functional and well connected. You will be monitored via webcam during the assessment</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Require minimum 2 mbps speed with stable internet connection.</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Recommend using USB connector with a mounted mic or a very good quality in-line mic. If not, audio quality problems might arise</a:t>
            </a:r>
          </a:p>
        </p:txBody>
      </p:sp>
      <p:sp>
        <p:nvSpPr>
          <p:cNvPr name="Freeform 6" id="6"/>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5">
              <a:alphaModFix amt="9999"/>
            </a:blip>
            <a:stretch>
              <a:fillRect l="0" t="-68033" r="0" b="-67074"/>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1488" y="852919"/>
            <a:ext cx="16509263" cy="9231784"/>
          </a:xfrm>
          <a:prstGeom prst="rect">
            <a:avLst/>
          </a:prstGeom>
        </p:spPr>
        <p:txBody>
          <a:bodyPr anchor="t" rtlCol="false" tIns="0" lIns="0" bIns="0" rIns="0">
            <a:spAutoFit/>
          </a:bodyPr>
          <a:lstStyle/>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Perform the </a:t>
            </a:r>
            <a:r>
              <a:rPr lang="en-US" b="true" sz="2531">
                <a:solidFill>
                  <a:srgbClr val="000000"/>
                </a:solidFill>
                <a:latin typeface="Canva Sans Bold"/>
                <a:ea typeface="Canva Sans Bold"/>
                <a:cs typeface="Canva Sans Bold"/>
                <a:sym typeface="Canva Sans Bold"/>
              </a:rPr>
              <a:t>au</a:t>
            </a:r>
            <a:r>
              <a:rPr lang="en-US" b="true" sz="2531">
                <a:solidFill>
                  <a:srgbClr val="000000"/>
                </a:solidFill>
                <a:latin typeface="Canva Sans Bold"/>
                <a:ea typeface="Canva Sans Bold"/>
                <a:cs typeface="Canva Sans Bold"/>
                <a:sym typeface="Canva Sans Bold"/>
              </a:rPr>
              <a:t>dio quality check </a:t>
            </a:r>
            <a:r>
              <a:rPr lang="en-US" sz="2531">
                <a:solidFill>
                  <a:srgbClr val="000000"/>
                </a:solidFill>
                <a:latin typeface="Canva Sans"/>
                <a:ea typeface="Canva Sans"/>
                <a:cs typeface="Canva Sans"/>
                <a:sym typeface="Canva Sans"/>
              </a:rPr>
              <a:t>mentioned above as part of your system readiness check and any required installation / configuration. This check is only an audio device test &amp; not the actual assessment. The audio device used for the audio quality check is recommended to be used for the final assessment as well.</a:t>
            </a:r>
          </a:p>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Use </a:t>
            </a:r>
            <a:r>
              <a:rPr lang="en-US" b="true" sz="2531">
                <a:solidFill>
                  <a:srgbClr val="000000"/>
                </a:solidFill>
                <a:latin typeface="Canva Sans Bold"/>
                <a:ea typeface="Canva Sans Bold"/>
                <a:cs typeface="Canva Sans Bold"/>
                <a:sym typeface="Canva Sans Bold"/>
              </a:rPr>
              <a:t>"Check System Compatibility"</a:t>
            </a:r>
            <a:r>
              <a:rPr lang="en-US" sz="2531">
                <a:solidFill>
                  <a:srgbClr val="000000"/>
                </a:solidFill>
                <a:latin typeface="Canva Sans"/>
                <a:ea typeface="Canva Sans"/>
                <a:cs typeface="Canva Sans"/>
                <a:sym typeface="Canva Sans"/>
              </a:rPr>
              <a:t> link at the top to perform system readiness check and any required installation / configuration. </a:t>
            </a:r>
          </a:p>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Ensure that the voice through microphone is detected very clearly through the desktop / laptop.</a:t>
            </a:r>
          </a:p>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Ensure to have consistent and uninterrupted high speed internet connectivity – as the assessment has audio listening questions that can be played only once, beyond which it would be disabled. </a:t>
            </a:r>
          </a:p>
          <a:p>
            <a:pPr algn="l" marL="546639" indent="-273320" lvl="1">
              <a:lnSpc>
                <a:spcPts val="3544"/>
              </a:lnSpc>
              <a:buFont typeface="Arial"/>
              <a:buChar char="•"/>
            </a:pPr>
            <a:r>
              <a:rPr lang="en-US" b="true" sz="2531">
                <a:solidFill>
                  <a:srgbClr val="000000"/>
                </a:solidFill>
                <a:latin typeface="Canva Sans Bold"/>
                <a:ea typeface="Canva Sans Bold"/>
                <a:cs typeface="Canva Sans Bold"/>
                <a:sym typeface="Canva Sans Bold"/>
              </a:rPr>
              <a:t>Do not press F5 or refresh during the assessment</a:t>
            </a:r>
            <a:r>
              <a:rPr lang="en-US" sz="2531">
                <a:solidFill>
                  <a:srgbClr val="000000"/>
                </a:solidFill>
                <a:latin typeface="Canva Sans"/>
                <a:ea typeface="Canva Sans"/>
                <a:cs typeface="Canva Sans"/>
                <a:sym typeface="Canva Sans"/>
              </a:rPr>
              <a:t> – as it would auto-submit and end the assessment</a:t>
            </a:r>
          </a:p>
          <a:p>
            <a:pPr algn="l" marL="546639" indent="-273320" lvl="1">
              <a:lnSpc>
                <a:spcPts val="3544"/>
              </a:lnSpc>
              <a:buFont typeface="Arial"/>
              <a:buChar char="•"/>
            </a:pPr>
            <a:r>
              <a:rPr lang="en-US" b="true" sz="2531">
                <a:solidFill>
                  <a:srgbClr val="000000"/>
                </a:solidFill>
                <a:latin typeface="Canva Sans Bold"/>
                <a:ea typeface="Canva Sans Bold"/>
                <a:cs typeface="Canva Sans Bold"/>
                <a:sym typeface="Canva Sans Bold"/>
              </a:rPr>
              <a:t>Hit "Start Test"</a:t>
            </a:r>
            <a:r>
              <a:rPr lang="en-US" sz="2531">
                <a:solidFill>
                  <a:srgbClr val="000000"/>
                </a:solidFill>
                <a:latin typeface="Canva Sans"/>
                <a:ea typeface="Canva Sans"/>
                <a:cs typeface="Canva Sans"/>
                <a:sym typeface="Canva Sans"/>
              </a:rPr>
              <a:t> link only at the specified test commencement time as it will be enabled only then. </a:t>
            </a:r>
          </a:p>
          <a:p>
            <a:pPr algn="l" marL="546639" indent="-273320" lvl="1">
              <a:lnSpc>
                <a:spcPts val="3544"/>
              </a:lnSpc>
              <a:buFont typeface="Arial"/>
              <a:buChar char="•"/>
            </a:pPr>
            <a:r>
              <a:rPr lang="en-US" b="true" sz="2531">
                <a:solidFill>
                  <a:srgbClr val="000000"/>
                </a:solidFill>
                <a:latin typeface="Canva Sans Bold"/>
                <a:ea typeface="Canva Sans Bold"/>
                <a:cs typeface="Canva Sans Bold"/>
                <a:sym typeface="Canva Sans Bold"/>
              </a:rPr>
              <a:t>Assessment has more than 1 section, so do not click ‘Finish Test’ button until all the sections are completed. </a:t>
            </a:r>
            <a:r>
              <a:rPr lang="en-US" sz="2531">
                <a:solidFill>
                  <a:srgbClr val="000000"/>
                </a:solidFill>
                <a:latin typeface="Canva Sans"/>
                <a:ea typeface="Canva Sans"/>
                <a:cs typeface="Canva Sans"/>
                <a:sym typeface="Canva Sans"/>
              </a:rPr>
              <a:t>Upon clicking ‘Finish Test’, a summary of the completed sections and pending sections will be shown. Please review it.Complete each section within the allocated time as they are time bound. It will automatically move to next section when the time is up.</a:t>
            </a:r>
          </a:p>
          <a:p>
            <a:pPr algn="l" marL="546639" indent="-273320" lvl="1">
              <a:lnSpc>
                <a:spcPts val="3544"/>
              </a:lnSpc>
              <a:buFont typeface="Arial"/>
              <a:buChar char="•"/>
            </a:pPr>
            <a:r>
              <a:rPr lang="en-US" b="true" sz="2531">
                <a:solidFill>
                  <a:srgbClr val="000000"/>
                </a:solidFill>
                <a:latin typeface="Canva Sans Bold"/>
                <a:ea typeface="Canva Sans Bold"/>
                <a:cs typeface="Canva Sans Bold"/>
                <a:sym typeface="Canva Sans Bold"/>
              </a:rPr>
              <a:t>Only one attempt is available. </a:t>
            </a:r>
            <a:r>
              <a:rPr lang="en-US" sz="2531">
                <a:solidFill>
                  <a:srgbClr val="000000"/>
                </a:solidFill>
                <a:latin typeface="Canva Sans"/>
                <a:ea typeface="Canva Sans"/>
                <a:cs typeface="Canva Sans"/>
                <a:sym typeface="Canva Sans"/>
              </a:rPr>
              <a:t>Ensure laptop battery is fully charged / desktop is powered throughout the assessment duration and you have uninterrupted internet connection. Install MSB and perform all system checks well in advance.</a:t>
            </a:r>
          </a:p>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In case you are facing an issue while launching MSB, please refer to the </a:t>
            </a:r>
            <a:r>
              <a:rPr lang="en-US" sz="2531" u="sng">
                <a:solidFill>
                  <a:srgbClr val="32C5D3"/>
                </a:solidFill>
                <a:latin typeface="Canva Sans"/>
                <a:ea typeface="Canva Sans"/>
                <a:cs typeface="Canva Sans"/>
                <a:sym typeface="Canva Sans"/>
                <a:hlinkClick r:id="rId2" tooltip="https://media.mettl.com/v2/file/997114952_1725020168317_347df87e-3c49-4d99-93d8-e5c5be675a7a.pdf?key=JOfV-lg9VK37k0YF1mCUm7_DBt2CA1wvryUXPAx6JA46lda3Npe8CRNVtyFnYSklRstsdbF11VfRBuK5Kt-fs-DGOfd5Bx6ftWIUw6Uqp0_59XypScTbw8v7Z2BBjxWX24yGFHAwFpERcz5O-_NSSg&amp;mediaContext=XesuWQDDI8Z98Zpp7qWuvA&amp;signature=JOfV-lg9VK37k0YF1mCUm7_DBt2CA1wvryUXPAx6JA46lda3Npe8CRNVtyFnYSklRstsdbF11VfRBuK5Kt-fs-DGOfd5Bx6ftWIUw6Uqp0_59XypScTbw8v7Z2BBjxWXT_nEoHBkEibkeCZoipyIQw"/>
              </a:rPr>
              <a:t>trouble shooting document</a:t>
            </a:r>
            <a:r>
              <a:rPr lang="en-US" sz="2531">
                <a:solidFill>
                  <a:srgbClr val="000000"/>
                </a:solidFill>
                <a:latin typeface="Canva Sans"/>
                <a:ea typeface="Canva Sans"/>
                <a:cs typeface="Canva Sans"/>
                <a:sym typeface="Canva Sans"/>
              </a:rPr>
              <a:t>.</a:t>
            </a:r>
          </a:p>
          <a:p>
            <a:pPr algn="l" marL="546639" indent="-273320" lvl="1">
              <a:lnSpc>
                <a:spcPts val="3544"/>
              </a:lnSpc>
              <a:buFont typeface="Arial"/>
              <a:buChar char="•"/>
            </a:pPr>
            <a:r>
              <a:rPr lang="en-US" sz="2531">
                <a:solidFill>
                  <a:srgbClr val="000000"/>
                </a:solidFill>
                <a:latin typeface="Canva Sans"/>
                <a:ea typeface="Canva Sans"/>
                <a:cs typeface="Canva Sans"/>
                <a:sym typeface="Canva Sans"/>
              </a:rPr>
              <a:t>In case of any disconnection due to power failure or internet issue, </a:t>
            </a:r>
            <a:r>
              <a:rPr lang="en-US" b="true" sz="2531">
                <a:solidFill>
                  <a:srgbClr val="000000"/>
                </a:solidFill>
                <a:latin typeface="Canva Sans Bold"/>
                <a:ea typeface="Canva Sans Bold"/>
                <a:cs typeface="Canva Sans Bold"/>
                <a:sym typeface="Canva Sans Bold"/>
              </a:rPr>
              <a:t>please restart your assessment immediately using the same invitation link</a:t>
            </a:r>
          </a:p>
        </p:txBody>
      </p:sp>
      <p:sp>
        <p:nvSpPr>
          <p:cNvPr name="TextBox 3" id="3"/>
          <p:cNvSpPr txBox="true"/>
          <p:nvPr/>
        </p:nvSpPr>
        <p:spPr>
          <a:xfrm rot="0">
            <a:off x="0" y="148729"/>
            <a:ext cx="10464800" cy="562444"/>
          </a:xfrm>
          <a:prstGeom prst="rect">
            <a:avLst/>
          </a:prstGeom>
        </p:spPr>
        <p:txBody>
          <a:bodyPr anchor="t" rtlCol="false" tIns="0" lIns="0" bIns="0" rIns="0">
            <a:spAutoFit/>
          </a:bodyPr>
          <a:lstStyle/>
          <a:p>
            <a:pPr algn="l">
              <a:lnSpc>
                <a:spcPts val="4700"/>
              </a:lnSpc>
              <a:spcBef>
                <a:spcPct val="0"/>
              </a:spcBef>
            </a:pPr>
            <a:r>
              <a:rPr lang="en-US" sz="3357">
                <a:solidFill>
                  <a:srgbClr val="216F91"/>
                </a:solidFill>
                <a:latin typeface="Anton"/>
                <a:ea typeface="Anton"/>
                <a:cs typeface="Anton"/>
                <a:sym typeface="Anton"/>
              </a:rPr>
              <a:t>  Important points:</a:t>
            </a:r>
          </a:p>
        </p:txBody>
      </p:sp>
      <p:sp>
        <p:nvSpPr>
          <p:cNvPr name="Freeform 4" id="4"/>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3">
              <a:alphaModFix amt="9999"/>
            </a:blip>
            <a:stretch>
              <a:fillRect l="0" t="-68033" r="0" b="-6707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5179" y="0"/>
            <a:ext cx="12242106" cy="5599445"/>
          </a:xfrm>
          <a:custGeom>
            <a:avLst/>
            <a:gdLst/>
            <a:ahLst/>
            <a:cxnLst/>
            <a:rect r="r" b="b" t="t" l="l"/>
            <a:pathLst>
              <a:path h="5599445" w="12242106">
                <a:moveTo>
                  <a:pt x="0" y="0"/>
                </a:moveTo>
                <a:lnTo>
                  <a:pt x="12242106" y="0"/>
                </a:lnTo>
                <a:lnTo>
                  <a:pt x="12242106" y="5599445"/>
                </a:lnTo>
                <a:lnTo>
                  <a:pt x="0" y="5599445"/>
                </a:lnTo>
                <a:lnTo>
                  <a:pt x="0" y="0"/>
                </a:lnTo>
                <a:close/>
              </a:path>
            </a:pathLst>
          </a:custGeom>
          <a:blipFill>
            <a:blip r:embed="rId2"/>
            <a:stretch>
              <a:fillRect l="0" t="-1778" r="0" b="-4107"/>
            </a:stretch>
          </a:blipFill>
        </p:spPr>
      </p:sp>
      <p:sp>
        <p:nvSpPr>
          <p:cNvPr name="Freeform 3" id="3"/>
          <p:cNvSpPr/>
          <p:nvPr/>
        </p:nvSpPr>
        <p:spPr>
          <a:xfrm flipH="false" flipV="false" rot="0">
            <a:off x="0" y="5599445"/>
            <a:ext cx="13039193" cy="4680461"/>
          </a:xfrm>
          <a:custGeom>
            <a:avLst/>
            <a:gdLst/>
            <a:ahLst/>
            <a:cxnLst/>
            <a:rect r="r" b="b" t="t" l="l"/>
            <a:pathLst>
              <a:path h="4680461" w="13039193">
                <a:moveTo>
                  <a:pt x="0" y="0"/>
                </a:moveTo>
                <a:lnTo>
                  <a:pt x="13039193" y="0"/>
                </a:lnTo>
                <a:lnTo>
                  <a:pt x="13039193" y="4680461"/>
                </a:lnTo>
                <a:lnTo>
                  <a:pt x="0" y="4680461"/>
                </a:lnTo>
                <a:lnTo>
                  <a:pt x="0" y="0"/>
                </a:lnTo>
                <a:close/>
              </a:path>
            </a:pathLst>
          </a:custGeom>
          <a:blipFill>
            <a:blip r:embed="rId3"/>
            <a:stretch>
              <a:fillRect l="0" t="-6234" r="0" b="0"/>
            </a:stretch>
          </a:blipFill>
        </p:spPr>
      </p:sp>
      <p:sp>
        <p:nvSpPr>
          <p:cNvPr name="Freeform 4" id="4"/>
          <p:cNvSpPr/>
          <p:nvPr/>
        </p:nvSpPr>
        <p:spPr>
          <a:xfrm flipH="false" flipV="false" rot="0">
            <a:off x="2318287" y="2623678"/>
            <a:ext cx="12921681" cy="5496065"/>
          </a:xfrm>
          <a:custGeom>
            <a:avLst/>
            <a:gdLst/>
            <a:ahLst/>
            <a:cxnLst/>
            <a:rect r="r" b="b" t="t" l="l"/>
            <a:pathLst>
              <a:path h="5496065" w="12921681">
                <a:moveTo>
                  <a:pt x="0" y="0"/>
                </a:moveTo>
                <a:lnTo>
                  <a:pt x="12921681" y="0"/>
                </a:lnTo>
                <a:lnTo>
                  <a:pt x="12921681" y="5496065"/>
                </a:lnTo>
                <a:lnTo>
                  <a:pt x="0" y="5496065"/>
                </a:lnTo>
                <a:lnTo>
                  <a:pt x="0" y="0"/>
                </a:lnTo>
                <a:close/>
              </a:path>
            </a:pathLst>
          </a:custGeom>
          <a:blipFill>
            <a:blip r:embed="rId4">
              <a:alphaModFix amt="9999"/>
            </a:blip>
            <a:stretch>
              <a:fillRect l="0" t="-68033" r="0" b="-67074"/>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Reading &amp; Listening Section</a:t>
            </a:r>
          </a:p>
        </p:txBody>
      </p:sp>
      <p:grpSp>
        <p:nvGrpSpPr>
          <p:cNvPr name="Group 3" id="3"/>
          <p:cNvGrpSpPr/>
          <p:nvPr/>
        </p:nvGrpSpPr>
        <p:grpSpPr>
          <a:xfrm rot="0">
            <a:off x="0" y="949557"/>
            <a:ext cx="18239588" cy="930444"/>
            <a:chOff x="0" y="0"/>
            <a:chExt cx="4803842" cy="245055"/>
          </a:xfrm>
        </p:grpSpPr>
        <p:sp>
          <p:nvSpPr>
            <p:cNvPr name="Freeform 4" id="4"/>
            <p:cNvSpPr/>
            <p:nvPr/>
          </p:nvSpPr>
          <p:spPr>
            <a:xfrm flipH="false" flipV="false" rot="0">
              <a:off x="0" y="0"/>
              <a:ext cx="4803842" cy="245055"/>
            </a:xfrm>
            <a:custGeom>
              <a:avLst/>
              <a:gdLst/>
              <a:ahLst/>
              <a:cxnLst/>
              <a:rect r="r" b="b" t="t" l="l"/>
              <a:pathLst>
                <a:path h="245055" w="4803842">
                  <a:moveTo>
                    <a:pt x="0" y="0"/>
                  </a:moveTo>
                  <a:lnTo>
                    <a:pt x="4803842" y="0"/>
                  </a:lnTo>
                  <a:lnTo>
                    <a:pt x="4803842" y="245055"/>
                  </a:lnTo>
                  <a:lnTo>
                    <a:pt x="0" y="245055"/>
                  </a:lnTo>
                  <a:close/>
                </a:path>
              </a:pathLst>
            </a:custGeom>
            <a:solidFill>
              <a:srgbClr val="D9D9D9"/>
            </a:solidFill>
          </p:spPr>
        </p:sp>
        <p:sp>
          <p:nvSpPr>
            <p:cNvPr name="TextBox 5" id="5"/>
            <p:cNvSpPr txBox="true"/>
            <p:nvPr/>
          </p:nvSpPr>
          <p:spPr>
            <a:xfrm>
              <a:off x="0" y="-38100"/>
              <a:ext cx="4803842" cy="28315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091258"/>
            <a:ext cx="14808786" cy="580367"/>
          </a:xfrm>
          <a:prstGeom prst="rect">
            <a:avLst/>
          </a:prstGeom>
        </p:spPr>
        <p:txBody>
          <a:bodyPr anchor="t" rtlCol="false" tIns="0" lIns="0" bIns="0" rIns="0">
            <a:spAutoFit/>
          </a:bodyPr>
          <a:lstStyle/>
          <a:p>
            <a:pPr algn="l">
              <a:lnSpc>
                <a:spcPts val="4759"/>
              </a:lnSpc>
            </a:pPr>
            <a:r>
              <a:rPr lang="en-US" sz="3399">
                <a:solidFill>
                  <a:srgbClr val="216F91"/>
                </a:solidFill>
                <a:latin typeface="Canva Sans"/>
                <a:ea typeface="Canva Sans"/>
                <a:cs typeface="Canva Sans"/>
                <a:sym typeface="Canva Sans"/>
              </a:rPr>
              <a:t>Please read the sentence as instructed.</a:t>
            </a:r>
          </a:p>
        </p:txBody>
      </p:sp>
      <p:grpSp>
        <p:nvGrpSpPr>
          <p:cNvPr name="Group 7" id="7"/>
          <p:cNvGrpSpPr/>
          <p:nvPr/>
        </p:nvGrpSpPr>
        <p:grpSpPr>
          <a:xfrm rot="0">
            <a:off x="264670" y="3400667"/>
            <a:ext cx="8534277" cy="3485666"/>
            <a:chOff x="0" y="0"/>
            <a:chExt cx="2247711" cy="918035"/>
          </a:xfrm>
        </p:grpSpPr>
        <p:sp>
          <p:nvSpPr>
            <p:cNvPr name="Freeform 8" id="8"/>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737373"/>
            </a:solidFill>
          </p:spPr>
        </p:sp>
        <p:sp>
          <p:nvSpPr>
            <p:cNvPr name="TextBox 9" id="9"/>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503569" y="3400667"/>
            <a:ext cx="8534277" cy="3485666"/>
            <a:chOff x="0" y="0"/>
            <a:chExt cx="2247711" cy="918035"/>
          </a:xfrm>
        </p:grpSpPr>
        <p:sp>
          <p:nvSpPr>
            <p:cNvPr name="Freeform 11" id="11"/>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C64040"/>
            </a:solidFill>
          </p:spPr>
        </p:sp>
        <p:sp>
          <p:nvSpPr>
            <p:cNvPr name="TextBox 12" id="12"/>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08907" y="4827030"/>
            <a:ext cx="10112475" cy="580366"/>
          </a:xfrm>
          <a:prstGeom prst="rect">
            <a:avLst/>
          </a:prstGeom>
        </p:spPr>
        <p:txBody>
          <a:bodyPr anchor="t" rtlCol="false" tIns="0" lIns="0" bIns="0" rIns="0">
            <a:spAutoFit/>
          </a:bodyPr>
          <a:lstStyle/>
          <a:p>
            <a:pPr algn="ctr">
              <a:lnSpc>
                <a:spcPts val="4760"/>
              </a:lnSpc>
            </a:pPr>
            <a:r>
              <a:rPr lang="en-US" sz="3400" b="true">
                <a:solidFill>
                  <a:srgbClr val="ECECEC"/>
                </a:solidFill>
                <a:latin typeface="Canva Sans Bold"/>
                <a:ea typeface="Canva Sans Bold"/>
                <a:cs typeface="Canva Sans Bold"/>
                <a:sym typeface="Canva Sans Bold"/>
              </a:rPr>
              <a:t>Please Read sentence one</a:t>
            </a:r>
          </a:p>
        </p:txBody>
      </p:sp>
      <p:sp>
        <p:nvSpPr>
          <p:cNvPr name="TextBox 14" id="14"/>
          <p:cNvSpPr txBox="true"/>
          <p:nvPr/>
        </p:nvSpPr>
        <p:spPr>
          <a:xfrm rot="0">
            <a:off x="10191932" y="4241720"/>
            <a:ext cx="8444336" cy="1773228"/>
          </a:xfrm>
          <a:prstGeom prst="rect">
            <a:avLst/>
          </a:prstGeom>
        </p:spPr>
        <p:txBody>
          <a:bodyPr anchor="t" rtlCol="false" tIns="0" lIns="0" bIns="0" rIns="0">
            <a:spAutoFit/>
          </a:bodyPr>
          <a:lstStyle/>
          <a:p>
            <a:pPr algn="l" marL="575718" indent="-287859" lvl="1">
              <a:lnSpc>
                <a:spcPts val="3733"/>
              </a:lnSpc>
              <a:buAutoNum type="arabicPeriod" startAt="1"/>
            </a:pPr>
            <a:r>
              <a:rPr lang="en-US" b="true" sz="2666">
                <a:solidFill>
                  <a:srgbClr val="ECECEC"/>
                </a:solidFill>
                <a:latin typeface="Canva Sans Bold"/>
                <a:ea typeface="Canva Sans Bold"/>
                <a:cs typeface="Canva Sans Bold"/>
                <a:sym typeface="Canva Sans Bold"/>
              </a:rPr>
              <a:t> He drinks coffee every morning.</a:t>
            </a:r>
          </a:p>
          <a:p>
            <a:pPr algn="l" marL="533073" indent="-266537" lvl="1">
              <a:lnSpc>
                <a:spcPts val="3456"/>
              </a:lnSpc>
              <a:buAutoNum type="arabicPeriod" startAt="1"/>
            </a:pPr>
            <a:r>
              <a:rPr lang="en-US" b="true" sz="2469">
                <a:solidFill>
                  <a:srgbClr val="ECECEC"/>
                </a:solidFill>
                <a:latin typeface="Canva Sans Bold"/>
                <a:ea typeface="Canva Sans Bold"/>
                <a:cs typeface="Canva Sans Bold"/>
                <a:sym typeface="Canva Sans Bold"/>
              </a:rPr>
              <a:t> I wrote a poem yesterday.</a:t>
            </a:r>
          </a:p>
          <a:p>
            <a:pPr algn="l" marL="533073" indent="-266537" lvl="1">
              <a:lnSpc>
                <a:spcPts val="3456"/>
              </a:lnSpc>
              <a:buAutoNum type="arabicPeriod" startAt="1"/>
            </a:pPr>
            <a:r>
              <a:rPr lang="en-US" b="true" sz="2469">
                <a:solidFill>
                  <a:srgbClr val="ECECEC"/>
                </a:solidFill>
                <a:latin typeface="Canva Sans Bold"/>
                <a:ea typeface="Canva Sans Bold"/>
                <a:cs typeface="Canva Sans Bold"/>
                <a:sym typeface="Canva Sans Bold"/>
              </a:rPr>
              <a:t> The children played football in the field</a:t>
            </a:r>
          </a:p>
          <a:p>
            <a:pPr algn="l" marL="533073" indent="-266537" lvl="1">
              <a:lnSpc>
                <a:spcPts val="3456"/>
              </a:lnSpc>
              <a:buAutoNum type="arabicPeriod" startAt="1"/>
            </a:pPr>
            <a:r>
              <a:rPr lang="en-US" b="true" sz="2469">
                <a:solidFill>
                  <a:srgbClr val="ECECEC"/>
                </a:solidFill>
                <a:latin typeface="Canva Sans Bold"/>
                <a:ea typeface="Canva Sans Bold"/>
                <a:cs typeface="Canva Sans Bold"/>
                <a:sym typeface="Canva Sans Bold"/>
              </a:rPr>
              <a:t> The dog barked loudly.</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2868" y="-95250"/>
            <a:ext cx="10464800" cy="862130"/>
          </a:xfrm>
          <a:prstGeom prst="rect">
            <a:avLst/>
          </a:prstGeom>
        </p:spPr>
        <p:txBody>
          <a:bodyPr anchor="t" rtlCol="false" tIns="0" lIns="0" bIns="0" rIns="0">
            <a:spAutoFit/>
          </a:bodyPr>
          <a:lstStyle/>
          <a:p>
            <a:pPr algn="l">
              <a:lnSpc>
                <a:spcPts val="7080"/>
              </a:lnSpc>
              <a:spcBef>
                <a:spcPct val="0"/>
              </a:spcBef>
            </a:pPr>
            <a:r>
              <a:rPr lang="en-US" sz="5057">
                <a:solidFill>
                  <a:srgbClr val="C64040"/>
                </a:solidFill>
                <a:latin typeface="Anton"/>
                <a:ea typeface="Anton"/>
                <a:cs typeface="Anton"/>
                <a:sym typeface="Anton"/>
              </a:rPr>
              <a:t>  Reading &amp; Listening Section</a:t>
            </a:r>
          </a:p>
        </p:txBody>
      </p:sp>
      <p:grpSp>
        <p:nvGrpSpPr>
          <p:cNvPr name="Group 3" id="3"/>
          <p:cNvGrpSpPr/>
          <p:nvPr/>
        </p:nvGrpSpPr>
        <p:grpSpPr>
          <a:xfrm rot="0">
            <a:off x="0" y="949557"/>
            <a:ext cx="18239588" cy="930444"/>
            <a:chOff x="0" y="0"/>
            <a:chExt cx="4803842" cy="245055"/>
          </a:xfrm>
        </p:grpSpPr>
        <p:sp>
          <p:nvSpPr>
            <p:cNvPr name="Freeform 4" id="4"/>
            <p:cNvSpPr/>
            <p:nvPr/>
          </p:nvSpPr>
          <p:spPr>
            <a:xfrm flipH="false" flipV="false" rot="0">
              <a:off x="0" y="0"/>
              <a:ext cx="4803842" cy="245055"/>
            </a:xfrm>
            <a:custGeom>
              <a:avLst/>
              <a:gdLst/>
              <a:ahLst/>
              <a:cxnLst/>
              <a:rect r="r" b="b" t="t" l="l"/>
              <a:pathLst>
                <a:path h="245055" w="4803842">
                  <a:moveTo>
                    <a:pt x="0" y="0"/>
                  </a:moveTo>
                  <a:lnTo>
                    <a:pt x="4803842" y="0"/>
                  </a:lnTo>
                  <a:lnTo>
                    <a:pt x="4803842" y="245055"/>
                  </a:lnTo>
                  <a:lnTo>
                    <a:pt x="0" y="245055"/>
                  </a:lnTo>
                  <a:close/>
                </a:path>
              </a:pathLst>
            </a:custGeom>
            <a:solidFill>
              <a:srgbClr val="D9D9D9"/>
            </a:solidFill>
          </p:spPr>
        </p:sp>
        <p:sp>
          <p:nvSpPr>
            <p:cNvPr name="TextBox 5" id="5"/>
            <p:cNvSpPr txBox="true"/>
            <p:nvPr/>
          </p:nvSpPr>
          <p:spPr>
            <a:xfrm>
              <a:off x="0" y="-38100"/>
              <a:ext cx="4803842" cy="28315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091258"/>
            <a:ext cx="14808786" cy="580367"/>
          </a:xfrm>
          <a:prstGeom prst="rect">
            <a:avLst/>
          </a:prstGeom>
        </p:spPr>
        <p:txBody>
          <a:bodyPr anchor="t" rtlCol="false" tIns="0" lIns="0" bIns="0" rIns="0">
            <a:spAutoFit/>
          </a:bodyPr>
          <a:lstStyle/>
          <a:p>
            <a:pPr algn="l">
              <a:lnSpc>
                <a:spcPts val="4759"/>
              </a:lnSpc>
            </a:pPr>
            <a:r>
              <a:rPr lang="en-US" sz="3399">
                <a:solidFill>
                  <a:srgbClr val="216F91"/>
                </a:solidFill>
                <a:latin typeface="Canva Sans"/>
                <a:ea typeface="Canva Sans"/>
                <a:cs typeface="Canva Sans"/>
                <a:sym typeface="Canva Sans"/>
              </a:rPr>
              <a:t>Please repeat each sentence that you hear</a:t>
            </a:r>
          </a:p>
        </p:txBody>
      </p:sp>
      <p:grpSp>
        <p:nvGrpSpPr>
          <p:cNvPr name="Group 7" id="7"/>
          <p:cNvGrpSpPr/>
          <p:nvPr/>
        </p:nvGrpSpPr>
        <p:grpSpPr>
          <a:xfrm rot="0">
            <a:off x="264670" y="3400667"/>
            <a:ext cx="8534277" cy="3485666"/>
            <a:chOff x="0" y="0"/>
            <a:chExt cx="2247711" cy="918035"/>
          </a:xfrm>
        </p:grpSpPr>
        <p:sp>
          <p:nvSpPr>
            <p:cNvPr name="Freeform 8" id="8"/>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737373"/>
            </a:solidFill>
          </p:spPr>
        </p:sp>
        <p:sp>
          <p:nvSpPr>
            <p:cNvPr name="TextBox 9" id="9"/>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503569" y="3400667"/>
            <a:ext cx="8534277" cy="3485666"/>
            <a:chOff x="0" y="0"/>
            <a:chExt cx="2247711" cy="918035"/>
          </a:xfrm>
        </p:grpSpPr>
        <p:sp>
          <p:nvSpPr>
            <p:cNvPr name="Freeform 11" id="11"/>
            <p:cNvSpPr/>
            <p:nvPr/>
          </p:nvSpPr>
          <p:spPr>
            <a:xfrm flipH="false" flipV="false" rot="0">
              <a:off x="0" y="0"/>
              <a:ext cx="2247711" cy="918035"/>
            </a:xfrm>
            <a:custGeom>
              <a:avLst/>
              <a:gdLst/>
              <a:ahLst/>
              <a:cxnLst/>
              <a:rect r="r" b="b" t="t" l="l"/>
              <a:pathLst>
                <a:path h="918035" w="2247711">
                  <a:moveTo>
                    <a:pt x="15422" y="0"/>
                  </a:moveTo>
                  <a:lnTo>
                    <a:pt x="2232289" y="0"/>
                  </a:lnTo>
                  <a:cubicBezTo>
                    <a:pt x="2240806" y="0"/>
                    <a:pt x="2247711" y="6905"/>
                    <a:pt x="2247711" y="15422"/>
                  </a:cubicBezTo>
                  <a:lnTo>
                    <a:pt x="2247711" y="902614"/>
                  </a:lnTo>
                  <a:cubicBezTo>
                    <a:pt x="2247711" y="911131"/>
                    <a:pt x="2240806" y="918035"/>
                    <a:pt x="2232289" y="918035"/>
                  </a:cubicBezTo>
                  <a:lnTo>
                    <a:pt x="15422" y="918035"/>
                  </a:lnTo>
                  <a:cubicBezTo>
                    <a:pt x="11332" y="918035"/>
                    <a:pt x="7409" y="916411"/>
                    <a:pt x="4517" y="913518"/>
                  </a:cubicBezTo>
                  <a:cubicBezTo>
                    <a:pt x="1625" y="910626"/>
                    <a:pt x="0" y="906704"/>
                    <a:pt x="0" y="902614"/>
                  </a:cubicBezTo>
                  <a:lnTo>
                    <a:pt x="0" y="15422"/>
                  </a:lnTo>
                  <a:cubicBezTo>
                    <a:pt x="0" y="6905"/>
                    <a:pt x="6905" y="0"/>
                    <a:pt x="15422" y="0"/>
                  </a:cubicBezTo>
                  <a:close/>
                </a:path>
              </a:pathLst>
            </a:custGeom>
            <a:solidFill>
              <a:srgbClr val="C64040"/>
            </a:solidFill>
          </p:spPr>
        </p:sp>
        <p:sp>
          <p:nvSpPr>
            <p:cNvPr name="TextBox 12" id="12"/>
            <p:cNvSpPr txBox="true"/>
            <p:nvPr/>
          </p:nvSpPr>
          <p:spPr>
            <a:xfrm>
              <a:off x="0" y="-38100"/>
              <a:ext cx="2247711" cy="95613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591454" y="4829505"/>
            <a:ext cx="12246526" cy="843926"/>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"I like to start my day with a cup of coffee."</a:t>
            </a:r>
          </a:p>
          <a:p>
            <a:pPr algn="ctr">
              <a:lnSpc>
                <a:spcPts val="2800"/>
              </a:lnSpc>
            </a:pPr>
          </a:p>
        </p:txBody>
      </p:sp>
      <p:sp>
        <p:nvSpPr>
          <p:cNvPr name="TextBox 14" id="14"/>
          <p:cNvSpPr txBox="true"/>
          <p:nvPr/>
        </p:nvSpPr>
        <p:spPr>
          <a:xfrm rot="0">
            <a:off x="8015816" y="4829505"/>
            <a:ext cx="11509783" cy="843926"/>
          </a:xfrm>
          <a:prstGeom prst="rect">
            <a:avLst/>
          </a:prstGeom>
        </p:spPr>
        <p:txBody>
          <a:bodyPr anchor="t" rtlCol="false" tIns="0" lIns="0" bIns="0" rIns="0">
            <a:spAutoFit/>
          </a:bodyPr>
          <a:lstStyle/>
          <a:p>
            <a:pPr algn="ctr">
              <a:lnSpc>
                <a:spcPts val="3920"/>
              </a:lnSpc>
            </a:pPr>
            <a:r>
              <a:rPr lang="en-US" sz="2800" b="true">
                <a:solidFill>
                  <a:srgbClr val="ECECEC"/>
                </a:solidFill>
                <a:latin typeface="Canva Sans Bold"/>
                <a:ea typeface="Canva Sans Bold"/>
                <a:cs typeface="Canva Sans Bold"/>
                <a:sym typeface="Canva Sans Bold"/>
              </a:rPr>
              <a:t>"I like to start my day with a cup of coffee."</a:t>
            </a:r>
          </a:p>
          <a:p>
            <a:pPr algn="ctr">
              <a:lnSpc>
                <a:spcPts val="2800"/>
              </a:lnSpc>
            </a:pPr>
          </a:p>
        </p:txBody>
      </p:sp>
      <p:sp>
        <p:nvSpPr>
          <p:cNvPr name="TextBox 15" id="15"/>
          <p:cNvSpPr txBox="true"/>
          <p:nvPr/>
        </p:nvSpPr>
        <p:spPr>
          <a:xfrm rot="0">
            <a:off x="270805" y="2919369"/>
            <a:ext cx="1515790" cy="481298"/>
          </a:xfrm>
          <a:prstGeom prst="rect">
            <a:avLst/>
          </a:prstGeom>
        </p:spPr>
        <p:txBody>
          <a:bodyPr anchor="t" rtlCol="false" tIns="0" lIns="0" bIns="0" rIns="0">
            <a:spAutoFit/>
          </a:bodyPr>
          <a:lstStyle/>
          <a:p>
            <a:pPr algn="ctr">
              <a:lnSpc>
                <a:spcPts val="3920"/>
              </a:lnSpc>
            </a:pPr>
            <a:r>
              <a:rPr lang="en-US" sz="2800" b="true">
                <a:solidFill>
                  <a:srgbClr val="737373"/>
                </a:solidFill>
                <a:latin typeface="Canva Sans Bold"/>
                <a:ea typeface="Canva Sans Bold"/>
                <a:cs typeface="Canva Sans Bold"/>
                <a:sym typeface="Canva Sans Bold"/>
              </a:rPr>
              <a:t>You hear</a:t>
            </a:r>
          </a:p>
        </p:txBody>
      </p:sp>
      <p:sp>
        <p:nvSpPr>
          <p:cNvPr name="TextBox 16" id="16"/>
          <p:cNvSpPr txBox="true"/>
          <p:nvPr/>
        </p:nvSpPr>
        <p:spPr>
          <a:xfrm rot="0">
            <a:off x="9605621" y="2919369"/>
            <a:ext cx="1311686" cy="481298"/>
          </a:xfrm>
          <a:prstGeom prst="rect">
            <a:avLst/>
          </a:prstGeom>
        </p:spPr>
        <p:txBody>
          <a:bodyPr anchor="t" rtlCol="false" tIns="0" lIns="0" bIns="0" rIns="0">
            <a:spAutoFit/>
          </a:bodyPr>
          <a:lstStyle/>
          <a:p>
            <a:pPr algn="ctr">
              <a:lnSpc>
                <a:spcPts val="3920"/>
              </a:lnSpc>
            </a:pPr>
            <a:r>
              <a:rPr lang="en-US" sz="2800" b="true">
                <a:solidFill>
                  <a:srgbClr val="C64040"/>
                </a:solidFill>
                <a:latin typeface="Canva Sans Bold"/>
                <a:ea typeface="Canva Sans Bold"/>
                <a:cs typeface="Canva Sans Bold"/>
                <a:sym typeface="Canva Sans Bold"/>
              </a:rPr>
              <a:t>You say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42836" y="1028700"/>
            <a:ext cx="2305456" cy="1248360"/>
          </a:xfrm>
          <a:custGeom>
            <a:avLst/>
            <a:gdLst/>
            <a:ahLst/>
            <a:cxnLst/>
            <a:rect r="r" b="b" t="t" l="l"/>
            <a:pathLst>
              <a:path h="1248360" w="2305456">
                <a:moveTo>
                  <a:pt x="0" y="0"/>
                </a:moveTo>
                <a:lnTo>
                  <a:pt x="2305456" y="0"/>
                </a:lnTo>
                <a:lnTo>
                  <a:pt x="2305456" y="1248360"/>
                </a:lnTo>
                <a:lnTo>
                  <a:pt x="0" y="1248360"/>
                </a:lnTo>
                <a:lnTo>
                  <a:pt x="0" y="0"/>
                </a:lnTo>
                <a:close/>
              </a:path>
            </a:pathLst>
          </a:custGeom>
          <a:blipFill>
            <a:blip r:embed="rId2"/>
            <a:stretch>
              <a:fillRect l="-33437" t="-85965" r="-28561" b="-113213"/>
            </a:stretch>
          </a:blipFill>
        </p:spPr>
      </p:sp>
      <p:sp>
        <p:nvSpPr>
          <p:cNvPr name="TextBox 3" id="3"/>
          <p:cNvSpPr txBox="true"/>
          <p:nvPr/>
        </p:nvSpPr>
        <p:spPr>
          <a:xfrm rot="0">
            <a:off x="3158922" y="1101113"/>
            <a:ext cx="11583914" cy="979709"/>
          </a:xfrm>
          <a:prstGeom prst="rect">
            <a:avLst/>
          </a:prstGeom>
        </p:spPr>
        <p:txBody>
          <a:bodyPr anchor="t" rtlCol="false" tIns="0" lIns="0" bIns="0" rIns="0">
            <a:spAutoFit/>
          </a:bodyPr>
          <a:lstStyle/>
          <a:p>
            <a:pPr algn="ctr">
              <a:lnSpc>
                <a:spcPts val="7906"/>
              </a:lnSpc>
            </a:pPr>
            <a:r>
              <a:rPr lang="en-US" sz="5647">
                <a:solidFill>
                  <a:srgbClr val="DB5E18"/>
                </a:solidFill>
                <a:latin typeface="Archivo Black"/>
                <a:ea typeface="Archivo Black"/>
                <a:cs typeface="Archivo Black"/>
                <a:sym typeface="Archivo Black"/>
              </a:rPr>
              <a:t>MASSIVE SUCCESS RATE</a:t>
            </a:r>
          </a:p>
        </p:txBody>
      </p:sp>
      <p:sp>
        <p:nvSpPr>
          <p:cNvPr name="Freeform 4" id="4"/>
          <p:cNvSpPr/>
          <p:nvPr/>
        </p:nvSpPr>
        <p:spPr>
          <a:xfrm flipH="false" flipV="false" rot="0">
            <a:off x="2490039" y="2763990"/>
            <a:ext cx="12921681" cy="5496065"/>
          </a:xfrm>
          <a:custGeom>
            <a:avLst/>
            <a:gdLst/>
            <a:ahLst/>
            <a:cxnLst/>
            <a:rect r="r" b="b" t="t" l="l"/>
            <a:pathLst>
              <a:path h="5496065" w="12921681">
                <a:moveTo>
                  <a:pt x="0" y="0"/>
                </a:moveTo>
                <a:lnTo>
                  <a:pt x="12921680" y="0"/>
                </a:lnTo>
                <a:lnTo>
                  <a:pt x="12921680" y="5496066"/>
                </a:lnTo>
                <a:lnTo>
                  <a:pt x="0" y="5496066"/>
                </a:lnTo>
                <a:lnTo>
                  <a:pt x="0" y="0"/>
                </a:lnTo>
                <a:close/>
              </a:path>
            </a:pathLst>
          </a:custGeom>
          <a:blipFill>
            <a:blip r:embed="rId3">
              <a:alphaModFix amt="6999"/>
            </a:blip>
            <a:stretch>
              <a:fillRect l="0" t="-68033" r="0" b="-67074"/>
            </a:stretch>
          </a:blipFill>
        </p:spPr>
      </p:sp>
      <p:sp>
        <p:nvSpPr>
          <p:cNvPr name="TextBox 5" id="5"/>
          <p:cNvSpPr txBox="true"/>
          <p:nvPr/>
        </p:nvSpPr>
        <p:spPr>
          <a:xfrm rot="0">
            <a:off x="1028700" y="2301294"/>
            <a:ext cx="16824085" cy="462696"/>
          </a:xfrm>
          <a:prstGeom prst="rect">
            <a:avLst/>
          </a:prstGeom>
        </p:spPr>
        <p:txBody>
          <a:bodyPr anchor="t" rtlCol="false" tIns="0" lIns="0" bIns="0" rIns="0">
            <a:spAutoFit/>
          </a:bodyPr>
          <a:lstStyle/>
          <a:p>
            <a:pPr algn="ctr" marL="0" indent="0" lvl="0">
              <a:lnSpc>
                <a:spcPts val="3898"/>
              </a:lnSpc>
              <a:spcBef>
                <a:spcPct val="0"/>
              </a:spcBef>
            </a:pPr>
            <a:r>
              <a:rPr lang="en-US" b="true" sz="2784">
                <a:solidFill>
                  <a:srgbClr val="3152FF"/>
                </a:solidFill>
                <a:latin typeface="Canva Sans Bold"/>
                <a:ea typeface="Canva Sans Bold"/>
                <a:cs typeface="Canva Sans Bold"/>
                <a:sym typeface="Canva Sans Bold"/>
              </a:rPr>
              <a:t>"Transform Your Interview Opportunity into an Offer Letter and Make Your Parents Proud!"</a:t>
            </a:r>
          </a:p>
        </p:txBody>
      </p:sp>
      <p:sp>
        <p:nvSpPr>
          <p:cNvPr name="TextBox 6" id="6"/>
          <p:cNvSpPr txBox="true"/>
          <p:nvPr/>
        </p:nvSpPr>
        <p:spPr>
          <a:xfrm rot="0">
            <a:off x="3988168" y="3212411"/>
            <a:ext cx="10311663" cy="5549119"/>
          </a:xfrm>
          <a:prstGeom prst="rect">
            <a:avLst/>
          </a:prstGeom>
        </p:spPr>
        <p:txBody>
          <a:bodyPr anchor="t" rtlCol="false" tIns="0" lIns="0" bIns="0" rIns="0">
            <a:spAutoFit/>
          </a:bodyPr>
          <a:lstStyle/>
          <a:p>
            <a:pPr algn="just" marL="566475" indent="-283238" lvl="1">
              <a:lnSpc>
                <a:spcPts val="3673"/>
              </a:lnSpc>
              <a:spcBef>
                <a:spcPct val="0"/>
              </a:spcBef>
              <a:buFont typeface="Arial"/>
              <a:buChar char="•"/>
            </a:pPr>
            <a:r>
              <a:rPr lang="en-US" b="true" sz="2623">
                <a:solidFill>
                  <a:srgbClr val="000000"/>
                </a:solidFill>
                <a:latin typeface="Canva Sans Bold"/>
                <a:ea typeface="Canva Sans Bold"/>
                <a:cs typeface="Canva Sans Bold"/>
                <a:sym typeface="Canva Sans Bold"/>
              </a:rPr>
              <a:t>In-</a:t>
            </a:r>
            <a:r>
              <a:rPr lang="en-US" b="true" sz="2623" strike="noStrike" u="none">
                <a:solidFill>
                  <a:srgbClr val="000000"/>
                </a:solidFill>
                <a:latin typeface="Canva Sans Bold"/>
                <a:ea typeface="Canva Sans Bold"/>
                <a:cs typeface="Canva Sans Bold"/>
                <a:sym typeface="Canva Sans Bold"/>
              </a:rPr>
              <a:t>depth Technical Mock </a:t>
            </a:r>
          </a:p>
          <a:p>
            <a:pPr algn="just" marL="1132950" indent="-377650" lvl="2">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Crack coding challenges with real experts.</a:t>
            </a:r>
          </a:p>
          <a:p>
            <a:pPr algn="just" marL="566475" indent="-283238" lvl="1">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HR &amp; Managerial Prep </a:t>
            </a:r>
          </a:p>
          <a:p>
            <a:pPr algn="just" marL="1132950" indent="-377650" lvl="2">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Master behavioral questions and impress TCS Interviewer.</a:t>
            </a:r>
          </a:p>
          <a:p>
            <a:pPr algn="just" marL="566475" indent="-283238" lvl="1">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Full Interview Simulation </a:t>
            </a:r>
          </a:p>
          <a:p>
            <a:pPr algn="just" marL="1132950" indent="-377650" lvl="2">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Ace both technical and HR in one session.</a:t>
            </a:r>
          </a:p>
          <a:p>
            <a:pPr algn="just" marL="566475" indent="-283238" lvl="1">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Resume Review </a:t>
            </a:r>
          </a:p>
          <a:p>
            <a:pPr algn="just" marL="1132950" indent="-377650" lvl="2">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Identify and fix weaknesses for a standout CV.</a:t>
            </a:r>
          </a:p>
          <a:p>
            <a:pPr algn="just" marL="566475" indent="-283238" lvl="1">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Personalized Feedback &amp; Expert Guidance</a:t>
            </a:r>
          </a:p>
          <a:p>
            <a:pPr algn="just" marL="1132950" indent="-377650" lvl="2">
              <a:lnSpc>
                <a:spcPts val="3673"/>
              </a:lnSpc>
              <a:spcBef>
                <a:spcPct val="0"/>
              </a:spcBef>
              <a:buFont typeface="Arial"/>
              <a:buChar char="⚬"/>
            </a:pPr>
            <a:r>
              <a:rPr lang="en-US" b="true" sz="2623" strike="noStrike" u="none">
                <a:solidFill>
                  <a:srgbClr val="000000"/>
                </a:solidFill>
                <a:latin typeface="Canva Sans Bold"/>
                <a:ea typeface="Canva Sans Bold"/>
                <a:cs typeface="Canva Sans Bold"/>
                <a:sym typeface="Canva Sans Bold"/>
              </a:rPr>
              <a:t>Tailored improvement tips to boost success.</a:t>
            </a:r>
          </a:p>
          <a:p>
            <a:pPr algn="just" marL="0" indent="0" lvl="0">
              <a:lnSpc>
                <a:spcPts val="3673"/>
              </a:lnSpc>
              <a:spcBef>
                <a:spcPct val="0"/>
              </a:spcBef>
            </a:pPr>
          </a:p>
        </p:txBody>
      </p:sp>
      <p:sp>
        <p:nvSpPr>
          <p:cNvPr name="TextBox 7" id="7"/>
          <p:cNvSpPr txBox="true"/>
          <p:nvPr/>
        </p:nvSpPr>
        <p:spPr>
          <a:xfrm rot="0">
            <a:off x="3390979" y="8647230"/>
            <a:ext cx="10649321" cy="1107840"/>
          </a:xfrm>
          <a:prstGeom prst="rect">
            <a:avLst/>
          </a:prstGeom>
        </p:spPr>
        <p:txBody>
          <a:bodyPr anchor="t" rtlCol="false" tIns="0" lIns="0" bIns="0" rIns="0">
            <a:spAutoFit/>
          </a:bodyPr>
          <a:lstStyle/>
          <a:p>
            <a:pPr algn="ctr" marL="0" indent="0" lvl="0">
              <a:lnSpc>
                <a:spcPts val="9187"/>
              </a:lnSpc>
              <a:spcBef>
                <a:spcPct val="0"/>
              </a:spcBef>
            </a:pPr>
            <a:r>
              <a:rPr lang="en-US" b="true" sz="6562" u="sng">
                <a:solidFill>
                  <a:srgbClr val="000000"/>
                </a:solidFill>
                <a:latin typeface="Canva Sans Bold"/>
                <a:ea typeface="Canva Sans Bold"/>
                <a:cs typeface="Canva Sans Bold"/>
                <a:sym typeface="Canva Sans Bold"/>
                <a:hlinkClick r:id="rId4" tooltip="https://www.primecoding.in"/>
              </a:rPr>
              <a:t>www.primecoding.in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DAGkloewF8M</dc:identifier>
  <dcterms:modified xsi:type="dcterms:W3CDTF">2011-08-01T06:04:30Z</dcterms:modified>
  <cp:revision>1</cp:revision>
  <dc:title>Communication Round</dc:title>
</cp:coreProperties>
</file>