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8" r:id="rId4"/>
    <p:sldId id="258" r:id="rId5"/>
    <p:sldId id="259" r:id="rId6"/>
    <p:sldId id="269" r:id="rId7"/>
    <p:sldId id="270" r:id="rId8"/>
    <p:sldId id="260" r:id="rId9"/>
    <p:sldId id="265" r:id="rId10"/>
    <p:sldId id="261" r:id="rId11"/>
    <p:sldId id="262" r:id="rId12"/>
    <p:sldId id="263" r:id="rId13"/>
    <p:sldId id="264" r:id="rId14"/>
    <p:sldId id="281" r:id="rId15"/>
    <p:sldId id="272" r:id="rId16"/>
    <p:sldId id="278" r:id="rId17"/>
    <p:sldId id="273" r:id="rId18"/>
    <p:sldId id="274" r:id="rId19"/>
    <p:sldId id="276" r:id="rId20"/>
    <p:sldId id="279" r:id="rId21"/>
    <p:sldId id="284" r:id="rId22"/>
    <p:sldId id="280" r:id="rId23"/>
    <p:sldId id="282" r:id="rId24"/>
    <p:sldId id="285" r:id="rId25"/>
    <p:sldId id="283" r:id="rId26"/>
    <p:sldId id="286"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0791E99-CE3F-4464-9D7E-4656AAF8938B}" type="datetimeFigureOut">
              <a:rPr lang="en-IN" smtClean="0"/>
              <a:t>30-01-2022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364563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91E99-CE3F-4464-9D7E-4656AAF8938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428263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91E99-CE3F-4464-9D7E-4656AAF8938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3663124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791E99-CE3F-4464-9D7E-4656AAF8938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3521366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91E99-CE3F-4464-9D7E-4656AAF8938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595697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791E99-CE3F-4464-9D7E-4656AAF8938B}" type="datetimeFigureOut">
              <a:rPr lang="en-IN" smtClean="0"/>
              <a:t>30-01-2022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1950945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0791E99-CE3F-4464-9D7E-4656AAF8938B}" type="datetimeFigureOut">
              <a:rPr lang="en-IN" smtClean="0"/>
              <a:t>30-01-2022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78871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0791E99-CE3F-4464-9D7E-4656AAF8938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75442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0791E99-CE3F-4464-9D7E-4656AAF8938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190710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91E99-CE3F-4464-9D7E-4656AAF8938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367709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91E99-CE3F-4464-9D7E-4656AAF8938B}" type="datetimeFigureOut">
              <a:rPr lang="en-IN" smtClean="0"/>
              <a:t>30-01-2022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98358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791E99-CE3F-4464-9D7E-4656AAF8938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20392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791E99-CE3F-4464-9D7E-4656AAF8938B}" type="datetimeFigureOut">
              <a:rPr lang="en-IN" smtClean="0"/>
              <a:t>30-01-2022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177253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791E99-CE3F-4464-9D7E-4656AAF8938B}" type="datetimeFigureOut">
              <a:rPr lang="en-IN" smtClean="0"/>
              <a:t>30-01-2022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62874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91E99-CE3F-4464-9D7E-4656AAF8938B}" type="datetimeFigureOut">
              <a:rPr lang="en-IN" smtClean="0"/>
              <a:t>30-01-2022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378662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91E99-CE3F-4464-9D7E-4656AAF8938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107556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791E99-CE3F-4464-9D7E-4656AAF8938B}" type="datetimeFigureOut">
              <a:rPr lang="en-IN" smtClean="0"/>
              <a:t>30-01-2022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09A6C8-430B-4333-A919-CC2EABA67F73}" type="slidenum">
              <a:rPr lang="en-IN" smtClean="0"/>
              <a:t>‹#›</a:t>
            </a:fld>
            <a:endParaRPr lang="en-IN"/>
          </a:p>
        </p:txBody>
      </p:sp>
    </p:spTree>
    <p:extLst>
      <p:ext uri="{BB962C8B-B14F-4D97-AF65-F5344CB8AC3E}">
        <p14:creationId xmlns:p14="http://schemas.microsoft.com/office/powerpoint/2010/main" val="311702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0791E99-CE3F-4464-9D7E-4656AAF8938B}" type="datetimeFigureOut">
              <a:rPr lang="en-IN" smtClean="0"/>
              <a:t>30-01-2022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D09A6C8-430B-4333-A919-CC2EABA67F73}" type="slidenum">
              <a:rPr lang="en-IN" smtClean="0"/>
              <a:t>‹#›</a:t>
            </a:fld>
            <a:endParaRPr lang="en-IN"/>
          </a:p>
        </p:txBody>
      </p:sp>
    </p:spTree>
    <p:extLst>
      <p:ext uri="{BB962C8B-B14F-4D97-AF65-F5344CB8AC3E}">
        <p14:creationId xmlns:p14="http://schemas.microsoft.com/office/powerpoint/2010/main" val="17407713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2859-5747-4FB8-8ABA-E25E306AFA85}"/>
              </a:ext>
            </a:extLst>
          </p:cNvPr>
          <p:cNvSpPr>
            <a:spLocks noGrp="1"/>
          </p:cNvSpPr>
          <p:nvPr>
            <p:ph type="ctrTitle"/>
          </p:nvPr>
        </p:nvSpPr>
        <p:spPr/>
        <p:txBody>
          <a:bodyPr/>
          <a:lstStyle/>
          <a:p>
            <a:r>
              <a:rPr lang="en-US" b="1" dirty="0">
                <a:solidFill>
                  <a:schemeClr val="bg1"/>
                </a:solidFill>
                <a:cs typeface="Times New Roman" panose="02020603050405020304" pitchFamily="18" charset="0"/>
              </a:rPr>
              <a:t>Decision Tree</a:t>
            </a:r>
            <a:endParaRPr lang="en-IN" b="1" dirty="0">
              <a:solidFill>
                <a:schemeClr val="bg1"/>
              </a:solidFill>
              <a:cs typeface="Times New Roman" panose="02020603050405020304" pitchFamily="18" charset="0"/>
            </a:endParaRPr>
          </a:p>
        </p:txBody>
      </p:sp>
      <p:sp>
        <p:nvSpPr>
          <p:cNvPr id="3" name="Subtitle 2">
            <a:extLst>
              <a:ext uri="{FF2B5EF4-FFF2-40B4-BE49-F238E27FC236}">
                <a16:creationId xmlns:a16="http://schemas.microsoft.com/office/drawing/2014/main" id="{7BCC3358-1389-496C-A8C5-DF3EE0D40399}"/>
              </a:ext>
            </a:extLst>
          </p:cNvPr>
          <p:cNvSpPr>
            <a:spLocks noGrp="1"/>
          </p:cNvSpPr>
          <p:nvPr>
            <p:ph type="subTitle" idx="1"/>
          </p:nvPr>
        </p:nvSpPr>
        <p:spPr/>
        <p:txBody>
          <a:bodyPr/>
          <a:lstStyle/>
          <a:p>
            <a:r>
              <a:rPr lang="en-IN" dirty="0"/>
              <a:t>By: S Rengashree</a:t>
            </a:r>
          </a:p>
          <a:p>
            <a:r>
              <a:rPr lang="en-IN" dirty="0"/>
              <a:t>Aspiring data analyst</a:t>
            </a:r>
          </a:p>
        </p:txBody>
      </p:sp>
    </p:spTree>
    <p:extLst>
      <p:ext uri="{BB962C8B-B14F-4D97-AF65-F5344CB8AC3E}">
        <p14:creationId xmlns:p14="http://schemas.microsoft.com/office/powerpoint/2010/main" val="280039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FD3A-0C27-45AC-8C12-234F9166C5AA}"/>
              </a:ext>
            </a:extLst>
          </p:cNvPr>
          <p:cNvSpPr>
            <a:spLocks noGrp="1"/>
          </p:cNvSpPr>
          <p:nvPr>
            <p:ph type="title"/>
          </p:nvPr>
        </p:nvSpPr>
        <p:spPr/>
        <p:txBody>
          <a:bodyPr/>
          <a:lstStyle/>
          <a:p>
            <a:r>
              <a:rPr lang="en-US" dirty="0"/>
              <a:t>What is Gini Index?</a:t>
            </a:r>
            <a:endParaRPr lang="en-IN" dirty="0"/>
          </a:p>
        </p:txBody>
      </p:sp>
      <p:sp>
        <p:nvSpPr>
          <p:cNvPr id="3" name="Content Placeholder 2">
            <a:extLst>
              <a:ext uri="{FF2B5EF4-FFF2-40B4-BE49-F238E27FC236}">
                <a16:creationId xmlns:a16="http://schemas.microsoft.com/office/drawing/2014/main" id="{169906B2-B52B-43D1-A615-80EC4462B884}"/>
              </a:ext>
            </a:extLst>
          </p:cNvPr>
          <p:cNvSpPr>
            <a:spLocks noGrp="1"/>
          </p:cNvSpPr>
          <p:nvPr>
            <p:ph idx="1"/>
          </p:nvPr>
        </p:nvSpPr>
        <p:spPr/>
        <p:txBody>
          <a:bodyPr/>
          <a:lstStyle/>
          <a:p>
            <a:pPr algn="just"/>
            <a:r>
              <a:rPr lang="en-US" b="0" i="0" dirty="0">
                <a:solidFill>
                  <a:srgbClr val="292929"/>
                </a:solidFill>
                <a:effectLst/>
              </a:rPr>
              <a:t>Gini Index, also known as Gini impurity, </a:t>
            </a:r>
            <a:r>
              <a:rPr lang="en-US" b="0" i="0" dirty="0">
                <a:solidFill>
                  <a:srgbClr val="000000"/>
                </a:solidFill>
                <a:effectLst/>
              </a:rPr>
              <a:t>is a measure of impurity or purity used while creating a decision tree in the CART(Classification and Regression Tree) algorithm. </a:t>
            </a:r>
          </a:p>
          <a:p>
            <a:pPr algn="just"/>
            <a:r>
              <a:rPr lang="en-US" b="0" i="0" dirty="0">
                <a:solidFill>
                  <a:srgbClr val="000000"/>
                </a:solidFill>
                <a:effectLst/>
              </a:rPr>
              <a:t>An attribute with the low Gini index should be preferred as compared to the high Gini index.</a:t>
            </a:r>
          </a:p>
          <a:p>
            <a:endParaRPr lang="en-IN" dirty="0"/>
          </a:p>
        </p:txBody>
      </p:sp>
      <p:pic>
        <p:nvPicPr>
          <p:cNvPr id="5" name="Picture 4">
            <a:extLst>
              <a:ext uri="{FF2B5EF4-FFF2-40B4-BE49-F238E27FC236}">
                <a16:creationId xmlns:a16="http://schemas.microsoft.com/office/drawing/2014/main" id="{C0BAACBA-A8EF-498E-A02E-913DF855D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909" y="4554910"/>
            <a:ext cx="3162300" cy="1190625"/>
          </a:xfrm>
          <a:prstGeom prst="rect">
            <a:avLst/>
          </a:prstGeom>
        </p:spPr>
      </p:pic>
    </p:spTree>
    <p:extLst>
      <p:ext uri="{BB962C8B-B14F-4D97-AF65-F5344CB8AC3E}">
        <p14:creationId xmlns:p14="http://schemas.microsoft.com/office/powerpoint/2010/main" val="145288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1BC4-72E0-4629-8618-53641E397AEF}"/>
              </a:ext>
            </a:extLst>
          </p:cNvPr>
          <p:cNvSpPr>
            <a:spLocks noGrp="1"/>
          </p:cNvSpPr>
          <p:nvPr>
            <p:ph type="title"/>
          </p:nvPr>
        </p:nvSpPr>
        <p:spPr/>
        <p:txBody>
          <a:bodyPr/>
          <a:lstStyle/>
          <a:p>
            <a:r>
              <a:rPr lang="en-US" dirty="0"/>
              <a:t>Difference between Entropy and Gini Index</a:t>
            </a:r>
            <a:endParaRPr lang="en-IN" dirty="0"/>
          </a:p>
        </p:txBody>
      </p:sp>
      <p:sp>
        <p:nvSpPr>
          <p:cNvPr id="3" name="Content Placeholder 2">
            <a:extLst>
              <a:ext uri="{FF2B5EF4-FFF2-40B4-BE49-F238E27FC236}">
                <a16:creationId xmlns:a16="http://schemas.microsoft.com/office/drawing/2014/main" id="{9734353F-F54E-4453-B27C-A84FFF7C1D61}"/>
              </a:ext>
            </a:extLst>
          </p:cNvPr>
          <p:cNvSpPr>
            <a:spLocks noGrp="1"/>
          </p:cNvSpPr>
          <p:nvPr>
            <p:ph idx="1"/>
          </p:nvPr>
        </p:nvSpPr>
        <p:spPr>
          <a:xfrm>
            <a:off x="1154954" y="2603500"/>
            <a:ext cx="9925422" cy="3416300"/>
          </a:xfrm>
        </p:spPr>
        <p:txBody>
          <a:bodyPr/>
          <a:lstStyle/>
          <a:p>
            <a:pPr marL="0" indent="0" algn="l" fontAlgn="base">
              <a:buNone/>
            </a:pPr>
            <a:r>
              <a:rPr lang="en-US" b="0" i="0" dirty="0">
                <a:solidFill>
                  <a:srgbClr val="333333"/>
                </a:solidFill>
                <a:effectLst/>
              </a:rPr>
              <a:t>The Gini Index and the Entropy have two main differences:</a:t>
            </a:r>
          </a:p>
          <a:p>
            <a:pPr fontAlgn="base"/>
            <a:r>
              <a:rPr lang="en-US" b="0" i="0" dirty="0">
                <a:solidFill>
                  <a:srgbClr val="333333"/>
                </a:solidFill>
                <a:effectLst/>
              </a:rPr>
              <a:t>Gini Index has values inside the interval [0, 0.5] whereas the interval of the Entropy is [0, 1]. </a:t>
            </a:r>
          </a:p>
          <a:p>
            <a:pPr fontAlgn="base"/>
            <a:r>
              <a:rPr lang="en-US" b="0" i="0" dirty="0">
                <a:solidFill>
                  <a:srgbClr val="333333"/>
                </a:solidFill>
                <a:effectLst/>
              </a:rPr>
              <a:t>Computationally, entropy is more complex since it makes use of </a:t>
            </a:r>
            <a:r>
              <a:rPr lang="en-US" b="1" i="0" dirty="0">
                <a:solidFill>
                  <a:srgbClr val="333333"/>
                </a:solidFill>
                <a:effectLst/>
              </a:rPr>
              <a:t>logarithms </a:t>
            </a:r>
            <a:r>
              <a:rPr lang="en-US" b="0" i="0" dirty="0">
                <a:solidFill>
                  <a:srgbClr val="333333"/>
                </a:solidFill>
                <a:effectLst/>
              </a:rPr>
              <a:t>and consequently, the calculation of the Gini Index will be faster.</a:t>
            </a:r>
          </a:p>
          <a:p>
            <a:pPr fontAlgn="base"/>
            <a:r>
              <a:rPr lang="en-US" b="0" i="0" dirty="0">
                <a:solidFill>
                  <a:srgbClr val="292929"/>
                </a:solidFill>
                <a:effectLst/>
              </a:rPr>
              <a:t>The classic CART algorithm uses the Gini Index for constructing the decision tree.</a:t>
            </a:r>
            <a:endParaRPr lang="en-US" b="0" i="0" dirty="0">
              <a:solidFill>
                <a:srgbClr val="333333"/>
              </a:solidFill>
              <a:effectLst/>
            </a:endParaRPr>
          </a:p>
          <a:p>
            <a:endParaRPr lang="en-US" b="0" i="0" dirty="0">
              <a:solidFill>
                <a:srgbClr val="333333"/>
              </a:solidFill>
              <a:effectLst/>
            </a:endParaRPr>
          </a:p>
          <a:p>
            <a:endParaRPr lang="en-US" b="0" i="0" dirty="0">
              <a:solidFill>
                <a:srgbClr val="333333"/>
              </a:solidFill>
              <a:effectLst/>
              <a:latin typeface="inherit"/>
            </a:endParaRPr>
          </a:p>
          <a:p>
            <a:endParaRPr lang="en-IN" dirty="0"/>
          </a:p>
        </p:txBody>
      </p:sp>
    </p:spTree>
    <p:extLst>
      <p:ext uri="{BB962C8B-B14F-4D97-AF65-F5344CB8AC3E}">
        <p14:creationId xmlns:p14="http://schemas.microsoft.com/office/powerpoint/2010/main" val="213977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1A36-141D-4109-A24E-4D8743B0F9A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2484B12-4C51-4EF8-8302-7ADFC9D0E3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403" r="50000"/>
          <a:stretch/>
        </p:blipFill>
        <p:spPr>
          <a:xfrm>
            <a:off x="2994212" y="2023550"/>
            <a:ext cx="5853953" cy="4691015"/>
          </a:xfrm>
        </p:spPr>
      </p:pic>
    </p:spTree>
    <p:extLst>
      <p:ext uri="{BB962C8B-B14F-4D97-AF65-F5344CB8AC3E}">
        <p14:creationId xmlns:p14="http://schemas.microsoft.com/office/powerpoint/2010/main" val="187725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40AD-32A0-4913-BD1A-1401B8E4F1F5}"/>
              </a:ext>
            </a:extLst>
          </p:cNvPr>
          <p:cNvSpPr>
            <a:spLocks noGrp="1"/>
          </p:cNvSpPr>
          <p:nvPr>
            <p:ph type="title"/>
          </p:nvPr>
        </p:nvSpPr>
        <p:spPr/>
        <p:txBody>
          <a:bodyPr/>
          <a:lstStyle/>
          <a:p>
            <a:r>
              <a:rPr lang="en-US" dirty="0"/>
              <a:t>What is Information Gain?</a:t>
            </a:r>
            <a:endParaRPr lang="en-IN" dirty="0"/>
          </a:p>
        </p:txBody>
      </p:sp>
      <p:sp>
        <p:nvSpPr>
          <p:cNvPr id="3" name="Content Placeholder 2">
            <a:extLst>
              <a:ext uri="{FF2B5EF4-FFF2-40B4-BE49-F238E27FC236}">
                <a16:creationId xmlns:a16="http://schemas.microsoft.com/office/drawing/2014/main" id="{303831C7-3AC1-4088-83EA-2AC6521B1C94}"/>
              </a:ext>
            </a:extLst>
          </p:cNvPr>
          <p:cNvSpPr>
            <a:spLocks noGrp="1"/>
          </p:cNvSpPr>
          <p:nvPr>
            <p:ph idx="1"/>
          </p:nvPr>
        </p:nvSpPr>
        <p:spPr>
          <a:xfrm>
            <a:off x="705597" y="2585571"/>
            <a:ext cx="10780806" cy="3416300"/>
          </a:xfrm>
        </p:spPr>
        <p:txBody>
          <a:bodyPr/>
          <a:lstStyle/>
          <a:p>
            <a:r>
              <a:rPr lang="en-US" b="0" i="0" dirty="0">
                <a:solidFill>
                  <a:srgbClr val="404040"/>
                </a:solidFill>
                <a:effectLst/>
              </a:rPr>
              <a:t>We can define information gain as a measure of how much information a feature provides about a class. Information gain helps to determine the order of attributes in the nodes of a decision tree.</a:t>
            </a:r>
          </a:p>
          <a:p>
            <a:pPr marL="0" indent="0">
              <a:buNone/>
            </a:pPr>
            <a:r>
              <a:rPr lang="en-US" b="1" i="0" dirty="0">
                <a:solidFill>
                  <a:srgbClr val="000000"/>
                </a:solidFill>
                <a:effectLst/>
              </a:rPr>
              <a:t>			Information Gain = Entropy before splitting - Entropy after splitting</a:t>
            </a:r>
          </a:p>
          <a:p>
            <a:r>
              <a:rPr lang="en-US" b="0" i="0" dirty="0">
                <a:solidFill>
                  <a:srgbClr val="000000"/>
                </a:solidFill>
                <a:effectLst/>
              </a:rPr>
              <a:t>Information gain determines the reduction of the uncertainty after splitting the dataset on a particular feature such that if the value of information gain increases, that feature is most useful for classification.</a:t>
            </a:r>
          </a:p>
          <a:p>
            <a:r>
              <a:rPr lang="en-US" b="0" i="0" dirty="0">
                <a:solidFill>
                  <a:srgbClr val="000000"/>
                </a:solidFill>
                <a:effectLst/>
              </a:rPr>
              <a:t>The feature having the highest value of information gain is accounted for as the best feature to be chosen for split.</a:t>
            </a:r>
          </a:p>
          <a:p>
            <a:pPr marL="0" indent="0">
              <a:buNone/>
            </a:pPr>
            <a:endParaRPr lang="en-IN" dirty="0"/>
          </a:p>
        </p:txBody>
      </p:sp>
    </p:spTree>
    <p:extLst>
      <p:ext uri="{BB962C8B-B14F-4D97-AF65-F5344CB8AC3E}">
        <p14:creationId xmlns:p14="http://schemas.microsoft.com/office/powerpoint/2010/main" val="108591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9B02-E540-4D01-867C-F02A89168E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7CDEBC-E85E-4909-B185-36E6C0D9F015}"/>
              </a:ext>
            </a:extLst>
          </p:cNvPr>
          <p:cNvSpPr>
            <a:spLocks noGrp="1"/>
          </p:cNvSpPr>
          <p:nvPr>
            <p:ph idx="1"/>
          </p:nvPr>
        </p:nvSpPr>
        <p:spPr>
          <a:xfrm>
            <a:off x="1432860" y="2818653"/>
            <a:ext cx="8825659" cy="3416300"/>
          </a:xfrm>
        </p:spPr>
        <p:txBody>
          <a:bodyPr>
            <a:normAutofit/>
          </a:bodyPr>
          <a:lstStyle/>
          <a:p>
            <a:pPr marL="0" indent="0" algn="ctr">
              <a:buNone/>
            </a:pPr>
            <a:r>
              <a:rPr lang="en-US" sz="4400" dirty="0">
                <a:latin typeface="+mj-lt"/>
              </a:rPr>
              <a:t>Let us now look into the steps involved in decision tree</a:t>
            </a:r>
            <a:endParaRPr lang="en-IN" sz="4400" dirty="0">
              <a:latin typeface="+mj-lt"/>
            </a:endParaRPr>
          </a:p>
        </p:txBody>
      </p:sp>
    </p:spTree>
    <p:extLst>
      <p:ext uri="{BB962C8B-B14F-4D97-AF65-F5344CB8AC3E}">
        <p14:creationId xmlns:p14="http://schemas.microsoft.com/office/powerpoint/2010/main" val="60517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889-4014-4DAF-970E-E2AC411A79FB}"/>
              </a:ext>
            </a:extLst>
          </p:cNvPr>
          <p:cNvSpPr>
            <a:spLocks noGrp="1"/>
          </p:cNvSpPr>
          <p:nvPr>
            <p:ph type="title"/>
          </p:nvPr>
        </p:nvSpPr>
        <p:spPr/>
        <p:txBody>
          <a:bodyPr/>
          <a:lstStyle/>
          <a:p>
            <a:r>
              <a:rPr lang="en-US" dirty="0"/>
              <a:t>Let us consider the following dataset</a:t>
            </a:r>
            <a:endParaRPr lang="en-IN" dirty="0"/>
          </a:p>
        </p:txBody>
      </p:sp>
      <p:pic>
        <p:nvPicPr>
          <p:cNvPr id="17" name="Content Placeholder 16">
            <a:extLst>
              <a:ext uri="{FF2B5EF4-FFF2-40B4-BE49-F238E27FC236}">
                <a16:creationId xmlns:a16="http://schemas.microsoft.com/office/drawing/2014/main" id="{BF556639-E5A0-4C71-91B2-54AD7CBD7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529" y="2609477"/>
            <a:ext cx="6391835" cy="3674658"/>
          </a:xfrm>
        </p:spPr>
      </p:pic>
    </p:spTree>
    <p:extLst>
      <p:ext uri="{BB962C8B-B14F-4D97-AF65-F5344CB8AC3E}">
        <p14:creationId xmlns:p14="http://schemas.microsoft.com/office/powerpoint/2010/main" val="217492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6996-6752-4401-B1E8-0E5E4F278BD0}"/>
              </a:ext>
            </a:extLst>
          </p:cNvPr>
          <p:cNvSpPr>
            <a:spLocks noGrp="1"/>
          </p:cNvSpPr>
          <p:nvPr>
            <p:ph type="title"/>
          </p:nvPr>
        </p:nvSpPr>
        <p:spPr/>
        <p:txBody>
          <a:bodyPr/>
          <a:lstStyle/>
          <a:p>
            <a:r>
              <a:rPr lang="en-US" dirty="0"/>
              <a:t>Steps Involved in Calculating the Entropy and Information Gain for Split:</a:t>
            </a:r>
            <a:endParaRPr lang="en-IN" dirty="0"/>
          </a:p>
        </p:txBody>
      </p:sp>
      <p:sp>
        <p:nvSpPr>
          <p:cNvPr id="3" name="Content Placeholder 2">
            <a:extLst>
              <a:ext uri="{FF2B5EF4-FFF2-40B4-BE49-F238E27FC236}">
                <a16:creationId xmlns:a16="http://schemas.microsoft.com/office/drawing/2014/main" id="{812A7ABE-DEBD-4FC9-94E0-FE2C438F8110}"/>
              </a:ext>
            </a:extLst>
          </p:cNvPr>
          <p:cNvSpPr>
            <a:spLocks noGrp="1"/>
          </p:cNvSpPr>
          <p:nvPr>
            <p:ph idx="1"/>
          </p:nvPr>
        </p:nvSpPr>
        <p:spPr>
          <a:xfrm>
            <a:off x="1017494" y="2912501"/>
            <a:ext cx="10515600" cy="2349781"/>
          </a:xfrm>
        </p:spPr>
        <p:txBody>
          <a:bodyPr/>
          <a:lstStyle/>
          <a:p>
            <a:r>
              <a:rPr lang="en-US" b="1" dirty="0"/>
              <a:t>Step 1:</a:t>
            </a:r>
            <a:r>
              <a:rPr lang="en-US" dirty="0"/>
              <a:t> Calculating the total entropy of the dependent feature</a:t>
            </a:r>
          </a:p>
          <a:p>
            <a:r>
              <a:rPr lang="en-US" b="1" dirty="0"/>
              <a:t>Step 2:</a:t>
            </a:r>
            <a:r>
              <a:rPr lang="en-US" dirty="0"/>
              <a:t> Calculating the Entropy of all the categories in each feature with respect to dependent variable</a:t>
            </a:r>
          </a:p>
          <a:p>
            <a:r>
              <a:rPr lang="en-US" b="1" dirty="0"/>
              <a:t>Step 3:</a:t>
            </a:r>
            <a:r>
              <a:rPr lang="en-US" dirty="0"/>
              <a:t> Calculating the Entropy of each feature </a:t>
            </a:r>
          </a:p>
          <a:p>
            <a:r>
              <a:rPr lang="en-US" b="1" dirty="0"/>
              <a:t>Step 4:</a:t>
            </a:r>
            <a:r>
              <a:rPr lang="en-US" dirty="0"/>
              <a:t> Calculating the information Gain using entropy from Step 3</a:t>
            </a:r>
          </a:p>
          <a:p>
            <a:r>
              <a:rPr lang="en-US" b="1" dirty="0"/>
              <a:t>Step 5:</a:t>
            </a:r>
            <a:r>
              <a:rPr lang="en-US" dirty="0"/>
              <a:t> Choosing the feature with the highest value of information gain for the split</a:t>
            </a:r>
            <a:endParaRPr lang="en-IN" dirty="0"/>
          </a:p>
        </p:txBody>
      </p:sp>
    </p:spTree>
    <p:extLst>
      <p:ext uri="{BB962C8B-B14F-4D97-AF65-F5344CB8AC3E}">
        <p14:creationId xmlns:p14="http://schemas.microsoft.com/office/powerpoint/2010/main" val="168537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23DF-CA75-4A00-B274-1DD28D8B67CA}"/>
              </a:ext>
            </a:extLst>
          </p:cNvPr>
          <p:cNvSpPr>
            <a:spLocks noGrp="1"/>
          </p:cNvSpPr>
          <p:nvPr>
            <p:ph type="title"/>
          </p:nvPr>
        </p:nvSpPr>
        <p:spPr/>
        <p:txBody>
          <a:bodyPr/>
          <a:lstStyle/>
          <a:p>
            <a:r>
              <a:rPr lang="en-US" dirty="0"/>
              <a:t>Step 1: Calculating total Entropy of the dependent feature</a:t>
            </a:r>
            <a:endParaRPr lang="en-IN" dirty="0"/>
          </a:p>
        </p:txBody>
      </p:sp>
      <p:pic>
        <p:nvPicPr>
          <p:cNvPr id="23" name="Content Placeholder 22">
            <a:extLst>
              <a:ext uri="{FF2B5EF4-FFF2-40B4-BE49-F238E27FC236}">
                <a16:creationId xmlns:a16="http://schemas.microsoft.com/office/drawing/2014/main" id="{9596EF40-08F8-475C-88C5-943D2270B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780" y="2823882"/>
            <a:ext cx="9492584" cy="3185956"/>
          </a:xfrm>
        </p:spPr>
      </p:pic>
    </p:spTree>
    <p:extLst>
      <p:ext uri="{BB962C8B-B14F-4D97-AF65-F5344CB8AC3E}">
        <p14:creationId xmlns:p14="http://schemas.microsoft.com/office/powerpoint/2010/main" val="25156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E2D8-05FD-4D47-AE4A-73A0CF522084}"/>
              </a:ext>
            </a:extLst>
          </p:cNvPr>
          <p:cNvSpPr>
            <a:spLocks noGrp="1"/>
          </p:cNvSpPr>
          <p:nvPr>
            <p:ph type="title"/>
          </p:nvPr>
        </p:nvSpPr>
        <p:spPr/>
        <p:txBody>
          <a:bodyPr>
            <a:normAutofit fontScale="90000"/>
          </a:bodyPr>
          <a:lstStyle/>
          <a:p>
            <a:r>
              <a:rPr lang="en-US" dirty="0"/>
              <a:t>Step 2: Calculating Entropy of all the categories within each feature</a:t>
            </a:r>
            <a:endParaRPr lang="en-IN" dirty="0"/>
          </a:p>
        </p:txBody>
      </p:sp>
      <p:pic>
        <p:nvPicPr>
          <p:cNvPr id="29" name="Content Placeholder 28">
            <a:extLst>
              <a:ext uri="{FF2B5EF4-FFF2-40B4-BE49-F238E27FC236}">
                <a16:creationId xmlns:a16="http://schemas.microsoft.com/office/drawing/2014/main" id="{D7D92B6C-2411-4BF7-AD0C-ED1206CA1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212" y="2456751"/>
            <a:ext cx="5253317" cy="1819411"/>
          </a:xfrm>
        </p:spPr>
      </p:pic>
      <p:pic>
        <p:nvPicPr>
          <p:cNvPr id="31" name="Picture 30">
            <a:extLst>
              <a:ext uri="{FF2B5EF4-FFF2-40B4-BE49-F238E27FC236}">
                <a16:creationId xmlns:a16="http://schemas.microsoft.com/office/drawing/2014/main" id="{22DBE0D9-AFF4-40F8-8C25-17E5328E4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8753" y="2447360"/>
            <a:ext cx="5697788" cy="1828802"/>
          </a:xfrm>
          <a:prstGeom prst="rect">
            <a:avLst/>
          </a:prstGeom>
        </p:spPr>
      </p:pic>
      <p:pic>
        <p:nvPicPr>
          <p:cNvPr id="33" name="Picture 32">
            <a:extLst>
              <a:ext uri="{FF2B5EF4-FFF2-40B4-BE49-F238E27FC236}">
                <a16:creationId xmlns:a16="http://schemas.microsoft.com/office/drawing/2014/main" id="{644709D6-B296-45FC-8A6D-FFFC17F4A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212" y="4589927"/>
            <a:ext cx="5540188" cy="1828802"/>
          </a:xfrm>
          <a:prstGeom prst="rect">
            <a:avLst/>
          </a:prstGeom>
        </p:spPr>
      </p:pic>
      <p:pic>
        <p:nvPicPr>
          <p:cNvPr id="35" name="Picture 34">
            <a:extLst>
              <a:ext uri="{FF2B5EF4-FFF2-40B4-BE49-F238E27FC236}">
                <a16:creationId xmlns:a16="http://schemas.microsoft.com/office/drawing/2014/main" id="{F8CAD0E9-705D-4F98-81DC-EA974DD1563C}"/>
              </a:ext>
            </a:extLst>
          </p:cNvPr>
          <p:cNvPicPr>
            <a:picLocks noChangeAspect="1"/>
          </p:cNvPicPr>
          <p:nvPr/>
        </p:nvPicPr>
        <p:blipFill rotWithShape="1">
          <a:blip r:embed="rId5">
            <a:extLst>
              <a:ext uri="{28A0092B-C50C-407E-A947-70E740481C1C}">
                <a14:useLocalDpi xmlns:a14="http://schemas.microsoft.com/office/drawing/2010/main" val="0"/>
              </a:ext>
            </a:extLst>
          </a:blip>
          <a:srcRect r="7880"/>
          <a:stretch/>
        </p:blipFill>
        <p:spPr>
          <a:xfrm>
            <a:off x="6158753" y="4473387"/>
            <a:ext cx="5540188" cy="1945342"/>
          </a:xfrm>
          <a:prstGeom prst="rect">
            <a:avLst/>
          </a:prstGeom>
        </p:spPr>
      </p:pic>
    </p:spTree>
    <p:extLst>
      <p:ext uri="{BB962C8B-B14F-4D97-AF65-F5344CB8AC3E}">
        <p14:creationId xmlns:p14="http://schemas.microsoft.com/office/powerpoint/2010/main" val="109734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921C-8697-4A72-808D-EC4D9AE4D65F}"/>
              </a:ext>
            </a:extLst>
          </p:cNvPr>
          <p:cNvSpPr>
            <a:spLocks noGrp="1"/>
          </p:cNvSpPr>
          <p:nvPr>
            <p:ph type="title"/>
          </p:nvPr>
        </p:nvSpPr>
        <p:spPr/>
        <p:txBody>
          <a:bodyPr/>
          <a:lstStyle/>
          <a:p>
            <a:r>
              <a:rPr lang="en-US" dirty="0"/>
              <a:t>Step 3: Calculating Entropy of each feature</a:t>
            </a:r>
            <a:endParaRPr lang="en-IN" dirty="0"/>
          </a:p>
        </p:txBody>
      </p:sp>
      <p:pic>
        <p:nvPicPr>
          <p:cNvPr id="5" name="Content Placeholder 4">
            <a:extLst>
              <a:ext uri="{FF2B5EF4-FFF2-40B4-BE49-F238E27FC236}">
                <a16:creationId xmlns:a16="http://schemas.microsoft.com/office/drawing/2014/main" id="{9FC2C1B2-3D90-4CC4-B823-DD7880789F8B}"/>
              </a:ext>
            </a:extLst>
          </p:cNvPr>
          <p:cNvPicPr>
            <a:picLocks noGrp="1" noChangeAspect="1"/>
          </p:cNvPicPr>
          <p:nvPr>
            <p:ph idx="1"/>
          </p:nvPr>
        </p:nvPicPr>
        <p:blipFill rotWithShape="1">
          <a:blip r:embed="rId2"/>
          <a:srcRect l="27518" t="35097" r="14602" b="12368"/>
          <a:stretch/>
        </p:blipFill>
        <p:spPr>
          <a:xfrm>
            <a:off x="1945341" y="2383800"/>
            <a:ext cx="8166848" cy="4169647"/>
          </a:xfrm>
        </p:spPr>
      </p:pic>
    </p:spTree>
    <p:extLst>
      <p:ext uri="{BB962C8B-B14F-4D97-AF65-F5344CB8AC3E}">
        <p14:creationId xmlns:p14="http://schemas.microsoft.com/office/powerpoint/2010/main" val="106347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268D-1709-47E1-8AFF-14D4BE4C4BF8}"/>
              </a:ext>
            </a:extLst>
          </p:cNvPr>
          <p:cNvSpPr>
            <a:spLocks noGrp="1"/>
          </p:cNvSpPr>
          <p:nvPr>
            <p:ph type="title"/>
          </p:nvPr>
        </p:nvSpPr>
        <p:spPr/>
        <p:txBody>
          <a:bodyPr/>
          <a:lstStyle/>
          <a:p>
            <a:r>
              <a:rPr lang="en-US" dirty="0"/>
              <a:t>What is Decision Tree?</a:t>
            </a:r>
            <a:endParaRPr lang="en-IN" dirty="0"/>
          </a:p>
        </p:txBody>
      </p:sp>
      <p:sp>
        <p:nvSpPr>
          <p:cNvPr id="3" name="Content Placeholder 2">
            <a:extLst>
              <a:ext uri="{FF2B5EF4-FFF2-40B4-BE49-F238E27FC236}">
                <a16:creationId xmlns:a16="http://schemas.microsoft.com/office/drawing/2014/main" id="{4B1A06DB-AF83-490C-9002-CF1FD75F9B6D}"/>
              </a:ext>
            </a:extLst>
          </p:cNvPr>
          <p:cNvSpPr>
            <a:spLocks noGrp="1"/>
          </p:cNvSpPr>
          <p:nvPr>
            <p:ph idx="1"/>
          </p:nvPr>
        </p:nvSpPr>
        <p:spPr/>
        <p:txBody>
          <a:bodyPr/>
          <a:lstStyle/>
          <a:p>
            <a:r>
              <a:rPr lang="en-US" dirty="0">
                <a:solidFill>
                  <a:srgbClr val="000000"/>
                </a:solidFill>
                <a:effectLst/>
              </a:rPr>
              <a:t>It is a graphical representation for getting all the possible solutions to a problem/decision based on given conditions.</a:t>
            </a:r>
          </a:p>
          <a:p>
            <a:r>
              <a:rPr lang="en-US" dirty="0">
                <a:solidFill>
                  <a:srgbClr val="000000"/>
                </a:solidFill>
                <a:effectLst/>
              </a:rPr>
              <a:t>It is called a decision tree because, similar to a tree, it starts with the root node, which expands on further branches and constructs a tree-like structure.</a:t>
            </a:r>
          </a:p>
          <a:p>
            <a:r>
              <a:rPr lang="en-US" dirty="0">
                <a:solidFill>
                  <a:srgbClr val="000000"/>
                </a:solidFill>
                <a:effectLst/>
              </a:rPr>
              <a:t>A decision tree simply asks a question, and based on the answer (Yes/No), it further split the tree into subtrees.</a:t>
            </a:r>
          </a:p>
          <a:p>
            <a:endParaRPr lang="en-IN" dirty="0"/>
          </a:p>
        </p:txBody>
      </p:sp>
    </p:spTree>
    <p:extLst>
      <p:ext uri="{BB962C8B-B14F-4D97-AF65-F5344CB8AC3E}">
        <p14:creationId xmlns:p14="http://schemas.microsoft.com/office/powerpoint/2010/main" val="2917331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B41-C4C9-4E93-BE78-7A2544EA4433}"/>
              </a:ext>
            </a:extLst>
          </p:cNvPr>
          <p:cNvSpPr>
            <a:spLocks noGrp="1"/>
          </p:cNvSpPr>
          <p:nvPr>
            <p:ph type="title"/>
          </p:nvPr>
        </p:nvSpPr>
        <p:spPr/>
        <p:txBody>
          <a:bodyPr/>
          <a:lstStyle/>
          <a:p>
            <a:r>
              <a:rPr lang="en-US" dirty="0"/>
              <a:t>Step-4: Calculating the Information Gain of each feature </a:t>
            </a:r>
            <a:endParaRPr lang="en-IN" dirty="0"/>
          </a:p>
        </p:txBody>
      </p:sp>
      <p:pic>
        <p:nvPicPr>
          <p:cNvPr id="5" name="Content Placeholder 4">
            <a:extLst>
              <a:ext uri="{FF2B5EF4-FFF2-40B4-BE49-F238E27FC236}">
                <a16:creationId xmlns:a16="http://schemas.microsoft.com/office/drawing/2014/main" id="{98613BD5-0A3E-4F41-B6EE-94AAEE45C72F}"/>
              </a:ext>
            </a:extLst>
          </p:cNvPr>
          <p:cNvPicPr>
            <a:picLocks noGrp="1" noChangeAspect="1"/>
          </p:cNvPicPr>
          <p:nvPr>
            <p:ph idx="1"/>
          </p:nvPr>
        </p:nvPicPr>
        <p:blipFill rotWithShape="1">
          <a:blip r:embed="rId2"/>
          <a:srcRect l="27103" t="37153" r="14297" b="25323"/>
          <a:stretch/>
        </p:blipFill>
        <p:spPr>
          <a:xfrm>
            <a:off x="1441943" y="2662518"/>
            <a:ext cx="9308114" cy="3352800"/>
          </a:xfrm>
        </p:spPr>
      </p:pic>
    </p:spTree>
    <p:extLst>
      <p:ext uri="{BB962C8B-B14F-4D97-AF65-F5344CB8AC3E}">
        <p14:creationId xmlns:p14="http://schemas.microsoft.com/office/powerpoint/2010/main" val="174977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BF5F-820E-4669-BF85-6434096E405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EC826C8B-9238-4DCF-96C3-1FABD95700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4700" y="2330824"/>
            <a:ext cx="7611275" cy="4527176"/>
          </a:xfrm>
        </p:spPr>
      </p:pic>
    </p:spTree>
    <p:extLst>
      <p:ext uri="{BB962C8B-B14F-4D97-AF65-F5344CB8AC3E}">
        <p14:creationId xmlns:p14="http://schemas.microsoft.com/office/powerpoint/2010/main" val="399823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74A7F-48D2-4AAF-A1AF-4810CFD0795B}"/>
              </a:ext>
            </a:extLst>
          </p:cNvPr>
          <p:cNvSpPr>
            <a:spLocks noGrp="1"/>
          </p:cNvSpPr>
          <p:nvPr>
            <p:ph idx="1"/>
          </p:nvPr>
        </p:nvSpPr>
        <p:spPr>
          <a:xfrm>
            <a:off x="838200" y="2429434"/>
            <a:ext cx="10515600" cy="4078941"/>
          </a:xfrm>
        </p:spPr>
        <p:txBody>
          <a:bodyPr>
            <a:normAutofit/>
          </a:bodyPr>
          <a:lstStyle/>
          <a:p>
            <a:pPr marL="0" indent="0">
              <a:buNone/>
            </a:pPr>
            <a:r>
              <a:rPr lang="en-US" b="0" i="0" dirty="0">
                <a:solidFill>
                  <a:schemeClr val="tx1"/>
                </a:solidFill>
                <a:effectLst/>
              </a:rPr>
              <a:t>Here, the attribute with maximum information gain is Outlook. So, the decision tree built so far:</a:t>
            </a:r>
          </a:p>
          <a:p>
            <a:endParaRPr lang="en-US" b="0" i="0" dirty="0">
              <a:solidFill>
                <a:schemeClr val="tx1"/>
              </a:solidFill>
              <a:effectLst/>
            </a:endParaRPr>
          </a:p>
          <a:p>
            <a:endParaRPr lang="en-US" b="0" i="0" dirty="0">
              <a:solidFill>
                <a:schemeClr val="tx1"/>
              </a:solidFill>
              <a:effectLst/>
            </a:endParaRPr>
          </a:p>
          <a:p>
            <a:endParaRPr lang="en-US" dirty="0">
              <a:solidFill>
                <a:schemeClr val="tx1"/>
              </a:solidFill>
            </a:endParaRPr>
          </a:p>
          <a:p>
            <a:endParaRPr lang="en-US" b="0" i="0" dirty="0">
              <a:solidFill>
                <a:schemeClr val="tx1"/>
              </a:solidFill>
              <a:effectLst/>
            </a:endParaRPr>
          </a:p>
          <a:p>
            <a:endParaRPr lang="en-US" b="0" i="0" dirty="0">
              <a:solidFill>
                <a:schemeClr val="tx1"/>
              </a:solidFill>
              <a:effectLst/>
            </a:endParaRPr>
          </a:p>
          <a:p>
            <a:endParaRPr lang="en-US" b="0" i="0" dirty="0">
              <a:solidFill>
                <a:schemeClr val="tx1"/>
              </a:solidFill>
              <a:effectLst/>
            </a:endParaRPr>
          </a:p>
          <a:p>
            <a:pPr marL="0" indent="0">
              <a:buNone/>
            </a:pPr>
            <a:r>
              <a:rPr lang="en-US" b="0" i="0" dirty="0">
                <a:solidFill>
                  <a:schemeClr val="tx1"/>
                </a:solidFill>
                <a:effectLst/>
              </a:rPr>
              <a:t>Here, when Outlook == overcast, it is of pure class(Yes).</a:t>
            </a:r>
            <a:br>
              <a:rPr lang="en-US" dirty="0">
                <a:solidFill>
                  <a:schemeClr val="tx1"/>
                </a:solidFill>
              </a:rPr>
            </a:br>
            <a:r>
              <a:rPr lang="en-US" b="0" i="0" dirty="0">
                <a:solidFill>
                  <a:schemeClr val="tx1"/>
                </a:solidFill>
                <a:effectLst/>
              </a:rPr>
              <a:t>Now, we have to repeat same procedure for the data with rows consist of Outlook value as Sunny and then for Outlook value as Rain.</a:t>
            </a:r>
          </a:p>
          <a:p>
            <a:endParaRPr lang="en-IN" dirty="0"/>
          </a:p>
        </p:txBody>
      </p:sp>
      <p:pic>
        <p:nvPicPr>
          <p:cNvPr id="7" name="Picture 6">
            <a:extLst>
              <a:ext uri="{FF2B5EF4-FFF2-40B4-BE49-F238E27FC236}">
                <a16:creationId xmlns:a16="http://schemas.microsoft.com/office/drawing/2014/main" id="{D12B9006-CE63-4924-8F31-0A8D2E888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058" y="3105304"/>
            <a:ext cx="4807883" cy="1740119"/>
          </a:xfrm>
          <a:prstGeom prst="rect">
            <a:avLst/>
          </a:prstGeom>
        </p:spPr>
      </p:pic>
      <p:sp>
        <p:nvSpPr>
          <p:cNvPr id="8" name="Title 1">
            <a:extLst>
              <a:ext uri="{FF2B5EF4-FFF2-40B4-BE49-F238E27FC236}">
                <a16:creationId xmlns:a16="http://schemas.microsoft.com/office/drawing/2014/main" id="{C4B9DD77-2038-477A-8344-FACE92841E23}"/>
              </a:ext>
            </a:extLst>
          </p:cNvPr>
          <p:cNvSpPr>
            <a:spLocks noGrp="1"/>
          </p:cNvSpPr>
          <p:nvPr>
            <p:ph type="title"/>
          </p:nvPr>
        </p:nvSpPr>
        <p:spPr>
          <a:xfrm>
            <a:off x="1154954" y="973668"/>
            <a:ext cx="8761413" cy="706964"/>
          </a:xfrm>
        </p:spPr>
        <p:txBody>
          <a:bodyPr/>
          <a:lstStyle/>
          <a:p>
            <a:r>
              <a:rPr lang="en-US" dirty="0"/>
              <a:t>Step 5: Using the feature with highest information gain to make the split</a:t>
            </a:r>
            <a:endParaRPr lang="en-IN" dirty="0"/>
          </a:p>
        </p:txBody>
      </p:sp>
    </p:spTree>
    <p:extLst>
      <p:ext uri="{BB962C8B-B14F-4D97-AF65-F5344CB8AC3E}">
        <p14:creationId xmlns:p14="http://schemas.microsoft.com/office/powerpoint/2010/main" val="3939467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A518-2C48-4C96-9C2B-6EE10980959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DF2E9B8-7818-4D55-9BCE-97AD6D922F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280" y="2528047"/>
            <a:ext cx="10768120" cy="4040082"/>
          </a:xfrm>
        </p:spPr>
      </p:pic>
    </p:spTree>
    <p:extLst>
      <p:ext uri="{BB962C8B-B14F-4D97-AF65-F5344CB8AC3E}">
        <p14:creationId xmlns:p14="http://schemas.microsoft.com/office/powerpoint/2010/main" val="1688024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9BFE-8496-47C7-9345-51F9439BD31D}"/>
              </a:ext>
            </a:extLst>
          </p:cNvPr>
          <p:cNvSpPr>
            <a:spLocks noGrp="1"/>
          </p:cNvSpPr>
          <p:nvPr>
            <p:ph type="title"/>
          </p:nvPr>
        </p:nvSpPr>
        <p:spPr/>
        <p:txBody>
          <a:bodyPr/>
          <a:lstStyle/>
          <a:p>
            <a:r>
              <a:rPr lang="en-US" dirty="0"/>
              <a:t>Why does the decision tree algorithm has low bias and high variance?</a:t>
            </a:r>
            <a:endParaRPr lang="en-IN" dirty="0"/>
          </a:p>
        </p:txBody>
      </p:sp>
      <p:sp>
        <p:nvSpPr>
          <p:cNvPr id="3" name="Content Placeholder 2">
            <a:extLst>
              <a:ext uri="{FF2B5EF4-FFF2-40B4-BE49-F238E27FC236}">
                <a16:creationId xmlns:a16="http://schemas.microsoft.com/office/drawing/2014/main" id="{2C696C32-D990-44B2-AE60-FC659CDEB425}"/>
              </a:ext>
            </a:extLst>
          </p:cNvPr>
          <p:cNvSpPr>
            <a:spLocks noGrp="1"/>
          </p:cNvSpPr>
          <p:nvPr>
            <p:ph idx="1"/>
          </p:nvPr>
        </p:nvSpPr>
        <p:spPr>
          <a:xfrm>
            <a:off x="555812" y="2603499"/>
            <a:ext cx="11205882" cy="4039347"/>
          </a:xfrm>
        </p:spPr>
        <p:txBody>
          <a:bodyPr>
            <a:normAutofit/>
          </a:bodyPr>
          <a:lstStyle/>
          <a:p>
            <a:pPr algn="l" fontAlgn="base"/>
            <a:r>
              <a:rPr lang="en-US" b="1" i="0" dirty="0">
                <a:solidFill>
                  <a:srgbClr val="232629"/>
                </a:solidFill>
                <a:effectLst/>
              </a:rPr>
              <a:t>Bias error</a:t>
            </a:r>
            <a:endParaRPr lang="en-US" b="0" i="0" dirty="0">
              <a:solidFill>
                <a:srgbClr val="232629"/>
              </a:solidFill>
              <a:effectLst/>
            </a:endParaRPr>
          </a:p>
          <a:p>
            <a:pPr marL="0" indent="0" algn="l" fontAlgn="base">
              <a:buNone/>
            </a:pPr>
            <a:r>
              <a:rPr lang="en-US" b="0" i="0" dirty="0">
                <a:solidFill>
                  <a:srgbClr val="232629"/>
                </a:solidFill>
                <a:effectLst/>
              </a:rPr>
              <a:t>	Bias error is due to our assumptions about target function. The more 	assumptions(restrictions) we make about target functions, the more bias we introduce. 	Models with high bias are less flexible because we have imposed more rules on the 	target functions.</a:t>
            </a:r>
          </a:p>
          <a:p>
            <a:pPr algn="l" fontAlgn="base"/>
            <a:r>
              <a:rPr lang="en-US" b="1" i="0" dirty="0">
                <a:solidFill>
                  <a:srgbClr val="232629"/>
                </a:solidFill>
                <a:effectLst/>
              </a:rPr>
              <a:t>Variance error</a:t>
            </a:r>
            <a:endParaRPr lang="en-US" b="0" i="0" dirty="0">
              <a:solidFill>
                <a:srgbClr val="232629"/>
              </a:solidFill>
              <a:effectLst/>
            </a:endParaRPr>
          </a:p>
          <a:p>
            <a:pPr marL="0" indent="0" algn="l" fontAlgn="base">
              <a:buNone/>
            </a:pPr>
            <a:r>
              <a:rPr lang="en-US" b="0" i="0" dirty="0">
                <a:solidFill>
                  <a:srgbClr val="232629"/>
                </a:solidFill>
                <a:effectLst/>
              </a:rPr>
              <a:t>	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pPr fontAlgn="base"/>
            <a:r>
              <a:rPr lang="en-US" b="0" i="0" dirty="0">
                <a:solidFill>
                  <a:srgbClr val="232629"/>
                </a:solidFill>
                <a:effectLst/>
              </a:rPr>
              <a:t>The tree makes almost no assumptions about target function but it is highly susceptible to variance in data.</a:t>
            </a:r>
          </a:p>
          <a:p>
            <a:pPr fontAlgn="base"/>
            <a:r>
              <a:rPr lang="en-US" b="0" i="0" dirty="0">
                <a:solidFill>
                  <a:srgbClr val="232629"/>
                </a:solidFill>
                <a:effectLst/>
              </a:rPr>
              <a:t>There are ensemble algorithms, such as random forest, which aim to reduce variance at the small cost of bias in decision tree.</a:t>
            </a:r>
          </a:p>
          <a:p>
            <a:pPr marL="0" indent="0" algn="l" fontAlgn="base">
              <a:buNone/>
            </a:pPr>
            <a:endParaRPr lang="en-US" b="0" i="0" dirty="0">
              <a:solidFill>
                <a:srgbClr val="232629"/>
              </a:solidFill>
              <a:effectLst/>
            </a:endParaRPr>
          </a:p>
          <a:p>
            <a:endParaRPr lang="en-IN" dirty="0"/>
          </a:p>
        </p:txBody>
      </p:sp>
    </p:spTree>
    <p:extLst>
      <p:ext uri="{BB962C8B-B14F-4D97-AF65-F5344CB8AC3E}">
        <p14:creationId xmlns:p14="http://schemas.microsoft.com/office/powerpoint/2010/main" val="231672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E35D-2239-4299-AA9D-026A7F967FEC}"/>
              </a:ext>
            </a:extLst>
          </p:cNvPr>
          <p:cNvSpPr>
            <a:spLocks noGrp="1"/>
          </p:cNvSpPr>
          <p:nvPr>
            <p:ph type="title"/>
          </p:nvPr>
        </p:nvSpPr>
        <p:spPr/>
        <p:txBody>
          <a:bodyPr/>
          <a:lstStyle/>
          <a:p>
            <a:r>
              <a:rPr lang="en-US" dirty="0"/>
              <a:t>Advantages of using a Decision Tree model</a:t>
            </a:r>
            <a:endParaRPr lang="en-IN" dirty="0"/>
          </a:p>
        </p:txBody>
      </p:sp>
      <p:sp>
        <p:nvSpPr>
          <p:cNvPr id="3" name="Content Placeholder 2">
            <a:extLst>
              <a:ext uri="{FF2B5EF4-FFF2-40B4-BE49-F238E27FC236}">
                <a16:creationId xmlns:a16="http://schemas.microsoft.com/office/drawing/2014/main" id="{D4C10666-D026-4528-904F-DFB18CE273AA}"/>
              </a:ext>
            </a:extLst>
          </p:cNvPr>
          <p:cNvSpPr>
            <a:spLocks noGrp="1"/>
          </p:cNvSpPr>
          <p:nvPr>
            <p:ph idx="1"/>
          </p:nvPr>
        </p:nvSpPr>
        <p:spPr>
          <a:xfrm>
            <a:off x="448236" y="2689412"/>
            <a:ext cx="11483788" cy="2931459"/>
          </a:xfrm>
        </p:spPr>
        <p:txBody>
          <a:bodyPr>
            <a:normAutofit/>
          </a:bodyPr>
          <a:lstStyle/>
          <a:p>
            <a:r>
              <a:rPr lang="en-US" i="0" dirty="0">
                <a:solidFill>
                  <a:srgbClr val="333333"/>
                </a:solidFill>
                <a:effectLst/>
              </a:rPr>
              <a:t>Clear Visualization</a:t>
            </a:r>
            <a:endParaRPr lang="en-US" dirty="0">
              <a:solidFill>
                <a:srgbClr val="333333"/>
              </a:solidFill>
            </a:endParaRPr>
          </a:p>
          <a:p>
            <a:r>
              <a:rPr lang="en-US" i="0" dirty="0">
                <a:solidFill>
                  <a:srgbClr val="333333"/>
                </a:solidFill>
                <a:effectLst/>
              </a:rPr>
              <a:t>Simple and easy to understand</a:t>
            </a:r>
            <a:endParaRPr lang="en-US" dirty="0">
              <a:solidFill>
                <a:srgbClr val="333333"/>
              </a:solidFill>
            </a:endParaRPr>
          </a:p>
          <a:p>
            <a:r>
              <a:rPr lang="en-US" i="0" dirty="0">
                <a:solidFill>
                  <a:srgbClr val="333333"/>
                </a:solidFill>
                <a:effectLst/>
              </a:rPr>
              <a:t>No feature scaling required</a:t>
            </a:r>
          </a:p>
          <a:p>
            <a:r>
              <a:rPr lang="en-US" i="0" dirty="0">
                <a:solidFill>
                  <a:srgbClr val="333333"/>
                </a:solidFill>
                <a:effectLst/>
              </a:rPr>
              <a:t>Handles non-linear parameters efficiently</a:t>
            </a:r>
            <a:endParaRPr lang="en-US" dirty="0">
              <a:solidFill>
                <a:srgbClr val="333333"/>
              </a:solidFill>
            </a:endParaRPr>
          </a:p>
          <a:p>
            <a:r>
              <a:rPr lang="en-US" i="0" dirty="0">
                <a:solidFill>
                  <a:srgbClr val="333333"/>
                </a:solidFill>
                <a:effectLst/>
              </a:rPr>
              <a:t>Decision Tree can automatically handle missing values.</a:t>
            </a:r>
            <a:endParaRPr lang="en-US" dirty="0">
              <a:solidFill>
                <a:srgbClr val="333333"/>
              </a:solidFill>
            </a:endParaRPr>
          </a:p>
          <a:p>
            <a:r>
              <a:rPr lang="en-US" i="0" dirty="0">
                <a:solidFill>
                  <a:srgbClr val="333333"/>
                </a:solidFill>
                <a:effectLst/>
              </a:rPr>
              <a:t>Decision Tree is usually robust to outliers and can handle them automatically.</a:t>
            </a:r>
            <a:endParaRPr lang="en-US" dirty="0">
              <a:solidFill>
                <a:srgbClr val="333333"/>
              </a:solidFill>
            </a:endParaRPr>
          </a:p>
          <a:p>
            <a:r>
              <a:rPr lang="en-US" i="0" dirty="0">
                <a:solidFill>
                  <a:srgbClr val="333333"/>
                </a:solidFill>
                <a:effectLst/>
              </a:rPr>
              <a:t>Less Training Period</a:t>
            </a:r>
            <a:endParaRPr lang="en-IN" dirty="0"/>
          </a:p>
        </p:txBody>
      </p:sp>
    </p:spTree>
    <p:extLst>
      <p:ext uri="{BB962C8B-B14F-4D97-AF65-F5344CB8AC3E}">
        <p14:creationId xmlns:p14="http://schemas.microsoft.com/office/powerpoint/2010/main" val="2138186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950C-B30A-4D30-BDAE-AE54FE778962}"/>
              </a:ext>
            </a:extLst>
          </p:cNvPr>
          <p:cNvSpPr>
            <a:spLocks noGrp="1"/>
          </p:cNvSpPr>
          <p:nvPr>
            <p:ph type="title"/>
          </p:nvPr>
        </p:nvSpPr>
        <p:spPr/>
        <p:txBody>
          <a:bodyPr/>
          <a:lstStyle/>
          <a:p>
            <a:r>
              <a:rPr lang="en-US" dirty="0"/>
              <a:t>Disadvantages of using a Decision Tree model</a:t>
            </a:r>
            <a:endParaRPr lang="en-IN" dirty="0"/>
          </a:p>
        </p:txBody>
      </p:sp>
      <p:sp>
        <p:nvSpPr>
          <p:cNvPr id="3" name="Content Placeholder 2">
            <a:extLst>
              <a:ext uri="{FF2B5EF4-FFF2-40B4-BE49-F238E27FC236}">
                <a16:creationId xmlns:a16="http://schemas.microsoft.com/office/drawing/2014/main" id="{2773CFF6-3A77-4EE4-9331-A911A1B1F9DF}"/>
              </a:ext>
            </a:extLst>
          </p:cNvPr>
          <p:cNvSpPr>
            <a:spLocks noGrp="1"/>
          </p:cNvSpPr>
          <p:nvPr>
            <p:ph idx="1"/>
          </p:nvPr>
        </p:nvSpPr>
        <p:spPr>
          <a:xfrm>
            <a:off x="1154954" y="2603500"/>
            <a:ext cx="8825659" cy="2031253"/>
          </a:xfrm>
        </p:spPr>
        <p:txBody>
          <a:bodyPr>
            <a:normAutofit/>
          </a:bodyPr>
          <a:lstStyle/>
          <a:p>
            <a:r>
              <a:rPr lang="en-US" i="0" dirty="0">
                <a:solidFill>
                  <a:srgbClr val="333333"/>
                </a:solidFill>
                <a:effectLst/>
              </a:rPr>
              <a:t>Overfitting</a:t>
            </a:r>
            <a:endParaRPr lang="en-US" dirty="0"/>
          </a:p>
          <a:p>
            <a:r>
              <a:rPr lang="en-US" i="0" dirty="0">
                <a:solidFill>
                  <a:srgbClr val="333333"/>
                </a:solidFill>
                <a:effectLst/>
              </a:rPr>
              <a:t>High variance</a:t>
            </a:r>
          </a:p>
          <a:p>
            <a:r>
              <a:rPr lang="en-US" i="0" dirty="0">
                <a:solidFill>
                  <a:srgbClr val="333333"/>
                </a:solidFill>
                <a:effectLst/>
              </a:rPr>
              <a:t>Unstable</a:t>
            </a:r>
          </a:p>
          <a:p>
            <a:r>
              <a:rPr lang="en-US" i="0">
                <a:solidFill>
                  <a:srgbClr val="333333"/>
                </a:solidFill>
                <a:effectLst/>
              </a:rPr>
              <a:t>Not </a:t>
            </a:r>
            <a:r>
              <a:rPr lang="en-US" i="0" dirty="0">
                <a:solidFill>
                  <a:srgbClr val="333333"/>
                </a:solidFill>
                <a:effectLst/>
              </a:rPr>
              <a:t>suitable for large datasets</a:t>
            </a:r>
            <a:endParaRPr lang="en-IN" dirty="0"/>
          </a:p>
        </p:txBody>
      </p:sp>
    </p:spTree>
    <p:extLst>
      <p:ext uri="{BB962C8B-B14F-4D97-AF65-F5344CB8AC3E}">
        <p14:creationId xmlns:p14="http://schemas.microsoft.com/office/powerpoint/2010/main" val="2161452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28484-0930-48AF-849A-E4552BB51564}"/>
              </a:ext>
            </a:extLst>
          </p:cNvPr>
          <p:cNvSpPr>
            <a:spLocks noGrp="1"/>
          </p:cNvSpPr>
          <p:nvPr>
            <p:ph idx="1"/>
          </p:nvPr>
        </p:nvSpPr>
        <p:spPr>
          <a:xfrm>
            <a:off x="1154954" y="2967318"/>
            <a:ext cx="9898528" cy="3052482"/>
          </a:xfrm>
        </p:spPr>
        <p:txBody>
          <a:bodyPr>
            <a:normAutofit/>
          </a:bodyPr>
          <a:lstStyle/>
          <a:p>
            <a:pPr marL="0" indent="0" algn="ctr">
              <a:buNone/>
            </a:pPr>
            <a:r>
              <a:rPr lang="en-IN" sz="8800" dirty="0"/>
              <a:t>Thank you </a:t>
            </a:r>
            <a:r>
              <a:rPr lang="en-IN" sz="8800" dirty="0">
                <a:sym typeface="Wingdings" panose="05000000000000000000" pitchFamily="2" charset="2"/>
              </a:rPr>
              <a:t></a:t>
            </a:r>
            <a:endParaRPr lang="en-IN" sz="8800" dirty="0"/>
          </a:p>
        </p:txBody>
      </p:sp>
    </p:spTree>
    <p:extLst>
      <p:ext uri="{BB962C8B-B14F-4D97-AF65-F5344CB8AC3E}">
        <p14:creationId xmlns:p14="http://schemas.microsoft.com/office/powerpoint/2010/main" val="103390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511C-F4ED-4659-89A5-FCBC8FDE1106}"/>
              </a:ext>
            </a:extLst>
          </p:cNvPr>
          <p:cNvSpPr>
            <a:spLocks noGrp="1"/>
          </p:cNvSpPr>
          <p:nvPr>
            <p:ph type="title"/>
          </p:nvPr>
        </p:nvSpPr>
        <p:spPr/>
        <p:txBody>
          <a:bodyPr/>
          <a:lstStyle/>
          <a:p>
            <a:r>
              <a:rPr lang="en-US" dirty="0"/>
              <a:t>How a Decision Tree algorithm looks</a:t>
            </a:r>
            <a:endParaRPr lang="en-IN" dirty="0"/>
          </a:p>
        </p:txBody>
      </p:sp>
      <p:pic>
        <p:nvPicPr>
          <p:cNvPr id="5" name="Content Placeholder 4">
            <a:extLst>
              <a:ext uri="{FF2B5EF4-FFF2-40B4-BE49-F238E27FC236}">
                <a16:creationId xmlns:a16="http://schemas.microsoft.com/office/drawing/2014/main" id="{52A017CF-0B04-4024-BB10-A75784451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5607" y="2603500"/>
            <a:ext cx="5465099" cy="3416300"/>
          </a:xfrm>
        </p:spPr>
      </p:pic>
    </p:spTree>
    <p:extLst>
      <p:ext uri="{BB962C8B-B14F-4D97-AF65-F5344CB8AC3E}">
        <p14:creationId xmlns:p14="http://schemas.microsoft.com/office/powerpoint/2010/main" val="98631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6158-4C71-4E71-BC8D-7ADF5A8D8ADE}"/>
              </a:ext>
            </a:extLst>
          </p:cNvPr>
          <p:cNvSpPr>
            <a:spLocks noGrp="1"/>
          </p:cNvSpPr>
          <p:nvPr>
            <p:ph type="title"/>
          </p:nvPr>
        </p:nvSpPr>
        <p:spPr/>
        <p:txBody>
          <a:bodyPr/>
          <a:lstStyle/>
          <a:p>
            <a:r>
              <a:rPr lang="en-US" dirty="0"/>
              <a:t>Key Features of a Decision Tree model</a:t>
            </a:r>
            <a:endParaRPr lang="en-IN" dirty="0"/>
          </a:p>
        </p:txBody>
      </p:sp>
      <p:sp>
        <p:nvSpPr>
          <p:cNvPr id="3" name="Content Placeholder 2">
            <a:extLst>
              <a:ext uri="{FF2B5EF4-FFF2-40B4-BE49-F238E27FC236}">
                <a16:creationId xmlns:a16="http://schemas.microsoft.com/office/drawing/2014/main" id="{445A0072-F6B0-46C1-9135-BF3C00FB86B1}"/>
              </a:ext>
            </a:extLst>
          </p:cNvPr>
          <p:cNvSpPr>
            <a:spLocks noGrp="1"/>
          </p:cNvSpPr>
          <p:nvPr>
            <p:ph idx="1"/>
          </p:nvPr>
        </p:nvSpPr>
        <p:spPr/>
        <p:txBody>
          <a:bodyPr>
            <a:normAutofit/>
          </a:bodyPr>
          <a:lstStyle/>
          <a:p>
            <a:r>
              <a:rPr lang="en-US" dirty="0"/>
              <a:t>Supervised machine learning algorithm</a:t>
            </a:r>
          </a:p>
          <a:p>
            <a:r>
              <a:rPr lang="en-IN" dirty="0"/>
              <a:t>Predictive model</a:t>
            </a:r>
          </a:p>
          <a:p>
            <a:r>
              <a:rPr lang="en-IN" dirty="0"/>
              <a:t>Non – Parametric model</a:t>
            </a:r>
          </a:p>
          <a:p>
            <a:r>
              <a:rPr lang="en-IN" dirty="0"/>
              <a:t>Used for both Classification (DecisionTreeClassifier) and Regression (DecisionTreeRegresser) problems</a:t>
            </a:r>
          </a:p>
          <a:p>
            <a:r>
              <a:rPr lang="en-IN" dirty="0"/>
              <a:t>Iterative process</a:t>
            </a:r>
          </a:p>
          <a:p>
            <a:r>
              <a:rPr lang="en-IN" dirty="0"/>
              <a:t>Greedy algorithm</a:t>
            </a:r>
          </a:p>
          <a:p>
            <a:r>
              <a:rPr lang="en-IN" dirty="0"/>
              <a:t>Top to Bottom approach</a:t>
            </a:r>
          </a:p>
          <a:p>
            <a:pPr marL="0" indent="0">
              <a:buNone/>
            </a:pPr>
            <a:endParaRPr lang="en-IN" dirty="0"/>
          </a:p>
          <a:p>
            <a:endParaRPr lang="en-IN" dirty="0"/>
          </a:p>
        </p:txBody>
      </p:sp>
    </p:spTree>
    <p:extLst>
      <p:ext uri="{BB962C8B-B14F-4D97-AF65-F5344CB8AC3E}">
        <p14:creationId xmlns:p14="http://schemas.microsoft.com/office/powerpoint/2010/main" val="375687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51B5-035C-4D42-9A7D-E870E0F9031A}"/>
              </a:ext>
            </a:extLst>
          </p:cNvPr>
          <p:cNvSpPr>
            <a:spLocks noGrp="1"/>
          </p:cNvSpPr>
          <p:nvPr>
            <p:ph type="title"/>
          </p:nvPr>
        </p:nvSpPr>
        <p:spPr/>
        <p:txBody>
          <a:bodyPr/>
          <a:lstStyle/>
          <a:p>
            <a:r>
              <a:rPr lang="en-US" dirty="0"/>
              <a:t>Representation, Evaluation and Optimization of a Decision Tree model</a:t>
            </a:r>
            <a:endParaRPr lang="en-IN" dirty="0"/>
          </a:p>
        </p:txBody>
      </p:sp>
      <p:sp>
        <p:nvSpPr>
          <p:cNvPr id="3" name="Content Placeholder 2">
            <a:extLst>
              <a:ext uri="{FF2B5EF4-FFF2-40B4-BE49-F238E27FC236}">
                <a16:creationId xmlns:a16="http://schemas.microsoft.com/office/drawing/2014/main" id="{9461D7B7-F37B-4F66-8DBA-8F5EA58C58DA}"/>
              </a:ext>
            </a:extLst>
          </p:cNvPr>
          <p:cNvSpPr>
            <a:spLocks noGrp="1"/>
          </p:cNvSpPr>
          <p:nvPr>
            <p:ph idx="1"/>
          </p:nvPr>
        </p:nvSpPr>
        <p:spPr/>
        <p:txBody>
          <a:bodyPr/>
          <a:lstStyle/>
          <a:p>
            <a:r>
              <a:rPr lang="en-US" b="1" dirty="0"/>
              <a:t>Representation:</a:t>
            </a:r>
            <a:r>
              <a:rPr lang="en-US" dirty="0"/>
              <a:t> Tree based representation</a:t>
            </a:r>
          </a:p>
          <a:p>
            <a:r>
              <a:rPr lang="en-US" b="1" dirty="0"/>
              <a:t>Evaluation:</a:t>
            </a:r>
            <a:r>
              <a:rPr lang="en-US" dirty="0"/>
              <a:t> Probabilistic metrics </a:t>
            </a:r>
          </a:p>
          <a:p>
            <a:r>
              <a:rPr lang="en-US" b="1" dirty="0"/>
              <a:t>Optimization:</a:t>
            </a:r>
            <a:r>
              <a:rPr lang="en-US" dirty="0"/>
              <a:t> Split using Entropy/Gini Index and Information Gain</a:t>
            </a:r>
          </a:p>
          <a:p>
            <a:r>
              <a:rPr lang="en-US" b="1" dirty="0"/>
              <a:t>Method:</a:t>
            </a:r>
            <a:r>
              <a:rPr lang="en-US" dirty="0"/>
              <a:t> Iterative </a:t>
            </a:r>
            <a:r>
              <a:rPr lang="en-IN" b="0" i="0" dirty="0">
                <a:solidFill>
                  <a:schemeClr val="tx1"/>
                </a:solidFill>
                <a:effectLst/>
              </a:rPr>
              <a:t>Dichotomiser</a:t>
            </a:r>
            <a:r>
              <a:rPr lang="en-US" dirty="0"/>
              <a:t> 3(ID3), Classification and Regression Tree(CART), Chi-Square Automatic Interaction Detection(CHAID)</a:t>
            </a:r>
            <a:endParaRPr lang="en-IN" dirty="0"/>
          </a:p>
        </p:txBody>
      </p:sp>
    </p:spTree>
    <p:extLst>
      <p:ext uri="{BB962C8B-B14F-4D97-AF65-F5344CB8AC3E}">
        <p14:creationId xmlns:p14="http://schemas.microsoft.com/office/powerpoint/2010/main" val="156395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BF66-0068-4A6A-B6F3-EBD910BFBC9C}"/>
              </a:ext>
            </a:extLst>
          </p:cNvPr>
          <p:cNvSpPr>
            <a:spLocks noGrp="1"/>
          </p:cNvSpPr>
          <p:nvPr>
            <p:ph type="title"/>
          </p:nvPr>
        </p:nvSpPr>
        <p:spPr/>
        <p:txBody>
          <a:bodyPr/>
          <a:lstStyle/>
          <a:p>
            <a:r>
              <a:rPr lang="en-US" dirty="0"/>
              <a:t>Nodes in Decision Tree</a:t>
            </a:r>
            <a:endParaRPr lang="en-IN" dirty="0"/>
          </a:p>
        </p:txBody>
      </p:sp>
      <p:sp>
        <p:nvSpPr>
          <p:cNvPr id="3" name="Content Placeholder 2">
            <a:extLst>
              <a:ext uri="{FF2B5EF4-FFF2-40B4-BE49-F238E27FC236}">
                <a16:creationId xmlns:a16="http://schemas.microsoft.com/office/drawing/2014/main" id="{1B9C84A1-AF89-41A6-8B63-E298DF45DC49}"/>
              </a:ext>
            </a:extLst>
          </p:cNvPr>
          <p:cNvSpPr>
            <a:spLocks noGrp="1"/>
          </p:cNvSpPr>
          <p:nvPr>
            <p:ph idx="1"/>
          </p:nvPr>
        </p:nvSpPr>
        <p:spPr>
          <a:xfrm>
            <a:off x="986119" y="2603500"/>
            <a:ext cx="10381128" cy="3851088"/>
          </a:xfrm>
        </p:spPr>
        <p:txBody>
          <a:bodyPr>
            <a:normAutofit/>
          </a:bodyPr>
          <a:lstStyle/>
          <a:p>
            <a:pPr algn="l"/>
            <a:r>
              <a:rPr lang="en-US" b="1" i="1" dirty="0">
                <a:solidFill>
                  <a:srgbClr val="222222"/>
                </a:solidFill>
                <a:effectLst/>
              </a:rPr>
              <a:t>Root Nodes </a:t>
            </a:r>
            <a:r>
              <a:rPr lang="en-US" b="0" i="0" dirty="0">
                <a:solidFill>
                  <a:srgbClr val="222222"/>
                </a:solidFill>
                <a:effectLst/>
              </a:rPr>
              <a:t>– It is the node present at the beginning of a decision tree from this node the population starts dividing according to various features.</a:t>
            </a:r>
          </a:p>
          <a:p>
            <a:pPr algn="l"/>
            <a:r>
              <a:rPr lang="en-US" b="1" i="1" dirty="0">
                <a:solidFill>
                  <a:srgbClr val="222222"/>
                </a:solidFill>
                <a:effectLst/>
              </a:rPr>
              <a:t>Decision Nodes</a:t>
            </a:r>
            <a:r>
              <a:rPr lang="en-US" b="0" i="0" dirty="0">
                <a:solidFill>
                  <a:srgbClr val="222222"/>
                </a:solidFill>
                <a:effectLst/>
              </a:rPr>
              <a:t> – the nodes we get after splitting the root nodes are called Decision Node</a:t>
            </a:r>
          </a:p>
          <a:p>
            <a:pPr algn="l"/>
            <a:r>
              <a:rPr lang="en-US" b="1" i="1" dirty="0">
                <a:solidFill>
                  <a:srgbClr val="222222"/>
                </a:solidFill>
                <a:effectLst/>
              </a:rPr>
              <a:t>Leaf Nodes </a:t>
            </a:r>
            <a:r>
              <a:rPr lang="en-US" b="0" i="0" dirty="0">
                <a:solidFill>
                  <a:srgbClr val="222222"/>
                </a:solidFill>
                <a:effectLst/>
              </a:rPr>
              <a:t>– the nodes where further splitting is not possible are called leaf nodes or terminal nodes</a:t>
            </a:r>
          </a:p>
          <a:p>
            <a:pPr algn="l"/>
            <a:r>
              <a:rPr lang="en-US" b="1" i="1" dirty="0">
                <a:solidFill>
                  <a:srgbClr val="222222"/>
                </a:solidFill>
                <a:effectLst/>
              </a:rPr>
              <a:t>Sub-tree</a:t>
            </a:r>
            <a:r>
              <a:rPr lang="en-US" b="0" i="0" dirty="0">
                <a:solidFill>
                  <a:srgbClr val="222222"/>
                </a:solidFill>
                <a:effectLst/>
              </a:rPr>
              <a:t> – just like a small portion of a graph is called sub-graph similarly a sub-section of this decision tree is called sub-tree.</a:t>
            </a:r>
          </a:p>
          <a:p>
            <a:pPr algn="l"/>
            <a:r>
              <a:rPr lang="en-US" b="1" i="1" dirty="0">
                <a:solidFill>
                  <a:srgbClr val="222222"/>
                </a:solidFill>
                <a:effectLst/>
              </a:rPr>
              <a:t>Pruning</a:t>
            </a:r>
            <a:r>
              <a:rPr lang="en-US" b="0" i="0" dirty="0">
                <a:solidFill>
                  <a:srgbClr val="222222"/>
                </a:solidFill>
                <a:effectLst/>
              </a:rPr>
              <a:t> – is nothing but cutting down some nodes to stop overfitting.</a:t>
            </a:r>
          </a:p>
          <a:p>
            <a:pPr algn="l"/>
            <a:r>
              <a:rPr lang="en-US" b="1" i="1" dirty="0">
                <a:solidFill>
                  <a:srgbClr val="000000"/>
                </a:solidFill>
                <a:effectLst/>
              </a:rPr>
              <a:t>Parent/Child node </a:t>
            </a:r>
            <a:r>
              <a:rPr lang="en-US" b="0" i="0" dirty="0">
                <a:solidFill>
                  <a:srgbClr val="222222"/>
                </a:solidFill>
                <a:effectLst/>
              </a:rPr>
              <a:t>– </a:t>
            </a:r>
            <a:r>
              <a:rPr lang="en-US" b="0" i="0" dirty="0">
                <a:solidFill>
                  <a:srgbClr val="000000"/>
                </a:solidFill>
                <a:effectLst/>
              </a:rPr>
              <a:t> The root node of the tree is called the parent node, and other nodes are called the child nodes.</a:t>
            </a:r>
            <a:endParaRPr lang="en-US" b="0" i="0" dirty="0">
              <a:solidFill>
                <a:srgbClr val="222222"/>
              </a:solidFill>
              <a:effectLst/>
            </a:endParaRPr>
          </a:p>
          <a:p>
            <a:endParaRPr lang="en-IN" dirty="0">
              <a:latin typeface="+mj-lt"/>
            </a:endParaRPr>
          </a:p>
        </p:txBody>
      </p:sp>
    </p:spTree>
    <p:extLst>
      <p:ext uri="{BB962C8B-B14F-4D97-AF65-F5344CB8AC3E}">
        <p14:creationId xmlns:p14="http://schemas.microsoft.com/office/powerpoint/2010/main" val="360489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7241-FEC2-4F26-84B2-4A98874ED21A}"/>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9072B9EE-F77C-4B78-A61E-C429233392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669" y="2650346"/>
            <a:ext cx="6850974" cy="3322608"/>
          </a:xfrm>
        </p:spPr>
      </p:pic>
    </p:spTree>
    <p:extLst>
      <p:ext uri="{BB962C8B-B14F-4D97-AF65-F5344CB8AC3E}">
        <p14:creationId xmlns:p14="http://schemas.microsoft.com/office/powerpoint/2010/main" val="188824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821A-73A8-4B43-984B-00BAB3ABFE42}"/>
              </a:ext>
            </a:extLst>
          </p:cNvPr>
          <p:cNvSpPr>
            <a:spLocks noGrp="1"/>
          </p:cNvSpPr>
          <p:nvPr>
            <p:ph type="title"/>
          </p:nvPr>
        </p:nvSpPr>
        <p:spPr/>
        <p:txBody>
          <a:bodyPr/>
          <a:lstStyle/>
          <a:p>
            <a:r>
              <a:rPr lang="en-US" dirty="0"/>
              <a:t>What is Entropy?</a:t>
            </a:r>
            <a:endParaRPr lang="en-IN" dirty="0"/>
          </a:p>
        </p:txBody>
      </p:sp>
      <p:sp>
        <p:nvSpPr>
          <p:cNvPr id="3" name="Content Placeholder 2">
            <a:extLst>
              <a:ext uri="{FF2B5EF4-FFF2-40B4-BE49-F238E27FC236}">
                <a16:creationId xmlns:a16="http://schemas.microsoft.com/office/drawing/2014/main" id="{619DE7C7-2E64-47F7-B667-4905A33C9F7B}"/>
              </a:ext>
            </a:extLst>
          </p:cNvPr>
          <p:cNvSpPr>
            <a:spLocks noGrp="1"/>
          </p:cNvSpPr>
          <p:nvPr>
            <p:ph idx="1"/>
          </p:nvPr>
        </p:nvSpPr>
        <p:spPr/>
        <p:txBody>
          <a:bodyPr/>
          <a:lstStyle/>
          <a:p>
            <a:r>
              <a:rPr lang="en-US" b="0" i="0" dirty="0">
                <a:solidFill>
                  <a:schemeClr val="tx1"/>
                </a:solidFill>
                <a:effectLst/>
              </a:rPr>
              <a:t>Entropy is a </a:t>
            </a:r>
            <a:r>
              <a:rPr lang="en-US" b="1" i="0" dirty="0">
                <a:solidFill>
                  <a:schemeClr val="tx1"/>
                </a:solidFill>
                <a:effectLst/>
              </a:rPr>
              <a:t>measure of disorder or uncertainty or purity</a:t>
            </a:r>
            <a:r>
              <a:rPr lang="en-US" b="0" i="0" dirty="0">
                <a:solidFill>
                  <a:schemeClr val="tx1"/>
                </a:solidFill>
                <a:effectLst/>
              </a:rPr>
              <a:t> and the goal of machine learning models is to reduce uncertainty.</a:t>
            </a:r>
          </a:p>
          <a:p>
            <a:endParaRPr lang="en-IN" dirty="0">
              <a:solidFill>
                <a:schemeClr val="tx1"/>
              </a:solidFill>
              <a:latin typeface="+mj-lt"/>
            </a:endParaRPr>
          </a:p>
        </p:txBody>
      </p:sp>
      <p:pic>
        <p:nvPicPr>
          <p:cNvPr id="7" name="Picture 6">
            <a:extLst>
              <a:ext uri="{FF2B5EF4-FFF2-40B4-BE49-F238E27FC236}">
                <a16:creationId xmlns:a16="http://schemas.microsoft.com/office/drawing/2014/main" id="{CD359EF3-3AB5-4C8E-8532-FD1F1175F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506" y="3724275"/>
            <a:ext cx="6248400" cy="2295525"/>
          </a:xfrm>
          <a:prstGeom prst="rect">
            <a:avLst/>
          </a:prstGeom>
        </p:spPr>
      </p:pic>
    </p:spTree>
    <p:extLst>
      <p:ext uri="{BB962C8B-B14F-4D97-AF65-F5344CB8AC3E}">
        <p14:creationId xmlns:p14="http://schemas.microsoft.com/office/powerpoint/2010/main" val="103374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E0-1881-4FF1-BBED-5877862A7325}"/>
              </a:ext>
            </a:extLst>
          </p:cNvPr>
          <p:cNvSpPr>
            <a:spLocks noGrp="1"/>
          </p:cNvSpPr>
          <p:nvPr>
            <p:ph type="title"/>
          </p:nvPr>
        </p:nvSpPr>
        <p:spPr/>
        <p:txBody>
          <a:bodyPr/>
          <a:lstStyle/>
          <a:p>
            <a:r>
              <a:rPr lang="en-US" dirty="0"/>
              <a:t>Formula for Entropy</a:t>
            </a:r>
            <a:endParaRPr lang="en-IN" dirty="0"/>
          </a:p>
        </p:txBody>
      </p:sp>
      <p:sp>
        <p:nvSpPr>
          <p:cNvPr id="11" name="Content Placeholder 10">
            <a:extLst>
              <a:ext uri="{FF2B5EF4-FFF2-40B4-BE49-F238E27FC236}">
                <a16:creationId xmlns:a16="http://schemas.microsoft.com/office/drawing/2014/main" id="{40F440B1-152A-4116-9A41-AABF44D988F9}"/>
              </a:ext>
            </a:extLst>
          </p:cNvPr>
          <p:cNvSpPr>
            <a:spLocks noGrp="1"/>
          </p:cNvSpPr>
          <p:nvPr>
            <p:ph idx="1"/>
          </p:nvPr>
        </p:nvSpPr>
        <p:spPr/>
        <p:txBody>
          <a:bodyPr/>
          <a:lstStyle/>
          <a:p>
            <a:r>
              <a:rPr lang="en-US" b="0" i="0" dirty="0">
                <a:solidFill>
                  <a:srgbClr val="404040"/>
                </a:solidFill>
                <a:effectLst/>
              </a:rPr>
              <a:t>Consider a dataset with N classes. The entropy may be calculated using the formula below, </a:t>
            </a:r>
            <a:r>
              <a:rPr lang="en-US" dirty="0">
                <a:solidFill>
                  <a:srgbClr val="404040"/>
                </a:solidFill>
              </a:rPr>
              <a:t>Where </a:t>
            </a:r>
            <a:r>
              <a:rPr lang="en-IN" b="0" i="0" u="none" strike="noStrike" dirty="0">
                <a:solidFill>
                  <a:srgbClr val="404040"/>
                </a:solidFill>
                <a:effectLst/>
              </a:rPr>
              <a:t>p</a:t>
            </a:r>
            <a:r>
              <a:rPr lang="en-IN" b="0" i="0" u="none" strike="noStrike" baseline="-12000" dirty="0">
                <a:solidFill>
                  <a:srgbClr val="404040"/>
                </a:solidFill>
                <a:effectLst/>
              </a:rPr>
              <a:t>i</a:t>
            </a:r>
            <a:r>
              <a:rPr lang="en-IN" b="0" i="0" u="none" strike="noStrike" dirty="0">
                <a:solidFill>
                  <a:srgbClr val="404040"/>
                </a:solidFill>
                <a:effectLst/>
              </a:rPr>
              <a:t> is the probability of randomly selecting an example in Class i</a:t>
            </a:r>
            <a:r>
              <a:rPr lang="en-IN" dirty="0">
                <a:solidFill>
                  <a:srgbClr val="404040"/>
                </a:solidFill>
              </a:rPr>
              <a:t>:</a:t>
            </a:r>
          </a:p>
          <a:p>
            <a:endParaRPr lang="en-US" b="0" i="0" dirty="0">
              <a:solidFill>
                <a:srgbClr val="404040"/>
              </a:solidFill>
              <a:effectLst/>
              <a:latin typeface="gt-regular"/>
            </a:endParaRPr>
          </a:p>
          <a:p>
            <a:endParaRPr lang="en-US" b="0" i="0" dirty="0">
              <a:solidFill>
                <a:srgbClr val="404040"/>
              </a:solidFill>
              <a:effectLst/>
              <a:latin typeface="gt-regular"/>
            </a:endParaRPr>
          </a:p>
          <a:p>
            <a:endParaRPr lang="en-US" b="0" i="0" dirty="0">
              <a:solidFill>
                <a:srgbClr val="404040"/>
              </a:solidFill>
              <a:effectLst/>
              <a:latin typeface="gt-regular"/>
            </a:endParaRPr>
          </a:p>
          <a:p>
            <a:endParaRPr lang="en-US" b="0" i="0" dirty="0">
              <a:solidFill>
                <a:srgbClr val="404040"/>
              </a:solidFill>
              <a:effectLst/>
              <a:latin typeface="gt-regular"/>
            </a:endParaRPr>
          </a:p>
          <a:p>
            <a:endParaRPr lang="en-IN" dirty="0"/>
          </a:p>
        </p:txBody>
      </p:sp>
      <p:pic>
        <p:nvPicPr>
          <p:cNvPr id="21" name="Picture 20">
            <a:extLst>
              <a:ext uri="{FF2B5EF4-FFF2-40B4-BE49-F238E27FC236}">
                <a16:creationId xmlns:a16="http://schemas.microsoft.com/office/drawing/2014/main" id="{076F429F-7030-4711-815C-CC69B7BE5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893" y="3429000"/>
            <a:ext cx="4131712" cy="2139113"/>
          </a:xfrm>
          <a:prstGeom prst="rect">
            <a:avLst/>
          </a:prstGeom>
        </p:spPr>
      </p:pic>
    </p:spTree>
    <p:extLst>
      <p:ext uri="{BB962C8B-B14F-4D97-AF65-F5344CB8AC3E}">
        <p14:creationId xmlns:p14="http://schemas.microsoft.com/office/powerpoint/2010/main" val="3730475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179</TotalTime>
  <Words>1064</Words>
  <Application>Microsoft Office PowerPoint</Application>
  <PresentationFormat>Widescreen</PresentationFormat>
  <Paragraphs>91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gt-regular</vt:lpstr>
      <vt:lpstr>inherit</vt:lpstr>
      <vt:lpstr>Wingdings 3</vt:lpstr>
      <vt:lpstr>Ion Boardroom</vt:lpstr>
      <vt:lpstr>Decision Tree</vt:lpstr>
      <vt:lpstr>What is Decision Tree?</vt:lpstr>
      <vt:lpstr>How a Decision Tree algorithm looks</vt:lpstr>
      <vt:lpstr>Key Features of a Decision Tree model</vt:lpstr>
      <vt:lpstr>Representation, Evaluation and Optimization of a Decision Tree model</vt:lpstr>
      <vt:lpstr>Nodes in Decision Tree</vt:lpstr>
      <vt:lpstr>PowerPoint Presentation</vt:lpstr>
      <vt:lpstr>What is Entropy?</vt:lpstr>
      <vt:lpstr>Formula for Entropy</vt:lpstr>
      <vt:lpstr>What is Gini Index?</vt:lpstr>
      <vt:lpstr>Difference between Entropy and Gini Index</vt:lpstr>
      <vt:lpstr>PowerPoint Presentation</vt:lpstr>
      <vt:lpstr>What is Information Gain?</vt:lpstr>
      <vt:lpstr>PowerPoint Presentation</vt:lpstr>
      <vt:lpstr>Let us consider the following dataset</vt:lpstr>
      <vt:lpstr>Steps Involved in Calculating the Entropy and Information Gain for Split:</vt:lpstr>
      <vt:lpstr>Step 1: Calculating total Entropy of the dependent feature</vt:lpstr>
      <vt:lpstr>Step 2: Calculating Entropy of all the categories within each feature</vt:lpstr>
      <vt:lpstr>Step 3: Calculating Entropy of each feature</vt:lpstr>
      <vt:lpstr>Step-4: Calculating the Information Gain of each feature </vt:lpstr>
      <vt:lpstr>PowerPoint Presentation</vt:lpstr>
      <vt:lpstr>Step 5: Using the feature with highest information gain to make the split</vt:lpstr>
      <vt:lpstr>PowerPoint Presentation</vt:lpstr>
      <vt:lpstr>Why does the decision tree algorithm has low bias and high variance?</vt:lpstr>
      <vt:lpstr>Advantages of using a Decision Tree model</vt:lpstr>
      <vt:lpstr>Disadvantages of using a Decision Tree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Rengashree Soundararajan</dc:creator>
  <cp:lastModifiedBy>Rengashree Soundararajan</cp:lastModifiedBy>
  <cp:revision>64</cp:revision>
  <dcterms:created xsi:type="dcterms:W3CDTF">2021-12-30T10:35:33Z</dcterms:created>
  <dcterms:modified xsi:type="dcterms:W3CDTF">2022-01-30T10:00:50Z</dcterms:modified>
</cp:coreProperties>
</file>