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Gill Sans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GillSans-regular.fntdata"/><Relationship Id="rId10" Type="http://schemas.openxmlformats.org/officeDocument/2006/relationships/slide" Target="slides/slide6.xml"/><Relationship Id="rId12" Type="http://schemas.openxmlformats.org/officeDocument/2006/relationships/font" Target="fonts/GillSans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44c49742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244c49742b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244c4974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1244c49742b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44c49742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1244c49742b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44c49742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1244c49742b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Gill Sans"/>
              <a:buNone/>
              <a:defRPr sz="3600"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3">
            <a:alphaModFix amt="40000"/>
          </a:blip>
          <a:srcRect b="7358" l="0" r="0" t="83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>
            <p:ph type="ctrTitle"/>
          </p:nvPr>
        </p:nvSpPr>
        <p:spPr>
          <a:xfrm>
            <a:off x="983263" y="578795"/>
            <a:ext cx="10225500" cy="273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en-US" sz="4000">
                <a:solidFill>
                  <a:schemeClr val="lt1"/>
                </a:solidFill>
              </a:rPr>
              <a:t>BITS F463 CRYPTOGRAPHY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en-US" sz="4000">
                <a:solidFill>
                  <a:schemeClr val="lt1"/>
                </a:solidFill>
              </a:rPr>
              <a:t>TERM PROJECT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en-US" sz="4000">
                <a:solidFill>
                  <a:schemeClr val="lt1"/>
                </a:solidFill>
              </a:rPr>
              <a:t>FAKE PRODUCT IDENTIFICATION SYSTEM USING BLOCKCHAIN TECHNOLOGY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983275" y="4715700"/>
            <a:ext cx="81411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rPr>
              <a:t>Group 46</a:t>
            </a:r>
            <a:endParaRPr sz="2600">
              <a:solidFill>
                <a:srgbClr val="FEFEF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rPr>
              <a:t>2019A7PS0097H - Ruban S</a:t>
            </a:r>
            <a:endParaRPr sz="2600">
              <a:solidFill>
                <a:srgbClr val="FEFEF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rPr>
              <a:t>2019A7PS0096H - Subienay Ganesh Ratnam</a:t>
            </a:r>
            <a:endParaRPr sz="2600">
              <a:solidFill>
                <a:srgbClr val="FEFEF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rPr>
              <a:t>2019A7PS0033H - T V Chandra Vamsi</a:t>
            </a:r>
            <a:endParaRPr sz="2600">
              <a:solidFill>
                <a:srgbClr val="FEFEF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3">
            <a:alphaModFix amt="40000"/>
          </a:blip>
          <a:srcRect b="10616" l="0" r="0" t="51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/>
          <p:nvPr>
            <p:ph type="ctrTitle"/>
          </p:nvPr>
        </p:nvSpPr>
        <p:spPr>
          <a:xfrm>
            <a:off x="983263" y="760653"/>
            <a:ext cx="102255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n-US" sz="4000">
                <a:solidFill>
                  <a:schemeClr val="lt1"/>
                </a:solidFill>
              </a:rPr>
              <a:t>PROBLEM STATEMENT</a:t>
            </a:r>
            <a:endParaRPr/>
          </a:p>
        </p:txBody>
      </p:sp>
      <p:sp>
        <p:nvSpPr>
          <p:cNvPr id="36" name="Google Shape;36;p4"/>
          <p:cNvSpPr txBox="1"/>
          <p:nvPr/>
        </p:nvSpPr>
        <p:spPr>
          <a:xfrm>
            <a:off x="983250" y="2014075"/>
            <a:ext cx="105207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rPr>
              <a:t>Every popular brand has fake manufacturers selling a counterfeit item with misleading and invalid labels, which are sold at cheaper rates. Even the company experts may not be able to distinguish between counterfeit and original items.</a:t>
            </a:r>
            <a:endParaRPr sz="2600">
              <a:solidFill>
                <a:srgbClr val="FEFEF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EFEF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EFEF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3">
            <a:alphaModFix amt="40000"/>
          </a:blip>
          <a:srcRect b="10617" l="0" r="0" t="5115"/>
          <a:stretch/>
        </p:blipFill>
        <p:spPr>
          <a:xfrm>
            <a:off x="20" y="10"/>
            <a:ext cx="1219198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/>
          <p:nvPr>
            <p:ph type="ctrTitle"/>
          </p:nvPr>
        </p:nvSpPr>
        <p:spPr>
          <a:xfrm>
            <a:off x="983263" y="760653"/>
            <a:ext cx="102255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n-US" sz="4000">
                <a:solidFill>
                  <a:schemeClr val="lt1"/>
                </a:solidFill>
              </a:rPr>
              <a:t>SOLUTION FOR THE PROBLEM</a:t>
            </a:r>
            <a:endParaRPr/>
          </a:p>
        </p:txBody>
      </p:sp>
      <p:sp>
        <p:nvSpPr>
          <p:cNvPr id="44" name="Google Shape;44;p5"/>
          <p:cNvSpPr txBox="1"/>
          <p:nvPr/>
        </p:nvSpPr>
        <p:spPr>
          <a:xfrm>
            <a:off x="983250" y="2014075"/>
            <a:ext cx="105207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rPr>
              <a:t>If the original manufacturer embeds a QR code on the product that is linked to the blockchain system, one could scan the QR code which would tell whether the product is fake or not.</a:t>
            </a:r>
            <a:endParaRPr sz="2600">
              <a:solidFill>
                <a:srgbClr val="FEFEF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EFEF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rPr>
              <a:t>Suppose we come across a counterfeit item - we need to be able to identify that it is indeed fake through its QR code, verified across a blockchain. A hacker attempting to add said counterfeit QR through the blockchain must find it impossible to modify the chain.</a:t>
            </a:r>
            <a:endParaRPr sz="2600">
              <a:solidFill>
                <a:srgbClr val="FEFEF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3">
            <a:alphaModFix amt="40000"/>
          </a:blip>
          <a:srcRect b="10617" l="0" r="0" t="5115"/>
          <a:stretch/>
        </p:blipFill>
        <p:spPr>
          <a:xfrm>
            <a:off x="20" y="10"/>
            <a:ext cx="1219198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/>
          <p:nvPr>
            <p:ph type="ctrTitle"/>
          </p:nvPr>
        </p:nvSpPr>
        <p:spPr>
          <a:xfrm>
            <a:off x="983263" y="760653"/>
            <a:ext cx="102255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n-US" sz="4000">
                <a:solidFill>
                  <a:schemeClr val="lt1"/>
                </a:solidFill>
              </a:rPr>
              <a:t>OUR SOLUTION</a:t>
            </a:r>
            <a:endParaRPr/>
          </a:p>
        </p:txBody>
      </p:sp>
      <p:sp>
        <p:nvSpPr>
          <p:cNvPr id="52" name="Google Shape;52;p6"/>
          <p:cNvSpPr txBox="1"/>
          <p:nvPr/>
        </p:nvSpPr>
        <p:spPr>
          <a:xfrm>
            <a:off x="983250" y="2014075"/>
            <a:ext cx="105207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Gill Sans"/>
              <a:buChar char="●"/>
            </a:pPr>
            <a:r>
              <a:rPr lang="en-US" sz="2600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rPr>
              <a:t>Each product has a blockchain and each block in the blockchain will have a set of transactions that are associated with the product.</a:t>
            </a:r>
            <a:endParaRPr sz="2600">
              <a:solidFill>
                <a:srgbClr val="FEFEF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Gill Sans"/>
              <a:buChar char="●"/>
            </a:pPr>
            <a:r>
              <a:rPr lang="en-US" sz="2600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rPr>
              <a:t>Each block will consist of -</a:t>
            </a:r>
            <a:endParaRPr sz="2600">
              <a:solidFill>
                <a:srgbClr val="FEFEF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Gill Sans"/>
              <a:buChar char="○"/>
            </a:pPr>
            <a:r>
              <a:rPr lang="en-US" sz="2600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rPr>
              <a:t>an unique index (to differentiate between transactions)</a:t>
            </a:r>
            <a:endParaRPr sz="2600">
              <a:solidFill>
                <a:srgbClr val="FEFEF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Gill Sans"/>
              <a:buChar char="○"/>
            </a:pPr>
            <a:r>
              <a:rPr lang="en-US" sz="2600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rPr>
              <a:t>timestamp (when the block was created)</a:t>
            </a:r>
            <a:endParaRPr sz="2600">
              <a:solidFill>
                <a:srgbClr val="FEFEF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Gill Sans"/>
              <a:buChar char="○"/>
            </a:pPr>
            <a:r>
              <a:rPr lang="en-US" sz="2600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rPr>
              <a:t>verification code</a:t>
            </a:r>
            <a:endParaRPr sz="2600">
              <a:solidFill>
                <a:srgbClr val="FEFEF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Gill Sans"/>
              <a:buChar char="○"/>
            </a:pPr>
            <a:r>
              <a:rPr lang="en-US" sz="2600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rPr>
              <a:t>proof</a:t>
            </a:r>
            <a:endParaRPr sz="2600">
              <a:solidFill>
                <a:srgbClr val="FEFEF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Gill Sans"/>
              <a:buChar char="○"/>
            </a:pPr>
            <a:r>
              <a:rPr lang="en-US" sz="2600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rPr>
              <a:t>set of transactions</a:t>
            </a:r>
            <a:endParaRPr sz="2600">
              <a:solidFill>
                <a:srgbClr val="FEFEF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3">
            <a:alphaModFix amt="40000"/>
          </a:blip>
          <a:srcRect b="10617" l="0" r="0" t="5115"/>
          <a:stretch/>
        </p:blipFill>
        <p:spPr>
          <a:xfrm>
            <a:off x="20" y="10"/>
            <a:ext cx="1219198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>
            <p:ph type="ctrTitle"/>
          </p:nvPr>
        </p:nvSpPr>
        <p:spPr>
          <a:xfrm>
            <a:off x="983263" y="760653"/>
            <a:ext cx="102255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n-US" sz="4000">
                <a:solidFill>
                  <a:schemeClr val="lt1"/>
                </a:solidFill>
              </a:rPr>
              <a:t>OUR SOLUTION</a:t>
            </a:r>
            <a:endParaRPr/>
          </a:p>
        </p:txBody>
      </p:sp>
      <p:sp>
        <p:nvSpPr>
          <p:cNvPr id="60" name="Google Shape;60;p7"/>
          <p:cNvSpPr txBox="1"/>
          <p:nvPr/>
        </p:nvSpPr>
        <p:spPr>
          <a:xfrm>
            <a:off x="983275" y="1871200"/>
            <a:ext cx="105207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rPr>
              <a:t>Suppose a person wants to buy a specific product. They must:</a:t>
            </a:r>
            <a:endParaRPr sz="2600">
              <a:solidFill>
                <a:srgbClr val="FEFEF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Gill Sans"/>
              <a:buChar char="●"/>
            </a:pPr>
            <a:r>
              <a:rPr lang="en-US" sz="2600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rPr>
              <a:t>Verify the QR code of the product with the blockchain to verify the product's validity,</a:t>
            </a:r>
            <a:endParaRPr sz="2600">
              <a:solidFill>
                <a:srgbClr val="FEFEF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Gill Sans"/>
              <a:buChar char="●"/>
            </a:pPr>
            <a:r>
              <a:rPr lang="en-US" sz="2600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rPr>
              <a:t>Insert the transaction data into a block while checking against it with the proof/nonce,</a:t>
            </a:r>
            <a:endParaRPr sz="2600">
              <a:solidFill>
                <a:srgbClr val="FEFEF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Gill Sans"/>
              <a:buChar char="●"/>
            </a:pPr>
            <a:r>
              <a:rPr lang="en-US" sz="2600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rPr>
              <a:t>Wait for the block to be verified across all the decentralized database so it can be inserted into the blockchain.</a:t>
            </a:r>
            <a:endParaRPr sz="2600">
              <a:solidFill>
                <a:srgbClr val="FEFEF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Gill Sans"/>
              <a:buChar char="●"/>
            </a:pPr>
            <a:r>
              <a:rPr lang="en-US" sz="2600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rPr>
              <a:t>Additionally, the blockchain must be resilient to attacks and modifications to the product list by unknown sources.</a:t>
            </a:r>
            <a:endParaRPr sz="2600">
              <a:solidFill>
                <a:srgbClr val="FEFEF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6" name="Google Shape;66;p8"/>
          <p:cNvPicPr preferRelativeResize="0"/>
          <p:nvPr/>
        </p:nvPicPr>
        <p:blipFill rotWithShape="1">
          <a:blip r:embed="rId3">
            <a:alphaModFix amt="40000"/>
          </a:blip>
          <a:srcRect b="10617" l="0" r="0" t="5115"/>
          <a:stretch/>
        </p:blipFill>
        <p:spPr>
          <a:xfrm>
            <a:off x="20" y="10"/>
            <a:ext cx="1219198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 txBox="1"/>
          <p:nvPr>
            <p:ph type="ctrTitle"/>
          </p:nvPr>
        </p:nvSpPr>
        <p:spPr>
          <a:xfrm>
            <a:off x="983263" y="760653"/>
            <a:ext cx="102255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n-US" sz="4000">
                <a:solidFill>
                  <a:schemeClr val="lt1"/>
                </a:solidFill>
              </a:rPr>
              <a:t>IMPLEMENTATION SO FAR</a:t>
            </a:r>
            <a:endParaRPr/>
          </a:p>
        </p:txBody>
      </p:sp>
      <p:sp>
        <p:nvSpPr>
          <p:cNvPr id="68" name="Google Shape;68;p8"/>
          <p:cNvSpPr txBox="1"/>
          <p:nvPr/>
        </p:nvSpPr>
        <p:spPr>
          <a:xfrm>
            <a:off x="983275" y="1871200"/>
            <a:ext cx="105207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Gill Sans"/>
              <a:buChar char="●"/>
            </a:pPr>
            <a:r>
              <a:rPr lang="en-US" sz="2600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rPr>
              <a:t>We have implemented the blockchain class for our solution in Python</a:t>
            </a:r>
            <a:endParaRPr sz="2600">
              <a:solidFill>
                <a:srgbClr val="FEFEF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Gill Sans"/>
              <a:buChar char="●"/>
            </a:pPr>
            <a:r>
              <a:rPr lang="en-US" sz="2600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rPr>
              <a:t>The class contains implementations for some of the methods:</a:t>
            </a:r>
            <a:endParaRPr sz="2600">
              <a:solidFill>
                <a:srgbClr val="FEFEF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Gill Sans"/>
              <a:buChar char="○"/>
            </a:pPr>
            <a:r>
              <a:rPr lang="en-US" sz="2600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rPr>
              <a:t>create_block() - inserting a block into the blockchain</a:t>
            </a:r>
            <a:endParaRPr sz="2600">
              <a:solidFill>
                <a:srgbClr val="FEFEF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Gill Sans"/>
              <a:buChar char="○"/>
            </a:pPr>
            <a:r>
              <a:rPr lang="en-US" sz="2600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rPr>
              <a:t>pow() - proof of work as per the assignment</a:t>
            </a:r>
            <a:endParaRPr sz="2600">
              <a:solidFill>
                <a:srgbClr val="FEFEF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Gill Sans"/>
              <a:buChar char="○"/>
            </a:pPr>
            <a:r>
              <a:rPr lang="en-US" sz="2600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rPr>
              <a:t>hash() - method for encoding the block</a:t>
            </a:r>
            <a:endParaRPr sz="2600">
              <a:solidFill>
                <a:srgbClr val="FEFEF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Gill Sans"/>
              <a:buChar char="●"/>
            </a:pPr>
            <a:r>
              <a:rPr lang="en-US" sz="2600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rPr>
              <a:t>We will be implementing a method called </a:t>
            </a:r>
            <a:r>
              <a:rPr lang="en-US" sz="2600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rPr>
              <a:t>transaction_verification() - blocks need to be verified using the ZKP (Zero Knowledge Proof) before they can be added to the chain</a:t>
            </a:r>
            <a:endParaRPr sz="2600">
              <a:solidFill>
                <a:srgbClr val="FEFEFE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Gill Sans"/>
              <a:buChar char="●"/>
            </a:pPr>
            <a:r>
              <a:rPr lang="en-US" sz="2600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rPr>
              <a:t>We will also be implementing the method view_user() as per the assignment</a:t>
            </a:r>
            <a:endParaRPr sz="2600">
              <a:solidFill>
                <a:srgbClr val="FEFEF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">
      <a:dk1>
        <a:srgbClr val="000000"/>
      </a:dk1>
      <a:lt1>
        <a:srgbClr val="FFFFFF"/>
      </a:lt1>
      <a:dk2>
        <a:srgbClr val="412524"/>
      </a:dk2>
      <a:lt2>
        <a:srgbClr val="E8E8E2"/>
      </a:lt2>
      <a:accent1>
        <a:srgbClr val="8CA5CD"/>
      </a:accent1>
      <a:accent2>
        <a:srgbClr val="7876C3"/>
      </a:accent2>
      <a:accent3>
        <a:srgbClr val="AB8FCE"/>
      </a:accent3>
      <a:accent4>
        <a:srgbClr val="C39876"/>
      </a:accent4>
      <a:accent5>
        <a:srgbClr val="ACA477"/>
      </a:accent5>
      <a:accent6>
        <a:srgbClr val="99AC68"/>
      </a:accent6>
      <a:hlink>
        <a:srgbClr val="84865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