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8" r:id="rId3"/>
    <p:sldId id="260" r:id="rId4"/>
    <p:sldId id="262" r:id="rId5"/>
    <p:sldId id="311" r:id="rId6"/>
    <p:sldId id="265" r:id="rId7"/>
    <p:sldId id="266" r:id="rId8"/>
    <p:sldId id="312" r:id="rId9"/>
    <p:sldId id="264" r:id="rId10"/>
    <p:sldId id="268" r:id="rId11"/>
    <p:sldId id="261" r:id="rId12"/>
    <p:sldId id="313" r:id="rId13"/>
    <p:sldId id="314" r:id="rId14"/>
    <p:sldId id="315" r:id="rId15"/>
    <p:sldId id="316" r:id="rId16"/>
    <p:sldId id="270" r:id="rId17"/>
    <p:sldId id="279" r:id="rId18"/>
    <p:sldId id="274" r:id="rId19"/>
    <p:sldId id="276" r:id="rId20"/>
    <p:sldId id="263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Bebas Neue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mfortaa" panose="020B0604020202020204" charset="0"/>
      <p:regular r:id="rId29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Fira Code" panose="020B0809050000020004" pitchFamily="49" charset="0"/>
      <p:regular r:id="rId35"/>
      <p:bold r:id="rId36"/>
    </p:embeddedFont>
    <p:embeddedFont>
      <p:font typeface="Nunito Light" pitchFamily="2" charset="0"/>
      <p:regular r:id="rId37"/>
      <p:italic r:id="rId38"/>
    </p:embeddedFont>
    <p:embeddedFont>
      <p:font typeface="PT Sans" panose="020B0503020203020204" pitchFamily="34" charset="0"/>
      <p:regular r:id="rId39"/>
      <p:bold r:id="rId40"/>
      <p:italic r:id="rId41"/>
      <p:boldItalic r:id="rId42"/>
    </p:embeddedFont>
    <p:embeddedFont>
      <p:font typeface="Source Code Pro" panose="020B0509030403020204" pitchFamily="49" charset="0"/>
      <p:regular r:id="rId43"/>
      <p:bold r:id="rId44"/>
      <p:italic r:id="rId45"/>
      <p:boldItalic r:id="rId46"/>
    </p:embeddedFont>
    <p:embeddedFont>
      <p:font typeface="Source Code Pro Medium" panose="020B0509030403020204" pitchFamily="49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261823-4BEE-4781-85B7-689032E1F455}">
  <a:tblStyle styleId="{D1261823-4BEE-4781-85B7-689032E1F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38BB74-D70D-4DB0-A7F6-D06AE6B2EB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3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3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621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12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60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162573e21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162573e21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162573e21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162573e21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8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17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9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-Salehin/Software-project-1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326700" y="1140519"/>
            <a:ext cx="6763503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Facial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Emotion Recognition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using Deep Learning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&lt;Dauntless Odessey&gt;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4"/>
                </a:solidFill>
              </a:rPr>
              <a:t>Processing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• Raw sample images are collected from diverse individuals to ensure a broad representation of facial expressions.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• Images are resized to a standard input size, and pixel values are normalized to the range [0, 1].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666" name="Google Shape;666;p43"/>
          <p:cNvGrpSpPr/>
          <p:nvPr/>
        </p:nvGrpSpPr>
        <p:grpSpPr>
          <a:xfrm>
            <a:off x="441630" y="1506353"/>
            <a:ext cx="2175751" cy="3074858"/>
            <a:chOff x="719992" y="1135488"/>
            <a:chExt cx="2415354" cy="3413475"/>
          </a:xfrm>
        </p:grpSpPr>
        <p:sp>
          <p:nvSpPr>
            <p:cNvPr id="667" name="Google Shape;667;p4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43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Code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AC9781-A1FA-475D-9621-4E9AD683DFC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43999" y="1443125"/>
            <a:ext cx="6763075" cy="2433000"/>
          </a:xfrm>
        </p:spPr>
        <p:txBody>
          <a:bodyPr/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label_dict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'happy'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'Sad'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'Angry'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label_dict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[label] 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labels]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(labels, </a:t>
            </a:r>
            <a:r>
              <a:rPr lang="en-US" sz="1800" i="1" dirty="0" err="1">
                <a:solidFill>
                  <a:srgbClr val="FB9A4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</a:t>
            </a:r>
            <a:r>
              <a:rPr lang="en" dirty="0">
                <a:solidFill>
                  <a:schemeClr val="accent4"/>
                </a:solidFill>
              </a:rPr>
              <a:t>Construction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• A Convolutional Neural Network (CNN) is constructed using the </a:t>
            </a:r>
            <a:r>
              <a:rPr lang="en-US" dirty="0" err="1">
                <a:solidFill>
                  <a:schemeClr val="bg2"/>
                </a:solidFill>
              </a:rPr>
              <a:t>Keras</a:t>
            </a:r>
            <a:r>
              <a:rPr lang="en-US" dirty="0">
                <a:solidFill>
                  <a:schemeClr val="bg2"/>
                </a:solidFill>
              </a:rPr>
              <a:t> Sequential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• The CNN architecture comprises convolutional layers, max-pooling layers, a flattening layer, and fully connected layers.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666" name="Google Shape;666;p43"/>
          <p:cNvGrpSpPr/>
          <p:nvPr/>
        </p:nvGrpSpPr>
        <p:grpSpPr>
          <a:xfrm>
            <a:off x="441630" y="1506353"/>
            <a:ext cx="2175751" cy="3074858"/>
            <a:chOff x="719992" y="1135488"/>
            <a:chExt cx="2415354" cy="3413475"/>
          </a:xfrm>
        </p:grpSpPr>
        <p:sp>
          <p:nvSpPr>
            <p:cNvPr id="667" name="Google Shape;667;p4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43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6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Code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AC9781-A1FA-475D-9621-4E9AD683DFC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387711" y="1333397"/>
            <a:ext cx="6763075" cy="2433000"/>
          </a:xfrm>
        </p:spPr>
        <p:txBody>
          <a:bodyPr/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Sequential()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(Conv2D(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800" i="1" dirty="0">
                <a:solidFill>
                  <a:srgbClr val="FB9A4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FB9A4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(MaxPooling2D((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(Conv2D(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800" i="1" dirty="0">
                <a:solidFill>
                  <a:srgbClr val="FB9A4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(MaxPooling2D((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(Flatten())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FB9A4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(Dropout(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FB9A4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9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</a:t>
            </a:r>
            <a:r>
              <a:rPr lang="en" dirty="0">
                <a:solidFill>
                  <a:schemeClr val="accent4"/>
                </a:solidFill>
              </a:rPr>
              <a:t>Training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• The model is trained using the limited dataset with 10 epochs.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• Python code is configured to execute the FER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666" name="Google Shape;666;p43"/>
          <p:cNvGrpSpPr/>
          <p:nvPr/>
        </p:nvGrpSpPr>
        <p:grpSpPr>
          <a:xfrm>
            <a:off x="441630" y="1506353"/>
            <a:ext cx="2175751" cy="3074858"/>
            <a:chOff x="719992" y="1135488"/>
            <a:chExt cx="2415354" cy="3413475"/>
          </a:xfrm>
        </p:grpSpPr>
        <p:sp>
          <p:nvSpPr>
            <p:cNvPr id="667" name="Google Shape;667;p4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43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7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Code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AC9781-A1FA-475D-9621-4E9AD683DFC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387711" y="1333397"/>
            <a:ext cx="6763075" cy="1690219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solidFill>
                  <a:srgbClr val="FB9A4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Adam(), </a:t>
            </a:r>
            <a:r>
              <a:rPr lang="en-US" sz="1800" i="1" dirty="0">
                <a:solidFill>
                  <a:srgbClr val="FB9A4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FB9A4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CD8D8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'accuracy'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FB9A4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99464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FB9A4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en-US" sz="1800" dirty="0">
                <a:solidFill>
                  <a:srgbClr val="F127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1800" dirty="0">
                <a:solidFill>
                  <a:srgbClr val="F8F8F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14BC72-45CE-4DF3-8555-CB4FAB2ABA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11" y="2920062"/>
            <a:ext cx="5943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Execution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765" name="Google Shape;765;p45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766" name="Google Shape;766;p45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45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" name="TextBox 37">
            <a:hlinkClick r:id="rId3"/>
            <a:extLst>
              <a:ext uri="{FF2B5EF4-FFF2-40B4-BE49-F238E27FC236}">
                <a16:creationId xmlns:a16="http://schemas.microsoft.com/office/drawing/2014/main" id="{78A3DAD6-84D4-482E-AD98-DD5F17C56A30}"/>
              </a:ext>
            </a:extLst>
          </p:cNvPr>
          <p:cNvSpPr txBox="1"/>
          <p:nvPr/>
        </p:nvSpPr>
        <p:spPr>
          <a:xfrm>
            <a:off x="1995659" y="2539680"/>
            <a:ext cx="54001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u="sng" dirty="0">
                <a:solidFill>
                  <a:srgbClr val="C00000"/>
                </a:solidFill>
              </a:rPr>
              <a:t>GitHub</a:t>
            </a:r>
            <a:endParaRPr lang="en-US" sz="4000" b="1" u="sng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849120-5B49-4B15-BAED-00F21365C458}"/>
              </a:ext>
            </a:extLst>
          </p:cNvPr>
          <p:cNvSpPr txBox="1"/>
          <p:nvPr/>
        </p:nvSpPr>
        <p:spPr>
          <a:xfrm>
            <a:off x="2365029" y="2265660"/>
            <a:ext cx="4653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00"/>
                </a:solidFill>
              </a:rPr>
              <a:t>Please visit: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4698255" y="1260433"/>
            <a:ext cx="3817160" cy="2524490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</a:t>
            </a:r>
            <a:r>
              <a:rPr lang="en" dirty="0">
                <a:solidFill>
                  <a:schemeClr val="accent4"/>
                </a:solidFill>
              </a:rPr>
              <a:t>Outcome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47" name="Google Shape;1047;p54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trained model achieves a moderate accuracy of 73% on the limited dataset</a:t>
            </a:r>
            <a:endParaRPr dirty="0"/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DA48BF1-1171-496E-B703-C44F09555C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4" y="1360634"/>
            <a:ext cx="3583795" cy="19820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r>
              <a:rPr lang="en" dirty="0">
                <a:solidFill>
                  <a:schemeClr val="accent4"/>
                </a:solidFill>
              </a:rPr>
              <a:t>Work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859" name="Google Shape;859;p49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860" name="Google Shape;860;p49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49"/>
          <p:cNvSpPr txBox="1">
            <a:spLocks noGrp="1"/>
          </p:cNvSpPr>
          <p:nvPr>
            <p:ph type="subTitle" idx="1"/>
          </p:nvPr>
        </p:nvSpPr>
        <p:spPr>
          <a:xfrm>
            <a:off x="2724448" y="1529000"/>
            <a:ext cx="570167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Future work on this project could include: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• Using larger and more diverse datasets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• Exploring different CNN architectures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• Incorporating additional features such       as facial landmarks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• Implementing on a microcontroller-based      device.</a:t>
            </a:r>
          </a:p>
        </p:txBody>
      </p:sp>
      <p:sp>
        <p:nvSpPr>
          <p:cNvPr id="896" name="Google Shape;896;p49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7" name="Google Shape;897;p49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51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931" name="Google Shape;931;p51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1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1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1387;p65">
            <a:extLst>
              <a:ext uri="{FF2B5EF4-FFF2-40B4-BE49-F238E27FC236}">
                <a16:creationId xmlns:a16="http://schemas.microsoft.com/office/drawing/2014/main" id="{8328D607-82AF-47F6-BD2C-5EDCB1A13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8956" y="19002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7" name="Google Shape;1388;p65">
            <a:extLst>
              <a:ext uri="{FF2B5EF4-FFF2-40B4-BE49-F238E27FC236}">
                <a16:creationId xmlns:a16="http://schemas.microsoft.com/office/drawing/2014/main" id="{629FECDF-5EC3-4328-8F69-ACE3A00350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75868" y="2617261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 Do you have any questions? &gt;</a:t>
            </a:r>
            <a:endParaRPr sz="2000" dirty="0">
              <a:solidFill>
                <a:schemeClr val="l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Management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procedure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Outcome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Team Members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5238851" y="3125729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ID: 221-15-5707</a:t>
            </a:r>
            <a:endParaRPr sz="1600" dirty="0"/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ID: 221-15-5357</a:t>
            </a:r>
            <a:endParaRPr sz="1600"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411701" y="1814475"/>
            <a:ext cx="323521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Sultanus Salehin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4942882" y="2670998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MD Arham Tabib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Introduction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19925" y="46401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Facial </a:t>
            </a:r>
            <a:r>
              <a:rPr lang="en" dirty="0">
                <a:solidFill>
                  <a:schemeClr val="accent4"/>
                </a:solidFill>
              </a:rPr>
              <a:t>Emotion Recognition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motivation behind this project lies in the potential applications of emotion recognition technology. By understanding human emotions, we aim to implement this system in a companion robot, enhancing human-robot interactions and fostering emotional intelligence</a:t>
            </a:r>
            <a:r>
              <a:rPr lang="en" dirty="0"/>
              <a:t>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accent2"/>
                </a:solidFill>
              </a:rPr>
              <a:t>Exploring Different CNN architectures</a:t>
            </a:r>
            <a:r>
              <a:rPr lang="en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dk2"/>
                </a:solidFill>
              </a:rPr>
              <a:t>Collect large dataset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-US" dirty="0">
                <a:solidFill>
                  <a:schemeClr val="accent5"/>
                </a:solidFill>
              </a:rPr>
              <a:t>Microcontroller-based projects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Dataset Management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601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participants whom we reached to take samples gave various expressions like happy, angry, sad, Neutral etc. There were approximately 100 participants who gave sample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The labeled emotions on the sequences are: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1. Anger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2. Neutral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3. Disgust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4. Fear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5. Happiness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6. Sadness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7. Surprise</a:t>
            </a:r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" name="Google Shape;454;p37">
            <a:extLst>
              <a:ext uri="{FF2B5EF4-FFF2-40B4-BE49-F238E27FC236}">
                <a16:creationId xmlns:a16="http://schemas.microsoft.com/office/drawing/2014/main" id="{F64DE772-5F39-455C-A103-AF9B41F09D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10488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Facial </a:t>
            </a:r>
            <a:r>
              <a:rPr lang="en" dirty="0">
                <a:solidFill>
                  <a:schemeClr val="accent4"/>
                </a:solidFill>
              </a:rPr>
              <a:t>Emotion Recognition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41"/>
          <p:cNvGrpSpPr/>
          <p:nvPr/>
        </p:nvGrpSpPr>
        <p:grpSpPr>
          <a:xfrm>
            <a:off x="394008" y="1479426"/>
            <a:ext cx="2041216" cy="2884728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54;p37">
            <a:extLst>
              <a:ext uri="{FF2B5EF4-FFF2-40B4-BE49-F238E27FC236}">
                <a16:creationId xmlns:a16="http://schemas.microsoft.com/office/drawing/2014/main" id="{556C0D08-ED2B-4AA8-8508-6013865D5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Facial </a:t>
            </a:r>
            <a:r>
              <a:rPr lang="en" dirty="0">
                <a:solidFill>
                  <a:schemeClr val="accent4"/>
                </a:solidFill>
              </a:rPr>
              <a:t>Emotion Recognition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B7231D-039F-4DAF-9D57-0867EAB32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420" y="1851597"/>
            <a:ext cx="4902974" cy="21855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BE75DA0-6042-418B-BCD2-12BE0228366C}"/>
              </a:ext>
            </a:extLst>
          </p:cNvPr>
          <p:cNvSpPr txBox="1"/>
          <p:nvPr/>
        </p:nvSpPr>
        <p:spPr>
          <a:xfrm>
            <a:off x="3281608" y="4069457"/>
            <a:ext cx="4577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 collected from participant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Working Procedure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531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Methodology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4"/>
          </p:nvPr>
        </p:nvSpPr>
        <p:spPr>
          <a:xfrm>
            <a:off x="843456" y="1470995"/>
            <a:ext cx="2937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  <a:endParaRPr dirty="0"/>
          </a:p>
        </p:txBody>
      </p:sp>
      <p:sp>
        <p:nvSpPr>
          <p:cNvPr id="528" name="Google Shape;528;p39"/>
          <p:cNvSpPr txBox="1">
            <a:spLocks noGrp="1"/>
          </p:cNvSpPr>
          <p:nvPr>
            <p:ph type="subTitle" idx="5"/>
          </p:nvPr>
        </p:nvSpPr>
        <p:spPr>
          <a:xfrm>
            <a:off x="838097" y="2095077"/>
            <a:ext cx="3691228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Construction</a:t>
            </a:r>
            <a:endParaRPr dirty="0"/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6"/>
          </p:nvPr>
        </p:nvSpPr>
        <p:spPr>
          <a:xfrm>
            <a:off x="843456" y="2755077"/>
            <a:ext cx="2874291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</a:t>
            </a:r>
            <a:endParaRPr dirty="0"/>
          </a:p>
        </p:txBody>
      </p:sp>
      <p:grpSp>
        <p:nvGrpSpPr>
          <p:cNvPr id="530" name="Google Shape;530;p39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31" name="Google Shape;531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587</Words>
  <Application>Microsoft Office PowerPoint</Application>
  <PresentationFormat>On-screen Show (16:9)</PresentationFormat>
  <Paragraphs>126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Source Code Pro Medium</vt:lpstr>
      <vt:lpstr>Nunito Light</vt:lpstr>
      <vt:lpstr>Arial</vt:lpstr>
      <vt:lpstr>Anaheim</vt:lpstr>
      <vt:lpstr>Bebas Neue</vt:lpstr>
      <vt:lpstr>Fira Code</vt:lpstr>
      <vt:lpstr>Source Code Pro</vt:lpstr>
      <vt:lpstr>Consolas</vt:lpstr>
      <vt:lpstr>Comfortaa</vt:lpstr>
      <vt:lpstr>Calibri</vt:lpstr>
      <vt:lpstr>PT Sans</vt:lpstr>
      <vt:lpstr>Introduction to Java Programming for High School by Slidesgo</vt:lpstr>
      <vt:lpstr>Facial  Emotion Recognition   using Deep Learning</vt:lpstr>
      <vt:lpstr>Table of contents</vt:lpstr>
      <vt:lpstr>Introduction</vt:lpstr>
      <vt:lpstr>Facial Emotion Recognition</vt:lpstr>
      <vt:lpstr>Dataset Management</vt:lpstr>
      <vt:lpstr>Facial Emotion Recognition</vt:lpstr>
      <vt:lpstr>Facial Emotion Recognition</vt:lpstr>
      <vt:lpstr>Working Procedure</vt:lpstr>
      <vt:lpstr>Methodology</vt:lpstr>
      <vt:lpstr>Data Processing</vt:lpstr>
      <vt:lpstr>Code</vt:lpstr>
      <vt:lpstr>Model Construction</vt:lpstr>
      <vt:lpstr>Code</vt:lpstr>
      <vt:lpstr>Model Training</vt:lpstr>
      <vt:lpstr>Code</vt:lpstr>
      <vt:lpstr>Execution</vt:lpstr>
      <vt:lpstr>Final Outcome</vt:lpstr>
      <vt:lpstr>Future Work</vt:lpstr>
      <vt:lpstr>Thanks!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 Emotion Recognition   using Deep Learning</dc:title>
  <cp:lastModifiedBy>Sultanus Salehin</cp:lastModifiedBy>
  <cp:revision>5</cp:revision>
  <dcterms:modified xsi:type="dcterms:W3CDTF">2023-11-21T08:58:09Z</dcterms:modified>
</cp:coreProperties>
</file>