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44BD50-A92E-CB76-C2EA-0C53CAA1BADA}" v="294" dt="2024-03-31T12:04:49.017"/>
    <p1510:client id="{CA85B408-9AC1-1E75-307B-6C3A17115133}" v="16" dt="2024-03-31T11:33:33.49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lab.research.google.com/drive/1o4KIhwtmC85gIWPr1iOBdIpWx6BdI-Wt?authuser=2"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nchor="t">
            <a:spAutoFit/>
          </a:bodyPr>
          <a:lstStyle/>
          <a:p>
            <a:pPr marL="12700">
              <a:lnSpc>
                <a:spcPct val="100000"/>
              </a:lnSpc>
              <a:spcBef>
                <a:spcPts val="130"/>
              </a:spcBef>
            </a:pPr>
            <a:r>
              <a:rPr lang="en-US" sz="3200">
                <a:latin typeface="Trebuchet MS"/>
                <a:cs typeface="Trebuchet MS"/>
              </a:rPr>
              <a:t>SATHVIKA.S</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03606" y="508873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046696" y="87788"/>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nchor="t">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hlinkClick r:id="rId3"/>
            </a:endParaRPr>
          </a:p>
        </p:txBody>
      </p:sp>
      <p:sp>
        <p:nvSpPr>
          <p:cNvPr id="11" name="TextBox 10">
            <a:extLst>
              <a:ext uri="{FF2B5EF4-FFF2-40B4-BE49-F238E27FC236}">
                <a16:creationId xmlns:a16="http://schemas.microsoft.com/office/drawing/2014/main" id="{FEA17513-D6DB-81CA-4FCC-4D1806D14E3D}"/>
              </a:ext>
            </a:extLst>
          </p:cNvPr>
          <p:cNvSpPr txBox="1"/>
          <p:nvPr/>
        </p:nvSpPr>
        <p:spPr>
          <a:xfrm>
            <a:off x="545306" y="914400"/>
            <a:ext cx="8898730"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tx1"/>
                </a:solidFill>
                <a:latin typeface="Trebuchet MS"/>
              </a:rPr>
              <a:t>The project seeks to achieve the following outcomes:</a:t>
            </a:r>
          </a:p>
          <a:p>
            <a:pPr algn="l">
              <a:buFont typeface=""/>
              <a:buChar char="•"/>
            </a:pPr>
            <a:r>
              <a:rPr lang="en-US" b="1" dirty="0">
                <a:solidFill>
                  <a:schemeClr val="tx1"/>
                </a:solidFill>
                <a:latin typeface="Trebuchet MS"/>
              </a:rPr>
              <a:t>Image Novelty:</a:t>
            </a:r>
            <a:r>
              <a:rPr lang="en-US" dirty="0">
                <a:solidFill>
                  <a:schemeClr val="tx1"/>
                </a:solidFill>
                <a:latin typeface="Trebuchet MS"/>
              </a:rPr>
              <a:t> Generate entirely new images within the specified category that are not present in the training data.</a:t>
            </a:r>
          </a:p>
          <a:p>
            <a:pPr algn="l">
              <a:buFont typeface=""/>
              <a:buChar char="•"/>
            </a:pPr>
            <a:r>
              <a:rPr lang="en-US" b="1" dirty="0">
                <a:solidFill>
                  <a:schemeClr val="tx1"/>
                </a:solidFill>
                <a:latin typeface="Trebuchet MS"/>
              </a:rPr>
              <a:t>High-Fidelity Images:</a:t>
            </a:r>
            <a:r>
              <a:rPr lang="en-US" dirty="0">
                <a:solidFill>
                  <a:schemeClr val="tx1"/>
                </a:solidFill>
                <a:latin typeface="Trebuchet MS"/>
              </a:rPr>
              <a:t> Produce visually realistic images that closely resemble real data from the training set, capturing details, textures, and lighting conditions effectively.</a:t>
            </a:r>
          </a:p>
          <a:p>
            <a:pPr algn="l">
              <a:buFont typeface=""/>
              <a:buChar char="•"/>
            </a:pPr>
            <a:r>
              <a:rPr lang="en-US" b="1" dirty="0">
                <a:solidFill>
                  <a:schemeClr val="tx1"/>
                </a:solidFill>
                <a:latin typeface="Trebuchet MS"/>
              </a:rPr>
              <a:t>Diverse Outputs:</a:t>
            </a:r>
            <a:r>
              <a:rPr lang="en-US" dirty="0">
                <a:solidFill>
                  <a:schemeClr val="tx1"/>
                </a:solidFill>
                <a:latin typeface="Trebuchet MS"/>
              </a:rPr>
              <a:t> Foster a variety of styles and variations within the category, ensuring the model doesn't get stuck in a loop of repetitive creations.</a:t>
            </a:r>
          </a:p>
          <a:p>
            <a:pPr algn="l"/>
            <a:r>
              <a:rPr lang="en-US" dirty="0">
                <a:solidFill>
                  <a:schemeClr val="tx1"/>
                </a:solidFill>
                <a:latin typeface="Trebuchet MS"/>
              </a:rPr>
              <a:t>Success will be evaluated based on two key metrics:</a:t>
            </a:r>
          </a:p>
          <a:p>
            <a:pPr algn="l">
              <a:buFont typeface=""/>
              <a:buChar char="•"/>
            </a:pPr>
            <a:r>
              <a:rPr lang="en-US" b="1">
                <a:solidFill>
                  <a:schemeClr val="tx1"/>
                </a:solidFill>
                <a:latin typeface="Trebuchet MS"/>
              </a:rPr>
              <a:t>Loss Function Convergence:</a:t>
            </a:r>
            <a:r>
              <a:rPr lang="en-US">
                <a:solidFill>
                  <a:schemeClr val="tx1"/>
                </a:solidFill>
                <a:latin typeface="Trebuchet MS"/>
              </a:rPr>
              <a:t> During training, both the Generator and Discriminator models should exhibit a steady decrease in their respective loss values. This signifies the Generator's improvement in fooling the Discriminator, while the Discriminator hones its ability to discern real from fake images.</a:t>
            </a:r>
            <a:endParaRPr lang="en-US" dirty="0">
              <a:solidFill>
                <a:schemeClr val="tx1"/>
              </a:solidFill>
              <a:latin typeface="Trebuchet MS"/>
            </a:endParaRPr>
          </a:p>
          <a:p>
            <a:pPr algn="l">
              <a:buFont typeface=""/>
              <a:buChar char="•"/>
            </a:pPr>
            <a:r>
              <a:rPr lang="en-US" b="1" dirty="0">
                <a:solidFill>
                  <a:schemeClr val="tx1"/>
                </a:solidFill>
                <a:latin typeface="Trebuchet MS"/>
              </a:rPr>
              <a:t>Qualitative Assessment:</a:t>
            </a:r>
            <a:r>
              <a:rPr lang="en-US" dirty="0">
                <a:solidFill>
                  <a:schemeClr val="tx1"/>
                </a:solidFill>
                <a:latin typeface="Trebuchet MS"/>
              </a:rPr>
              <a:t> Following training, generating sample images and visually assessing their quality compared to real data from the training set becomes crucial. This step confirms the generated images' realism and diversity.</a:t>
            </a:r>
          </a:p>
          <a:p>
            <a:pPr algn="l"/>
            <a:r>
              <a:rPr lang="en-US" dirty="0">
                <a:solidFill>
                  <a:schemeClr val="tx1"/>
                </a:solidFill>
                <a:latin typeface="Trebuchet MS"/>
              </a:rPr>
              <a:t>The project will also acknowledge and address potential challenges such as training time and mode collapse, ensuring optimal performance and mitigating risks that could hinder the desired outcomes.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802158" y="478578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260633" y="385444"/>
            <a:ext cx="9061927" cy="3081292"/>
          </a:xfrm>
          <a:prstGeom prst="rect">
            <a:avLst/>
          </a:prstGeom>
        </p:spPr>
        <p:txBody>
          <a:bodyPr vert="horz" wrap="square" lIns="0" tIns="460692" rIns="0" bIns="0" rtlCol="0" anchor="t">
            <a:spAutoFit/>
          </a:bodyPr>
          <a:lstStyle/>
          <a:p>
            <a:pPr marL="193675">
              <a:spcBef>
                <a:spcPts val="130"/>
              </a:spcBef>
            </a:pPr>
            <a:br>
              <a:rPr lang="en-US" sz="4250" dirty="0"/>
            </a:br>
            <a:r>
              <a:rPr lang="en-US" sz="4250" b="0" dirty="0"/>
              <a:t>Deep Convolutional Generative Adversarial Network (DCGAN) for Image Synthesis</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4013535"/>
          </a:xfrm>
          <a:prstGeom prst="rect">
            <a:avLst/>
          </a:prstGeom>
        </p:spPr>
        <p:txBody>
          <a:bodyPr vert="horz" wrap="square" lIns="0" tIns="73279" rIns="0" bIns="0" rtlCol="0" anchor="t">
            <a:spAutoFit/>
          </a:bodyPr>
          <a:lstStyle/>
          <a:p>
            <a:pPr marL="193675" algn="ctr">
              <a:spcBef>
                <a:spcPts val="105"/>
              </a:spcBef>
            </a:pPr>
            <a:r>
              <a:rPr spc="-10" dirty="0"/>
              <a:t>AGENDA</a:t>
            </a:r>
            <a:br>
              <a:rPr lang="en-US" spc="-10" dirty="0"/>
            </a:br>
            <a:br>
              <a:rPr lang="en-US" spc="-10" dirty="0"/>
            </a:br>
            <a:r>
              <a:rPr lang="en-US" sz="2000" b="0" spc="-10" dirty="0"/>
              <a:t>This project aims to develop a Generative Adversarial Network (GAN) for image generation. We will begin by acquiring and pre-processing a dataset of images. Next, we'll construct two models: a generator and a discriminator. The generator will be trained to create new images from random noise, while the discriminator will learn to distinguish between real images and those generated by the model. Through an iterative training process, the generator strives to produce increasingly realistic images that can fool the discriminator, ultimately leading to a system capable of generating novel images.</a:t>
            </a:r>
            <a:endParaRPr lang="en-US" sz="2000"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27169" y="1981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381759" y="1039399"/>
            <a:ext cx="5638800" cy="678180"/>
          </a:xfrm>
          <a:prstGeom prst="rect">
            <a:avLst/>
          </a:prstGeom>
        </p:spPr>
        <p:txBody>
          <a:bodyPr vert="horz" wrap="square" lIns="0" tIns="16510" rIns="0" bIns="0" rtlCol="0" anchor="t">
            <a:spAutoFit/>
          </a:bodyPr>
          <a:lstStyle/>
          <a:p>
            <a:pPr marL="12700" algn="ctr">
              <a:spcBef>
                <a:spcPts val="130"/>
              </a:spcBef>
              <a:tabLst>
                <a:tab pos="2727960" algn="l"/>
              </a:tabLst>
            </a:pPr>
            <a:r>
              <a:rPr lang="en-US" sz="4250" spc="-10" dirty="0"/>
              <a:t> </a:t>
            </a:r>
            <a:r>
              <a:rPr sz="4250" spc="-10" dirty="0"/>
              <a:t>PROBLEM</a:t>
            </a:r>
            <a:r>
              <a:rPr sz="4250" dirty="0"/>
              <a:t>	</a:t>
            </a:r>
            <a:r>
              <a:rPr sz="4250" spc="-75" dirty="0"/>
              <a:t>STATEMENT</a:t>
            </a:r>
            <a:endParaRPr lang="en-US"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1E39B570-3A9E-C08B-4C74-B95E1C2DE52A}"/>
              </a:ext>
            </a:extLst>
          </p:cNvPr>
          <p:cNvSpPr txBox="1"/>
          <p:nvPr/>
        </p:nvSpPr>
        <p:spPr>
          <a:xfrm>
            <a:off x="402432" y="1985963"/>
            <a:ext cx="7600949"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Trebuchet MS"/>
              </a:rPr>
              <a:t>This project aims to train a Generative Adversarial Network (GAN) to generate novel, realistic images within a specific category. We will evaluate success based on the generated images' fidelity and diversity compared to the training data</a:t>
            </a:r>
            <a:r>
              <a:rPr lang="en-US" sz="2400" dirty="0">
                <a:solidFill>
                  <a:schemeClr val="tx1"/>
                </a:solidFill>
                <a:latin typeface="Trebuchet MS"/>
              </a:rPr>
              <a:t>.</a:t>
            </a:r>
            <a:endParaRPr lang="en-US" sz="2400">
              <a:solidFill>
                <a:schemeClr val="tx1"/>
              </a:solidFill>
              <a:latin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493919" y="23145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132681" y="1032033"/>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B9350C4B-EA9D-4172-7EA3-6EF3DA98FD9B}"/>
              </a:ext>
            </a:extLst>
          </p:cNvPr>
          <p:cNvSpPr txBox="1"/>
          <p:nvPr/>
        </p:nvSpPr>
        <p:spPr>
          <a:xfrm>
            <a:off x="545307" y="1926433"/>
            <a:ext cx="708898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gn="l">
              <a:buFont typeface=""/>
              <a:buAutoNum type="arabicPeriod"/>
            </a:pPr>
            <a:r>
              <a:rPr lang="en-US" sz="2000" b="1" dirty="0">
                <a:solidFill>
                  <a:schemeClr val="tx1"/>
                </a:solidFill>
                <a:latin typeface="Trebuchet MS"/>
              </a:rPr>
              <a:t>Data Preparation:</a:t>
            </a:r>
            <a:r>
              <a:rPr lang="en-US" sz="2000" dirty="0">
                <a:solidFill>
                  <a:schemeClr val="tx1"/>
                </a:solidFill>
                <a:latin typeface="Trebuchet MS"/>
              </a:rPr>
              <a:t> Acquire and preprocess a dataset of relevant images.</a:t>
            </a:r>
          </a:p>
          <a:p>
            <a:pPr marL="228600" indent="-228600" algn="l">
              <a:buFont typeface=""/>
              <a:buAutoNum type="arabicPeriod"/>
            </a:pPr>
            <a:r>
              <a:rPr lang="en-US" sz="2000" b="1" dirty="0">
                <a:solidFill>
                  <a:schemeClr val="tx1"/>
                </a:solidFill>
                <a:latin typeface="Trebuchet MS"/>
              </a:rPr>
              <a:t>Model Architecture:</a:t>
            </a:r>
            <a:r>
              <a:rPr lang="en-US" sz="2000" dirty="0">
                <a:solidFill>
                  <a:schemeClr val="tx1"/>
                </a:solidFill>
                <a:latin typeface="Trebuchet MS"/>
              </a:rPr>
              <a:t> Construct two models:</a:t>
            </a:r>
          </a:p>
          <a:p>
            <a:pPr marL="228600" lvl="1" indent="-228600" algn="l">
              <a:buFont typeface=""/>
              <a:buAutoNum type="arabicPeriod"/>
            </a:pPr>
            <a:r>
              <a:rPr lang="en-US" sz="2000" b="1" dirty="0">
                <a:solidFill>
                  <a:schemeClr val="tx1"/>
                </a:solidFill>
                <a:latin typeface="Trebuchet MS"/>
              </a:rPr>
              <a:t>Generator:</a:t>
            </a:r>
            <a:r>
              <a:rPr lang="en-US" sz="2000" dirty="0">
                <a:solidFill>
                  <a:schemeClr val="tx1"/>
                </a:solidFill>
                <a:latin typeface="Trebuchet MS"/>
              </a:rPr>
              <a:t> Takes random noise and generates new images using up sampling and convolutional layers.</a:t>
            </a:r>
          </a:p>
          <a:p>
            <a:pPr marL="228600" lvl="1" indent="-228600" algn="l">
              <a:buFont typeface=""/>
              <a:buAutoNum type="arabicPeriod"/>
            </a:pPr>
            <a:r>
              <a:rPr lang="en-US" sz="2000" b="1" dirty="0">
                <a:solidFill>
                  <a:schemeClr val="tx1"/>
                </a:solidFill>
                <a:latin typeface="Trebuchet MS"/>
              </a:rPr>
              <a:t>Discriminator:</a:t>
            </a:r>
            <a:r>
              <a:rPr lang="en-US" sz="2000" dirty="0">
                <a:solidFill>
                  <a:schemeClr val="tx1"/>
                </a:solidFill>
                <a:latin typeface="Trebuchet MS"/>
              </a:rPr>
              <a:t> Classifies images (real or generated) as real or fake using convolutional and dense layers.</a:t>
            </a:r>
          </a:p>
          <a:p>
            <a:pPr marL="228600" indent="-228600" algn="l">
              <a:buFont typeface=""/>
              <a:buAutoNum type="arabicPeriod"/>
            </a:pPr>
            <a:r>
              <a:rPr lang="en-US" sz="2000" b="1" dirty="0">
                <a:solidFill>
                  <a:schemeClr val="tx1"/>
                </a:solidFill>
                <a:latin typeface="Trebuchet MS"/>
              </a:rPr>
              <a:t>Adversarial Training:</a:t>
            </a:r>
            <a:r>
              <a:rPr lang="en-US" sz="2000" dirty="0">
                <a:solidFill>
                  <a:schemeClr val="tx1"/>
                </a:solidFill>
                <a:latin typeface="Trebuchet MS"/>
              </a:rPr>
              <a:t> Train both models iteratively:</a:t>
            </a:r>
          </a:p>
          <a:p>
            <a:pPr marL="228600" lvl="1" indent="-228600" algn="l">
              <a:buFont typeface=""/>
              <a:buAutoNum type="arabicPeriod"/>
            </a:pPr>
            <a:r>
              <a:rPr lang="en-US" sz="2000" dirty="0">
                <a:solidFill>
                  <a:schemeClr val="tx1"/>
                </a:solidFill>
                <a:latin typeface="Trebuchet MS"/>
              </a:rPr>
              <a:t>Generator fools Discriminator by creating realistic images.</a:t>
            </a:r>
          </a:p>
          <a:p>
            <a:pPr marL="228600" lvl="1" indent="-228600" algn="l">
              <a:buFont typeface=""/>
              <a:buAutoNum type="arabicPeriod"/>
            </a:pPr>
            <a:r>
              <a:rPr lang="en-US" sz="2000" dirty="0">
                <a:solidFill>
                  <a:schemeClr val="tx1"/>
                </a:solidFill>
                <a:latin typeface="Trebuchet MS"/>
              </a:rPr>
              <a:t>Discriminator improves at spotting fakes.</a:t>
            </a:r>
          </a:p>
          <a:p>
            <a:pPr marL="228600" indent="-228600" algn="l">
              <a:buFont typeface=""/>
              <a:buAutoNum type="arabicPeriod"/>
            </a:pPr>
            <a:r>
              <a:rPr lang="en-US" sz="2000" b="1" dirty="0">
                <a:solidFill>
                  <a:schemeClr val="tx1"/>
                </a:solidFill>
                <a:latin typeface="Trebuchet MS"/>
              </a:rPr>
              <a:t>Evaluation:</a:t>
            </a:r>
            <a:r>
              <a:rPr lang="en-US" sz="2000" dirty="0">
                <a:solidFill>
                  <a:schemeClr val="tx1"/>
                </a:solidFill>
                <a:latin typeface="Trebuchet MS"/>
              </a:rPr>
              <a:t> Generate images and assess quality/realism compared to the training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196387" y="5029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867727" y="-221775"/>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655E36F9-BB65-58BC-9C9D-A6A8F3CD74C3}"/>
              </a:ext>
            </a:extLst>
          </p:cNvPr>
          <p:cNvSpPr txBox="1"/>
          <p:nvPr/>
        </p:nvSpPr>
        <p:spPr>
          <a:xfrm>
            <a:off x="545308" y="1152526"/>
            <a:ext cx="8815385"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tx1"/>
                </a:solidFill>
                <a:latin typeface="Trebuchet MS"/>
              </a:rPr>
              <a:t>The end users of this GAN-based image generation project fall into two categories:</a:t>
            </a:r>
          </a:p>
          <a:p>
            <a:pPr marL="228600" indent="-228600" algn="l">
              <a:buFont typeface=""/>
              <a:buAutoNum type="arabicPeriod"/>
            </a:pPr>
            <a:r>
              <a:rPr lang="en-US" b="1" dirty="0">
                <a:solidFill>
                  <a:schemeClr val="tx1"/>
                </a:solidFill>
                <a:latin typeface="Trebuchet MS"/>
              </a:rPr>
              <a:t>Content Creators</a:t>
            </a:r>
            <a:r>
              <a:rPr lang="en-US" dirty="0">
                <a:solidFill>
                  <a:schemeClr val="tx1"/>
                </a:solidFill>
                <a:latin typeface="Trebuchet MS"/>
              </a:rPr>
              <a:t> (e.g., visual effects artists, graphic designers) can leverage GANs to:</a:t>
            </a:r>
          </a:p>
          <a:p>
            <a:pPr lvl="1" algn="l"/>
            <a:r>
              <a:rPr lang="en-US" b="1" dirty="0">
                <a:solidFill>
                  <a:schemeClr val="tx1"/>
                </a:solidFill>
                <a:latin typeface="Trebuchet MS"/>
              </a:rPr>
              <a:t> </a:t>
            </a:r>
            <a:r>
              <a:rPr lang="en-US" b="1">
                <a:solidFill>
                  <a:schemeClr val="tx1"/>
                </a:solidFill>
                <a:latin typeface="Trebuchet MS"/>
              </a:rPr>
              <a:t> </a:t>
            </a:r>
            <a:r>
              <a:rPr lang="en-US" b="1" dirty="0">
                <a:solidFill>
                  <a:schemeClr val="tx1"/>
                </a:solidFill>
                <a:latin typeface="Trebuchet MS"/>
              </a:rPr>
              <a:t> Boost Efficiency:</a:t>
            </a:r>
            <a:r>
              <a:rPr lang="en-US" dirty="0">
                <a:solidFill>
                  <a:schemeClr val="tx1"/>
                </a:solidFill>
                <a:latin typeface="Trebuchet MS"/>
              </a:rPr>
              <a:t> Automate tasks and generate variations, freeing up time for creative endeavors.</a:t>
            </a:r>
          </a:p>
          <a:p>
            <a:pPr lvl="1" algn="l"/>
            <a:r>
              <a:rPr lang="en-US" b="1" dirty="0">
                <a:solidFill>
                  <a:schemeClr val="tx1"/>
                </a:solidFill>
                <a:latin typeface="Trebuchet MS"/>
              </a:rPr>
              <a:t> </a:t>
            </a:r>
            <a:r>
              <a:rPr lang="en-US" b="1">
                <a:solidFill>
                  <a:schemeClr val="tx1"/>
                </a:solidFill>
                <a:latin typeface="Trebuchet MS"/>
              </a:rPr>
              <a:t> </a:t>
            </a:r>
            <a:r>
              <a:rPr lang="en-US" b="1" dirty="0">
                <a:solidFill>
                  <a:schemeClr val="tx1"/>
                </a:solidFill>
                <a:latin typeface="Trebuchet MS"/>
              </a:rPr>
              <a:t>Spark Creativity:</a:t>
            </a:r>
            <a:r>
              <a:rPr lang="en-US" dirty="0">
                <a:solidFill>
                  <a:schemeClr val="tx1"/>
                </a:solidFill>
                <a:latin typeface="Trebuchet MS"/>
              </a:rPr>
              <a:t> Produce unexpected results and inspire new design ideas.</a:t>
            </a:r>
          </a:p>
          <a:p>
            <a:pPr lvl="1" algn="l"/>
            <a:r>
              <a:rPr lang="en-US" b="1" dirty="0">
                <a:solidFill>
                  <a:schemeClr val="tx1"/>
                </a:solidFill>
                <a:latin typeface="Trebuchet MS"/>
              </a:rPr>
              <a:t>  Enhance Quality:</a:t>
            </a:r>
            <a:r>
              <a:rPr lang="en-US" dirty="0">
                <a:solidFill>
                  <a:schemeClr val="tx1"/>
                </a:solidFill>
                <a:latin typeface="Trebuchet MS"/>
              </a:rPr>
              <a:t> Generate realistic images that seamlessly integrate into existing content.</a:t>
            </a:r>
          </a:p>
          <a:p>
            <a:pPr marL="228600" indent="-228600" algn="l">
              <a:buFont typeface=""/>
              <a:buAutoNum type="arabicPeriod"/>
            </a:pPr>
            <a:r>
              <a:rPr lang="en-US" b="1" dirty="0">
                <a:solidFill>
                  <a:schemeClr val="tx1"/>
                </a:solidFill>
                <a:latin typeface="Trebuchet MS"/>
              </a:rPr>
              <a:t>Machine Learning Professionals</a:t>
            </a:r>
            <a:r>
              <a:rPr lang="en-US" dirty="0">
                <a:solidFill>
                  <a:schemeClr val="tx1"/>
                </a:solidFill>
                <a:latin typeface="Trebuchet MS"/>
              </a:rPr>
              <a:t> can utilize GANs for:</a:t>
            </a:r>
          </a:p>
          <a:p>
            <a:pPr lvl="1" algn="l"/>
            <a:r>
              <a:rPr lang="en-US" b="1" dirty="0">
                <a:solidFill>
                  <a:schemeClr val="tx1"/>
                </a:solidFill>
                <a:latin typeface="Trebuchet MS"/>
              </a:rPr>
              <a:t>  Data Augmentation:</a:t>
            </a:r>
            <a:r>
              <a:rPr lang="en-US" dirty="0">
                <a:solidFill>
                  <a:schemeClr val="tx1"/>
                </a:solidFill>
                <a:latin typeface="Trebuchet MS"/>
              </a:rPr>
              <a:t> Increase training data size and variety for improved </a:t>
            </a:r>
            <a:r>
              <a:rPr lang="en-US">
                <a:solidFill>
                  <a:schemeClr val="tx1"/>
                </a:solidFill>
                <a:latin typeface="Trebuchet MS"/>
              </a:rPr>
              <a:t>model performance.</a:t>
            </a:r>
          </a:p>
          <a:p>
            <a:pPr lvl="1" algn="l"/>
            <a:r>
              <a:rPr lang="en-US" b="1" dirty="0">
                <a:solidFill>
                  <a:schemeClr val="tx1"/>
                </a:solidFill>
                <a:latin typeface="Trebuchet MS"/>
              </a:rPr>
              <a:t>  Image Inpainting:</a:t>
            </a:r>
            <a:r>
              <a:rPr lang="en-US" dirty="0">
                <a:solidFill>
                  <a:schemeClr val="tx1"/>
                </a:solidFill>
                <a:latin typeface="Trebuchet MS"/>
              </a:rPr>
              <a:t> Restore missing or damaged image portions.</a:t>
            </a:r>
            <a:endParaRPr lang="en-US">
              <a:solidFill>
                <a:schemeClr val="tx1"/>
              </a:solidFill>
            </a:endParaRPr>
          </a:p>
          <a:p>
            <a:pPr lvl="1" algn="l"/>
            <a:r>
              <a:rPr lang="en-US" b="1" dirty="0">
                <a:solidFill>
                  <a:schemeClr val="tx1"/>
                </a:solidFill>
                <a:latin typeface="Trebuchet MS"/>
              </a:rPr>
              <a:t>3.Generative Design:</a:t>
            </a:r>
            <a:r>
              <a:rPr lang="en-US" dirty="0">
                <a:solidFill>
                  <a:schemeClr val="tx1"/>
                </a:solidFill>
                <a:latin typeface="Trebuchet MS"/>
              </a:rPr>
              <a:t> Generate new designs or prototypes for faster design exploration.</a:t>
            </a:r>
          </a:p>
          <a:p>
            <a:pPr algn="l"/>
            <a:r>
              <a:rPr lang="en-US" dirty="0">
                <a:solidFill>
                  <a:schemeClr val="tx1"/>
                </a:solidFill>
                <a:latin typeface="Trebuchet MS"/>
              </a:rPr>
              <a:t>Overall, GANs benefit users by:</a:t>
            </a:r>
          </a:p>
          <a:p>
            <a:pPr algn="l">
              <a:buFont typeface=""/>
              <a:buChar char="•"/>
            </a:pPr>
            <a:r>
              <a:rPr lang="en-US" b="1" dirty="0">
                <a:solidFill>
                  <a:schemeClr val="tx1"/>
                </a:solidFill>
                <a:latin typeface="Trebuchet MS"/>
              </a:rPr>
              <a:t>Improving Efficiency and Creativity</a:t>
            </a:r>
            <a:r>
              <a:rPr lang="en-US" dirty="0">
                <a:solidFill>
                  <a:schemeClr val="tx1"/>
                </a:solidFill>
                <a:latin typeface="Trebuchet MS"/>
              </a:rPr>
              <a:t> in content creation.</a:t>
            </a:r>
          </a:p>
          <a:p>
            <a:pPr algn="l">
              <a:buFont typeface=""/>
              <a:buChar char="•"/>
            </a:pPr>
            <a:r>
              <a:rPr lang="en-US" b="1" dirty="0">
                <a:solidFill>
                  <a:schemeClr val="tx1"/>
                </a:solidFill>
                <a:latin typeface="Trebuchet MS"/>
              </a:rPr>
              <a:t>Enhancing Model Performance and Data Efficiency</a:t>
            </a:r>
            <a:r>
              <a:rPr lang="en-US" dirty="0">
                <a:solidFill>
                  <a:schemeClr val="tx1"/>
                </a:solidFill>
                <a:latin typeface="Trebuchet MS"/>
              </a:rPr>
              <a:t> in machine learning.</a:t>
            </a:r>
          </a:p>
          <a:p>
            <a:pPr algn="l">
              <a:buFont typeface=""/>
              <a:buChar char="•"/>
            </a:pPr>
            <a:r>
              <a:rPr lang="en-US" b="1" dirty="0">
                <a:solidFill>
                  <a:schemeClr val="tx1"/>
                </a:solidFill>
                <a:latin typeface="Trebuchet MS"/>
              </a:rPr>
              <a:t>Enabling Novel Applications</a:t>
            </a:r>
            <a:r>
              <a:rPr lang="en-US" dirty="0">
                <a:solidFill>
                  <a:schemeClr val="tx1"/>
                </a:solidFill>
                <a:latin typeface="Trebuchet MS"/>
              </a:rPr>
              <a:t> across various fields.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928937" y="178594"/>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910762" y="5029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BF5A1D23-3601-1F57-A973-A6383443B1FB}"/>
              </a:ext>
            </a:extLst>
          </p:cNvPr>
          <p:cNvSpPr txBox="1"/>
          <p:nvPr/>
        </p:nvSpPr>
        <p:spPr>
          <a:xfrm>
            <a:off x="676276" y="1521620"/>
            <a:ext cx="8243886" cy="55707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solidFill>
                  <a:schemeClr val="tx1"/>
                </a:solidFill>
                <a:latin typeface="Trebuchet MS"/>
              </a:rPr>
              <a:t>This project offers a framework for generating novel and realistic images within a specified category using Generative Adversarial Networks (GANs).</a:t>
            </a:r>
          </a:p>
          <a:p>
            <a:pPr algn="l"/>
            <a:r>
              <a:rPr lang="en-US" sz="2000" b="1" dirty="0">
                <a:solidFill>
                  <a:schemeClr val="tx1"/>
                </a:solidFill>
                <a:latin typeface="Trebuchet MS"/>
              </a:rPr>
              <a:t>Value Proposition:</a:t>
            </a:r>
          </a:p>
          <a:p>
            <a:pPr algn="l">
              <a:buFont typeface=""/>
              <a:buChar char="•"/>
            </a:pPr>
            <a:r>
              <a:rPr lang="en-US" sz="2000" b="1" dirty="0">
                <a:solidFill>
                  <a:schemeClr val="tx1"/>
                </a:solidFill>
                <a:latin typeface="Trebuchet MS"/>
              </a:rPr>
              <a:t>Enhanced Content Creation:</a:t>
            </a:r>
            <a:r>
              <a:rPr lang="en-US" sz="2000" dirty="0">
                <a:solidFill>
                  <a:schemeClr val="tx1"/>
                </a:solidFill>
                <a:latin typeface="Trebuchet MS"/>
              </a:rPr>
              <a:t> Generate high-quality images to streamline workflows, spark creative ideas, and elevate visual projects.</a:t>
            </a:r>
          </a:p>
          <a:p>
            <a:pPr algn="l">
              <a:buFont typeface=""/>
              <a:buChar char="•"/>
            </a:pPr>
            <a:r>
              <a:rPr lang="en-US" sz="2000" b="1" dirty="0">
                <a:solidFill>
                  <a:schemeClr val="tx1"/>
                </a:solidFill>
                <a:latin typeface="Trebuchet MS"/>
              </a:rPr>
              <a:t>Data Augmentation for Machine Learning:</a:t>
            </a:r>
            <a:r>
              <a:rPr lang="en-US" sz="2000" dirty="0">
                <a:solidFill>
                  <a:schemeClr val="tx1"/>
                </a:solidFill>
                <a:latin typeface="Trebuchet MS"/>
              </a:rPr>
              <a:t> Increase training data diversity and quantity, leading to improved model performance in tasks like image recognition or object detection.</a:t>
            </a:r>
          </a:p>
          <a:p>
            <a:pPr algn="l">
              <a:buFont typeface=""/>
              <a:buChar char="•"/>
            </a:pPr>
            <a:r>
              <a:rPr lang="en-US" sz="2000" b="1" dirty="0">
                <a:solidFill>
                  <a:schemeClr val="tx1"/>
                </a:solidFill>
                <a:latin typeface="Trebuchet MS"/>
              </a:rPr>
              <a:t>Customizable Image Generation:</a:t>
            </a:r>
            <a:r>
              <a:rPr lang="en-US" sz="2000" dirty="0">
                <a:solidFill>
                  <a:schemeClr val="tx1"/>
                </a:solidFill>
                <a:latin typeface="Trebuchet MS"/>
              </a:rPr>
              <a:t> Tailor the model to a specific category based on your needs, whether it's faces, landscapes, or abstract art.</a:t>
            </a:r>
          </a:p>
          <a:p>
            <a:pPr algn="l">
              <a:buFont typeface=""/>
              <a:buChar char="•"/>
            </a:pPr>
            <a:r>
              <a:rPr lang="en-US" sz="2000" b="1" dirty="0">
                <a:solidFill>
                  <a:schemeClr val="tx1"/>
                </a:solidFill>
                <a:latin typeface="Trebuchet MS"/>
              </a:rPr>
              <a:t>Open-source Framework:</a:t>
            </a:r>
            <a:r>
              <a:rPr lang="en-US" sz="2000" dirty="0">
                <a:solidFill>
                  <a:schemeClr val="tx1"/>
                </a:solidFill>
                <a:latin typeface="Trebuchet MS"/>
              </a:rPr>
              <a:t> This project is built on open-source libraries, promoting collaboration, customization, and fostering innovation in the field of GANs.</a:t>
            </a:r>
          </a:p>
          <a:p>
            <a:pPr algn="l"/>
            <a:endParaRPr lang="en-US">
              <a:solidFill>
                <a:srgbClr val="E3E3E3"/>
              </a:solidFill>
              <a:latin typeface="Google Sans"/>
            </a:endParaRPr>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98856" y="5029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582102" y="504507"/>
            <a:ext cx="9764395" cy="112236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7A1FC984-639D-858F-2D67-B7494B4B0F6A}"/>
              </a:ext>
            </a:extLst>
          </p:cNvPr>
          <p:cNvSpPr txBox="1"/>
          <p:nvPr/>
        </p:nvSpPr>
        <p:spPr>
          <a:xfrm>
            <a:off x="2843213" y="1640682"/>
            <a:ext cx="5088731"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Trebuchet MS"/>
              </a:rPr>
              <a:t>The "wow" factor here is democratizing creative image generation. Built on open-source libraries, this framework empowers users with basic machine learning knowledge to generate custom images within a chosen category. This unleashes creativity by sparking new design possibilities and integrating seamlessly into existing workflows. Users become active participants, not just consumers, in the image creation process.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755981" y="5029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7705883" cy="5227072"/>
          </a:xfrm>
          <a:prstGeom prst="rect">
            <a:avLst/>
          </a:prstGeom>
        </p:spPr>
        <p:txBody>
          <a:bodyPr vert="horz" wrap="square" lIns="0" tIns="12700" rIns="0" bIns="0" rtlCol="0" anchor="t">
            <a:spAutoFit/>
          </a:bodyPr>
          <a:lstStyle/>
          <a:p>
            <a:pPr marL="342900" indent="-342900" algn="l">
              <a:buChar char="•"/>
            </a:pPr>
            <a:r>
              <a:rPr lang="en-US" sz="2000" b="1" spc="-30" dirty="0">
                <a:solidFill>
                  <a:schemeClr val="tx1"/>
                </a:solidFill>
                <a:latin typeface="Trebuchet MS"/>
              </a:rPr>
              <a:t>Generating New Images (Generative Modelling):</a:t>
            </a:r>
            <a:r>
              <a:rPr lang="en-US" sz="2000" spc="-30" dirty="0">
                <a:solidFill>
                  <a:schemeClr val="tx1"/>
                </a:solidFill>
                <a:latin typeface="Trebuchet MS"/>
              </a:rPr>
              <a:t> A Generative Adversarial Network (GAN) is the key player. It's like two models in competition:</a:t>
            </a:r>
            <a:endParaRPr lang="en-US" sz="2000" dirty="0">
              <a:solidFill>
                <a:schemeClr val="tx1"/>
              </a:solidFill>
              <a:latin typeface="Trebuchet MS"/>
            </a:endParaRPr>
          </a:p>
          <a:p>
            <a:pPr marL="342900" lvl="1" indent="-342900" algn="l">
              <a:buChar char="•"/>
            </a:pPr>
            <a:r>
              <a:rPr lang="en-US" sz="2000" b="1" spc="-30" dirty="0">
                <a:solidFill>
                  <a:schemeClr val="tx1"/>
                </a:solidFill>
                <a:latin typeface="Trebuchet MS"/>
              </a:rPr>
              <a:t>Generator (the Artist):</a:t>
            </a:r>
            <a:r>
              <a:rPr lang="en-US" sz="2000" spc="-30" dirty="0">
                <a:solidFill>
                  <a:schemeClr val="tx1"/>
                </a:solidFill>
                <a:latin typeface="Trebuchet MS"/>
              </a:rPr>
              <a:t> Takes random noise and uses layers to create new images, like paintings, that resemble the training data (e.g., faces).</a:t>
            </a:r>
            <a:endParaRPr lang="en-US" sz="2000">
              <a:solidFill>
                <a:schemeClr val="tx1"/>
              </a:solidFill>
              <a:latin typeface="Trebuchet MS"/>
            </a:endParaRPr>
          </a:p>
          <a:p>
            <a:pPr marL="342900" lvl="1" indent="-342900" algn="l">
              <a:buChar char="•"/>
            </a:pPr>
            <a:r>
              <a:rPr lang="en-US" sz="2000" b="1" spc="-30" dirty="0">
                <a:solidFill>
                  <a:schemeClr val="tx1"/>
                </a:solidFill>
                <a:latin typeface="Trebuchet MS"/>
              </a:rPr>
              <a:t>Discriminator (the Critic):</a:t>
            </a:r>
            <a:r>
              <a:rPr lang="en-US" sz="2000" spc="-30" dirty="0">
                <a:solidFill>
                  <a:schemeClr val="tx1"/>
                </a:solidFill>
                <a:latin typeface="Trebuchet MS"/>
              </a:rPr>
              <a:t> Analyzes images (real or generated) to classify them as real or fake.</a:t>
            </a:r>
            <a:endParaRPr lang="en-US" sz="2000">
              <a:solidFill>
                <a:schemeClr val="tx1"/>
              </a:solidFill>
              <a:latin typeface="Trebuchet MS"/>
            </a:endParaRPr>
          </a:p>
          <a:p>
            <a:pPr lvl="1" algn="l"/>
            <a:r>
              <a:rPr lang="en-US" sz="2000" spc="-30" dirty="0">
                <a:solidFill>
                  <a:schemeClr val="tx1"/>
                </a:solidFill>
                <a:latin typeface="Trebuchet MS"/>
              </a:rPr>
              <a:t>Through training, the Generator improves its art skills, aiming to fool the critic with ever-more-realistic creations.</a:t>
            </a:r>
            <a:endParaRPr lang="en-US" sz="2000" dirty="0">
              <a:solidFill>
                <a:schemeClr val="tx1"/>
              </a:solidFill>
              <a:latin typeface="Trebuchet MS"/>
            </a:endParaRPr>
          </a:p>
          <a:p>
            <a:pPr marL="342900" indent="-342900" algn="l">
              <a:buChar char="•"/>
            </a:pPr>
            <a:r>
              <a:rPr lang="en-US" sz="2000" b="1" spc="-30">
                <a:solidFill>
                  <a:schemeClr val="tx1"/>
                </a:solidFill>
                <a:latin typeface="Trebuchet MS"/>
              </a:rPr>
              <a:t>Preparing Training Data (Data Modelling):</a:t>
            </a:r>
            <a:r>
              <a:rPr lang="en-US" sz="2000" spc="-30">
                <a:solidFill>
                  <a:schemeClr val="tx1"/>
                </a:solidFill>
                <a:latin typeface="Trebuchet MS"/>
              </a:rPr>
              <a:t> This involves:</a:t>
            </a:r>
            <a:endParaRPr lang="en-US" sz="2000">
              <a:solidFill>
                <a:schemeClr val="tx1"/>
              </a:solidFill>
              <a:latin typeface="Trebuchet MS"/>
            </a:endParaRPr>
          </a:p>
          <a:p>
            <a:pPr marL="342900" lvl="1" indent="-342900" algn="l">
              <a:buChar char="•"/>
            </a:pPr>
            <a:r>
              <a:rPr lang="en-US" sz="2000" b="1" spc="-30" dirty="0">
                <a:solidFill>
                  <a:schemeClr val="tx1"/>
                </a:solidFill>
                <a:latin typeface="Trebuchet MS"/>
              </a:rPr>
              <a:t>Loading:</a:t>
            </a:r>
            <a:r>
              <a:rPr lang="en-US" sz="2000" spc="-30" dirty="0">
                <a:solidFill>
                  <a:schemeClr val="tx1"/>
                </a:solidFill>
                <a:latin typeface="Trebuchet MS"/>
              </a:rPr>
              <a:t> Gathering images of the desired category (e.g., faces).</a:t>
            </a:r>
            <a:endParaRPr lang="en-US" sz="2000">
              <a:solidFill>
                <a:schemeClr val="tx1"/>
              </a:solidFill>
              <a:latin typeface="Trebuchet MS"/>
            </a:endParaRPr>
          </a:p>
          <a:p>
            <a:pPr marL="342900" lvl="1" indent="-342900" algn="l">
              <a:buChar char="•"/>
            </a:pPr>
            <a:r>
              <a:rPr lang="en-US" sz="2000" b="1" spc="-30">
                <a:solidFill>
                  <a:schemeClr val="tx1"/>
                </a:solidFill>
                <a:latin typeface="Trebuchet MS"/>
              </a:rPr>
              <a:t>Preprocessing:</a:t>
            </a:r>
            <a:r>
              <a:rPr lang="en-US" sz="2000" spc="-30">
                <a:solidFill>
                  <a:schemeClr val="tx1"/>
                </a:solidFill>
                <a:latin typeface="Trebuchet MS"/>
              </a:rPr>
              <a:t> Resizing and normalizing the images for consistency during training.</a:t>
            </a:r>
            <a:endParaRPr lang="en-US" sz="2000">
              <a:solidFill>
                <a:schemeClr val="tx1"/>
              </a:solidFill>
              <a:latin typeface="Trebuchet MS"/>
            </a:endParaRPr>
          </a:p>
          <a:p>
            <a:pPr lvl="1" algn="l"/>
            <a:r>
              <a:rPr lang="en-US" sz="2000" spc="-30" dirty="0">
                <a:solidFill>
                  <a:schemeClr val="tx1"/>
                </a:solidFill>
                <a:latin typeface="Trebuchet MS"/>
              </a:rPr>
              <a:t>In essence, modelling creates new images and gets existing ones ready for the GAN's artistic training process.</a:t>
            </a:r>
            <a:endParaRPr lang="en-US" sz="2000" dirty="0">
              <a:solidFill>
                <a:schemeClr val="tx1"/>
              </a:solidFill>
              <a:latin typeface="Trebuchet MS"/>
            </a:endParaRPr>
          </a:p>
          <a:p>
            <a:pPr marL="12700">
              <a:lnSpc>
                <a:spcPct val="100000"/>
              </a:lnSpc>
              <a:spcBef>
                <a:spcPts val="100"/>
              </a:spcBef>
            </a:pPr>
            <a:endParaRPr sz="1800" spc="-3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3097212" y="434022"/>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 Deep Convolutional Generative Adversarial Network (DCGAN) for Image Synthesis</vt:lpstr>
      <vt:lpstr>AGENDA  This project aims to develop a Generative Adversarial Network (GAN) for image generation. We will begin by acquiring and pre-processing a dataset of images. Next, we'll construct two models: a generator and a discriminator. The generator will be trained to create new images from random noise, while the discriminator will learn to distinguish between real images and those generated by the model. Through an iterative training process, the generator strives to produce increasingly realistic images that can fool the discriminator, ultimately leading to a system capable of generating novel images.</vt:lpstr>
      <vt:lpstr> 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117</cp:revision>
  <dcterms:created xsi:type="dcterms:W3CDTF">2024-03-31T10:54:12Z</dcterms:created>
  <dcterms:modified xsi:type="dcterms:W3CDTF">2024-03-31T12:05:11Z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2024-03-31T00:00:00Z</vt:filetime>
  </property>
</Properties>
</file>