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9" r:id="rId3"/>
    <p:sldId id="258" r:id="rId4"/>
    <p:sldId id="257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4F72-085E-2825-E96A-80401855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1177D-9A34-17F3-B08C-7115AFDFA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50284-498B-310B-A0BF-AE7033BC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8655-9598-FB68-6F1F-3953E23B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7EB19-CE3E-FFDC-28AC-A889422B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9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D1F4-193E-D6AA-88CB-995C6B4C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D6D34-5FD4-1250-8F06-2F79EBFF6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CF6DF-3BF7-C3A3-8C36-1AAE9D87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FB7AF-3E6F-586B-6D51-B48B3ECD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454F-971D-BC48-7E76-A2F26E15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8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3FF87-A30D-5039-CC45-38DA24D0B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494BD-9527-74CF-63B3-4FAD5E732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FD8E4-9064-838D-B5F3-B584B04B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04130-7158-321D-1B72-2243A878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2F90-875B-26E7-02FD-D4C370A5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42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2252-EC2F-5660-9D51-06E38FF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B9E3-B5E3-59D8-6ADF-64B9D7366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D08C-93AC-0739-02E3-8823C51C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23252-AC0F-1101-6FDB-43F8379C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D92CE-F0D0-FBC4-F567-0E0A08D6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DD87-EBD3-7152-79D8-AD3A49DE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8432E-A77B-E710-C06A-F5368186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65D8-5122-9BCC-BD7C-770B9734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044E-D887-E43B-BFEF-3A253C67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2FCA-1840-47BE-A628-DE5FC12E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AB41-B027-0814-8808-D83EC226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8EE3-6CE1-4E15-4918-970944FFE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50C7D-603F-A171-7E8C-EBF81BCF1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8CB56-ACE2-0939-647A-29530F4C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1A157-44F9-4604-672E-9A073BF3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4EA11-D2E1-4AE8-398E-2B02E339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5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443A-F91A-FA6E-4FCB-AF7B41CB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CDC98-AC18-26BC-F5FC-843196AF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92521-398A-E2E2-4F22-B1CCF8CC0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A2E47-2A7E-F716-69AE-8B51CF6E1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90F30-9E8E-A4DB-2252-91511266B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813F6-0C21-97E2-F34D-83F8077E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D00BA-7377-22C5-3BF1-BDA7102E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89068-49B7-2A35-D232-460AC04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7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8642-8619-5854-D6E9-F638D501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D9E5B-301E-942B-AF94-2AA90139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A7F39-88D3-B72D-A04B-1FAF6E5B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97BE8-1B7D-6A58-C491-95BD65EE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4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105189-C0E1-5CCD-9764-424E984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8A9C9-BA1E-DE18-E16A-5920EC4A2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350BA-5CC3-1FFD-3393-134FF8E0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3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6622-6EE4-CD8E-A528-ABFBF2CC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57BD-64B6-6858-AB11-B91EE131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F45AD-1573-169C-917F-27610387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76E96-8EA1-FD98-B8B9-61E9557F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E4B33-0F0F-0D68-59DE-AAFB9701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89EA-42DC-A8A0-7971-B972FAD7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2B71-310C-664A-0A77-691E39F5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C7D50-BFC7-F4DE-803B-E4230C07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750DB-D239-CAE9-0213-A26509DA7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1F748-73F0-E912-A399-FE3786FB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CBFE5-FED0-E3B9-728F-836710A1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3FB58-987A-BC9E-F87D-6FFE574F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EAAD8-1A3F-9F78-204E-1A82996BC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CCE73-4F7F-C143-56EA-F3AA7963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E843F-AF0C-F6A1-9E9F-AD72DD0B8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707E-A694-4B6B-FE52-13CF1B124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23F1-C1C5-0F9D-7301-F74D67AF3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CDFB-68D7-9147-F2BF-FE4024A77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9267" y="528286"/>
            <a:ext cx="6638975" cy="3130807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B24FA-70D9-0F49-6ECB-C2FB1FD4A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5" y="3823548"/>
            <a:ext cx="5852698" cy="224052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Multi-Format Document QA using Model Context Protocol (MCP) </a:t>
            </a:r>
          </a:p>
        </p:txBody>
      </p:sp>
      <p:pic>
        <p:nvPicPr>
          <p:cNvPr id="5" name="Picture 4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A4004EE5-6055-2106-C3C7-98D1299D8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5" r="40422"/>
          <a:stretch>
            <a:fillRect/>
          </a:stretch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19AB53-4EC8-CD82-217D-1D97D5492F79}"/>
              </a:ext>
            </a:extLst>
          </p:cNvPr>
          <p:cNvSpPr/>
          <p:nvPr/>
        </p:nvSpPr>
        <p:spPr>
          <a:xfrm>
            <a:off x="5063613" y="3690457"/>
            <a:ext cx="6638974" cy="45719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CCA9C-8B9C-3C44-8B41-52884906B02A}"/>
              </a:ext>
            </a:extLst>
          </p:cNvPr>
          <p:cNvSpPr txBox="1"/>
          <p:nvPr/>
        </p:nvSpPr>
        <p:spPr>
          <a:xfrm>
            <a:off x="9702882" y="6151449"/>
            <a:ext cx="449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Satwika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Samsani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8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B3AA8-B987-7BDA-40FB-93C8206D0D39}"/>
              </a:ext>
            </a:extLst>
          </p:cNvPr>
          <p:cNvSpPr txBox="1"/>
          <p:nvPr/>
        </p:nvSpPr>
        <p:spPr>
          <a:xfrm>
            <a:off x="6916429" y="0"/>
            <a:ext cx="4731191" cy="534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ARCHITECTURE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Here are two key points about the architecture shown in the diagram: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Agent-Oriented Modular Design</a:t>
            </a:r>
            <a:r>
              <a:rPr lang="en-GB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The system is built using dedicated agents </a:t>
            </a:r>
            <a:r>
              <a:rPr lang="en-GB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IngestionAgent</a:t>
            </a:r>
            <a:r>
              <a:rPr lang="en-GB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en-GB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RetrievalAgent</a:t>
            </a:r>
            <a:r>
              <a:rPr lang="en-GB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and </a:t>
            </a:r>
            <a:r>
              <a:rPr lang="en-GB" sz="16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LLMResponseAgent</a:t>
            </a:r>
            <a:r>
              <a:rPr lang="en-GB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GB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each responsible for a specific task in the RAG pipeline.</a:t>
            </a:r>
          </a:p>
          <a:p>
            <a:pPr marL="285750" indent="-28575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MCP (Model Context Protocol) Message Passing: </a:t>
            </a:r>
            <a:r>
              <a:rPr lang="en-GB" sz="16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Communication between agents is standardized via MCP, ensuring each message includes sender, receiver, type, trace ID, and payload. This facilitates traceability, debugging, and easy agent orchestration in a distributed system.</a:t>
            </a:r>
            <a:endParaRPr lang="en-US" sz="28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4F7D77C4-920D-E7D8-7921-9080BA028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73" y="612553"/>
            <a:ext cx="4709323" cy="5632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A737C-CFC0-2182-0D4D-B1537600D949}"/>
              </a:ext>
            </a:extLst>
          </p:cNvPr>
          <p:cNvSpPr txBox="1"/>
          <p:nvPr/>
        </p:nvSpPr>
        <p:spPr>
          <a:xfrm>
            <a:off x="153750" y="2179325"/>
            <a:ext cx="1079582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4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2EBCFD-AB4C-669C-77F9-DC7C7CCD6065}"/>
              </a:ext>
            </a:extLst>
          </p:cNvPr>
          <p:cNvSpPr txBox="1"/>
          <p:nvPr/>
        </p:nvSpPr>
        <p:spPr>
          <a:xfrm>
            <a:off x="558800" y="616585"/>
            <a:ext cx="11074400" cy="5444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Agentic RAG chatbot architecture is built around a multi-agent system where each agent is responsible for a distinct task in the Retrieval-Augmented Generation workflow.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IngestionAgent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in the pipeline, responsible for accepting user-uploaded documents in various formats (PDF, DOCX, PPTX, CSV, etc.), extracting the text content, and breaking it into manageable chunks. These chunks are then passed to the retrieval agent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RetrievalAgent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uses semantic search powered by FAISS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SentenceTransformers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embeddings to find the most relevant pieces of text in response to a user query. Once the top-matching chunks are identified, they are sent along with the query to 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constructs a prompt and communicates with an external Large Language Model (via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OpenRouter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generate a natural language response.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communication between agents is facilitated using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Context Protocol (MCP)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lightweight message-passing format that ensures consistency and modularity across the system. This design enables the chatbot to intelligently retrieve and reason over document content to provide accurate, context-aware responses.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7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D916A3-E455-CD84-AF5F-9315E500CAF4}"/>
              </a:ext>
            </a:extLst>
          </p:cNvPr>
          <p:cNvSpPr txBox="1"/>
          <p:nvPr/>
        </p:nvSpPr>
        <p:spPr>
          <a:xfrm>
            <a:off x="1158240" y="461294"/>
            <a:ext cx="9824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9119A-E02C-5D62-ADA6-8C9E31877B48}"/>
              </a:ext>
            </a:extLst>
          </p:cNvPr>
          <p:cNvSpPr txBox="1"/>
          <p:nvPr/>
        </p:nvSpPr>
        <p:spPr>
          <a:xfrm>
            <a:off x="782320" y="1137317"/>
            <a:ext cx="10627360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3.10+ – Core programming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High-performance similarity search for vector storage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SentenceTransformers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Embedding generation using all-MiniLM-L6-v2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OpenRouter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Interface to powerful models like GPT-3.5, Claude,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Mixtral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Context Protocol (MCP)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Lightweight message protocol for agent communication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Architecture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IngestionAgent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Handles document chunking and preprocessing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RetrievalAgent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Performs similarity search over stored vectors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Crafts final prompt using retrieved context and calls LLM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Lightweight UI framework for chatbot interface and file uploads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/ API Keys 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API – (Optional) for hosted models and embeddings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Manage environment variables securely</a:t>
            </a:r>
          </a:p>
        </p:txBody>
      </p:sp>
    </p:spTree>
    <p:extLst>
      <p:ext uri="{BB962C8B-B14F-4D97-AF65-F5344CB8AC3E}">
        <p14:creationId xmlns:p14="http://schemas.microsoft.com/office/powerpoint/2010/main" val="341389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40F010-C730-8ECC-C632-417F6801256F}"/>
              </a:ext>
            </a:extLst>
          </p:cNvPr>
          <p:cNvSpPr txBox="1"/>
          <p:nvPr/>
        </p:nvSpPr>
        <p:spPr>
          <a:xfrm>
            <a:off x="1706880" y="46049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(Message Passing Sequence)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AA2114-8F64-B358-AB34-58B32211ADEA}"/>
              </a:ext>
            </a:extLst>
          </p:cNvPr>
          <p:cNvSpPr/>
          <p:nvPr/>
        </p:nvSpPr>
        <p:spPr>
          <a:xfrm>
            <a:off x="2641584" y="1386979"/>
            <a:ext cx="3556000" cy="5383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User Uploads Document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6ACF8C-7BBF-230F-923D-97619450B023}"/>
              </a:ext>
            </a:extLst>
          </p:cNvPr>
          <p:cNvSpPr/>
          <p:nvPr/>
        </p:nvSpPr>
        <p:spPr>
          <a:xfrm>
            <a:off x="3596640" y="2313186"/>
            <a:ext cx="2575551" cy="5519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IngestionAgent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12D9FC-344A-3A22-7A9A-B96F2869E3C8}"/>
              </a:ext>
            </a:extLst>
          </p:cNvPr>
          <p:cNvSpPr/>
          <p:nvPr/>
        </p:nvSpPr>
        <p:spPr>
          <a:xfrm>
            <a:off x="284480" y="3517007"/>
            <a:ext cx="2844800" cy="6705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User Asks a Question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67AE8F-D004-71A7-CF99-D10FA4E5567F}"/>
              </a:ext>
            </a:extLst>
          </p:cNvPr>
          <p:cNvSpPr/>
          <p:nvPr/>
        </p:nvSpPr>
        <p:spPr>
          <a:xfrm>
            <a:off x="3576321" y="5142746"/>
            <a:ext cx="2621272" cy="57925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 LLMResponseAgent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8D081B-5152-9300-EE90-096566960557}"/>
              </a:ext>
            </a:extLst>
          </p:cNvPr>
          <p:cNvSpPr/>
          <p:nvPr/>
        </p:nvSpPr>
        <p:spPr>
          <a:xfrm>
            <a:off x="7426960" y="741680"/>
            <a:ext cx="3901440" cy="25196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Message Sent (MCP):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"sender": "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IngestionAgent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",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"receiver": "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RetrievalAgent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",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"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msg_type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": "STORE_CHUNKS",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"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trace_id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": "abc123",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"payload": {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"chunks": [ ... ]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3CF546-2FDE-BADF-5118-71703E19161C}"/>
              </a:ext>
            </a:extLst>
          </p:cNvPr>
          <p:cNvSpPr/>
          <p:nvPr/>
        </p:nvSpPr>
        <p:spPr>
          <a:xfrm>
            <a:off x="3550920" y="4099560"/>
            <a:ext cx="2621271" cy="6299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RetrievalAgent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5B467B-6553-DE09-A93F-D50017B8F519}"/>
              </a:ext>
            </a:extLst>
          </p:cNvPr>
          <p:cNvSpPr/>
          <p:nvPr/>
        </p:nvSpPr>
        <p:spPr>
          <a:xfrm>
            <a:off x="3550920" y="3159760"/>
            <a:ext cx="2646664" cy="604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RetrievalAgent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EA7253-BBD8-AEEA-4177-63E0F6EAD8F3}"/>
              </a:ext>
            </a:extLst>
          </p:cNvPr>
          <p:cNvSpPr/>
          <p:nvPr/>
        </p:nvSpPr>
        <p:spPr>
          <a:xfrm>
            <a:off x="3550920" y="6085840"/>
            <a:ext cx="2545080" cy="55193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Streamlit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Frontend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03D301-CB93-1835-C60B-90F4DACCF69E}"/>
              </a:ext>
            </a:extLst>
          </p:cNvPr>
          <p:cNvSpPr/>
          <p:nvPr/>
        </p:nvSpPr>
        <p:spPr>
          <a:xfrm>
            <a:off x="7426960" y="3749040"/>
            <a:ext cx="3997960" cy="25875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Message Sent (MCP):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"sender": "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RetrievalAgent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",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"receiver": "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LLMResponseAgent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",  "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msg_type":"CONTEXT_RESPONSE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",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"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trace_id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": "abc123",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"payload": {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"query": “user query”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  "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top_chunks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": [ ... ]</a:t>
            </a:r>
          </a:p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  }</a:t>
            </a:r>
          </a:p>
          <a:p>
            <a:pPr algn="ctr"/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DEBE28-B25E-0969-48A0-870BD8B9924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172191" y="2529840"/>
            <a:ext cx="1254769" cy="5931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3AAF8B-6E3E-69B4-0CCC-D1C0380B281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72191" y="4414520"/>
            <a:ext cx="1254769" cy="4826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ED7EA7-2E2A-203A-309C-1FBAB817CAA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884416" y="1925320"/>
            <a:ext cx="7618" cy="38786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BAAA35-B455-BBA2-E664-2F18ADB574CE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4861556" y="3764280"/>
            <a:ext cx="12696" cy="3352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550E71-4F9B-807E-B46D-C1C222B3CC0A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874252" y="2865120"/>
            <a:ext cx="10164" cy="29464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C1DE09-5234-7B53-C6B1-AB893B355B4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886957" y="5722005"/>
            <a:ext cx="10155" cy="41326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AE7E1E-C97E-9626-6C5D-40C7CA8FB584}"/>
              </a:ext>
            </a:extLst>
          </p:cNvPr>
          <p:cNvCxnSpPr>
            <a:cxnSpLocks/>
          </p:cNvCxnSpPr>
          <p:nvPr/>
        </p:nvCxnSpPr>
        <p:spPr>
          <a:xfrm>
            <a:off x="4892034" y="4744720"/>
            <a:ext cx="0" cy="39802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C9F1B9-4C18-269E-2350-AAB9E926EE1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29280" y="3852287"/>
            <a:ext cx="17322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6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B7E5D-5AEE-0225-2FAC-18AB3943649F}"/>
              </a:ext>
            </a:extLst>
          </p:cNvPr>
          <p:cNvSpPr txBox="1"/>
          <p:nvPr/>
        </p:nvSpPr>
        <p:spPr>
          <a:xfrm>
            <a:off x="3510116" y="4151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screenshots of working app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hatbot&#10;&#10;AI-generated content may be incorrect.">
            <a:extLst>
              <a:ext uri="{FF2B5EF4-FFF2-40B4-BE49-F238E27FC236}">
                <a16:creationId xmlns:a16="http://schemas.microsoft.com/office/drawing/2014/main" id="{CE3E2F9F-2DF8-FCA4-04F0-F948A9273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9" y="1004836"/>
            <a:ext cx="10711563" cy="506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CFA6A359-11DD-1340-B26E-59B53EF1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3" y="864158"/>
            <a:ext cx="11043816" cy="49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1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56D28-C28E-C471-3136-98212901EA00}"/>
              </a:ext>
            </a:extLst>
          </p:cNvPr>
          <p:cNvSpPr txBox="1"/>
          <p:nvPr/>
        </p:nvSpPr>
        <p:spPr>
          <a:xfrm>
            <a:off x="1214120" y="858689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Challenges Faced During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6CCD6-BFB7-0985-C572-D2FEAC2E0810}"/>
              </a:ext>
            </a:extLst>
          </p:cNvPr>
          <p:cNvSpPr txBox="1"/>
          <p:nvPr/>
        </p:nvSpPr>
        <p:spPr>
          <a:xfrm>
            <a:off x="1276082" y="2372346"/>
            <a:ext cx="8173720" cy="31993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Quality vs. Latency</a:t>
            </a:r>
          </a:p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between fast embedding generation (using all-MiniLM-L6-v2) and achieving contextually rich results was tricky—especially when document sizes increased.</a:t>
            </a:r>
          </a:p>
          <a:p>
            <a:pPr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Token Limits &amp; Prompt Design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Crafting prompts that fit within the token limits of different LLMs while still including context, instructions, and user queries required iterative experimentation.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Compute Resources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access to high-end GPUs or paid LLM APIs, optimizing performance while staying on free-tier limits was a continuous constraint.</a:t>
            </a:r>
          </a:p>
        </p:txBody>
      </p:sp>
    </p:spTree>
    <p:extLst>
      <p:ext uri="{BB962C8B-B14F-4D97-AF65-F5344CB8AC3E}">
        <p14:creationId xmlns:p14="http://schemas.microsoft.com/office/powerpoint/2010/main" val="237350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641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Agentic RAG Chatbot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samsanisatwika@gmail.com</dc:creator>
  <cp:lastModifiedBy>samsanisatwika@gmail.com</cp:lastModifiedBy>
  <cp:revision>1</cp:revision>
  <dcterms:created xsi:type="dcterms:W3CDTF">2025-07-30T13:23:20Z</dcterms:created>
  <dcterms:modified xsi:type="dcterms:W3CDTF">2025-07-30T15:28:03Z</dcterms:modified>
</cp:coreProperties>
</file>