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7" r:id="rId4"/>
  </p:sldMasterIdLst>
  <p:notesMasterIdLst>
    <p:notesMasterId r:id="rId6"/>
  </p:notesMasterIdLst>
  <p:sldIdLst>
    <p:sldId id="21474719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Andrews (Trianz)" initials="WA(" lastIdx="4" clrIdx="0">
    <p:extLst>
      <p:ext uri="{19B8F6BF-5375-455C-9EA6-DF929625EA0E}">
        <p15:presenceInfo xmlns:p15="http://schemas.microsoft.com/office/powerpoint/2012/main" userId="S::Will.Andrews@trianz.com::5b44e897-ec05-4bd8-bf26-df04c2a28e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A3E9FF"/>
    <a:srgbClr val="00367E"/>
    <a:srgbClr val="FFF6D9"/>
    <a:srgbClr val="E1F7FF"/>
    <a:srgbClr val="FCB43F"/>
    <a:srgbClr val="FFAB15"/>
    <a:srgbClr val="FFCC29"/>
    <a:srgbClr val="D1D1D1"/>
    <a:srgbClr val="C4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6369" autoAdjust="0"/>
  </p:normalViewPr>
  <p:slideViewPr>
    <p:cSldViewPr snapToGrid="0" showGuides="1">
      <p:cViewPr varScale="1">
        <p:scale>
          <a:sx n="82" d="100"/>
          <a:sy n="82" d="100"/>
        </p:scale>
        <p:origin x="523" y="72"/>
      </p:cViewPr>
      <p:guideLst>
        <p:guide orient="horz" pos="2160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AF990-9470-46AD-A597-1B61A51FE6B9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1E239-F8B5-4BC5-8B15-64A4B2D67F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1B1749-E736-44E0-BBAF-1E5042D0AD3E}"/>
              </a:ext>
            </a:extLst>
          </p:cNvPr>
          <p:cNvSpPr/>
          <p:nvPr/>
        </p:nvSpPr>
        <p:spPr>
          <a:xfrm>
            <a:off x="335280" y="6442218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TRIANZ CONFIDENTIAL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03AA-6032-4A12-A368-348667F02F3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396" y="4135755"/>
            <a:ext cx="6400800" cy="10972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E7C9-3D86-4A97-A97A-051AE6FF7E3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24396" y="2194560"/>
            <a:ext cx="6400800" cy="192024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E1F45A-355D-DA1D-178A-378B69517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4396" y="320322"/>
            <a:ext cx="2686141" cy="9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bstrac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77B95729-86A7-F19E-F984-619AE9D19F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1B1749-E736-44E0-BBAF-1E5042D0AD3E}"/>
              </a:ext>
            </a:extLst>
          </p:cNvPr>
          <p:cNvSpPr/>
          <p:nvPr/>
        </p:nvSpPr>
        <p:spPr>
          <a:xfrm>
            <a:off x="335280" y="6442218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TRIANZ CONFIDENTIAL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03AA-6032-4A12-A368-348667F02F3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396" y="4135755"/>
            <a:ext cx="6400800" cy="10972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E7C9-3D86-4A97-A97A-051AE6FF7E3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24396" y="2194560"/>
            <a:ext cx="6400800" cy="192024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409F2B-B756-83A8-097D-AE0027AA6B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4396" y="320322"/>
            <a:ext cx="2686141" cy="9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bstr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59AAF-F99A-3783-F8DB-C8C2CC16272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ue and white dotted background&#10;&#10;Description automatically generated with medium confidence">
            <a:extLst>
              <a:ext uri="{FF2B5EF4-FFF2-40B4-BE49-F238E27FC236}">
                <a16:creationId xmlns:a16="http://schemas.microsoft.com/office/drawing/2014/main" id="{9741795F-3D65-899F-012A-19F310AE8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-22937" r="63437" b="-2"/>
          <a:stretch/>
        </p:blipFill>
        <p:spPr>
          <a:xfrm>
            <a:off x="-1" y="0"/>
            <a:ext cx="3378201" cy="6858000"/>
          </a:xfrm>
          <a:prstGeom prst="rect">
            <a:avLst/>
          </a:prstGeom>
        </p:spPr>
      </p:pic>
      <p:pic>
        <p:nvPicPr>
          <p:cNvPr id="13" name="Picture 12" descr="A blue and white dotted background&#10;&#10;Description automatically generated with medium confidence">
            <a:extLst>
              <a:ext uri="{FF2B5EF4-FFF2-40B4-BE49-F238E27FC236}">
                <a16:creationId xmlns:a16="http://schemas.microsoft.com/office/drawing/2014/main" id="{C9733682-2E4A-3135-D269-E727F1B3F7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1" t="7203" r="2229" b="-22286"/>
          <a:stretch/>
        </p:blipFill>
        <p:spPr>
          <a:xfrm>
            <a:off x="6680200" y="-1"/>
            <a:ext cx="5511800" cy="66957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1B1749-E736-44E0-BBAF-1E5042D0AD3E}"/>
              </a:ext>
            </a:extLst>
          </p:cNvPr>
          <p:cNvSpPr/>
          <p:nvPr/>
        </p:nvSpPr>
        <p:spPr>
          <a:xfrm>
            <a:off x="335280" y="6442218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TRIANZ CONFIDENTIAL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03AA-6032-4A12-A368-348667F02F3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24396" y="4135755"/>
            <a:ext cx="6400800" cy="109728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EE7C9-3D86-4A97-A97A-051AE6FF7E3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24396" y="2194560"/>
            <a:ext cx="6400800" cy="192024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8E6F214-A30D-BC9F-98D1-322EF661C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319572"/>
            <a:ext cx="268794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BFAF-311E-4223-942F-4B9D72CC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399"/>
          </a:xfrm>
          <a:prstGeom prst="rect">
            <a:avLst/>
          </a:prstGeom>
        </p:spPr>
        <p:txBody>
          <a:bodyPr/>
          <a:lstStyle>
            <a:lvl1pPr>
              <a:defRPr lang="en-US" sz="28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654D-3653-4513-8909-83966BC7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219200"/>
            <a:ext cx="11963400" cy="54483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/>
              </a:buClr>
              <a:defRPr sz="2400"/>
            </a:lvl1pPr>
            <a:lvl2pPr>
              <a:lnSpc>
                <a:spcPct val="100000"/>
              </a:lnSpc>
              <a:buClr>
                <a:schemeClr val="accent2"/>
              </a:buClr>
              <a:defRPr sz="2000"/>
            </a:lvl2pPr>
            <a:lvl3pPr>
              <a:lnSpc>
                <a:spcPct val="100000"/>
              </a:lnSpc>
              <a:buClr>
                <a:schemeClr val="accent2"/>
              </a:buClr>
              <a:defRPr sz="1800"/>
            </a:lvl3pPr>
            <a:lvl4pPr>
              <a:lnSpc>
                <a:spcPct val="100000"/>
              </a:lnSpc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buClr>
                <a:schemeClr val="accent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A4EEA-FDDC-4760-BACE-30E0EE2F6C56}"/>
              </a:ext>
            </a:extLst>
          </p:cNvPr>
          <p:cNvSpPr txBox="1"/>
          <p:nvPr userDrawn="1"/>
        </p:nvSpPr>
        <p:spPr>
          <a:xfrm>
            <a:off x="11699442" y="6569137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A43B-525A-CE93-E1CD-99EE09817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6609377"/>
            <a:ext cx="91757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6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A1A94-2B42-4709-108E-03912E37D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6609377"/>
            <a:ext cx="91757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bstrac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52A0D49B-7CD1-880C-2AB8-FFBBF2A9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1BAFDBC7-EBFF-0123-88AD-F0815F48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r="678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923CA6-59E5-D6BE-0517-D5D1D9A6C1A3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1C6D7-AA59-434F-A76B-168DF730565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6609377"/>
            <a:ext cx="91757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bstr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E85163-640C-250F-C506-532106F27B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5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ue and black background with lines and dots&#10;&#10;Description automatically generated">
            <a:extLst>
              <a:ext uri="{FF2B5EF4-FFF2-40B4-BE49-F238E27FC236}">
                <a16:creationId xmlns:a16="http://schemas.microsoft.com/office/drawing/2014/main" id="{749C0156-20A9-D69E-04EA-CDA6DB1FD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blue background with a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C5FE69FD-52E8-C509-4E21-23A7CFCD0F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15"/>
          <a:stretch/>
        </p:blipFill>
        <p:spPr>
          <a:xfrm>
            <a:off x="7566988" y="1"/>
            <a:ext cx="4625011" cy="1955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60717-85BB-4946-BD9A-F537657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4801"/>
            <a:ext cx="1196340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63C0B-70EC-4A3E-A9F1-3B69C9F939A6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AAE0D-3E79-4B82-0CD5-2D72DED72A6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6615644"/>
            <a:ext cx="987552" cy="1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3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71CFB-39F8-4E55-9B31-B9A979E45B5A}"/>
              </a:ext>
            </a:extLst>
          </p:cNvPr>
          <p:cNvSpPr txBox="1"/>
          <p:nvPr userDrawn="1"/>
        </p:nvSpPr>
        <p:spPr>
          <a:xfrm>
            <a:off x="11699442" y="6611779"/>
            <a:ext cx="34015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4B67F39A-F7CC-4FB9-BE90-40F2866750A3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113A5-DF9A-3BD4-8274-C7C251971D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6609377"/>
            <a:ext cx="91757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8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9" r:id="rId3"/>
    <p:sldLayoutId id="2147483730" r:id="rId4"/>
    <p:sldLayoutId id="2147483744" r:id="rId5"/>
    <p:sldLayoutId id="2147483772" r:id="rId6"/>
    <p:sldLayoutId id="2147483780" r:id="rId7"/>
    <p:sldLayoutId id="214748374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768">
          <p15:clr>
            <a:srgbClr val="A4A3A4"/>
          </p15:clr>
        </p15:guide>
        <p15:guide id="6" orient="horz" pos="2088">
          <p15:clr>
            <a:srgbClr val="A4A3A4"/>
          </p15:clr>
        </p15:guide>
        <p15:guide id="7" orient="horz" pos="2232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pos="72">
          <p15:clr>
            <a:srgbClr val="A4A3A4"/>
          </p15:clr>
        </p15:guide>
        <p15:guide id="10" pos="3768">
          <p15:clr>
            <a:srgbClr val="A4A3A4"/>
          </p15:clr>
        </p15:guide>
        <p15:guide id="11" pos="3912">
          <p15:clr>
            <a:srgbClr val="A4A3A4"/>
          </p15:clr>
        </p15:guide>
        <p15:guide id="12" pos="7608">
          <p15:clr>
            <a:srgbClr val="A4A3A4"/>
          </p15:clr>
        </p15:guide>
        <p15:guide id="13" orient="horz" pos="2496">
          <p15:clr>
            <a:srgbClr val="A4A3A4"/>
          </p15:clr>
        </p15:guide>
        <p15:guide id="14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DE782870-23E5-298A-132F-B493D517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Name– Job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B19044-53AD-8F66-7978-45F0C289048C}"/>
              </a:ext>
            </a:extLst>
          </p:cNvPr>
          <p:cNvSpPr/>
          <p:nvPr/>
        </p:nvSpPr>
        <p:spPr>
          <a:xfrm>
            <a:off x="404378" y="997965"/>
            <a:ext cx="11234113" cy="1528237"/>
          </a:xfrm>
          <a:prstGeom prst="rect">
            <a:avLst/>
          </a:prstGeom>
          <a:solidFill>
            <a:srgbClr val="003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ustomShape 2">
            <a:extLst>
              <a:ext uri="{FF2B5EF4-FFF2-40B4-BE49-F238E27FC236}">
                <a16:creationId xmlns:a16="http://schemas.microsoft.com/office/drawing/2014/main" id="{67F5E357-7EAC-B891-D09F-9839BC37EDF7}"/>
              </a:ext>
            </a:extLst>
          </p:cNvPr>
          <p:cNvSpPr/>
          <p:nvPr/>
        </p:nvSpPr>
        <p:spPr>
          <a:xfrm>
            <a:off x="1911599" y="1142551"/>
            <a:ext cx="9976507" cy="128882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numCol="1" spcCol="14400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Brief experience AWS Cloud DevOps, Lambda, Automations, Infra, Cost </a:t>
            </a:r>
            <a:r>
              <a:rPr lang="en-US" sz="1400" dirty="0" err="1">
                <a:solidFill>
                  <a:schemeClr val="bg1"/>
                </a:solidFill>
              </a:rPr>
              <a:t>Optmization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Years : 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Domain, </a:t>
            </a:r>
            <a:r>
              <a:rPr lang="en-US" sz="1400" dirty="0" err="1">
                <a:solidFill>
                  <a:schemeClr val="bg1"/>
                </a:solidFill>
              </a:rPr>
              <a:t>TechStack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>
                <a:solidFill>
                  <a:schemeClr val="bg1"/>
                </a:solidFill>
              </a:rPr>
              <a:t>AWS cloud, </a:t>
            </a:r>
            <a:r>
              <a:rPr lang="en-US" sz="1400" dirty="0">
                <a:solidFill>
                  <a:schemeClr val="bg1"/>
                </a:solidFill>
              </a:rPr>
              <a:t>AWS Lambda SDK, Terraform, Python, Jenkins, Ansible, Git, Docker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Highlights: $32k in cost savings, earning appreciation from clients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998CD0BC-427A-2980-7AAF-06DF7072A474}"/>
              </a:ext>
            </a:extLst>
          </p:cNvPr>
          <p:cNvSpPr/>
          <p:nvPr/>
        </p:nvSpPr>
        <p:spPr>
          <a:xfrm>
            <a:off x="179557" y="2659598"/>
            <a:ext cx="3190963" cy="511314"/>
          </a:xfrm>
          <a:prstGeom prst="round2SameRect">
            <a:avLst>
              <a:gd name="adj1" fmla="val 29441"/>
              <a:gd name="adj2" fmla="val 0"/>
            </a:avLst>
          </a:prstGeom>
          <a:solidFill>
            <a:srgbClr val="A3E9FF"/>
          </a:solidFill>
          <a:ln>
            <a:solidFill>
              <a:srgbClr val="A3E9F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defTabSz="444500">
              <a:spcBef>
                <a:spcPct val="0"/>
              </a:spcBef>
              <a:spcAft>
                <a:spcPct val="35000"/>
              </a:spcAft>
            </a:pPr>
            <a:r>
              <a:rPr lang="en-IN" sz="15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F588677-3B25-9BD7-D688-179A69D54750}"/>
              </a:ext>
            </a:extLst>
          </p:cNvPr>
          <p:cNvSpPr/>
          <p:nvPr/>
        </p:nvSpPr>
        <p:spPr>
          <a:xfrm>
            <a:off x="179555" y="3099253"/>
            <a:ext cx="3190965" cy="3385496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90000"/>
            </a:srgbClr>
          </a:solidFill>
          <a:ln>
            <a:solidFill>
              <a:srgbClr val="EAEAEA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Technical Lead at Trianz </a:t>
            </a:r>
            <a:r>
              <a:rPr lang="en-US" sz="1200" dirty="0"/>
              <a:t>(Liberty Mutual) specializing in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AWS cloud </a:t>
            </a:r>
            <a:r>
              <a:rPr lang="en-US" sz="1200" dirty="0"/>
              <a:t>infrastructure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Technical specialist HCL </a:t>
            </a:r>
            <a:r>
              <a:rPr lang="en-US" sz="1200" dirty="0"/>
              <a:t>(Project- Fiserv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AWS cloud </a:t>
            </a:r>
            <a:r>
              <a:rPr lang="en-US" sz="1200" dirty="0"/>
              <a:t>specializing Migration, Disaster recovery, Automations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Analyst | Ramboll </a:t>
            </a:r>
            <a:r>
              <a:rPr lang="en-US" sz="1200" dirty="0"/>
              <a:t>(Project-Ramboll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AWS cloud </a:t>
            </a:r>
            <a:r>
              <a:rPr lang="en-US" sz="1200" dirty="0"/>
              <a:t>specializing IAM, Lifecycle management, Infra provisioning, management and Monitoring)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Server and System Administrator | Glencore</a:t>
            </a:r>
            <a:r>
              <a:rPr lang="en-US" sz="1200" dirty="0"/>
              <a:t>, managing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Azure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dirty="0"/>
              <a:t>AD, Intune, SharePoint Online, and O365 environments for the organization.</a:t>
            </a:r>
          </a:p>
          <a:p>
            <a:pPr marL="0" lvl="1"/>
            <a:endParaRPr lang="en-US" sz="1200" dirty="0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D9D515DF-1AF1-BC4C-AA22-47572EC33995}"/>
              </a:ext>
            </a:extLst>
          </p:cNvPr>
          <p:cNvSpPr/>
          <p:nvPr/>
        </p:nvSpPr>
        <p:spPr>
          <a:xfrm>
            <a:off x="3455578" y="2659598"/>
            <a:ext cx="3108960" cy="467659"/>
          </a:xfrm>
          <a:prstGeom prst="round2SameRect">
            <a:avLst>
              <a:gd name="adj1" fmla="val 22653"/>
              <a:gd name="adj2" fmla="val 0"/>
            </a:avLst>
          </a:prstGeom>
          <a:solidFill>
            <a:srgbClr val="A3E9FF"/>
          </a:solidFill>
          <a:ln>
            <a:solidFill>
              <a:srgbClr val="A3E9F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defTabSz="444500"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Skill &amp; Tools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517A439-63B4-04FF-4F97-87BB879C189A}"/>
              </a:ext>
            </a:extLst>
          </p:cNvPr>
          <p:cNvSpPr/>
          <p:nvPr/>
        </p:nvSpPr>
        <p:spPr>
          <a:xfrm>
            <a:off x="3455581" y="3127257"/>
            <a:ext cx="3108960" cy="3383280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5000"/>
              <a:alpha val="90000"/>
            </a:schemeClr>
          </a:solidFill>
          <a:ln>
            <a:solidFill>
              <a:schemeClr val="accent6">
                <a:lumMod val="40000"/>
                <a:lumOff val="60000"/>
                <a:alpha val="90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1450" marR="0" indent="-171450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US" sz="1400" dirty="0"/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3CAFA948-B47C-B2A2-8FB7-980DEBDF620C}"/>
              </a:ext>
            </a:extLst>
          </p:cNvPr>
          <p:cNvSpPr/>
          <p:nvPr/>
        </p:nvSpPr>
        <p:spPr>
          <a:xfrm>
            <a:off x="9473088" y="2659598"/>
            <a:ext cx="2505808" cy="467659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3E9FF"/>
          </a:solidFill>
          <a:ln>
            <a:solidFill>
              <a:srgbClr val="A3E9F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defTabSz="444500"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Qualifications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D918B4-AD17-F372-6EE7-011C1D10A9C6}"/>
              </a:ext>
            </a:extLst>
          </p:cNvPr>
          <p:cNvSpPr/>
          <p:nvPr/>
        </p:nvSpPr>
        <p:spPr>
          <a:xfrm>
            <a:off x="9473088" y="3127257"/>
            <a:ext cx="2505808" cy="3385496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90000"/>
            </a:srgbClr>
          </a:solidFill>
          <a:ln>
            <a:solidFill>
              <a:srgbClr val="EAEAEA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B.E </a:t>
            </a:r>
            <a:r>
              <a:rPr lang="en-US" sz="1200" dirty="0"/>
              <a:t>in Mechanical Engineering (2013)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AWS Certified </a:t>
            </a:r>
            <a:r>
              <a:rPr lang="en-US" sz="1200" dirty="0"/>
              <a:t>Solutions Architect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AWS Certified </a:t>
            </a:r>
            <a:r>
              <a:rPr lang="en-US" sz="1200" dirty="0" err="1"/>
              <a:t>SysOps</a:t>
            </a:r>
            <a:r>
              <a:rPr lang="en-US" sz="1200" dirty="0"/>
              <a:t> Administrator</a:t>
            </a:r>
          </a:p>
          <a:p>
            <a:pPr marL="0" lvl="1"/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MCSA </a:t>
            </a:r>
            <a:r>
              <a:rPr lang="en-US" sz="1200" dirty="0"/>
              <a:t>(Microsoft Certified Solutions Associate)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7E204FE-EFAE-A090-1C25-25FD86D8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44" y="2689306"/>
            <a:ext cx="396000" cy="39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F903B3A-B8EA-38B6-B7DE-DC781483A2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33" y="2703253"/>
            <a:ext cx="396000" cy="396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9861380-ACE4-B16B-09BF-547949C24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2" y="2703253"/>
            <a:ext cx="393067" cy="396000"/>
          </a:xfrm>
          <a:prstGeom prst="rect">
            <a:avLst/>
          </a:prstGeom>
        </p:spPr>
      </p:pic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C20D8D38-FC2E-F75C-5CE4-A67E41BF00A1}"/>
              </a:ext>
            </a:extLst>
          </p:cNvPr>
          <p:cNvSpPr/>
          <p:nvPr/>
        </p:nvSpPr>
        <p:spPr>
          <a:xfrm>
            <a:off x="6655083" y="2659598"/>
            <a:ext cx="2711310" cy="467659"/>
          </a:xfrm>
          <a:prstGeom prst="round2SameRect">
            <a:avLst>
              <a:gd name="adj1" fmla="val 24648"/>
              <a:gd name="adj2" fmla="val 0"/>
            </a:avLst>
          </a:prstGeom>
          <a:solidFill>
            <a:srgbClr val="A3E9FF"/>
          </a:solidFill>
          <a:ln>
            <a:solidFill>
              <a:srgbClr val="A3E9FF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40640" rIns="71120" bIns="40640" numCol="1" spcCol="1270" anchor="ctr" anchorCtr="0">
            <a:noAutofit/>
          </a:bodyPr>
          <a:lstStyle/>
          <a:p>
            <a:pPr defTabSz="444500">
              <a:spcBef>
                <a:spcPct val="0"/>
              </a:spcBef>
              <a:spcAft>
                <a:spcPct val="35000"/>
              </a:spcAft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Projects/Key Clients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6D34DB5-7E30-33AC-A783-2F1A16B14759}"/>
              </a:ext>
            </a:extLst>
          </p:cNvPr>
          <p:cNvSpPr/>
          <p:nvPr/>
        </p:nvSpPr>
        <p:spPr>
          <a:xfrm>
            <a:off x="6655083" y="3099253"/>
            <a:ext cx="2711308" cy="3385496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90000"/>
            </a:srgbClr>
          </a:solidFill>
          <a:ln>
            <a:solidFill>
              <a:srgbClr val="EAEAEA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Liberty Mutual</a:t>
            </a:r>
          </a:p>
          <a:p>
            <a:pPr marL="0" lvl="1"/>
            <a:endParaRPr lang="en-US" sz="12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State Auto</a:t>
            </a:r>
          </a:p>
          <a:p>
            <a:pPr marL="0" lvl="1"/>
            <a:endParaRPr lang="en-US" sz="12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Fiserv</a:t>
            </a:r>
          </a:p>
          <a:p>
            <a:pPr marL="0" lvl="1"/>
            <a:endParaRPr lang="en-US" sz="12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Ramboll</a:t>
            </a:r>
          </a:p>
          <a:p>
            <a:pPr marL="0" lvl="1"/>
            <a:endParaRPr lang="en-US" sz="12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Glencore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7EFC77-6421-F89A-A8E1-394CAA8EA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10" y="2712984"/>
            <a:ext cx="396000" cy="396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0C70C6-DF72-F597-E707-ED1D9F79E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066" y="2689306"/>
            <a:ext cx="396000" cy="39600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DF9C6DD-EAE8-2777-D5D5-A9013E14673C}"/>
              </a:ext>
            </a:extLst>
          </p:cNvPr>
          <p:cNvSpPr/>
          <p:nvPr/>
        </p:nvSpPr>
        <p:spPr>
          <a:xfrm>
            <a:off x="3455578" y="3130796"/>
            <a:ext cx="3108960" cy="3385496"/>
          </a:xfrm>
          <a:custGeom>
            <a:avLst/>
            <a:gdLst>
              <a:gd name="connsiteX0" fmla="*/ 0 w 3032299"/>
              <a:gd name="connsiteY0" fmla="*/ 0 h 2255778"/>
              <a:gd name="connsiteX1" fmla="*/ 3032299 w 3032299"/>
              <a:gd name="connsiteY1" fmla="*/ 0 h 2255778"/>
              <a:gd name="connsiteX2" fmla="*/ 3032299 w 3032299"/>
              <a:gd name="connsiteY2" fmla="*/ 2255778 h 2255778"/>
              <a:gd name="connsiteX3" fmla="*/ 0 w 3032299"/>
              <a:gd name="connsiteY3" fmla="*/ 2255778 h 2255778"/>
              <a:gd name="connsiteX4" fmla="*/ 0 w 3032299"/>
              <a:gd name="connsiteY4" fmla="*/ 0 h 225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299" h="2255778">
                <a:moveTo>
                  <a:pt x="0" y="0"/>
                </a:moveTo>
                <a:lnTo>
                  <a:pt x="3032299" y="0"/>
                </a:lnTo>
                <a:lnTo>
                  <a:pt x="3032299" y="2255778"/>
                </a:lnTo>
                <a:lnTo>
                  <a:pt x="0" y="2255778"/>
                </a:ln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90000"/>
            </a:srgbClr>
          </a:solidFill>
          <a:ln>
            <a:solidFill>
              <a:srgbClr val="EAEAEA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53340" rIns="72000" bIns="80010" numCol="1" spcCol="1270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AWS Services</a:t>
            </a:r>
            <a:r>
              <a:rPr lang="en-US" sz="1200" dirty="0"/>
              <a:t>: EC2, S3, Lambda, RDS, VPC, Route 53, IAM, CloudWatch, SNS, ELB, ECS, Trusted Advisor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 err="1"/>
              <a:t>IaC</a:t>
            </a:r>
            <a:r>
              <a:rPr lang="en-US" sz="1200" b="1" dirty="0"/>
              <a:t> Tools: </a:t>
            </a:r>
            <a:r>
              <a:rPr lang="en-US" sz="1200" dirty="0"/>
              <a:t>Terraform, CloudFormation CDK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Development Tools: </a:t>
            </a:r>
            <a:r>
              <a:rPr lang="en-US" sz="1200" dirty="0"/>
              <a:t>AWS Lambda SDK, Python</a:t>
            </a:r>
          </a:p>
          <a:p>
            <a:pPr marL="0" lvl="1"/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DevOps: </a:t>
            </a:r>
            <a:r>
              <a:rPr lang="en-US" sz="1200" dirty="0"/>
              <a:t>Jenkins, Ansible, Git, Docker</a:t>
            </a:r>
          </a:p>
          <a:p>
            <a:pPr marL="0" lvl="1"/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b="1" dirty="0"/>
              <a:t>Monitoring Tools: </a:t>
            </a:r>
            <a:r>
              <a:rPr lang="en-US" sz="1200" dirty="0"/>
              <a:t>CloudWatch, Splunk, </a:t>
            </a:r>
            <a:r>
              <a:rPr lang="en-US" sz="1200" dirty="0" err="1"/>
              <a:t>OpsRamp</a:t>
            </a:r>
            <a:r>
              <a:rPr lang="en-US" sz="1200" dirty="0"/>
              <a:t>, AppDynamics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C2F0BA-AD3D-929D-2467-B7BBD375974C}"/>
              </a:ext>
            </a:extLst>
          </p:cNvPr>
          <p:cNvSpPr/>
          <p:nvPr/>
        </p:nvSpPr>
        <p:spPr>
          <a:xfrm>
            <a:off x="193769" y="969961"/>
            <a:ext cx="1528237" cy="1528237"/>
          </a:xfrm>
          <a:prstGeom prst="ellipse">
            <a:avLst/>
          </a:prstGeom>
          <a:solidFill>
            <a:schemeClr val="bg1"/>
          </a:solidFill>
          <a:ln>
            <a:solidFill>
              <a:srgbClr val="00367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19EEAA1C-4479-C77E-F2B7-A2459802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7031" y="1049663"/>
            <a:ext cx="1381712" cy="138171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8055"/>
      </p:ext>
    </p:extLst>
  </p:cSld>
  <p:clrMapOvr>
    <a:masterClrMapping/>
  </p:clrMapOvr>
</p:sld>
</file>

<file path=ppt/theme/theme1.xml><?xml version="1.0" encoding="utf-8"?>
<a:theme xmlns:a="http://schemas.openxmlformats.org/drawingml/2006/main" name="Trianz 2405">
  <a:themeElements>
    <a:clrScheme name="Trianz-2024v1">
      <a:dk1>
        <a:srgbClr val="090909"/>
      </a:dk1>
      <a:lt1>
        <a:srgbClr val="FCFCFC"/>
      </a:lt1>
      <a:dk2>
        <a:srgbClr val="000000"/>
      </a:dk2>
      <a:lt2>
        <a:srgbClr val="FFFFFF"/>
      </a:lt2>
      <a:accent1>
        <a:srgbClr val="00367E"/>
      </a:accent1>
      <a:accent2>
        <a:srgbClr val="0087C6"/>
      </a:accent2>
      <a:accent3>
        <a:srgbClr val="F36C24"/>
      </a:accent3>
      <a:accent4>
        <a:srgbClr val="FCB43F"/>
      </a:accent4>
      <a:accent5>
        <a:srgbClr val="48A251"/>
      </a:accent5>
      <a:accent6>
        <a:srgbClr val="5A5A5A"/>
      </a:accent6>
      <a:hlink>
        <a:srgbClr val="1057CA"/>
      </a:hlink>
      <a:folHlink>
        <a:srgbClr val="C65A24"/>
      </a:folHlink>
    </a:clrScheme>
    <a:fontScheme name="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6BE70E9EBA4F48866554175717E5D8" ma:contentTypeVersion="7" ma:contentTypeDescription="Create a new document." ma:contentTypeScope="" ma:versionID="77151f288e527d64f8fea64afc6fa558">
  <xsd:schema xmlns:xsd="http://www.w3.org/2001/XMLSchema" xmlns:xs="http://www.w3.org/2001/XMLSchema" xmlns:p="http://schemas.microsoft.com/office/2006/metadata/properties" xmlns:ns3="a1265044-6444-435c-a7d8-341f582b85fb" xmlns:ns4="86c3e6ad-50d1-4550-bb38-d6f0848fd24a" targetNamespace="http://schemas.microsoft.com/office/2006/metadata/properties" ma:root="true" ma:fieldsID="8726c3048882dd83d710b4d5d87eebc9" ns3:_="" ns4:_="">
    <xsd:import namespace="a1265044-6444-435c-a7d8-341f582b85fb"/>
    <xsd:import namespace="86c3e6ad-50d1-4550-bb38-d6f0848fd2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65044-6444-435c-a7d8-341f582b85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c3e6ad-50d1-4550-bb38-d6f0848fd2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A57B-DB33-49EA-A097-6C283218520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6c3e6ad-50d1-4550-bb38-d6f0848fd24a"/>
    <ds:schemaRef ds:uri="a1265044-6444-435c-a7d8-341f582b85fb"/>
  </ds:schemaRefs>
</ds:datastoreItem>
</file>

<file path=customXml/itemProps2.xml><?xml version="1.0" encoding="utf-8"?>
<ds:datastoreItem xmlns:ds="http://schemas.openxmlformats.org/officeDocument/2006/customXml" ds:itemID="{1416A25F-DB6A-42A0-9E61-000847C4D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65044-6444-435c-a7d8-341f582b85fb"/>
    <ds:schemaRef ds:uri="86c3e6ad-50d1-4550-bb38-d6f0848fd2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A7861B-640B-4BF1-BC8C-9D9AD12D99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38556</TotalTime>
  <Words>229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Trianz 2405</vt:lpstr>
      <vt:lpstr>Full Name– Job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Bhavaraju (Trianz)</dc:creator>
  <cp:lastModifiedBy>Shanthosh Selvam (Trianz)</cp:lastModifiedBy>
  <cp:revision>2434</cp:revision>
  <dcterms:created xsi:type="dcterms:W3CDTF">2019-08-17T06:09:54Z</dcterms:created>
  <dcterms:modified xsi:type="dcterms:W3CDTF">2024-12-19T07:11:24Z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0x0101006D6BE70E9EBA4F48866554175717E5D8</vt:lpwstr>
  </property>
  <property fmtid="{D5CDD505-2E9C-101B-9397-08002B2CF9AE}" pid="3" name="MSIP_Label_5e4e52fc-a572-424a-ae79-cb0bc6750541_Enabled">
    <vt:lpwstr>True</vt:lpwstr>
  </property>
  <property fmtid="{D5CDD505-2E9C-101B-9397-08002B2CF9AE}" pid="4" name="MSIP_Label_5e4e52fc-a572-424a-ae79-cb0bc6750541_SiteId">
    <vt:lpwstr>a27f6b6b-dc28-48c2-a138-ddf0f11455f1</vt:lpwstr>
  </property>
  <property fmtid="{D5CDD505-2E9C-101B-9397-08002B2CF9AE}" pid="5" name="MSIP_Label_5e4e52fc-a572-424a-ae79-cb0bc6750541_Owner">
    <vt:lpwstr>Prashant.Bhavaraju@trianz.com</vt:lpwstr>
  </property>
  <property fmtid="{D5CDD505-2E9C-101B-9397-08002B2CF9AE}" pid="6" name="MSIP_Label_5e4e52fc-a572-424a-ae79-cb0bc6750541_SetDate">
    <vt:lpwstr>2022-09-01T03:47:06.6033011Z</vt:lpwstr>
  </property>
  <property fmtid="{D5CDD505-2E9C-101B-9397-08002B2CF9AE}" pid="7" name="MSIP_Label_5e4e52fc-a572-424a-ae79-cb0bc6750541_Name">
    <vt:lpwstr>Public</vt:lpwstr>
  </property>
  <property fmtid="{D5CDD505-2E9C-101B-9397-08002B2CF9AE}" pid="8" name="MSIP_Label_5e4e52fc-a572-424a-ae79-cb0bc6750541_Application">
    <vt:lpwstr>Microsoft Azure Information Protection</vt:lpwstr>
  </property>
  <property fmtid="{D5CDD505-2E9C-101B-9397-08002B2CF9AE}" pid="9" name="MSIP_Label_5e4e52fc-a572-424a-ae79-cb0bc6750541_Extended_MSFT_Method">
    <vt:lpwstr>Automatic</vt:lpwstr>
  </property>
  <property fmtid="{D5CDD505-2E9C-101B-9397-08002B2CF9AE}" pid="10" name="Sensitivity">
    <vt:lpwstr>Public</vt:lpwstr>
  </property>
</Properties>
</file>