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27"/>
  </p:notesMasterIdLst>
  <p:sldIdLst>
    <p:sldId id="287" r:id="rId2"/>
    <p:sldId id="303" r:id="rId3"/>
    <p:sldId id="257" r:id="rId4"/>
    <p:sldId id="291" r:id="rId5"/>
    <p:sldId id="266" r:id="rId6"/>
    <p:sldId id="300" r:id="rId7"/>
    <p:sldId id="301" r:id="rId8"/>
    <p:sldId id="302" r:id="rId9"/>
    <p:sldId id="299" r:id="rId10"/>
    <p:sldId id="292" r:id="rId11"/>
    <p:sldId id="289" r:id="rId12"/>
    <p:sldId id="293" r:id="rId13"/>
    <p:sldId id="294" r:id="rId14"/>
    <p:sldId id="267" r:id="rId15"/>
    <p:sldId id="259" r:id="rId16"/>
    <p:sldId id="285" r:id="rId17"/>
    <p:sldId id="268" r:id="rId18"/>
    <p:sldId id="269" r:id="rId19"/>
    <p:sldId id="270" r:id="rId20"/>
    <p:sldId id="271" r:id="rId21"/>
    <p:sldId id="272" r:id="rId22"/>
    <p:sldId id="273" r:id="rId23"/>
    <p:sldId id="295" r:id="rId24"/>
    <p:sldId id="274" r:id="rId25"/>
    <p:sldId id="262"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9" d="100"/>
          <a:sy n="39" d="100"/>
        </p:scale>
        <p:origin x="-49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57F566-8C34-4B0A-90C6-1A2859F91A8F}" type="datetimeFigureOut">
              <a:rPr lang="en-IN" smtClean="0"/>
              <a:t>08-03-2020</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ABFF41-9AEB-4433-869D-CD8EB3053E76}" type="slidenum">
              <a:rPr lang="en-IN" smtClean="0"/>
              <a:t>‹#›</a:t>
            </a:fld>
            <a:endParaRPr lang="en-IN" dirty="0"/>
          </a:p>
        </p:txBody>
      </p:sp>
    </p:spTree>
    <p:extLst>
      <p:ext uri="{BB962C8B-B14F-4D97-AF65-F5344CB8AC3E}">
        <p14:creationId xmlns:p14="http://schemas.microsoft.com/office/powerpoint/2010/main" val="2657014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FABFF41-9AEB-4433-869D-CD8EB3053E76}" type="slidenum">
              <a:rPr lang="en-IN" smtClean="0"/>
              <a:t>1</a:t>
            </a:fld>
            <a:endParaRPr lang="en-IN"/>
          </a:p>
        </p:txBody>
      </p:sp>
    </p:spTree>
    <p:extLst>
      <p:ext uri="{BB962C8B-B14F-4D97-AF65-F5344CB8AC3E}">
        <p14:creationId xmlns:p14="http://schemas.microsoft.com/office/powerpoint/2010/main" val="1057273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F87303-6D97-473C-9FF4-8BD8D873A514}" type="datetimeFigureOut">
              <a:rPr lang="en-IN" smtClean="0"/>
              <a:t>08-03-2020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EF69BD2-D4C7-447E-BE9B-31F8CE753FD8}" type="slidenum">
              <a:rPr lang="en-IN" smtClean="0"/>
              <a:t>‹#›</a:t>
            </a:fld>
            <a:endParaRPr lang="en-IN" dirty="0"/>
          </a:p>
        </p:txBody>
      </p:sp>
    </p:spTree>
    <p:extLst>
      <p:ext uri="{BB962C8B-B14F-4D97-AF65-F5344CB8AC3E}">
        <p14:creationId xmlns:p14="http://schemas.microsoft.com/office/powerpoint/2010/main" val="2734162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F87303-6D97-473C-9FF4-8BD8D873A514}" type="datetimeFigureOut">
              <a:rPr lang="en-IN" smtClean="0"/>
              <a:t>08-03-2020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EF69BD2-D4C7-447E-BE9B-31F8CE753FD8}" type="slidenum">
              <a:rPr lang="en-IN" smtClean="0"/>
              <a:t>‹#›</a:t>
            </a:fld>
            <a:endParaRPr lang="en-IN" dirty="0"/>
          </a:p>
        </p:txBody>
      </p:sp>
    </p:spTree>
    <p:extLst>
      <p:ext uri="{BB962C8B-B14F-4D97-AF65-F5344CB8AC3E}">
        <p14:creationId xmlns:p14="http://schemas.microsoft.com/office/powerpoint/2010/main" val="309612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F87303-6D97-473C-9FF4-8BD8D873A514}" type="datetimeFigureOut">
              <a:rPr lang="en-IN" smtClean="0"/>
              <a:t>08-03-2020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EF69BD2-D4C7-447E-BE9B-31F8CE753FD8}" type="slidenum">
              <a:rPr lang="en-IN" smtClean="0"/>
              <a:t>‹#›</a:t>
            </a:fld>
            <a:endParaRPr lang="en-IN"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21877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F87303-6D97-473C-9FF4-8BD8D873A514}" type="datetimeFigureOut">
              <a:rPr lang="en-IN" smtClean="0"/>
              <a:t>08-03-2020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EF69BD2-D4C7-447E-BE9B-31F8CE753FD8}" type="slidenum">
              <a:rPr lang="en-IN" smtClean="0"/>
              <a:t>‹#›</a:t>
            </a:fld>
            <a:endParaRPr lang="en-IN" dirty="0"/>
          </a:p>
        </p:txBody>
      </p:sp>
    </p:spTree>
    <p:extLst>
      <p:ext uri="{BB962C8B-B14F-4D97-AF65-F5344CB8AC3E}">
        <p14:creationId xmlns:p14="http://schemas.microsoft.com/office/powerpoint/2010/main" val="26809260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F87303-6D97-473C-9FF4-8BD8D873A514}" type="datetimeFigureOut">
              <a:rPr lang="en-IN" smtClean="0"/>
              <a:t>08-03-2020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EF69BD2-D4C7-447E-BE9B-31F8CE753FD8}" type="slidenum">
              <a:rPr lang="en-IN" smtClean="0"/>
              <a:t>‹#›</a:t>
            </a:fld>
            <a:endParaRPr lang="en-IN"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83553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F87303-6D97-473C-9FF4-8BD8D873A514}" type="datetimeFigureOut">
              <a:rPr lang="en-IN" smtClean="0"/>
              <a:t>08-03-2020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EF69BD2-D4C7-447E-BE9B-31F8CE753FD8}" type="slidenum">
              <a:rPr lang="en-IN" smtClean="0"/>
              <a:t>‹#›</a:t>
            </a:fld>
            <a:endParaRPr lang="en-IN" dirty="0"/>
          </a:p>
        </p:txBody>
      </p:sp>
    </p:spTree>
    <p:extLst>
      <p:ext uri="{BB962C8B-B14F-4D97-AF65-F5344CB8AC3E}">
        <p14:creationId xmlns:p14="http://schemas.microsoft.com/office/powerpoint/2010/main" val="33204051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F87303-6D97-473C-9FF4-8BD8D873A514}" type="datetimeFigureOut">
              <a:rPr lang="en-IN" smtClean="0"/>
              <a:t>08-03-2020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EF69BD2-D4C7-447E-BE9B-31F8CE753FD8}" type="slidenum">
              <a:rPr lang="en-IN" smtClean="0"/>
              <a:t>‹#›</a:t>
            </a:fld>
            <a:endParaRPr lang="en-IN" dirty="0"/>
          </a:p>
        </p:txBody>
      </p:sp>
    </p:spTree>
    <p:extLst>
      <p:ext uri="{BB962C8B-B14F-4D97-AF65-F5344CB8AC3E}">
        <p14:creationId xmlns:p14="http://schemas.microsoft.com/office/powerpoint/2010/main" val="1046941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F87303-6D97-473C-9FF4-8BD8D873A514}" type="datetimeFigureOut">
              <a:rPr lang="en-IN" smtClean="0"/>
              <a:t>08-03-2020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EF69BD2-D4C7-447E-BE9B-31F8CE753FD8}" type="slidenum">
              <a:rPr lang="en-IN" smtClean="0"/>
              <a:t>‹#›</a:t>
            </a:fld>
            <a:endParaRPr lang="en-IN" dirty="0"/>
          </a:p>
        </p:txBody>
      </p:sp>
    </p:spTree>
    <p:extLst>
      <p:ext uri="{BB962C8B-B14F-4D97-AF65-F5344CB8AC3E}">
        <p14:creationId xmlns:p14="http://schemas.microsoft.com/office/powerpoint/2010/main" val="1933149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F87303-6D97-473C-9FF4-8BD8D873A514}" type="datetimeFigureOut">
              <a:rPr lang="en-IN" smtClean="0"/>
              <a:t>08-03-2020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EF69BD2-D4C7-447E-BE9B-31F8CE753FD8}" type="slidenum">
              <a:rPr lang="en-IN" smtClean="0"/>
              <a:t>‹#›</a:t>
            </a:fld>
            <a:endParaRPr lang="en-IN" dirty="0"/>
          </a:p>
        </p:txBody>
      </p:sp>
    </p:spTree>
    <p:extLst>
      <p:ext uri="{BB962C8B-B14F-4D97-AF65-F5344CB8AC3E}">
        <p14:creationId xmlns:p14="http://schemas.microsoft.com/office/powerpoint/2010/main" val="2821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F87303-6D97-473C-9FF4-8BD8D873A514}" type="datetimeFigureOut">
              <a:rPr lang="en-IN" smtClean="0"/>
              <a:t>08-03-2020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EF69BD2-D4C7-447E-BE9B-31F8CE753FD8}" type="slidenum">
              <a:rPr lang="en-IN" smtClean="0"/>
              <a:t>‹#›</a:t>
            </a:fld>
            <a:endParaRPr lang="en-IN" dirty="0"/>
          </a:p>
        </p:txBody>
      </p:sp>
    </p:spTree>
    <p:extLst>
      <p:ext uri="{BB962C8B-B14F-4D97-AF65-F5344CB8AC3E}">
        <p14:creationId xmlns:p14="http://schemas.microsoft.com/office/powerpoint/2010/main" val="3466346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F87303-6D97-473C-9FF4-8BD8D873A514}" type="datetimeFigureOut">
              <a:rPr lang="en-IN" smtClean="0"/>
              <a:t>08-03-2020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EF69BD2-D4C7-447E-BE9B-31F8CE753FD8}" type="slidenum">
              <a:rPr lang="en-IN" smtClean="0"/>
              <a:t>‹#›</a:t>
            </a:fld>
            <a:endParaRPr lang="en-IN" dirty="0"/>
          </a:p>
        </p:txBody>
      </p:sp>
    </p:spTree>
    <p:extLst>
      <p:ext uri="{BB962C8B-B14F-4D97-AF65-F5344CB8AC3E}">
        <p14:creationId xmlns:p14="http://schemas.microsoft.com/office/powerpoint/2010/main" val="2380570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F87303-6D97-473C-9FF4-8BD8D873A514}" type="datetimeFigureOut">
              <a:rPr lang="en-IN" smtClean="0"/>
              <a:t>08-03-2020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EF69BD2-D4C7-447E-BE9B-31F8CE753FD8}" type="slidenum">
              <a:rPr lang="en-IN" smtClean="0"/>
              <a:t>‹#›</a:t>
            </a:fld>
            <a:endParaRPr lang="en-IN" dirty="0"/>
          </a:p>
        </p:txBody>
      </p:sp>
    </p:spTree>
    <p:extLst>
      <p:ext uri="{BB962C8B-B14F-4D97-AF65-F5344CB8AC3E}">
        <p14:creationId xmlns:p14="http://schemas.microsoft.com/office/powerpoint/2010/main" val="2383945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F87303-6D97-473C-9FF4-8BD8D873A514}" type="datetimeFigureOut">
              <a:rPr lang="en-IN" smtClean="0"/>
              <a:t>08-03-2020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EF69BD2-D4C7-447E-BE9B-31F8CE753FD8}" type="slidenum">
              <a:rPr lang="en-IN" smtClean="0"/>
              <a:t>‹#›</a:t>
            </a:fld>
            <a:endParaRPr lang="en-IN" dirty="0"/>
          </a:p>
        </p:txBody>
      </p:sp>
    </p:spTree>
    <p:extLst>
      <p:ext uri="{BB962C8B-B14F-4D97-AF65-F5344CB8AC3E}">
        <p14:creationId xmlns:p14="http://schemas.microsoft.com/office/powerpoint/2010/main" val="389440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F87303-6D97-473C-9FF4-8BD8D873A514}" type="datetimeFigureOut">
              <a:rPr lang="en-IN" smtClean="0"/>
              <a:t>08-03-2020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EF69BD2-D4C7-447E-BE9B-31F8CE753FD8}" type="slidenum">
              <a:rPr lang="en-IN" smtClean="0"/>
              <a:t>‹#›</a:t>
            </a:fld>
            <a:endParaRPr lang="en-IN" dirty="0"/>
          </a:p>
        </p:txBody>
      </p:sp>
    </p:spTree>
    <p:extLst>
      <p:ext uri="{BB962C8B-B14F-4D97-AF65-F5344CB8AC3E}">
        <p14:creationId xmlns:p14="http://schemas.microsoft.com/office/powerpoint/2010/main" val="3347231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BF87303-6D97-473C-9FF4-8BD8D873A514}" type="datetimeFigureOut">
              <a:rPr lang="en-IN" smtClean="0"/>
              <a:t>08-03-2020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EF69BD2-D4C7-447E-BE9B-31F8CE753FD8}" type="slidenum">
              <a:rPr lang="en-IN" smtClean="0"/>
              <a:t>‹#›</a:t>
            </a:fld>
            <a:endParaRPr lang="en-IN" dirty="0"/>
          </a:p>
        </p:txBody>
      </p:sp>
    </p:spTree>
    <p:extLst>
      <p:ext uri="{BB962C8B-B14F-4D97-AF65-F5344CB8AC3E}">
        <p14:creationId xmlns:p14="http://schemas.microsoft.com/office/powerpoint/2010/main" val="202021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F87303-6D97-473C-9FF4-8BD8D873A514}" type="datetimeFigureOut">
              <a:rPr lang="en-IN" smtClean="0"/>
              <a:t>08-03-2020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EF69BD2-D4C7-447E-BE9B-31F8CE753FD8}" type="slidenum">
              <a:rPr lang="en-IN" smtClean="0"/>
              <a:t>‹#›</a:t>
            </a:fld>
            <a:endParaRPr lang="en-IN" dirty="0"/>
          </a:p>
        </p:txBody>
      </p:sp>
    </p:spTree>
    <p:extLst>
      <p:ext uri="{BB962C8B-B14F-4D97-AF65-F5344CB8AC3E}">
        <p14:creationId xmlns:p14="http://schemas.microsoft.com/office/powerpoint/2010/main" val="3000387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BF87303-6D97-473C-9FF4-8BD8D873A514}" type="datetimeFigureOut">
              <a:rPr lang="en-IN" smtClean="0"/>
              <a:t>08-03-2020</a:t>
            </a:fld>
            <a:endParaRPr lang="en-IN"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FEF69BD2-D4C7-447E-BE9B-31F8CE753FD8}" type="slidenum">
              <a:rPr lang="en-IN" smtClean="0"/>
              <a:t>‹#›</a:t>
            </a:fld>
            <a:endParaRPr lang="en-IN" dirty="0"/>
          </a:p>
        </p:txBody>
      </p:sp>
    </p:spTree>
    <p:extLst>
      <p:ext uri="{BB962C8B-B14F-4D97-AF65-F5344CB8AC3E}">
        <p14:creationId xmlns:p14="http://schemas.microsoft.com/office/powerpoint/2010/main" val="1478171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1.microchip.com/downloads/en/DeviceDoc/Atmel-7810-Automotive-Microcontrollers-ATmega328P_Datasheet.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908720"/>
            <a:ext cx="6404551" cy="2276873"/>
          </a:xfrm>
        </p:spPr>
        <p:txBody>
          <a:bodyPr/>
          <a:lstStyle/>
          <a:p>
            <a:pPr algn="ctr"/>
            <a:r>
              <a:rPr lang="en-IN" sz="4800" dirty="0">
                <a:latin typeface="Times New Roman" pitchFamily="18" charset="0"/>
                <a:cs typeface="Times New Roman" pitchFamily="18" charset="0"/>
              </a:rPr>
              <a:t>Autonomous Wheelchair with a storable </a:t>
            </a:r>
            <a:r>
              <a:rPr lang="en-IN" sz="4800" smtClean="0">
                <a:latin typeface="Times New Roman" pitchFamily="18" charset="0"/>
                <a:cs typeface="Times New Roman" pitchFamily="18" charset="0"/>
              </a:rPr>
              <a:t>map-generation system</a:t>
            </a:r>
            <a:endParaRPr lang="en-IN" sz="4800" dirty="0">
              <a:latin typeface="Times New Roman" pitchFamily="18" charset="0"/>
              <a:cs typeface="Times New Roman" pitchFamily="18" charset="0"/>
            </a:endParaRPr>
          </a:p>
        </p:txBody>
      </p:sp>
      <p:sp>
        <p:nvSpPr>
          <p:cNvPr id="4" name="TextBox 3"/>
          <p:cNvSpPr txBox="1"/>
          <p:nvPr/>
        </p:nvSpPr>
        <p:spPr>
          <a:xfrm>
            <a:off x="899592" y="4509120"/>
            <a:ext cx="3275856" cy="1446550"/>
          </a:xfrm>
          <a:prstGeom prst="rect">
            <a:avLst/>
          </a:prstGeom>
          <a:noFill/>
        </p:spPr>
        <p:txBody>
          <a:bodyPr wrap="square" rtlCol="0">
            <a:spAutoFit/>
          </a:bodyPr>
          <a:lstStyle/>
          <a:p>
            <a:r>
              <a:rPr lang="en-IN" sz="2800" dirty="0">
                <a:solidFill>
                  <a:schemeClr val="tx1">
                    <a:lumMod val="65000"/>
                    <a:lumOff val="35000"/>
                  </a:schemeClr>
                </a:solidFill>
                <a:latin typeface="Times New Roman" pitchFamily="18" charset="0"/>
                <a:cs typeface="Times New Roman" pitchFamily="18" charset="0"/>
              </a:rPr>
              <a:t>Presented </a:t>
            </a:r>
            <a:r>
              <a:rPr lang="en-IN" sz="2800" dirty="0" smtClean="0">
                <a:solidFill>
                  <a:schemeClr val="tx1">
                    <a:lumMod val="65000"/>
                    <a:lumOff val="35000"/>
                  </a:schemeClr>
                </a:solidFill>
                <a:latin typeface="Times New Roman" pitchFamily="18" charset="0"/>
                <a:cs typeface="Times New Roman" pitchFamily="18" charset="0"/>
              </a:rPr>
              <a:t>by,</a:t>
            </a:r>
          </a:p>
          <a:p>
            <a:r>
              <a:rPr lang="en-IN" sz="2000" dirty="0" smtClean="0">
                <a:solidFill>
                  <a:schemeClr val="tx1">
                    <a:lumMod val="65000"/>
                    <a:lumOff val="35000"/>
                  </a:schemeClr>
                </a:solidFill>
                <a:latin typeface="Times New Roman" pitchFamily="18" charset="0"/>
                <a:cs typeface="Times New Roman" pitchFamily="18" charset="0"/>
              </a:rPr>
              <a:t>S.Silvan</a:t>
            </a:r>
            <a:endParaRPr lang="en-IN" sz="2000" dirty="0">
              <a:solidFill>
                <a:schemeClr val="tx1">
                  <a:lumMod val="65000"/>
                  <a:lumOff val="35000"/>
                </a:schemeClr>
              </a:solidFill>
              <a:latin typeface="Times New Roman" pitchFamily="18" charset="0"/>
              <a:cs typeface="Times New Roman" pitchFamily="18" charset="0"/>
            </a:endParaRPr>
          </a:p>
          <a:p>
            <a:r>
              <a:rPr lang="en-IN" sz="2000" dirty="0" err="1">
                <a:solidFill>
                  <a:schemeClr val="tx1">
                    <a:lumMod val="65000"/>
                    <a:lumOff val="35000"/>
                  </a:schemeClr>
                </a:solidFill>
                <a:latin typeface="Times New Roman" pitchFamily="18" charset="0"/>
                <a:cs typeface="Times New Roman" pitchFamily="18" charset="0"/>
              </a:rPr>
              <a:t>V</a:t>
            </a:r>
            <a:r>
              <a:rPr lang="en-IN" sz="2000" dirty="0" err="1" smtClean="0">
                <a:solidFill>
                  <a:schemeClr val="tx1">
                    <a:lumMod val="65000"/>
                    <a:lumOff val="35000"/>
                  </a:schemeClr>
                </a:solidFill>
                <a:latin typeface="Times New Roman" pitchFamily="18" charset="0"/>
                <a:cs typeface="Times New Roman" pitchFamily="18" charset="0"/>
              </a:rPr>
              <a:t>.Surendar</a:t>
            </a:r>
            <a:endParaRPr lang="en-IN" sz="2000" dirty="0">
              <a:solidFill>
                <a:schemeClr val="tx1">
                  <a:lumMod val="65000"/>
                  <a:lumOff val="35000"/>
                </a:schemeClr>
              </a:solidFill>
              <a:latin typeface="Times New Roman" pitchFamily="18" charset="0"/>
              <a:cs typeface="Times New Roman" pitchFamily="18" charset="0"/>
            </a:endParaRPr>
          </a:p>
          <a:p>
            <a:r>
              <a:rPr lang="en-IN" sz="2000" dirty="0" smtClean="0">
                <a:solidFill>
                  <a:schemeClr val="tx1">
                    <a:lumMod val="65000"/>
                    <a:lumOff val="35000"/>
                  </a:schemeClr>
                </a:solidFill>
                <a:latin typeface="Times New Roman" pitchFamily="18" charset="0"/>
                <a:cs typeface="Times New Roman" pitchFamily="18" charset="0"/>
              </a:rPr>
              <a:t>S.Thirunavukkarsu</a:t>
            </a:r>
            <a:endParaRPr lang="en-IN" sz="2000" dirty="0">
              <a:solidFill>
                <a:schemeClr val="tx1">
                  <a:lumMod val="65000"/>
                  <a:lumOff val="35000"/>
                </a:schemeClr>
              </a:solidFill>
              <a:latin typeface="Times New Roman" pitchFamily="18" charset="0"/>
              <a:cs typeface="Times New Roman" pitchFamily="18" charset="0"/>
            </a:endParaRPr>
          </a:p>
        </p:txBody>
      </p:sp>
      <p:sp>
        <p:nvSpPr>
          <p:cNvPr id="5" name="TextBox 4"/>
          <p:cNvSpPr txBox="1"/>
          <p:nvPr/>
        </p:nvSpPr>
        <p:spPr>
          <a:xfrm>
            <a:off x="4572000" y="4509120"/>
            <a:ext cx="2592288" cy="1107996"/>
          </a:xfrm>
          <a:prstGeom prst="rect">
            <a:avLst/>
          </a:prstGeom>
          <a:noFill/>
        </p:spPr>
        <p:txBody>
          <a:bodyPr wrap="square" rtlCol="0">
            <a:spAutoFit/>
          </a:bodyPr>
          <a:lstStyle/>
          <a:p>
            <a:r>
              <a:rPr lang="en-IN" sz="2800" dirty="0" smtClean="0">
                <a:solidFill>
                  <a:schemeClr val="tx1">
                    <a:lumMod val="65000"/>
                    <a:lumOff val="35000"/>
                  </a:schemeClr>
                </a:solidFill>
                <a:latin typeface="Times New Roman" pitchFamily="18" charset="0"/>
                <a:cs typeface="Times New Roman" pitchFamily="18" charset="0"/>
              </a:rPr>
              <a:t>Guided by,</a:t>
            </a:r>
          </a:p>
          <a:p>
            <a:r>
              <a:rPr lang="en-IN" sz="2000" dirty="0" smtClean="0">
                <a:solidFill>
                  <a:schemeClr val="tx1">
                    <a:lumMod val="65000"/>
                    <a:lumOff val="35000"/>
                  </a:schemeClr>
                </a:solidFill>
                <a:latin typeface="Times New Roman" pitchFamily="18" charset="0"/>
                <a:cs typeface="Times New Roman" pitchFamily="18" charset="0"/>
              </a:rPr>
              <a:t>Ms.S.Madhavi.,M.E</a:t>
            </a:r>
          </a:p>
          <a:p>
            <a:endParaRPr lang="en-IN" dirty="0">
              <a:solidFill>
                <a:schemeClr val="tx1">
                  <a:lumMod val="65000"/>
                  <a:lumOff val="3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349575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6635080" cy="864096"/>
          </a:xfrm>
        </p:spPr>
        <p:txBody>
          <a:bodyPr>
            <a:normAutofit/>
          </a:bodyPr>
          <a:lstStyle/>
          <a:p>
            <a:r>
              <a:rPr lang="en-IN" sz="4000" dirty="0">
                <a:latin typeface="Times New Roman" pitchFamily="18" charset="0"/>
                <a:cs typeface="Times New Roman" pitchFamily="18" charset="0"/>
              </a:rPr>
              <a:t>Existing system</a:t>
            </a:r>
          </a:p>
        </p:txBody>
      </p:sp>
      <p:sp>
        <p:nvSpPr>
          <p:cNvPr id="3" name="Content Placeholder 2"/>
          <p:cNvSpPr>
            <a:spLocks noGrp="1"/>
          </p:cNvSpPr>
          <p:nvPr>
            <p:ph idx="1"/>
          </p:nvPr>
        </p:nvSpPr>
        <p:spPr>
          <a:xfrm>
            <a:off x="539552" y="1196751"/>
            <a:ext cx="6696744" cy="1975939"/>
          </a:xfrm>
        </p:spPr>
        <p:txBody>
          <a:bodyPr>
            <a:normAutofit/>
          </a:bodyPr>
          <a:lstStyle/>
          <a:p>
            <a:pPr algn="just"/>
            <a:r>
              <a:rPr lang="en-US" sz="2000" dirty="0">
                <a:latin typeface="Times New Roman" pitchFamily="18" charset="0"/>
                <a:cs typeface="Times New Roman" pitchFamily="18" charset="0"/>
              </a:rPr>
              <a:t>The existing system </a:t>
            </a:r>
            <a:r>
              <a:rPr lang="en-US" sz="2000" dirty="0" smtClean="0">
                <a:latin typeface="Times New Roman" pitchFamily="18" charset="0"/>
                <a:cs typeface="Times New Roman" pitchFamily="18" charset="0"/>
              </a:rPr>
              <a:t>requires map as input to navigate autonomously in unknown indoor.</a:t>
            </a: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A</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map is created and stored by the developer </a:t>
            </a:r>
            <a:r>
              <a:rPr lang="en-US" sz="2000" dirty="0" smtClean="0">
                <a:latin typeface="Times New Roman" pitchFamily="18" charset="0"/>
                <a:cs typeface="Times New Roman" pitchFamily="18" charset="0"/>
              </a:rPr>
              <a:t>for navigation in indoor autonomously.</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564464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6624736" cy="875184"/>
          </a:xfrm>
        </p:spPr>
        <p:txBody>
          <a:bodyPr>
            <a:noAutofit/>
          </a:bodyPr>
          <a:lstStyle/>
          <a:p>
            <a:r>
              <a:rPr lang="en-IN" sz="4000" dirty="0" smtClean="0">
                <a:latin typeface="Times New Roman" pitchFamily="18" charset="0"/>
                <a:cs typeface="Times New Roman" pitchFamily="18" charset="0"/>
              </a:rPr>
              <a:t>Limitations</a:t>
            </a:r>
            <a:endParaRPr lang="en-IN" sz="4000" dirty="0">
              <a:latin typeface="Times New Roman" pitchFamily="18" charset="0"/>
              <a:cs typeface="Times New Roman" pitchFamily="18" charset="0"/>
            </a:endParaRPr>
          </a:p>
        </p:txBody>
      </p:sp>
      <p:sp>
        <p:nvSpPr>
          <p:cNvPr id="4" name="Content Placeholder 3"/>
          <p:cNvSpPr>
            <a:spLocks noGrp="1"/>
          </p:cNvSpPr>
          <p:nvPr>
            <p:ph idx="1"/>
          </p:nvPr>
        </p:nvSpPr>
        <p:spPr>
          <a:xfrm>
            <a:off x="539552" y="1268760"/>
            <a:ext cx="6624736" cy="1008111"/>
          </a:xfrm>
        </p:spPr>
        <p:txBody>
          <a:bodyPr>
            <a:normAutofit/>
          </a:bodyPr>
          <a:lstStyle/>
          <a:p>
            <a:pPr algn="just"/>
            <a:r>
              <a:rPr lang="en-IN" sz="2000" dirty="0" smtClean="0">
                <a:latin typeface="Times New Roman" pitchFamily="18" charset="0"/>
                <a:cs typeface="Times New Roman" pitchFamily="18" charset="0"/>
              </a:rPr>
              <a:t>Map </a:t>
            </a:r>
            <a:r>
              <a:rPr lang="en-IN" sz="2000" dirty="0">
                <a:latin typeface="Times New Roman" pitchFamily="18" charset="0"/>
                <a:cs typeface="Times New Roman" pitchFamily="18" charset="0"/>
              </a:rPr>
              <a:t>creation requires time and </a:t>
            </a:r>
            <a:r>
              <a:rPr lang="en-IN" sz="2000" dirty="0" smtClean="0">
                <a:latin typeface="Times New Roman" pitchFamily="18" charset="0"/>
                <a:cs typeface="Times New Roman" pitchFamily="18" charset="0"/>
              </a:rPr>
              <a:t>cost.</a:t>
            </a:r>
          </a:p>
          <a:p>
            <a:pPr algn="just"/>
            <a:r>
              <a:rPr lang="en-IN" sz="2000" dirty="0">
                <a:latin typeface="Times New Roman" pitchFamily="18" charset="0"/>
                <a:cs typeface="Times New Roman" pitchFamily="18" charset="0"/>
              </a:rPr>
              <a:t>Require technical knowledge for map </a:t>
            </a:r>
            <a:r>
              <a:rPr lang="en-IN" sz="2000" dirty="0" smtClean="0">
                <a:latin typeface="Times New Roman" pitchFamily="18" charset="0"/>
                <a:cs typeface="Times New Roman" pitchFamily="18" charset="0"/>
              </a:rPr>
              <a:t>creation.</a:t>
            </a:r>
          </a:p>
        </p:txBody>
      </p:sp>
    </p:spTree>
    <p:extLst>
      <p:ext uri="{BB962C8B-B14F-4D97-AF65-F5344CB8AC3E}">
        <p14:creationId xmlns:p14="http://schemas.microsoft.com/office/powerpoint/2010/main" val="3079826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DDD3E9-A8CE-429F-A4C8-8511256171C9}"/>
              </a:ext>
            </a:extLst>
          </p:cNvPr>
          <p:cNvSpPr>
            <a:spLocks noGrp="1"/>
          </p:cNvSpPr>
          <p:nvPr>
            <p:ph type="title"/>
          </p:nvPr>
        </p:nvSpPr>
        <p:spPr>
          <a:xfrm>
            <a:off x="611560" y="404664"/>
            <a:ext cx="6480720" cy="803176"/>
          </a:xfrm>
        </p:spPr>
        <p:txBody>
          <a:bodyPr>
            <a:normAutofit/>
          </a:bodyPr>
          <a:lstStyle/>
          <a:p>
            <a:r>
              <a:rPr lang="en-IN" sz="4000" dirty="0">
                <a:latin typeface="Times New Roman" pitchFamily="18" charset="0"/>
                <a:cs typeface="Times New Roman" pitchFamily="18" charset="0"/>
              </a:rPr>
              <a:t>Proposed </a:t>
            </a:r>
            <a:r>
              <a:rPr lang="en-IN" sz="4000" dirty="0" smtClean="0">
                <a:latin typeface="Times New Roman" pitchFamily="18" charset="0"/>
                <a:cs typeface="Times New Roman" pitchFamily="18" charset="0"/>
              </a:rPr>
              <a:t>system</a:t>
            </a:r>
            <a:endParaRPr lang="en-IN" sz="40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7067DD00-016C-4982-AE73-FBA7C0954B87}"/>
              </a:ext>
            </a:extLst>
          </p:cNvPr>
          <p:cNvSpPr>
            <a:spLocks noGrp="1"/>
          </p:cNvSpPr>
          <p:nvPr>
            <p:ph idx="1"/>
          </p:nvPr>
        </p:nvSpPr>
        <p:spPr>
          <a:xfrm>
            <a:off x="683568" y="1196752"/>
            <a:ext cx="6552728" cy="1368152"/>
          </a:xfrm>
        </p:spPr>
        <p:txBody>
          <a:bodyPr>
            <a:normAutofit/>
          </a:bodyPr>
          <a:lstStyle/>
          <a:p>
            <a:pPr algn="just"/>
            <a:r>
              <a:rPr lang="en-IN" sz="2000" dirty="0" smtClean="0">
                <a:latin typeface="Times New Roman" pitchFamily="18" charset="0"/>
                <a:cs typeface="Times New Roman" pitchFamily="18" charset="0"/>
              </a:rPr>
              <a:t>Our </a:t>
            </a:r>
            <a:r>
              <a:rPr lang="en-IN" sz="2000" dirty="0">
                <a:latin typeface="Times New Roman" pitchFamily="18" charset="0"/>
                <a:cs typeface="Times New Roman" pitchFamily="18" charset="0"/>
              </a:rPr>
              <a:t>proposed system creates a storable </a:t>
            </a:r>
            <a:r>
              <a:rPr lang="en-IN" sz="2000" dirty="0" smtClean="0">
                <a:latin typeface="Times New Roman" pitchFamily="18" charset="0"/>
                <a:cs typeface="Times New Roman" pitchFamily="18" charset="0"/>
              </a:rPr>
              <a:t>map by </a:t>
            </a:r>
            <a:r>
              <a:rPr lang="en-IN" sz="2000" dirty="0">
                <a:latin typeface="Times New Roman" pitchFamily="18" charset="0"/>
                <a:cs typeface="Times New Roman" pitchFamily="18" charset="0"/>
              </a:rPr>
              <a:t>itself  </a:t>
            </a:r>
            <a:r>
              <a:rPr lang="en-IN" sz="2000" dirty="0" smtClean="0">
                <a:latin typeface="Times New Roman" pitchFamily="18" charset="0"/>
                <a:cs typeface="Times New Roman" pitchFamily="18" charset="0"/>
              </a:rPr>
              <a:t>by tracking the path.</a:t>
            </a:r>
          </a:p>
          <a:p>
            <a:pPr algn="just"/>
            <a:r>
              <a:rPr lang="en-IN" sz="2000" dirty="0">
                <a:latin typeface="Times New Roman" pitchFamily="18" charset="0"/>
                <a:cs typeface="Times New Roman" pitchFamily="18" charset="0"/>
              </a:rPr>
              <a:t>The map can be stored temporarily or </a:t>
            </a:r>
            <a:r>
              <a:rPr lang="en-IN" sz="2000" dirty="0" smtClean="0">
                <a:latin typeface="Times New Roman" pitchFamily="18" charset="0"/>
                <a:cs typeface="Times New Roman" pitchFamily="18" charset="0"/>
              </a:rPr>
              <a:t>permanently.</a:t>
            </a:r>
          </a:p>
        </p:txBody>
      </p:sp>
    </p:spTree>
    <p:extLst>
      <p:ext uri="{BB962C8B-B14F-4D97-AF65-F5344CB8AC3E}">
        <p14:creationId xmlns:p14="http://schemas.microsoft.com/office/powerpoint/2010/main" val="2762323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76672"/>
            <a:ext cx="6554689" cy="792088"/>
          </a:xfrm>
        </p:spPr>
        <p:txBody>
          <a:bodyPr>
            <a:normAutofit/>
          </a:bodyPr>
          <a:lstStyle/>
          <a:p>
            <a:r>
              <a:rPr lang="en-IN" sz="4000" dirty="0">
                <a:latin typeface="Times New Roman" pitchFamily="18" charset="0"/>
                <a:cs typeface="Times New Roman" pitchFamily="18" charset="0"/>
              </a:rPr>
              <a:t>Advantages</a:t>
            </a:r>
          </a:p>
        </p:txBody>
      </p:sp>
      <p:sp>
        <p:nvSpPr>
          <p:cNvPr id="3" name="Content Placeholder 2"/>
          <p:cNvSpPr>
            <a:spLocks noGrp="1"/>
          </p:cNvSpPr>
          <p:nvPr>
            <p:ph idx="1"/>
          </p:nvPr>
        </p:nvSpPr>
        <p:spPr>
          <a:xfrm>
            <a:off x="611560" y="1340768"/>
            <a:ext cx="6347714" cy="1008112"/>
          </a:xfrm>
        </p:spPr>
        <p:txBody>
          <a:bodyPr>
            <a:normAutofit fontScale="92500" lnSpcReduction="10000"/>
          </a:bodyPr>
          <a:lstStyle/>
          <a:p>
            <a:r>
              <a:rPr lang="en-IN" sz="2000" dirty="0">
                <a:latin typeface="Times New Roman" pitchFamily="18" charset="0"/>
                <a:cs typeface="Times New Roman" pitchFamily="18" charset="0"/>
              </a:rPr>
              <a:t>User can </a:t>
            </a:r>
            <a:r>
              <a:rPr lang="en-IN" sz="2000" dirty="0" smtClean="0">
                <a:latin typeface="Times New Roman" pitchFamily="18" charset="0"/>
                <a:cs typeface="Times New Roman" pitchFamily="18" charset="0"/>
              </a:rPr>
              <a:t>create </a:t>
            </a:r>
            <a:r>
              <a:rPr lang="en-IN" sz="2000" dirty="0">
                <a:latin typeface="Times New Roman" pitchFamily="18" charset="0"/>
                <a:cs typeface="Times New Roman" pitchFamily="18" charset="0"/>
              </a:rPr>
              <a:t>his own </a:t>
            </a:r>
            <a:r>
              <a:rPr lang="en-IN" sz="2000" dirty="0" smtClean="0">
                <a:latin typeface="Times New Roman" pitchFamily="18" charset="0"/>
                <a:cs typeface="Times New Roman" pitchFamily="18" charset="0"/>
              </a:rPr>
              <a:t>map without any prerequisite knowledge.</a:t>
            </a: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Requires less </a:t>
            </a:r>
            <a:r>
              <a:rPr lang="en-IN" sz="2000" dirty="0" smtClean="0">
                <a:latin typeface="Times New Roman" pitchFamily="18" charset="0"/>
                <a:cs typeface="Times New Roman" pitchFamily="18" charset="0"/>
              </a:rPr>
              <a:t>time and memory space.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305806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182" y="404664"/>
            <a:ext cx="6621741" cy="936104"/>
          </a:xfrm>
        </p:spPr>
        <p:txBody>
          <a:bodyPr>
            <a:normAutofit/>
          </a:bodyPr>
          <a:lstStyle/>
          <a:p>
            <a:r>
              <a:rPr lang="en-IN" sz="4000" dirty="0" smtClean="0">
                <a:latin typeface="Times New Roman" pitchFamily="18" charset="0"/>
                <a:cs typeface="Times New Roman" pitchFamily="18" charset="0"/>
              </a:rPr>
              <a:t>Architecture diagram</a:t>
            </a:r>
            <a:endParaRPr lang="en-IN" sz="4000" dirty="0">
              <a:latin typeface="Times New Roman" pitchFamily="18" charset="0"/>
              <a:cs typeface="Times New Roman" pitchFamily="18" charset="0"/>
            </a:endParaRPr>
          </a:p>
        </p:txBody>
      </p:sp>
      <p:sp>
        <p:nvSpPr>
          <p:cNvPr id="5" name="Rectangle 4"/>
          <p:cNvSpPr/>
          <p:nvPr/>
        </p:nvSpPr>
        <p:spPr>
          <a:xfrm>
            <a:off x="469506" y="2776783"/>
            <a:ext cx="3858265" cy="99347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2000" dirty="0" smtClean="0">
                <a:latin typeface="Times New Roman" pitchFamily="18" charset="0"/>
                <a:cs typeface="Times New Roman" pitchFamily="18" charset="0"/>
              </a:rPr>
              <a:t>Arduino</a:t>
            </a:r>
            <a:endParaRPr lang="en-IN" sz="2000" dirty="0">
              <a:latin typeface="Times New Roman" pitchFamily="18" charset="0"/>
              <a:cs typeface="Times New Roman" pitchFamily="18" charset="0"/>
            </a:endParaRPr>
          </a:p>
        </p:txBody>
      </p:sp>
      <p:sp>
        <p:nvSpPr>
          <p:cNvPr id="6" name="Rectangle 5"/>
          <p:cNvSpPr/>
          <p:nvPr/>
        </p:nvSpPr>
        <p:spPr>
          <a:xfrm>
            <a:off x="469505" y="1556801"/>
            <a:ext cx="1854928" cy="7676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chemeClr val="tx1"/>
                </a:solidFill>
                <a:latin typeface="Times New Roman" pitchFamily="18" charset="0"/>
                <a:cs typeface="Times New Roman" pitchFamily="18" charset="0"/>
              </a:rPr>
              <a:t>DC Motor</a:t>
            </a:r>
            <a:endParaRPr lang="en-IN" sz="2000" dirty="0">
              <a:solidFill>
                <a:schemeClr val="tx1"/>
              </a:solidFill>
              <a:latin typeface="Times New Roman" pitchFamily="18" charset="0"/>
              <a:cs typeface="Times New Roman" pitchFamily="18" charset="0"/>
            </a:endParaRPr>
          </a:p>
        </p:txBody>
      </p:sp>
      <p:sp>
        <p:nvSpPr>
          <p:cNvPr id="7" name="Rectangle 6"/>
          <p:cNvSpPr/>
          <p:nvPr/>
        </p:nvSpPr>
        <p:spPr>
          <a:xfrm>
            <a:off x="2765113" y="1556801"/>
            <a:ext cx="1804599" cy="7676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chemeClr val="tx1"/>
                </a:solidFill>
                <a:latin typeface="Times New Roman" pitchFamily="18" charset="0"/>
                <a:cs typeface="Times New Roman" pitchFamily="18" charset="0"/>
              </a:rPr>
              <a:t>Battery</a:t>
            </a:r>
            <a:endParaRPr lang="en-IN" sz="2000" dirty="0">
              <a:latin typeface="Times New Roman" pitchFamily="18" charset="0"/>
              <a:cs typeface="Times New Roman" pitchFamily="18" charset="0"/>
            </a:endParaRPr>
          </a:p>
        </p:txBody>
      </p:sp>
      <p:sp>
        <p:nvSpPr>
          <p:cNvPr id="8" name="Rectangle 7"/>
          <p:cNvSpPr/>
          <p:nvPr/>
        </p:nvSpPr>
        <p:spPr>
          <a:xfrm>
            <a:off x="5006009" y="1560102"/>
            <a:ext cx="1854928" cy="762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chemeClr val="tx1"/>
                </a:solidFill>
                <a:latin typeface="Times New Roman" pitchFamily="18" charset="0"/>
                <a:cs typeface="Times New Roman" pitchFamily="18" charset="0"/>
              </a:rPr>
              <a:t>Ultrasonic </a:t>
            </a:r>
          </a:p>
          <a:p>
            <a:pPr algn="ctr"/>
            <a:r>
              <a:rPr lang="en-IN" sz="2000" dirty="0" smtClean="0">
                <a:solidFill>
                  <a:schemeClr val="tx1"/>
                </a:solidFill>
                <a:latin typeface="Times New Roman" pitchFamily="18" charset="0"/>
                <a:cs typeface="Times New Roman" pitchFamily="18" charset="0"/>
              </a:rPr>
              <a:t>sensor</a:t>
            </a:r>
            <a:endParaRPr lang="en-IN" sz="2000" dirty="0">
              <a:latin typeface="Times New Roman" pitchFamily="18" charset="0"/>
              <a:cs typeface="Times New Roman" pitchFamily="18" charset="0"/>
            </a:endParaRPr>
          </a:p>
        </p:txBody>
      </p:sp>
      <p:sp>
        <p:nvSpPr>
          <p:cNvPr id="10" name="Rectangle 9"/>
          <p:cNvSpPr/>
          <p:nvPr/>
        </p:nvSpPr>
        <p:spPr>
          <a:xfrm>
            <a:off x="5222033" y="2776780"/>
            <a:ext cx="1656184" cy="9912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chemeClr val="tx1"/>
                </a:solidFill>
                <a:latin typeface="Times New Roman" pitchFamily="18" charset="0"/>
                <a:cs typeface="Times New Roman" pitchFamily="18" charset="0"/>
              </a:rPr>
              <a:t>Bluetooth</a:t>
            </a:r>
            <a:endParaRPr lang="en-IN" sz="2000" dirty="0">
              <a:solidFill>
                <a:schemeClr val="tx1"/>
              </a:solidFill>
              <a:latin typeface="Times New Roman" pitchFamily="18" charset="0"/>
              <a:cs typeface="Times New Roman" pitchFamily="18" charset="0"/>
            </a:endParaRPr>
          </a:p>
        </p:txBody>
      </p:sp>
      <p:sp>
        <p:nvSpPr>
          <p:cNvPr id="12" name="Rectangle 11"/>
          <p:cNvSpPr/>
          <p:nvPr/>
        </p:nvSpPr>
        <p:spPr>
          <a:xfrm>
            <a:off x="469507" y="4348388"/>
            <a:ext cx="6391429" cy="100379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chemeClr val="tx1"/>
                </a:solidFill>
                <a:latin typeface="Times New Roman" pitchFamily="18" charset="0"/>
                <a:cs typeface="Times New Roman" pitchFamily="18" charset="0"/>
              </a:rPr>
              <a:t>Map generator</a:t>
            </a:r>
            <a:endParaRPr lang="en-IN" sz="2000" dirty="0">
              <a:solidFill>
                <a:schemeClr val="tx1"/>
              </a:solidFill>
              <a:latin typeface="Times New Roman" pitchFamily="18" charset="0"/>
              <a:cs typeface="Times New Roman" pitchFamily="18" charset="0"/>
            </a:endParaRPr>
          </a:p>
        </p:txBody>
      </p:sp>
      <p:cxnSp>
        <p:nvCxnSpPr>
          <p:cNvPr id="18" name="Straight Arrow Connector 17"/>
          <p:cNvCxnSpPr/>
          <p:nvPr/>
        </p:nvCxnSpPr>
        <p:spPr>
          <a:xfrm flipH="1">
            <a:off x="4327772" y="3501008"/>
            <a:ext cx="894261"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798097" y="3768020"/>
            <a:ext cx="0" cy="5803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02153" y="3768020"/>
            <a:ext cx="0" cy="5803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6" idx="2"/>
          </p:cNvCxnSpPr>
          <p:nvPr/>
        </p:nvCxnSpPr>
        <p:spPr>
          <a:xfrm flipV="1">
            <a:off x="1396969" y="2324407"/>
            <a:ext cx="0" cy="4277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3277817" y="2324407"/>
            <a:ext cx="0" cy="4523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8" idx="2"/>
            <a:endCxn id="5" idx="0"/>
          </p:cNvCxnSpPr>
          <p:nvPr/>
        </p:nvCxnSpPr>
        <p:spPr>
          <a:xfrm rot="5400000">
            <a:off x="3938812" y="782121"/>
            <a:ext cx="454489" cy="3534834"/>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4327771" y="3068960"/>
            <a:ext cx="89426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258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073" y="404664"/>
            <a:ext cx="6563737" cy="659160"/>
          </a:xfrm>
        </p:spPr>
        <p:txBody>
          <a:bodyPr>
            <a:noAutofit/>
          </a:bodyPr>
          <a:lstStyle/>
          <a:p>
            <a:r>
              <a:rPr lang="en-IN" sz="4000" dirty="0" smtClean="0">
                <a:latin typeface="Times New Roman" pitchFamily="18" charset="0"/>
                <a:cs typeface="Times New Roman" pitchFamily="18" charset="0"/>
              </a:rPr>
              <a:t>Hardware </a:t>
            </a:r>
            <a:r>
              <a:rPr lang="en-IN" sz="4000" dirty="0">
                <a:latin typeface="Times New Roman" pitchFamily="18" charset="0"/>
                <a:cs typeface="Times New Roman" pitchFamily="18" charset="0"/>
              </a:rPr>
              <a:t>requirements</a:t>
            </a:r>
          </a:p>
        </p:txBody>
      </p:sp>
      <p:sp>
        <p:nvSpPr>
          <p:cNvPr id="5" name="Content Placeholder 2">
            <a:extLst>
              <a:ext uri="{FF2B5EF4-FFF2-40B4-BE49-F238E27FC236}">
                <a16:creationId xmlns:a16="http://schemas.microsoft.com/office/drawing/2014/main" xmlns="" id="{873E3D8D-DEA4-4865-AF94-7040184283A9}"/>
              </a:ext>
            </a:extLst>
          </p:cNvPr>
          <p:cNvSpPr txBox="1">
            <a:spLocks/>
          </p:cNvSpPr>
          <p:nvPr/>
        </p:nvSpPr>
        <p:spPr>
          <a:xfrm>
            <a:off x="651394" y="1268760"/>
            <a:ext cx="6656909" cy="32403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IN" sz="2000" dirty="0" smtClean="0">
                <a:latin typeface="Times New Roman" pitchFamily="18" charset="0"/>
                <a:cs typeface="Times New Roman" pitchFamily="18" charset="0"/>
              </a:rPr>
              <a:t>Arduino microcontroller (UNO R3)</a:t>
            </a:r>
          </a:p>
          <a:p>
            <a:pPr algn="just"/>
            <a:r>
              <a:rPr lang="en-IN" sz="2000" dirty="0">
                <a:latin typeface="Times New Roman" pitchFamily="18" charset="0"/>
                <a:cs typeface="Times New Roman" pitchFamily="18" charset="0"/>
              </a:rPr>
              <a:t>Ultrasonic </a:t>
            </a:r>
            <a:r>
              <a:rPr lang="en-IN" sz="2000" dirty="0" smtClean="0">
                <a:latin typeface="Times New Roman" pitchFamily="18" charset="0"/>
                <a:cs typeface="Times New Roman" pitchFamily="18" charset="0"/>
              </a:rPr>
              <a:t>sensor (HC-SR04)</a:t>
            </a:r>
            <a:endParaRPr lang="en-IN" sz="2000" dirty="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DC </a:t>
            </a:r>
            <a:r>
              <a:rPr lang="en-IN" sz="2000" dirty="0" smtClean="0">
                <a:latin typeface="Times New Roman" pitchFamily="18" charset="0"/>
                <a:cs typeface="Times New Roman" pitchFamily="18" charset="0"/>
              </a:rPr>
              <a:t>motor (12V)</a:t>
            </a:r>
          </a:p>
          <a:p>
            <a:pPr algn="just"/>
            <a:r>
              <a:rPr lang="en-IN" sz="2000" dirty="0" smtClean="0">
                <a:latin typeface="Times New Roman" pitchFamily="18" charset="0"/>
                <a:cs typeface="Times New Roman" pitchFamily="18" charset="0"/>
              </a:rPr>
              <a:t>Motor Driver(L2930)</a:t>
            </a:r>
            <a:endParaRPr lang="en-IN" sz="2000" dirty="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Battery (5V)</a:t>
            </a:r>
          </a:p>
          <a:p>
            <a:pPr algn="just"/>
            <a:r>
              <a:rPr lang="en-IN" sz="2000" dirty="0" smtClean="0">
                <a:latin typeface="Times New Roman" pitchFamily="18" charset="0"/>
                <a:cs typeface="Times New Roman" pitchFamily="18" charset="0"/>
              </a:rPr>
              <a:t>Bluetooth (HC-05) </a:t>
            </a:r>
          </a:p>
          <a:p>
            <a:pPr algn="just"/>
            <a:r>
              <a:rPr lang="en-IN" sz="2000" dirty="0" smtClean="0">
                <a:latin typeface="Times New Roman" pitchFamily="18" charset="0"/>
                <a:cs typeface="Times New Roman" pitchFamily="18" charset="0"/>
              </a:rPr>
              <a:t>Map generator</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721162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6624736" cy="731168"/>
          </a:xfrm>
        </p:spPr>
        <p:txBody>
          <a:bodyPr>
            <a:noAutofit/>
          </a:bodyPr>
          <a:lstStyle/>
          <a:p>
            <a:r>
              <a:rPr lang="en-IN" sz="4000" dirty="0">
                <a:latin typeface="Times New Roman" pitchFamily="18" charset="0"/>
                <a:cs typeface="Times New Roman" pitchFamily="18" charset="0"/>
              </a:rPr>
              <a:t>Software </a:t>
            </a:r>
            <a:r>
              <a:rPr lang="en-IN" sz="4000" dirty="0" smtClean="0">
                <a:latin typeface="Times New Roman" pitchFamily="18" charset="0"/>
                <a:cs typeface="Times New Roman" pitchFamily="18" charset="0"/>
              </a:rPr>
              <a:t>requirements</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611560" y="1268760"/>
            <a:ext cx="6347714" cy="1080120"/>
          </a:xfrm>
        </p:spPr>
        <p:txBody>
          <a:bodyPr>
            <a:normAutofit/>
          </a:bodyPr>
          <a:lstStyle/>
          <a:p>
            <a:r>
              <a:rPr lang="en-IN" sz="2000" dirty="0" smtClean="0">
                <a:latin typeface="Times New Roman" pitchFamily="18" charset="0"/>
                <a:cs typeface="Times New Roman" pitchFamily="18" charset="0"/>
              </a:rPr>
              <a:t>Python IDE</a:t>
            </a:r>
          </a:p>
          <a:p>
            <a:r>
              <a:rPr lang="en-IN" sz="2000" dirty="0">
                <a:latin typeface="Times New Roman" pitchFamily="18" charset="0"/>
                <a:cs typeface="Times New Roman" pitchFamily="18" charset="0"/>
              </a:rPr>
              <a:t>Arduino </a:t>
            </a:r>
            <a:r>
              <a:rPr lang="en-IN" sz="2000" dirty="0" smtClean="0">
                <a:latin typeface="Times New Roman" pitchFamily="18" charset="0"/>
                <a:cs typeface="Times New Roman" pitchFamily="18" charset="0"/>
              </a:rPr>
              <a:t>IDE</a:t>
            </a:r>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13865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6480720" cy="864096"/>
          </a:xfrm>
        </p:spPr>
        <p:txBody>
          <a:bodyPr>
            <a:normAutofit/>
          </a:bodyPr>
          <a:lstStyle/>
          <a:p>
            <a:r>
              <a:rPr lang="en-IN" sz="4000" dirty="0" smtClean="0">
                <a:latin typeface="Times New Roman" pitchFamily="18" charset="0"/>
                <a:cs typeface="Times New Roman" pitchFamily="18" charset="0"/>
              </a:rPr>
              <a:t>Arduino UNO</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611560" y="1124744"/>
            <a:ext cx="6554689" cy="1656184"/>
          </a:xfrm>
        </p:spPr>
        <p:txBody>
          <a:bodyPr>
            <a:noAutofit/>
          </a:bodyPr>
          <a:lstStyle/>
          <a:p>
            <a:pPr marL="0" indent="0" algn="just">
              <a:buNone/>
            </a:pPr>
            <a:r>
              <a:rPr lang="en-IN" sz="2000" b="1" dirty="0">
                <a:latin typeface="Times New Roman" pitchFamily="18" charset="0"/>
                <a:cs typeface="Times New Roman" pitchFamily="18" charset="0"/>
              </a:rPr>
              <a:t>Arduino </a:t>
            </a:r>
            <a:r>
              <a:rPr lang="en-IN" sz="2000" b="1" dirty="0" smtClean="0">
                <a:latin typeface="Times New Roman" pitchFamily="18" charset="0"/>
                <a:cs typeface="Times New Roman" pitchFamily="18" charset="0"/>
              </a:rPr>
              <a:t>Uno </a:t>
            </a:r>
            <a:r>
              <a:rPr lang="en-IN" sz="2000" dirty="0">
                <a:latin typeface="Times New Roman" pitchFamily="18" charset="0"/>
                <a:cs typeface="Times New Roman" pitchFamily="18" charset="0"/>
              </a:rPr>
              <a:t> is a microcontroller board based on the ATmega328P (</a:t>
            </a:r>
            <a:r>
              <a:rPr lang="en-IN" sz="2000" dirty="0">
                <a:solidFill>
                  <a:schemeClr val="tx1"/>
                </a:solidFill>
                <a:latin typeface="Times New Roman" pitchFamily="18" charset="0"/>
                <a:cs typeface="Times New Roman" pitchFamily="18" charset="0"/>
                <a:hlinkClick r:id="rId2"/>
              </a:rPr>
              <a:t>datasheet</a:t>
            </a:r>
            <a:r>
              <a:rPr lang="en-IN" sz="2000" dirty="0">
                <a:latin typeface="Times New Roman" pitchFamily="18" charset="0"/>
                <a:cs typeface="Times New Roman" pitchFamily="18" charset="0"/>
              </a:rPr>
              <a:t>). It has 14 digital input/output pins (of which 6 can be used as PWM outputs), 6 </a:t>
            </a:r>
            <a:r>
              <a:rPr lang="en-IN" sz="2000" dirty="0" smtClean="0">
                <a:latin typeface="Times New Roman" pitchFamily="18" charset="0"/>
                <a:cs typeface="Times New Roman" pitchFamily="18" charset="0"/>
              </a:rPr>
              <a:t>analogy </a:t>
            </a:r>
            <a:r>
              <a:rPr lang="en-IN" sz="2000" dirty="0">
                <a:latin typeface="Times New Roman" pitchFamily="18" charset="0"/>
                <a:cs typeface="Times New Roman" pitchFamily="18" charset="0"/>
              </a:rPr>
              <a:t>inputs, a 16 MHz quartz crystal, a USB connection, a power jack, an ICSP header and a </a:t>
            </a:r>
            <a:r>
              <a:rPr lang="en-IN" sz="2000" dirty="0" smtClean="0">
                <a:latin typeface="Times New Roman" pitchFamily="18" charset="0"/>
                <a:cs typeface="Times New Roman" pitchFamily="18" charset="0"/>
              </a:rPr>
              <a:t>reset.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229187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6482681" cy="875184"/>
          </a:xfrm>
        </p:spPr>
        <p:txBody>
          <a:bodyPr>
            <a:normAutofit/>
          </a:bodyPr>
          <a:lstStyle/>
          <a:p>
            <a:r>
              <a:rPr lang="en-IN" sz="4000" dirty="0" smtClean="0">
                <a:latin typeface="Times New Roman" pitchFamily="18" charset="0"/>
                <a:cs typeface="Times New Roman" pitchFamily="18" charset="0"/>
              </a:rPr>
              <a:t>DC Motor</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683568" y="1196752"/>
            <a:ext cx="6347714" cy="1268410"/>
          </a:xfrm>
        </p:spPr>
        <p:txBody>
          <a:bodyPr>
            <a:noAutofit/>
          </a:bodyPr>
          <a:lstStyle/>
          <a:p>
            <a:pPr marL="0" indent="0" algn="just">
              <a:buNone/>
            </a:pPr>
            <a:r>
              <a:rPr lang="en-IN" sz="2000" dirty="0">
                <a:latin typeface="Times New Roman" pitchFamily="18" charset="0"/>
                <a:cs typeface="Times New Roman" pitchFamily="18" charset="0"/>
              </a:rPr>
              <a:t>A </a:t>
            </a:r>
            <a:r>
              <a:rPr lang="en-IN" sz="2000" b="1" dirty="0">
                <a:latin typeface="Times New Roman" pitchFamily="18" charset="0"/>
                <a:cs typeface="Times New Roman" pitchFamily="18" charset="0"/>
              </a:rPr>
              <a:t>DC </a:t>
            </a:r>
            <a:r>
              <a:rPr lang="en-IN" sz="2000" b="1" dirty="0" smtClean="0">
                <a:latin typeface="Times New Roman" pitchFamily="18" charset="0"/>
                <a:cs typeface="Times New Roman" pitchFamily="18" charset="0"/>
              </a:rPr>
              <a:t>motor (1A)</a:t>
            </a:r>
            <a:r>
              <a:rPr lang="en-IN" sz="2000" dirty="0">
                <a:latin typeface="Times New Roman" pitchFamily="18" charset="0"/>
                <a:cs typeface="Times New Roman" pitchFamily="18" charset="0"/>
              </a:rPr>
              <a:t> is any of a class of rotary electrical machines that converts direct current electrical energy into mechanical energy. The most common types rely on the forces produced by magnetic </a:t>
            </a:r>
            <a:r>
              <a:rPr lang="en-IN" sz="2000" dirty="0" smtClean="0">
                <a:latin typeface="Times New Roman" pitchFamily="18" charset="0"/>
                <a:cs typeface="Times New Roman" pitchFamily="18" charset="0"/>
              </a:rPr>
              <a:t>fields.</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528714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6480720" cy="792088"/>
          </a:xfrm>
        </p:spPr>
        <p:txBody>
          <a:bodyPr>
            <a:normAutofit/>
          </a:bodyPr>
          <a:lstStyle/>
          <a:p>
            <a:r>
              <a:rPr lang="en-IN" sz="4000" dirty="0" smtClean="0">
                <a:latin typeface="Times New Roman" pitchFamily="18" charset="0"/>
                <a:cs typeface="Times New Roman" pitchFamily="18" charset="0"/>
              </a:rPr>
              <a:t>Ultrasonic sensor</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611560" y="1196752"/>
            <a:ext cx="6347714" cy="1296144"/>
          </a:xfrm>
        </p:spPr>
        <p:txBody>
          <a:bodyPr>
            <a:noAutofit/>
          </a:bodyPr>
          <a:lstStyle/>
          <a:p>
            <a:pPr marL="0" indent="0" algn="just">
              <a:buNone/>
            </a:pPr>
            <a:r>
              <a:rPr lang="en-IN" sz="2000" dirty="0">
                <a:latin typeface="Times New Roman" pitchFamily="18" charset="0"/>
                <a:cs typeface="Times New Roman" pitchFamily="18" charset="0"/>
              </a:rPr>
              <a:t>An ultrasonic sensor is an instrument that measures the distance to an object using ultrasonic sound </a:t>
            </a:r>
            <a:r>
              <a:rPr lang="en-IN" sz="2000" dirty="0" smtClean="0">
                <a:latin typeface="Times New Roman" pitchFamily="18" charset="0"/>
                <a:cs typeface="Times New Roman" pitchFamily="18" charset="0"/>
              </a:rPr>
              <a:t>waves. An </a:t>
            </a:r>
            <a:r>
              <a:rPr lang="en-IN" sz="2000" dirty="0">
                <a:latin typeface="Times New Roman" pitchFamily="18" charset="0"/>
                <a:cs typeface="Times New Roman" pitchFamily="18" charset="0"/>
              </a:rPr>
              <a:t>ultrasonic sensor uses a transducer to send and receive ultrasonic </a:t>
            </a:r>
            <a:r>
              <a:rPr lang="en-IN" sz="2000" dirty="0" smtClean="0">
                <a:latin typeface="Times New Roman" pitchFamily="18" charset="0"/>
                <a:cs typeface="Times New Roman" pitchFamily="18" charset="0"/>
              </a:rPr>
              <a:t>pulses.</a:t>
            </a:r>
            <a:r>
              <a:rPr lang="en-IN" sz="2000" dirty="0">
                <a:latin typeface="Times New Roman" pitchFamily="18" charset="0"/>
                <a:cs typeface="Times New Roman" pitchFamily="18" charset="0"/>
              </a:rPr>
              <a:t> </a:t>
            </a:r>
          </a:p>
        </p:txBody>
      </p:sp>
    </p:spTree>
    <p:extLst>
      <p:ext uri="{BB962C8B-B14F-4D97-AF65-F5344CB8AC3E}">
        <p14:creationId xmlns:p14="http://schemas.microsoft.com/office/powerpoint/2010/main" val="343374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04664"/>
            <a:ext cx="6696744" cy="803176"/>
          </a:xfrm>
        </p:spPr>
        <p:txBody>
          <a:bodyPr>
            <a:normAutofit/>
          </a:bodyPr>
          <a:lstStyle/>
          <a:p>
            <a:r>
              <a:rPr lang="en-IN" sz="4000" dirty="0" smtClean="0">
                <a:latin typeface="Times New Roman" pitchFamily="18" charset="0"/>
                <a:cs typeface="Times New Roman" pitchFamily="18" charset="0"/>
              </a:rPr>
              <a:t>Content</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539552" y="1124744"/>
            <a:ext cx="6347714" cy="5184576"/>
          </a:xfrm>
        </p:spPr>
        <p:txBody>
          <a:bodyPr>
            <a:noAutofit/>
          </a:bodyPr>
          <a:lstStyle/>
          <a:p>
            <a:r>
              <a:rPr lang="en-IN" sz="2000" dirty="0" smtClean="0">
                <a:latin typeface="Times New Roman" pitchFamily="18" charset="0"/>
                <a:cs typeface="Times New Roman" pitchFamily="18" charset="0"/>
              </a:rPr>
              <a:t>Aim </a:t>
            </a:r>
            <a:endParaRPr lang="en-IN" sz="2000" dirty="0">
              <a:latin typeface="Times New Roman" pitchFamily="18" charset="0"/>
              <a:cs typeface="Times New Roman" pitchFamily="18" charset="0"/>
            </a:endParaRPr>
          </a:p>
          <a:p>
            <a:r>
              <a:rPr lang="en-IN" sz="2000" dirty="0" smtClean="0">
                <a:latin typeface="Times New Roman" pitchFamily="18" charset="0"/>
                <a:cs typeface="Times New Roman" pitchFamily="18" charset="0"/>
              </a:rPr>
              <a:t>Objective</a:t>
            </a:r>
          </a:p>
          <a:p>
            <a:r>
              <a:rPr lang="en-IN" sz="2000" dirty="0" smtClean="0">
                <a:latin typeface="Times New Roman" pitchFamily="18" charset="0"/>
                <a:cs typeface="Times New Roman" pitchFamily="18" charset="0"/>
              </a:rPr>
              <a:t>Problem statement</a:t>
            </a:r>
          </a:p>
          <a:p>
            <a:r>
              <a:rPr lang="en-IN" sz="2000" dirty="0" smtClean="0">
                <a:latin typeface="Times New Roman" pitchFamily="18" charset="0"/>
                <a:cs typeface="Times New Roman" pitchFamily="18" charset="0"/>
              </a:rPr>
              <a:t>Literature survey</a:t>
            </a:r>
          </a:p>
          <a:p>
            <a:r>
              <a:rPr lang="en-IN" sz="2000" dirty="0" smtClean="0">
                <a:latin typeface="Times New Roman" pitchFamily="18" charset="0"/>
                <a:cs typeface="Times New Roman" pitchFamily="18" charset="0"/>
              </a:rPr>
              <a:t>Exiting system</a:t>
            </a:r>
          </a:p>
          <a:p>
            <a:r>
              <a:rPr lang="en-IN" sz="2000" dirty="0" smtClean="0">
                <a:latin typeface="Times New Roman" pitchFamily="18" charset="0"/>
                <a:cs typeface="Times New Roman" pitchFamily="18" charset="0"/>
              </a:rPr>
              <a:t>Disadvantages</a:t>
            </a:r>
          </a:p>
          <a:p>
            <a:r>
              <a:rPr lang="en-IN" sz="2000" dirty="0" smtClean="0">
                <a:latin typeface="Times New Roman" pitchFamily="18" charset="0"/>
                <a:cs typeface="Times New Roman" pitchFamily="18" charset="0"/>
              </a:rPr>
              <a:t>Proposed system</a:t>
            </a:r>
          </a:p>
          <a:p>
            <a:r>
              <a:rPr lang="en-IN" sz="2000" dirty="0" smtClean="0">
                <a:latin typeface="Times New Roman" pitchFamily="18" charset="0"/>
                <a:cs typeface="Times New Roman" pitchFamily="18" charset="0"/>
              </a:rPr>
              <a:t>Advantages</a:t>
            </a:r>
          </a:p>
          <a:p>
            <a:r>
              <a:rPr lang="en-IN" sz="2000" dirty="0" smtClean="0">
                <a:latin typeface="Times New Roman" pitchFamily="18" charset="0"/>
                <a:cs typeface="Times New Roman" pitchFamily="18" charset="0"/>
              </a:rPr>
              <a:t>Architecture diagram</a:t>
            </a:r>
          </a:p>
          <a:p>
            <a:r>
              <a:rPr lang="en-IN" sz="2000" dirty="0" smtClean="0">
                <a:latin typeface="Times New Roman" pitchFamily="18" charset="0"/>
                <a:cs typeface="Times New Roman" pitchFamily="18" charset="0"/>
              </a:rPr>
              <a:t>System requirements</a:t>
            </a:r>
          </a:p>
          <a:p>
            <a:r>
              <a:rPr lang="en-IN" sz="2000" dirty="0" smtClean="0">
                <a:latin typeface="Times New Roman" pitchFamily="18" charset="0"/>
                <a:cs typeface="Times New Roman" pitchFamily="18" charset="0"/>
              </a:rPr>
              <a:t>Reference papers</a:t>
            </a:r>
          </a:p>
          <a:p>
            <a:r>
              <a:rPr lang="en-IN" sz="2000" dirty="0" smtClean="0">
                <a:latin typeface="Times New Roman" pitchFamily="18" charset="0"/>
                <a:cs typeface="Times New Roman" pitchFamily="18" charset="0"/>
              </a:rPr>
              <a:t>Conclusion</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6799158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724" y="404664"/>
            <a:ext cx="6347713" cy="947192"/>
          </a:xfrm>
        </p:spPr>
        <p:txBody>
          <a:bodyPr>
            <a:normAutofit/>
          </a:bodyPr>
          <a:lstStyle/>
          <a:p>
            <a:r>
              <a:rPr lang="en-IN" sz="4000" dirty="0" smtClean="0">
                <a:latin typeface="Times New Roman" pitchFamily="18" charset="0"/>
                <a:cs typeface="Times New Roman" pitchFamily="18" charset="0"/>
              </a:rPr>
              <a:t>Bluetooth HC-05</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611560" y="1268760"/>
            <a:ext cx="6347714" cy="1844474"/>
          </a:xfrm>
        </p:spPr>
        <p:txBody>
          <a:bodyPr>
            <a:noAutofit/>
          </a:bodyPr>
          <a:lstStyle/>
          <a:p>
            <a:pPr marL="0" indent="0" algn="just">
              <a:buNone/>
            </a:pPr>
            <a:r>
              <a:rPr lang="en-IN" sz="2000" b="1" dirty="0">
                <a:latin typeface="Times New Roman" pitchFamily="18" charset="0"/>
                <a:cs typeface="Times New Roman" pitchFamily="18" charset="0"/>
              </a:rPr>
              <a:t>HC‐05 module</a:t>
            </a:r>
            <a:r>
              <a:rPr lang="en-IN" sz="2000" dirty="0">
                <a:latin typeface="Times New Roman" pitchFamily="18" charset="0"/>
                <a:cs typeface="Times New Roman" pitchFamily="18" charset="0"/>
              </a:rPr>
              <a:t> is an easy to use </a:t>
            </a:r>
            <a:r>
              <a:rPr lang="en-IN" sz="2000" b="1" dirty="0">
                <a:latin typeface="Times New Roman" pitchFamily="18" charset="0"/>
                <a:cs typeface="Times New Roman" pitchFamily="18" charset="0"/>
              </a:rPr>
              <a:t>Bluetooth SPP (Serial Port Protocol) module</a:t>
            </a:r>
            <a:r>
              <a:rPr lang="en-IN" sz="2000" dirty="0" smtClean="0">
                <a:latin typeface="Times New Roman" pitchFamily="18" charset="0"/>
                <a:cs typeface="Times New Roman" pitchFamily="18" charset="0"/>
              </a:rPr>
              <a:t>, designed </a:t>
            </a:r>
            <a:r>
              <a:rPr lang="en-IN" sz="2000" dirty="0">
                <a:latin typeface="Times New Roman" pitchFamily="18" charset="0"/>
                <a:cs typeface="Times New Roman" pitchFamily="18" charset="0"/>
              </a:rPr>
              <a:t>for transparent wireless </a:t>
            </a:r>
            <a:r>
              <a:rPr lang="en-IN" sz="2000" dirty="0" smtClean="0">
                <a:latin typeface="Times New Roman" pitchFamily="18" charset="0"/>
                <a:cs typeface="Times New Roman" pitchFamily="18" charset="0"/>
              </a:rPr>
              <a:t>serial </a:t>
            </a:r>
            <a:r>
              <a:rPr lang="en-IN" sz="2000" dirty="0">
                <a:latin typeface="Times New Roman" pitchFamily="18" charset="0"/>
                <a:cs typeface="Times New Roman" pitchFamily="18" charset="0"/>
              </a:rPr>
              <a:t>connection </a:t>
            </a:r>
            <a:r>
              <a:rPr lang="en-IN" sz="2000" dirty="0" smtClean="0">
                <a:latin typeface="Times New Roman" pitchFamily="18" charset="0"/>
                <a:cs typeface="Times New Roman" pitchFamily="18" charset="0"/>
              </a:rPr>
              <a:t>setup.</a:t>
            </a:r>
            <a:r>
              <a:rPr lang="en-IN" sz="2000" dirty="0">
                <a:latin typeface="Times New Roman" pitchFamily="18" charset="0"/>
                <a:cs typeface="Times New Roman" pitchFamily="18" charset="0"/>
              </a:rPr>
              <a:t> This serial port bluetooth module is fully qualified </a:t>
            </a:r>
            <a:r>
              <a:rPr lang="en-IN" sz="2000" b="1" dirty="0">
                <a:latin typeface="Times New Roman" pitchFamily="18" charset="0"/>
                <a:cs typeface="Times New Roman" pitchFamily="18" charset="0"/>
              </a:rPr>
              <a:t>Bluetooth V2.0+EDR (Enhanced Data Rate)</a:t>
            </a:r>
            <a:r>
              <a:rPr lang="en-IN" sz="2000" dirty="0">
                <a:latin typeface="Times New Roman" pitchFamily="18" charset="0"/>
                <a:cs typeface="Times New Roman" pitchFamily="18" charset="0"/>
              </a:rPr>
              <a:t> 3Mbps Modulation with complete 2.4GHz radio transceiver and </a:t>
            </a:r>
            <a:r>
              <a:rPr lang="en-IN" sz="2000" dirty="0" smtClean="0">
                <a:latin typeface="Times New Roman" pitchFamily="18" charset="0"/>
                <a:cs typeface="Times New Roman" pitchFamily="18" charset="0"/>
              </a:rPr>
              <a:t>baseband.</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13405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6347713" cy="803176"/>
          </a:xfrm>
        </p:spPr>
        <p:txBody>
          <a:bodyPr>
            <a:normAutofit/>
          </a:bodyPr>
          <a:lstStyle/>
          <a:p>
            <a:r>
              <a:rPr lang="en-IN" sz="4000" dirty="0" smtClean="0">
                <a:latin typeface="Times New Roman" pitchFamily="18" charset="0"/>
                <a:cs typeface="Times New Roman" pitchFamily="18" charset="0"/>
              </a:rPr>
              <a:t>Arduino IDE</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683568" y="1196752"/>
            <a:ext cx="6347714" cy="1268410"/>
          </a:xfrm>
        </p:spPr>
        <p:txBody>
          <a:bodyPr>
            <a:noAutofit/>
          </a:bodyPr>
          <a:lstStyle/>
          <a:p>
            <a:pPr marL="0" indent="0" algn="just">
              <a:buNone/>
            </a:pPr>
            <a:r>
              <a:rPr lang="en-IN" sz="2000" dirty="0">
                <a:latin typeface="Times New Roman" pitchFamily="18" charset="0"/>
                <a:cs typeface="Times New Roman" pitchFamily="18" charset="0"/>
              </a:rPr>
              <a:t>The open-source Arduino Software (IDE) makes it easy to write code and upload it to the board. It runs on Windows, Mac OS X, and Linux. The environment is written in Java and based on Processing and other open-source software.</a:t>
            </a:r>
          </a:p>
        </p:txBody>
      </p:sp>
    </p:spTree>
    <p:extLst>
      <p:ext uri="{BB962C8B-B14F-4D97-AF65-F5344CB8AC3E}">
        <p14:creationId xmlns:p14="http://schemas.microsoft.com/office/powerpoint/2010/main" val="3793398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6347713" cy="803176"/>
          </a:xfrm>
        </p:spPr>
        <p:txBody>
          <a:bodyPr>
            <a:normAutofit/>
          </a:bodyPr>
          <a:lstStyle/>
          <a:p>
            <a:r>
              <a:rPr lang="en-IN" sz="4000" dirty="0" smtClean="0">
                <a:latin typeface="Times New Roman" pitchFamily="18" charset="0"/>
                <a:cs typeface="Times New Roman" pitchFamily="18" charset="0"/>
              </a:rPr>
              <a:t>Python IDE</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611560" y="1124744"/>
            <a:ext cx="6347714" cy="1368152"/>
          </a:xfrm>
        </p:spPr>
        <p:txBody>
          <a:bodyPr>
            <a:normAutofit/>
          </a:bodyPr>
          <a:lstStyle/>
          <a:p>
            <a:pPr marL="0" indent="0" algn="just">
              <a:buNone/>
            </a:pPr>
            <a:r>
              <a:rPr lang="en-IN" sz="2000" dirty="0">
                <a:latin typeface="Times New Roman" pitchFamily="18" charset="0"/>
                <a:cs typeface="Times New Roman" pitchFamily="18" charset="0"/>
              </a:rPr>
              <a:t>Python code editors are designed for the developers to code and debug program easily</a:t>
            </a:r>
            <a:r>
              <a:rPr lang="en-IN" sz="2000" dirty="0" smtClean="0">
                <a:latin typeface="Times New Roman" pitchFamily="18" charset="0"/>
                <a:cs typeface="Times New Roman" pitchFamily="18" charset="0"/>
              </a:rPr>
              <a:t>.</a:t>
            </a:r>
            <a:r>
              <a:rPr lang="en-IN" sz="2000" dirty="0">
                <a:latin typeface="Times New Roman" pitchFamily="18" charset="0"/>
                <a:cs typeface="Times New Roman" pitchFamily="18" charset="0"/>
              </a:rPr>
              <a:t> Using these Python IDE(Integrated Development Environment), you can manage a large codebase and achieve quick deployment.</a:t>
            </a:r>
          </a:p>
        </p:txBody>
      </p:sp>
    </p:spTree>
    <p:extLst>
      <p:ext uri="{BB962C8B-B14F-4D97-AF65-F5344CB8AC3E}">
        <p14:creationId xmlns:p14="http://schemas.microsoft.com/office/powerpoint/2010/main" val="1630086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6347713" cy="936104"/>
          </a:xfrm>
        </p:spPr>
        <p:txBody>
          <a:bodyPr>
            <a:normAutofit/>
          </a:bodyPr>
          <a:lstStyle/>
          <a:p>
            <a:r>
              <a:rPr lang="en-IN" sz="4000" dirty="0" smtClean="0">
                <a:latin typeface="Times New Roman" pitchFamily="18" charset="0"/>
                <a:cs typeface="Times New Roman" pitchFamily="18" charset="0"/>
              </a:rPr>
              <a:t>Reference</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539552" y="1268760"/>
            <a:ext cx="6624736" cy="4464496"/>
          </a:xfrm>
        </p:spPr>
        <p:txBody>
          <a:bodyPr>
            <a:normAutofit/>
          </a:bodyPr>
          <a:lstStyle/>
          <a:p>
            <a:r>
              <a:rPr lang="en-IN" dirty="0" smtClean="0">
                <a:latin typeface="Times New Roman" pitchFamily="18" charset="0"/>
                <a:cs typeface="Times New Roman" pitchFamily="18" charset="0"/>
              </a:rPr>
              <a:t>[1] </a:t>
            </a:r>
            <a:r>
              <a:rPr lang="en-IN" dirty="0">
                <a:latin typeface="Times New Roman" pitchFamily="18" charset="0"/>
                <a:cs typeface="Times New Roman" pitchFamily="18" charset="0"/>
              </a:rPr>
              <a:t>Richard C. Simpson, Daniel </a:t>
            </a:r>
            <a:r>
              <a:rPr lang="en-IN" dirty="0" err="1">
                <a:latin typeface="Times New Roman" pitchFamily="18" charset="0"/>
                <a:cs typeface="Times New Roman" pitchFamily="18" charset="0"/>
              </a:rPr>
              <a:t>Poirot</a:t>
            </a:r>
            <a:r>
              <a:rPr lang="en-IN" dirty="0">
                <a:latin typeface="Times New Roman" pitchFamily="18" charset="0"/>
                <a:cs typeface="Times New Roman" pitchFamily="18" charset="0"/>
              </a:rPr>
              <a:t>, and </a:t>
            </a:r>
            <a:r>
              <a:rPr lang="en-IN" dirty="0" err="1">
                <a:latin typeface="Times New Roman" pitchFamily="18" charset="0"/>
                <a:cs typeface="Times New Roman" pitchFamily="18" charset="0"/>
              </a:rPr>
              <a:t>Francie</a:t>
            </a:r>
            <a:r>
              <a:rPr lang="en-IN" dirty="0">
                <a:latin typeface="Times New Roman" pitchFamily="18" charset="0"/>
                <a:cs typeface="Times New Roman" pitchFamily="18" charset="0"/>
              </a:rPr>
              <a:t> Baxter, “The Hephaestus Smart Wheelchair System,” IEEE transactions on rehabilitation engineering, vol. 10, no. 2, pp. 122-125, 2002</a:t>
            </a:r>
            <a:r>
              <a:rPr lang="en-IN"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a:t>
            </a:r>
            <a:r>
              <a:rPr lang="en-IN" dirty="0">
                <a:latin typeface="Times New Roman" pitchFamily="18" charset="0"/>
                <a:cs typeface="Times New Roman" pitchFamily="18" charset="0"/>
              </a:rPr>
              <a:t>2</a:t>
            </a:r>
            <a:r>
              <a:rPr lang="en-IN" dirty="0" smtClean="0">
                <a:latin typeface="Times New Roman" pitchFamily="18" charset="0"/>
                <a:cs typeface="Times New Roman" pitchFamily="18" charset="0"/>
              </a:rPr>
              <a:t>] </a:t>
            </a:r>
            <a:r>
              <a:rPr lang="nl-NL" dirty="0">
                <a:latin typeface="Times New Roman" pitchFamily="18" charset="0"/>
                <a:cs typeface="Times New Roman" pitchFamily="18" charset="0"/>
              </a:rPr>
              <a:t>’’, Dan Ding, Hassan A. Karimi and Gede </a:t>
            </a:r>
            <a:r>
              <a:rPr lang="nl-NL" dirty="0" smtClean="0">
                <a:latin typeface="Times New Roman" pitchFamily="18" charset="0"/>
                <a:cs typeface="Times New Roman" pitchFamily="18" charset="0"/>
              </a:rPr>
              <a:t>Pramana, </a:t>
            </a:r>
            <a:r>
              <a:rPr lang="en-IN" dirty="0" smtClean="0">
                <a:latin typeface="Times New Roman" pitchFamily="18" charset="0"/>
                <a:cs typeface="Times New Roman" pitchFamily="18" charset="0"/>
              </a:rPr>
              <a:t>‘‘</a:t>
            </a:r>
            <a:r>
              <a:rPr lang="en-IN" dirty="0" smtClean="0">
                <a:latin typeface="Times New Roman" pitchFamily="18" charset="0"/>
                <a:cs typeface="Times New Roman" pitchFamily="18" charset="0"/>
              </a:rPr>
              <a:t>Design </a:t>
            </a:r>
            <a:r>
              <a:rPr lang="en-IN" dirty="0">
                <a:latin typeface="Times New Roman" pitchFamily="18" charset="0"/>
                <a:cs typeface="Times New Roman" pitchFamily="18" charset="0"/>
              </a:rPr>
              <a:t>Considerations for a </a:t>
            </a:r>
            <a:r>
              <a:rPr lang="en-IN" dirty="0" smtClean="0">
                <a:latin typeface="Times New Roman" pitchFamily="18" charset="0"/>
                <a:cs typeface="Times New Roman" pitchFamily="18" charset="0"/>
              </a:rPr>
              <a:t>Personalized Wheelchair </a:t>
            </a:r>
            <a:r>
              <a:rPr lang="en-IN" dirty="0">
                <a:latin typeface="Times New Roman" pitchFamily="18" charset="0"/>
                <a:cs typeface="Times New Roman" pitchFamily="18" charset="0"/>
              </a:rPr>
              <a:t>Navigation </a:t>
            </a:r>
            <a:r>
              <a:rPr lang="en-IN" dirty="0" smtClean="0">
                <a:latin typeface="Times New Roman" pitchFamily="18" charset="0"/>
                <a:cs typeface="Times New Roman" pitchFamily="18" charset="0"/>
              </a:rPr>
              <a:t>System</a:t>
            </a:r>
            <a:r>
              <a:rPr lang="en-IN" dirty="0" smtClean="0">
                <a:latin typeface="Times New Roman" pitchFamily="18" charset="0"/>
                <a:cs typeface="Times New Roman" pitchFamily="18" charset="0"/>
              </a:rPr>
              <a:t>’’, Annual International Conference </a:t>
            </a:r>
            <a:r>
              <a:rPr lang="en-IN" dirty="0">
                <a:latin typeface="Times New Roman" pitchFamily="18" charset="0"/>
                <a:cs typeface="Times New Roman" pitchFamily="18" charset="0"/>
              </a:rPr>
              <a:t>of the </a:t>
            </a:r>
            <a:r>
              <a:rPr lang="en-IN" dirty="0" smtClean="0">
                <a:latin typeface="Times New Roman" pitchFamily="18" charset="0"/>
                <a:cs typeface="Times New Roman" pitchFamily="18" charset="0"/>
              </a:rPr>
              <a:t>IEEE, </a:t>
            </a:r>
            <a:r>
              <a:rPr lang="en-IN" dirty="0">
                <a:latin typeface="Times New Roman" pitchFamily="18" charset="0"/>
                <a:cs typeface="Times New Roman" pitchFamily="18" charset="0"/>
              </a:rPr>
              <a:t>2007</a:t>
            </a:r>
            <a:r>
              <a:rPr lang="en-IN" dirty="0" smtClean="0">
                <a:latin typeface="Times New Roman" pitchFamily="18" charset="0"/>
                <a:cs typeface="Times New Roman" pitchFamily="18" charset="0"/>
              </a:rPr>
              <a:t>.</a:t>
            </a:r>
          </a:p>
          <a:p>
            <a:r>
              <a:rPr lang="en-IN" dirty="0" smtClean="0">
                <a:latin typeface="Times New Roman" pitchFamily="18" charset="0"/>
                <a:cs typeface="Times New Roman" pitchFamily="18" charset="0"/>
              </a:rPr>
              <a:t>[3] </a:t>
            </a:r>
            <a:r>
              <a:rPr lang="en-IN" dirty="0">
                <a:latin typeface="Times New Roman" pitchFamily="18" charset="0"/>
                <a:cs typeface="Times New Roman" pitchFamily="18" charset="0"/>
              </a:rPr>
              <a:t>M. </a:t>
            </a:r>
            <a:r>
              <a:rPr lang="en-IN" dirty="0" err="1">
                <a:latin typeface="Times New Roman" pitchFamily="18" charset="0"/>
                <a:cs typeface="Times New Roman" pitchFamily="18" charset="0"/>
              </a:rPr>
              <a:t>Nishimori</a:t>
            </a:r>
            <a:r>
              <a:rPr lang="en-IN" dirty="0">
                <a:latin typeface="Times New Roman" pitchFamily="18" charset="0"/>
                <a:cs typeface="Times New Roman" pitchFamily="18" charset="0"/>
              </a:rPr>
              <a:t>, T. </a:t>
            </a:r>
            <a:r>
              <a:rPr lang="en-IN" dirty="0" err="1">
                <a:latin typeface="Times New Roman" pitchFamily="18" charset="0"/>
                <a:cs typeface="Times New Roman" pitchFamily="18" charset="0"/>
              </a:rPr>
              <a:t>Saitoh</a:t>
            </a:r>
            <a:r>
              <a:rPr lang="en-IN" dirty="0">
                <a:latin typeface="Times New Roman" pitchFamily="18" charset="0"/>
                <a:cs typeface="Times New Roman" pitchFamily="18" charset="0"/>
              </a:rPr>
              <a:t>, and R. </a:t>
            </a:r>
            <a:r>
              <a:rPr lang="en-IN" dirty="0" err="1">
                <a:latin typeface="Times New Roman" pitchFamily="18" charset="0"/>
                <a:cs typeface="Times New Roman" pitchFamily="18" charset="0"/>
              </a:rPr>
              <a:t>Konishi</a:t>
            </a:r>
            <a:r>
              <a:rPr lang="en-IN" dirty="0">
                <a:latin typeface="Times New Roman" pitchFamily="18" charset="0"/>
                <a:cs typeface="Times New Roman" pitchFamily="18" charset="0"/>
              </a:rPr>
              <a:t>, “Voice controlled intelligent wheelchair,” in SICE, 2007 annual conference. IEEE, 2007, pp. 336–340</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a:p>
            <a:r>
              <a:rPr lang="en-IN" dirty="0" smtClean="0">
                <a:latin typeface="Times New Roman" pitchFamily="18" charset="0"/>
                <a:cs typeface="Times New Roman" pitchFamily="18" charset="0"/>
              </a:rPr>
              <a:t>[</a:t>
            </a:r>
            <a:r>
              <a:rPr lang="en-IN" dirty="0">
                <a:latin typeface="Times New Roman" pitchFamily="18" charset="0"/>
                <a:cs typeface="Times New Roman" pitchFamily="18" charset="0"/>
              </a:rPr>
              <a:t>4</a:t>
            </a:r>
            <a:r>
              <a:rPr lang="en-IN" dirty="0" smtClean="0">
                <a:latin typeface="Times New Roman" pitchFamily="18" charset="0"/>
                <a:cs typeface="Times New Roman" pitchFamily="18" charset="0"/>
              </a:rPr>
              <a:t>]</a:t>
            </a:r>
            <a:r>
              <a:rPr lang="en-IN" dirty="0" smtClean="0"/>
              <a:t> </a:t>
            </a:r>
            <a:r>
              <a:rPr lang="en-IN" dirty="0" err="1" smtClean="0">
                <a:latin typeface="Times New Roman" pitchFamily="18" charset="0"/>
                <a:cs typeface="Times New Roman" pitchFamily="18" charset="0"/>
              </a:rPr>
              <a:t>M.Prathyusha</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K. S. Roy </a:t>
            </a:r>
            <a:r>
              <a:rPr lang="en-IN" dirty="0" smtClean="0">
                <a:latin typeface="Times New Roman" pitchFamily="18" charset="0"/>
                <a:cs typeface="Times New Roman" pitchFamily="18" charset="0"/>
              </a:rPr>
              <a:t>and </a:t>
            </a:r>
            <a:r>
              <a:rPr lang="en-IN" dirty="0" err="1">
                <a:latin typeface="Times New Roman" pitchFamily="18" charset="0"/>
                <a:cs typeface="Times New Roman" pitchFamily="18" charset="0"/>
              </a:rPr>
              <a:t>Mahaboob</a:t>
            </a:r>
            <a:r>
              <a:rPr lang="en-IN" dirty="0">
                <a:latin typeface="Times New Roman" pitchFamily="18" charset="0"/>
                <a:cs typeface="Times New Roman" pitchFamily="18" charset="0"/>
              </a:rPr>
              <a:t> Ali </a:t>
            </a:r>
            <a:r>
              <a:rPr lang="en-IN" dirty="0" err="1">
                <a:latin typeface="Times New Roman" pitchFamily="18" charset="0"/>
                <a:cs typeface="Times New Roman" pitchFamily="18" charset="0"/>
              </a:rPr>
              <a:t>Shaik</a:t>
            </a: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Voice and Touch Screen Based </a:t>
            </a:r>
            <a:r>
              <a:rPr lang="en-IN" dirty="0" smtClean="0">
                <a:latin typeface="Times New Roman" pitchFamily="18" charset="0"/>
                <a:cs typeface="Times New Roman" pitchFamily="18" charset="0"/>
              </a:rPr>
              <a:t>Direction and </a:t>
            </a:r>
            <a:r>
              <a:rPr lang="en-IN" dirty="0">
                <a:latin typeface="Times New Roman" pitchFamily="18" charset="0"/>
                <a:cs typeface="Times New Roman" pitchFamily="18" charset="0"/>
              </a:rPr>
              <a:t>Speed Control of Wheel Chair </a:t>
            </a:r>
            <a:r>
              <a:rPr lang="en-IN" dirty="0" smtClean="0">
                <a:latin typeface="Times New Roman" pitchFamily="18" charset="0"/>
                <a:cs typeface="Times New Roman" pitchFamily="18" charset="0"/>
              </a:rPr>
              <a:t>for Physically </a:t>
            </a:r>
            <a:r>
              <a:rPr lang="en-IN" dirty="0">
                <a:latin typeface="Times New Roman" pitchFamily="18" charset="0"/>
                <a:cs typeface="Times New Roman" pitchFamily="18" charset="0"/>
              </a:rPr>
              <a:t>Challenged Using Arduino</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International Journal of Engineering Trends and Technology (IJETT) - Volume4Issue4- April 2013</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7059232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6480720" cy="875184"/>
          </a:xfrm>
        </p:spPr>
        <p:txBody>
          <a:bodyPr>
            <a:normAutofit/>
          </a:bodyPr>
          <a:lstStyle/>
          <a:p>
            <a:r>
              <a:rPr lang="en-IN" sz="4000" dirty="0" smtClean="0">
                <a:latin typeface="Times New Roman" pitchFamily="18" charset="0"/>
                <a:cs typeface="Times New Roman" pitchFamily="18" charset="0"/>
              </a:rPr>
              <a:t>Conclusion</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683568" y="1196752"/>
            <a:ext cx="6480720" cy="1368152"/>
          </a:xfrm>
        </p:spPr>
        <p:txBody>
          <a:bodyPr>
            <a:noAutofit/>
          </a:bodyPr>
          <a:lstStyle/>
          <a:p>
            <a:pPr marL="0" indent="0" algn="just">
              <a:buNone/>
            </a:pPr>
            <a:r>
              <a:rPr lang="en-IN" sz="2000" dirty="0">
                <a:latin typeface="Times New Roman" pitchFamily="18" charset="0"/>
                <a:cs typeface="Times New Roman" pitchFamily="18" charset="0"/>
              </a:rPr>
              <a:t>The system generates a storable map based on the path tracked by the system, thus indoor navigation can be improved by using the map </a:t>
            </a:r>
            <a:r>
              <a:rPr lang="en-IN" sz="2000" dirty="0" smtClean="0">
                <a:latin typeface="Times New Roman" pitchFamily="18" charset="0"/>
                <a:cs typeface="Times New Roman" pitchFamily="18" charset="0"/>
              </a:rPr>
              <a:t>generated by the system </a:t>
            </a:r>
            <a:r>
              <a:rPr lang="en-IN" sz="2000" dirty="0">
                <a:latin typeface="Times New Roman" pitchFamily="18" charset="0"/>
                <a:cs typeface="Times New Roman" pitchFamily="18" charset="0"/>
              </a:rPr>
              <a:t>at minimum cost and time.</a:t>
            </a:r>
          </a:p>
        </p:txBody>
      </p:sp>
    </p:spTree>
    <p:extLst>
      <p:ext uri="{BB962C8B-B14F-4D97-AF65-F5344CB8AC3E}">
        <p14:creationId xmlns:p14="http://schemas.microsoft.com/office/powerpoint/2010/main" val="1932071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780928"/>
            <a:ext cx="5976664" cy="1008112"/>
          </a:xfrm>
        </p:spPr>
        <p:txBody>
          <a:bodyPr anchor="ctr">
            <a:normAutofit/>
          </a:bodyPr>
          <a:lstStyle/>
          <a:p>
            <a:pPr algn="ctr"/>
            <a:r>
              <a:rPr lang="en-IN" sz="4800" dirty="0">
                <a:latin typeface="Times New Roman" pitchFamily="18" charset="0"/>
                <a:cs typeface="Times New Roman" pitchFamily="18" charset="0"/>
              </a:rPr>
              <a:t>THANK YOU</a:t>
            </a:r>
          </a:p>
        </p:txBody>
      </p:sp>
    </p:spTree>
    <p:extLst>
      <p:ext uri="{BB962C8B-B14F-4D97-AF65-F5344CB8AC3E}">
        <p14:creationId xmlns:p14="http://schemas.microsoft.com/office/powerpoint/2010/main" val="2479681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7544" y="476672"/>
            <a:ext cx="6612307" cy="72008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dirty="0" smtClean="0">
                <a:latin typeface="Times New Roman" pitchFamily="18" charset="0"/>
                <a:cs typeface="Times New Roman" pitchFamily="18" charset="0"/>
              </a:rPr>
              <a:t>Aim</a:t>
            </a:r>
            <a:endParaRPr lang="en-IN" sz="4000" dirty="0">
              <a:latin typeface="Times New Roman" pitchFamily="18" charset="0"/>
              <a:cs typeface="Times New Roman" pitchFamily="18" charset="0"/>
            </a:endParaRPr>
          </a:p>
        </p:txBody>
      </p:sp>
      <p:sp>
        <p:nvSpPr>
          <p:cNvPr id="5" name="Content Placeholder 2"/>
          <p:cNvSpPr txBox="1">
            <a:spLocks/>
          </p:cNvSpPr>
          <p:nvPr/>
        </p:nvSpPr>
        <p:spPr>
          <a:xfrm>
            <a:off x="596508" y="1212776"/>
            <a:ext cx="6483343" cy="100811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n-IN" sz="2000" dirty="0" smtClean="0">
                <a:latin typeface="Times New Roman" pitchFamily="18" charset="0"/>
                <a:cs typeface="Times New Roman" pitchFamily="18" charset="0"/>
              </a:rPr>
              <a:t>Our </a:t>
            </a:r>
            <a:r>
              <a:rPr lang="en-IN" sz="2000" dirty="0">
                <a:latin typeface="Times New Roman" pitchFamily="18" charset="0"/>
                <a:cs typeface="Times New Roman" pitchFamily="18" charset="0"/>
              </a:rPr>
              <a:t>aim is to develop a storable map generation algorithm for an autonomous wheelchair to navigate in map less indoor </a:t>
            </a:r>
            <a:r>
              <a:rPr lang="en-IN" sz="2000" dirty="0" smtClean="0">
                <a:latin typeface="Times New Roman" pitchFamily="18" charset="0"/>
                <a:cs typeface="Times New Roman" pitchFamily="18" charset="0"/>
              </a:rPr>
              <a:t>location autonomously.</a:t>
            </a: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66305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6624736" cy="864096"/>
          </a:xfrm>
        </p:spPr>
        <p:txBody>
          <a:bodyPr>
            <a:normAutofit/>
          </a:bodyPr>
          <a:lstStyle/>
          <a:p>
            <a:r>
              <a:rPr lang="en-IN" sz="4000" dirty="0">
                <a:latin typeface="Times New Roman" pitchFamily="18" charset="0"/>
                <a:cs typeface="Times New Roman" pitchFamily="18" charset="0"/>
              </a:rPr>
              <a:t>Objective</a:t>
            </a:r>
          </a:p>
        </p:txBody>
      </p:sp>
      <p:sp>
        <p:nvSpPr>
          <p:cNvPr id="3" name="Content Placeholder 2"/>
          <p:cNvSpPr>
            <a:spLocks noGrp="1"/>
          </p:cNvSpPr>
          <p:nvPr>
            <p:ph idx="1"/>
          </p:nvPr>
        </p:nvSpPr>
        <p:spPr>
          <a:xfrm>
            <a:off x="539552" y="1340768"/>
            <a:ext cx="6696744" cy="1224136"/>
          </a:xfrm>
        </p:spPr>
        <p:txBody>
          <a:bodyPr>
            <a:normAutofit/>
          </a:bodyPr>
          <a:lstStyle/>
          <a:p>
            <a:pPr algn="just"/>
            <a:r>
              <a:rPr lang="en-US" sz="2000" dirty="0">
                <a:latin typeface="Times New Roman" pitchFamily="18" charset="0"/>
                <a:cs typeface="Times New Roman" pitchFamily="18" charset="0"/>
              </a:rPr>
              <a:t>To develop a </a:t>
            </a:r>
            <a:r>
              <a:rPr lang="en-US" sz="2000" dirty="0" smtClean="0">
                <a:latin typeface="Times New Roman" pitchFamily="18" charset="0"/>
                <a:cs typeface="Times New Roman" pitchFamily="18" charset="0"/>
              </a:rPr>
              <a:t>storable map generation algorithm </a:t>
            </a:r>
            <a:r>
              <a:rPr lang="en-US" sz="2000" dirty="0">
                <a:latin typeface="Times New Roman" pitchFamily="18" charset="0"/>
                <a:cs typeface="Times New Roman" pitchFamily="18" charset="0"/>
              </a:rPr>
              <a:t>for Autonomous </a:t>
            </a:r>
            <a:r>
              <a:rPr lang="en-US" sz="2000" dirty="0" smtClean="0">
                <a:latin typeface="Times New Roman" pitchFamily="18" charset="0"/>
                <a:cs typeface="Times New Roman" pitchFamily="18" charset="0"/>
              </a:rPr>
              <a:t>wheelchair.</a:t>
            </a:r>
          </a:p>
          <a:p>
            <a:pPr algn="just"/>
            <a:r>
              <a:rPr lang="en-IN" sz="2000" dirty="0">
                <a:latin typeface="Times New Roman" pitchFamily="18" charset="0"/>
                <a:cs typeface="Times New Roman" pitchFamily="18" charset="0"/>
              </a:rPr>
              <a:t>Reduction of the time and cost required to develop a map.</a:t>
            </a: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862759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6624736" cy="803176"/>
          </a:xfrm>
        </p:spPr>
        <p:txBody>
          <a:bodyPr>
            <a:normAutofit/>
          </a:bodyPr>
          <a:lstStyle/>
          <a:p>
            <a:r>
              <a:rPr lang="en-IN" sz="4000" dirty="0" smtClean="0">
                <a:latin typeface="Times New Roman" pitchFamily="18" charset="0"/>
                <a:cs typeface="Times New Roman" pitchFamily="18" charset="0"/>
              </a:rPr>
              <a:t>Problem statement</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611560" y="1268760"/>
            <a:ext cx="6624736" cy="2952328"/>
          </a:xfrm>
        </p:spPr>
        <p:txBody>
          <a:bodyPr>
            <a:noAutofit/>
          </a:bodyPr>
          <a:lstStyle/>
          <a:p>
            <a:pPr algn="just"/>
            <a:r>
              <a:rPr lang="en-IN" sz="2000" dirty="0" smtClean="0">
                <a:latin typeface="Times New Roman" pitchFamily="18" charset="0"/>
                <a:cs typeface="Times New Roman" pitchFamily="18" charset="0"/>
              </a:rPr>
              <a:t>Provide </a:t>
            </a:r>
            <a:r>
              <a:rPr lang="en-IN" sz="2000" dirty="0">
                <a:latin typeface="Times New Roman" pitchFamily="18" charset="0"/>
                <a:cs typeface="Times New Roman" pitchFamily="18" charset="0"/>
              </a:rPr>
              <a:t>handicap people to drive the wheelchair </a:t>
            </a:r>
            <a:r>
              <a:rPr lang="en-IN" sz="2000" dirty="0" smtClean="0">
                <a:latin typeface="Times New Roman" pitchFamily="18" charset="0"/>
                <a:cs typeface="Times New Roman" pitchFamily="18" charset="0"/>
              </a:rPr>
              <a:t>autonomously.</a:t>
            </a:r>
          </a:p>
          <a:p>
            <a:pPr algn="just"/>
            <a:r>
              <a:rPr lang="en-IN" sz="2000" dirty="0">
                <a:latin typeface="Times New Roman" pitchFamily="18" charset="0"/>
                <a:cs typeface="Times New Roman" pitchFamily="18" charset="0"/>
              </a:rPr>
              <a:t>In general autonomous wheelchair depends upon the map developed by the </a:t>
            </a:r>
            <a:r>
              <a:rPr lang="en-IN" sz="2000" dirty="0" smtClean="0">
                <a:latin typeface="Times New Roman" pitchFamily="18" charset="0"/>
                <a:cs typeface="Times New Roman" pitchFamily="18" charset="0"/>
              </a:rPr>
              <a:t>developer, </a:t>
            </a:r>
            <a:r>
              <a:rPr lang="en-IN" sz="2000" dirty="0">
                <a:latin typeface="Times New Roman" pitchFamily="18" charset="0"/>
                <a:cs typeface="Times New Roman" pitchFamily="18" charset="0"/>
              </a:rPr>
              <a:t>thus it requires manual input from the user to navigate in the mapless environment. </a:t>
            </a:r>
            <a:endParaRPr lang="en-IN"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Our</a:t>
            </a: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system </a:t>
            </a:r>
            <a:r>
              <a:rPr lang="en-IN" sz="2000" dirty="0">
                <a:latin typeface="Times New Roman" pitchFamily="18" charset="0"/>
                <a:cs typeface="Times New Roman" pitchFamily="18" charset="0"/>
              </a:rPr>
              <a:t>overcomes </a:t>
            </a:r>
            <a:r>
              <a:rPr lang="en-IN" sz="2000" dirty="0" smtClean="0">
                <a:latin typeface="Times New Roman" pitchFamily="18" charset="0"/>
                <a:cs typeface="Times New Roman" pitchFamily="18" charset="0"/>
              </a:rPr>
              <a:t>this </a:t>
            </a:r>
            <a:r>
              <a:rPr lang="en-IN" sz="2000" dirty="0">
                <a:latin typeface="Times New Roman" pitchFamily="18" charset="0"/>
                <a:cs typeface="Times New Roman" pitchFamily="18" charset="0"/>
              </a:rPr>
              <a:t>by tracing the path of Autonomous wheelchair while visiting and use it to generate a map by itself which can be stored </a:t>
            </a:r>
            <a:r>
              <a:rPr lang="en-IN" sz="2000" dirty="0" smtClean="0">
                <a:latin typeface="Times New Roman" pitchFamily="18" charset="0"/>
                <a:cs typeface="Times New Roman" pitchFamily="18" charset="0"/>
              </a:rPr>
              <a:t>permanently.  </a:t>
            </a:r>
            <a:endParaRPr lang="en-IN" sz="2000" dirty="0">
              <a:latin typeface="Times New Roman" pitchFamily="18" charset="0"/>
              <a:cs typeface="Times New Roman" pitchFamily="18" charset="0"/>
            </a:endParaRPr>
          </a:p>
          <a:p>
            <a:pPr marL="0" indent="0">
              <a:buNone/>
            </a:pPr>
            <a:endParaRPr lang="en-IN" sz="2000" dirty="0"/>
          </a:p>
        </p:txBody>
      </p:sp>
    </p:spTree>
    <p:extLst>
      <p:ext uri="{BB962C8B-B14F-4D97-AF65-F5344CB8AC3E}">
        <p14:creationId xmlns:p14="http://schemas.microsoft.com/office/powerpoint/2010/main" val="42379924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6696744" cy="731168"/>
          </a:xfrm>
        </p:spPr>
        <p:txBody>
          <a:bodyPr/>
          <a:lstStyle/>
          <a:p>
            <a:r>
              <a:rPr lang="en-IN" dirty="0" smtClean="0"/>
              <a:t>Literature Survey</a:t>
            </a:r>
            <a:endParaRPr lang="en-IN" dirty="0"/>
          </a:p>
        </p:txBody>
      </p:sp>
      <p:sp>
        <p:nvSpPr>
          <p:cNvPr id="3" name="Content Placeholder 2"/>
          <p:cNvSpPr>
            <a:spLocks noGrp="1"/>
          </p:cNvSpPr>
          <p:nvPr>
            <p:ph idx="1"/>
          </p:nvPr>
        </p:nvSpPr>
        <p:spPr>
          <a:xfrm>
            <a:off x="395536" y="1052736"/>
            <a:ext cx="6696744" cy="5400600"/>
          </a:xfrm>
        </p:spPr>
        <p:txBody>
          <a:bodyPr>
            <a:normAutofit/>
          </a:bodyPr>
          <a:lstStyle/>
          <a:p>
            <a:pPr marL="0" indent="0" algn="ctr">
              <a:buNone/>
            </a:pPr>
            <a:r>
              <a:rPr lang="en-IN" sz="2400" b="1" dirty="0" smtClean="0">
                <a:latin typeface="Times New Roman" pitchFamily="18" charset="0"/>
                <a:cs typeface="Times New Roman" pitchFamily="18" charset="0"/>
              </a:rPr>
              <a:t>Design </a:t>
            </a:r>
            <a:r>
              <a:rPr lang="en-IN" sz="2400" b="1" dirty="0">
                <a:latin typeface="Times New Roman" pitchFamily="18" charset="0"/>
                <a:cs typeface="Times New Roman" pitchFamily="18" charset="0"/>
              </a:rPr>
              <a:t>Considerations for a </a:t>
            </a:r>
            <a:r>
              <a:rPr lang="en-IN" sz="2400" b="1" dirty="0" smtClean="0">
                <a:latin typeface="Times New Roman" pitchFamily="18" charset="0"/>
                <a:cs typeface="Times New Roman" pitchFamily="18" charset="0"/>
              </a:rPr>
              <a:t>Personalized Wheelchair </a:t>
            </a:r>
            <a:r>
              <a:rPr lang="en-IN" sz="2400" b="1" dirty="0">
                <a:latin typeface="Times New Roman" pitchFamily="18" charset="0"/>
                <a:cs typeface="Times New Roman" pitchFamily="18" charset="0"/>
              </a:rPr>
              <a:t>Navigation System</a:t>
            </a:r>
          </a:p>
          <a:p>
            <a:pPr marL="0" indent="0" algn="ctr">
              <a:buNone/>
            </a:pPr>
            <a:r>
              <a:rPr lang="en-IN" sz="2000" dirty="0" smtClean="0">
                <a:latin typeface="Times New Roman" pitchFamily="18" charset="0"/>
                <a:cs typeface="Times New Roman" pitchFamily="18" charset="0"/>
              </a:rPr>
              <a:t>    Dan </a:t>
            </a:r>
            <a:r>
              <a:rPr lang="en-IN" sz="2000" dirty="0">
                <a:latin typeface="Times New Roman" pitchFamily="18" charset="0"/>
                <a:cs typeface="Times New Roman" pitchFamily="18" charset="0"/>
              </a:rPr>
              <a:t>Ding</a:t>
            </a:r>
            <a:r>
              <a:rPr lang="en-IN" sz="2000" dirty="0" smtClean="0">
                <a:latin typeface="Times New Roman" pitchFamily="18" charset="0"/>
                <a:cs typeface="Times New Roman" pitchFamily="18" charset="0"/>
              </a:rPr>
              <a:t>,</a:t>
            </a:r>
            <a:r>
              <a:rPr lang="en-IN" sz="2000" dirty="0">
                <a:latin typeface="Times New Roman" pitchFamily="18" charset="0"/>
                <a:cs typeface="Times New Roman" pitchFamily="18" charset="0"/>
              </a:rPr>
              <a:t> Hassan A. </a:t>
            </a:r>
            <a:r>
              <a:rPr lang="en-IN" sz="2000" dirty="0" err="1" smtClean="0">
                <a:latin typeface="Times New Roman" pitchFamily="18" charset="0"/>
                <a:cs typeface="Times New Roman" pitchFamily="18" charset="0"/>
              </a:rPr>
              <a:t>Karimi</a:t>
            </a: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and </a:t>
            </a:r>
            <a:r>
              <a:rPr lang="en-IN" sz="2000" dirty="0" err="1">
                <a:latin typeface="Times New Roman" pitchFamily="18" charset="0"/>
                <a:cs typeface="Times New Roman" pitchFamily="18" charset="0"/>
              </a:rPr>
              <a:t>Gede</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Pramana</a:t>
            </a:r>
            <a:endParaRPr lang="en-IN" sz="2000" dirty="0" smtClean="0">
              <a:latin typeface="Times New Roman" pitchFamily="18" charset="0"/>
              <a:cs typeface="Times New Roman" pitchFamily="18" charset="0"/>
            </a:endParaRPr>
          </a:p>
          <a:p>
            <a:pPr marL="0" indent="0">
              <a:buNone/>
            </a:pPr>
            <a:r>
              <a:rPr lang="en-IN" sz="2000" b="1" dirty="0" smtClean="0">
                <a:latin typeface="Times New Roman" pitchFamily="18" charset="0"/>
                <a:cs typeface="Times New Roman" pitchFamily="18" charset="0"/>
              </a:rPr>
              <a:t>Approach:</a:t>
            </a:r>
          </a:p>
          <a:p>
            <a:pPr marL="0" indent="0">
              <a:buNone/>
            </a:pPr>
            <a:r>
              <a:rPr lang="en-IN" dirty="0">
                <a:latin typeface="Times New Roman" pitchFamily="18" charset="0"/>
                <a:cs typeface="Times New Roman" pitchFamily="18" charset="0"/>
              </a:rPr>
              <a:t>W</a:t>
            </a:r>
            <a:r>
              <a:rPr lang="en-IN" dirty="0" smtClean="0">
                <a:latin typeface="Times New Roman" pitchFamily="18" charset="0"/>
                <a:cs typeface="Times New Roman" pitchFamily="18" charset="0"/>
              </a:rPr>
              <a:t>heelchair </a:t>
            </a:r>
            <a:r>
              <a:rPr lang="en-IN" dirty="0">
                <a:latin typeface="Times New Roman" pitchFamily="18" charset="0"/>
                <a:cs typeface="Times New Roman" pitchFamily="18" charset="0"/>
              </a:rPr>
              <a:t>navigation system based on a PDA </a:t>
            </a:r>
            <a:r>
              <a:rPr lang="en-IN" dirty="0" smtClean="0">
                <a:latin typeface="Times New Roman" pitchFamily="18" charset="0"/>
                <a:cs typeface="Times New Roman" pitchFamily="18" charset="0"/>
              </a:rPr>
              <a:t>equipped with </a:t>
            </a:r>
            <a:r>
              <a:rPr lang="en-IN" dirty="0">
                <a:latin typeface="Times New Roman" pitchFamily="18" charset="0"/>
                <a:cs typeface="Times New Roman" pitchFamily="18" charset="0"/>
              </a:rPr>
              <a:t>wireless Internet access and GPS that can </a:t>
            </a:r>
            <a:r>
              <a:rPr lang="en-IN" dirty="0" smtClean="0">
                <a:latin typeface="Times New Roman" pitchFamily="18" charset="0"/>
                <a:cs typeface="Times New Roman" pitchFamily="18" charset="0"/>
              </a:rPr>
              <a:t>provide adaptive </a:t>
            </a:r>
            <a:r>
              <a:rPr lang="en-IN" dirty="0">
                <a:latin typeface="Times New Roman" pitchFamily="18" charset="0"/>
                <a:cs typeface="Times New Roman" pitchFamily="18" charset="0"/>
              </a:rPr>
              <a:t>navigation support to wheelchair users in </a:t>
            </a:r>
            <a:r>
              <a:rPr lang="en-IN" dirty="0" smtClean="0">
                <a:latin typeface="Times New Roman" pitchFamily="18" charset="0"/>
                <a:cs typeface="Times New Roman" pitchFamily="18" charset="0"/>
              </a:rPr>
              <a:t>any geographic environment.</a:t>
            </a:r>
          </a:p>
          <a:p>
            <a:pPr marL="0" indent="0">
              <a:buNone/>
            </a:pPr>
            <a:r>
              <a:rPr lang="en-IN" sz="2000" b="1" dirty="0" smtClean="0">
                <a:latin typeface="Times New Roman" pitchFamily="18" charset="0"/>
                <a:cs typeface="Times New Roman" pitchFamily="18" charset="0"/>
              </a:rPr>
              <a:t>Advantage:</a:t>
            </a:r>
          </a:p>
          <a:p>
            <a:pPr marL="0" indent="0">
              <a:buNone/>
            </a:pPr>
            <a:r>
              <a:rPr lang="en-IN" dirty="0">
                <a:latin typeface="Times New Roman" pitchFamily="18" charset="0"/>
                <a:cs typeface="Times New Roman" pitchFamily="18" charset="0"/>
              </a:rPr>
              <a:t>W</a:t>
            </a:r>
            <a:r>
              <a:rPr lang="en-IN" dirty="0" smtClean="0">
                <a:latin typeface="Times New Roman" pitchFamily="18" charset="0"/>
                <a:cs typeface="Times New Roman" pitchFamily="18" charset="0"/>
              </a:rPr>
              <a:t>heelchair </a:t>
            </a:r>
            <a:r>
              <a:rPr lang="en-IN" dirty="0">
                <a:latin typeface="Times New Roman" pitchFamily="18" charset="0"/>
                <a:cs typeface="Times New Roman" pitchFamily="18" charset="0"/>
              </a:rPr>
              <a:t>users are </a:t>
            </a:r>
            <a:r>
              <a:rPr lang="en-IN" dirty="0" smtClean="0">
                <a:latin typeface="Times New Roman" pitchFamily="18" charset="0"/>
                <a:cs typeface="Times New Roman" pitchFamily="18" charset="0"/>
              </a:rPr>
              <a:t>provided with </a:t>
            </a:r>
            <a:r>
              <a:rPr lang="en-IN" dirty="0">
                <a:latin typeface="Times New Roman" pitchFamily="18" charset="0"/>
                <a:cs typeface="Times New Roman" pitchFamily="18" charset="0"/>
              </a:rPr>
              <a:t>accurate and reliable information about access </a:t>
            </a:r>
            <a:r>
              <a:rPr lang="en-IN" dirty="0" smtClean="0">
                <a:latin typeface="Times New Roman" pitchFamily="18" charset="0"/>
                <a:cs typeface="Times New Roman" pitchFamily="18" charset="0"/>
              </a:rPr>
              <a:t>and mobility </a:t>
            </a:r>
            <a:r>
              <a:rPr lang="en-IN" dirty="0">
                <a:latin typeface="Times New Roman" pitchFamily="18" charset="0"/>
                <a:cs typeface="Times New Roman" pitchFamily="18" charset="0"/>
              </a:rPr>
              <a:t>options, and are notified about </a:t>
            </a:r>
            <a:r>
              <a:rPr lang="en-IN" dirty="0" smtClean="0">
                <a:latin typeface="Times New Roman" pitchFamily="18" charset="0"/>
                <a:cs typeface="Times New Roman" pitchFamily="18" charset="0"/>
              </a:rPr>
              <a:t>changes.</a:t>
            </a:r>
          </a:p>
          <a:p>
            <a:pPr marL="0" indent="0">
              <a:buNone/>
            </a:pPr>
            <a:r>
              <a:rPr lang="en-IN" sz="2000" b="1" dirty="0" smtClean="0">
                <a:latin typeface="Times New Roman" pitchFamily="18" charset="0"/>
                <a:cs typeface="Times New Roman" pitchFamily="18" charset="0"/>
              </a:rPr>
              <a:t>Disadvantage:</a:t>
            </a:r>
          </a:p>
          <a:p>
            <a:pPr marL="0" indent="0">
              <a:buNone/>
            </a:pPr>
            <a:r>
              <a:rPr lang="en-IN" dirty="0" smtClean="0">
                <a:latin typeface="Times New Roman" pitchFamily="18" charset="0"/>
                <a:cs typeface="Times New Roman" pitchFamily="18" charset="0"/>
              </a:rPr>
              <a:t>Requires internet connection for gathering information about the environment.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625219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6696744" cy="731168"/>
          </a:xfrm>
        </p:spPr>
        <p:txBody>
          <a:bodyPr/>
          <a:lstStyle/>
          <a:p>
            <a:r>
              <a:rPr lang="en-IN" dirty="0" smtClean="0"/>
              <a:t>Literature Survey</a:t>
            </a:r>
            <a:endParaRPr lang="en-IN" dirty="0"/>
          </a:p>
        </p:txBody>
      </p:sp>
      <p:sp>
        <p:nvSpPr>
          <p:cNvPr id="3" name="Content Placeholder 2"/>
          <p:cNvSpPr>
            <a:spLocks noGrp="1"/>
          </p:cNvSpPr>
          <p:nvPr>
            <p:ph idx="1"/>
          </p:nvPr>
        </p:nvSpPr>
        <p:spPr>
          <a:xfrm>
            <a:off x="395536" y="1052736"/>
            <a:ext cx="6696744" cy="5400600"/>
          </a:xfrm>
        </p:spPr>
        <p:txBody>
          <a:bodyPr>
            <a:normAutofit/>
          </a:bodyPr>
          <a:lstStyle/>
          <a:p>
            <a:pPr marL="0" indent="0" algn="ctr">
              <a:buNone/>
            </a:pPr>
            <a:r>
              <a:rPr lang="en-IN" sz="2400" b="1" dirty="0">
                <a:latin typeface="Times New Roman" pitchFamily="18" charset="0"/>
                <a:cs typeface="Times New Roman" pitchFamily="18" charset="0"/>
              </a:rPr>
              <a:t>The Hephaestus Smart Wheelchair System</a:t>
            </a:r>
          </a:p>
          <a:p>
            <a:pPr marL="0" indent="0" algn="ctr">
              <a:buNone/>
            </a:pPr>
            <a:r>
              <a:rPr lang="en-IN" dirty="0">
                <a:latin typeface="Times New Roman" pitchFamily="18" charset="0"/>
                <a:cs typeface="Times New Roman" pitchFamily="18" charset="0"/>
              </a:rPr>
              <a:t>Richard C. Simpson, Daniel </a:t>
            </a:r>
            <a:r>
              <a:rPr lang="en-IN" dirty="0" err="1">
                <a:latin typeface="Times New Roman" pitchFamily="18" charset="0"/>
                <a:cs typeface="Times New Roman" pitchFamily="18" charset="0"/>
              </a:rPr>
              <a:t>Poirot</a:t>
            </a:r>
            <a:r>
              <a:rPr lang="en-IN" dirty="0">
                <a:latin typeface="Times New Roman" pitchFamily="18" charset="0"/>
                <a:cs typeface="Times New Roman" pitchFamily="18" charset="0"/>
              </a:rPr>
              <a:t>, and </a:t>
            </a:r>
            <a:r>
              <a:rPr lang="en-IN" dirty="0" err="1">
                <a:latin typeface="Times New Roman" pitchFamily="18" charset="0"/>
                <a:cs typeface="Times New Roman" pitchFamily="18" charset="0"/>
              </a:rPr>
              <a:t>Francie</a:t>
            </a: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Baxter</a:t>
            </a:r>
            <a:endParaRPr lang="en-IN" dirty="0">
              <a:latin typeface="Times New Roman" pitchFamily="18" charset="0"/>
              <a:cs typeface="Times New Roman" pitchFamily="18" charset="0"/>
            </a:endParaRPr>
          </a:p>
          <a:p>
            <a:pPr marL="0" indent="0">
              <a:buNone/>
            </a:pPr>
            <a:r>
              <a:rPr lang="en-IN" sz="2000" b="1" dirty="0" smtClean="0">
                <a:latin typeface="Times New Roman" pitchFamily="18" charset="0"/>
                <a:cs typeface="Times New Roman" pitchFamily="18" charset="0"/>
              </a:rPr>
              <a:t>Approach:</a:t>
            </a:r>
          </a:p>
          <a:p>
            <a:pPr marL="0" indent="0">
              <a:buNone/>
            </a:pPr>
            <a:r>
              <a:rPr lang="en-IN" dirty="0" smtClean="0">
                <a:latin typeface="Times New Roman" pitchFamily="18" charset="0"/>
                <a:cs typeface="Times New Roman" pitchFamily="18" charset="0"/>
              </a:rPr>
              <a:t>Describes components </a:t>
            </a:r>
            <a:r>
              <a:rPr lang="en-IN" dirty="0">
                <a:latin typeface="Times New Roman" pitchFamily="18" charset="0"/>
                <a:cs typeface="Times New Roman" pitchFamily="18" charset="0"/>
              </a:rPr>
              <a:t>that clinicians and wheelchair manufacturers will </a:t>
            </a:r>
            <a:r>
              <a:rPr lang="en-IN" dirty="0" smtClean="0">
                <a:latin typeface="Times New Roman" pitchFamily="18" charset="0"/>
                <a:cs typeface="Times New Roman" pitchFamily="18" charset="0"/>
              </a:rPr>
              <a:t>be able </a:t>
            </a:r>
            <a:r>
              <a:rPr lang="en-IN" dirty="0">
                <a:latin typeface="Times New Roman" pitchFamily="18" charset="0"/>
                <a:cs typeface="Times New Roman" pitchFamily="18" charset="0"/>
              </a:rPr>
              <a:t>to attach to standard power wheelchairs to convert them </a:t>
            </a:r>
            <a:r>
              <a:rPr lang="en-IN" dirty="0" smtClean="0">
                <a:latin typeface="Times New Roman" pitchFamily="18" charset="0"/>
                <a:cs typeface="Times New Roman" pitchFamily="18" charset="0"/>
              </a:rPr>
              <a:t>into smart wheelchairs.</a:t>
            </a:r>
          </a:p>
          <a:p>
            <a:pPr marL="0" indent="0">
              <a:buNone/>
            </a:pPr>
            <a:r>
              <a:rPr lang="en-IN" sz="2000" b="1" dirty="0" smtClean="0">
                <a:latin typeface="Times New Roman" pitchFamily="18" charset="0"/>
                <a:cs typeface="Times New Roman" pitchFamily="18" charset="0"/>
              </a:rPr>
              <a:t>Advantage:</a:t>
            </a:r>
          </a:p>
          <a:p>
            <a:pPr marL="0" indent="0">
              <a:buNone/>
            </a:pPr>
            <a:r>
              <a:rPr lang="en-IN" dirty="0" smtClean="0">
                <a:latin typeface="Times New Roman" pitchFamily="18" charset="0"/>
                <a:cs typeface="Times New Roman" pitchFamily="18" charset="0"/>
              </a:rPr>
              <a:t>Provide </a:t>
            </a:r>
            <a:r>
              <a:rPr lang="en-IN" dirty="0">
                <a:latin typeface="Times New Roman" pitchFamily="18" charset="0"/>
                <a:cs typeface="Times New Roman" pitchFamily="18" charset="0"/>
              </a:rPr>
              <a:t>collision-free travel, aiding the performance of specific </a:t>
            </a:r>
            <a:r>
              <a:rPr lang="en-IN" dirty="0" smtClean="0">
                <a:latin typeface="Times New Roman" pitchFamily="18" charset="0"/>
                <a:cs typeface="Times New Roman" pitchFamily="18" charset="0"/>
              </a:rPr>
              <a:t>tasks and </a:t>
            </a:r>
            <a:r>
              <a:rPr lang="en-IN" dirty="0">
                <a:latin typeface="Times New Roman" pitchFamily="18" charset="0"/>
                <a:cs typeface="Times New Roman" pitchFamily="18" charset="0"/>
              </a:rPr>
              <a:t>autonomously transporting </a:t>
            </a:r>
            <a:r>
              <a:rPr lang="en-IN" dirty="0" smtClean="0">
                <a:latin typeface="Times New Roman" pitchFamily="18" charset="0"/>
                <a:cs typeface="Times New Roman" pitchFamily="18" charset="0"/>
              </a:rPr>
              <a:t>between </a:t>
            </a:r>
            <a:r>
              <a:rPr lang="en-IN" dirty="0">
                <a:latin typeface="Times New Roman" pitchFamily="18" charset="0"/>
                <a:cs typeface="Times New Roman" pitchFamily="18" charset="0"/>
              </a:rPr>
              <a:t>locations.</a:t>
            </a:r>
            <a:endParaRPr lang="en-IN" dirty="0" smtClean="0">
              <a:latin typeface="Times New Roman" pitchFamily="18" charset="0"/>
              <a:cs typeface="Times New Roman" pitchFamily="18" charset="0"/>
            </a:endParaRPr>
          </a:p>
          <a:p>
            <a:pPr marL="0" indent="0">
              <a:buNone/>
            </a:pPr>
            <a:r>
              <a:rPr lang="en-IN" sz="2000" b="1" dirty="0" smtClean="0">
                <a:latin typeface="Times New Roman" pitchFamily="18" charset="0"/>
                <a:cs typeface="Times New Roman" pitchFamily="18" charset="0"/>
              </a:rPr>
              <a:t>Disadvantage:</a:t>
            </a:r>
          </a:p>
          <a:p>
            <a:pPr marL="0" indent="0">
              <a:buNone/>
            </a:pPr>
            <a:r>
              <a:rPr lang="en-IN" dirty="0" smtClean="0">
                <a:latin typeface="Times New Roman" pitchFamily="18" charset="0"/>
                <a:cs typeface="Times New Roman" pitchFamily="18" charset="0"/>
              </a:rPr>
              <a:t>Navigates based on manual input.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86820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6696744" cy="731168"/>
          </a:xfrm>
        </p:spPr>
        <p:txBody>
          <a:bodyPr/>
          <a:lstStyle/>
          <a:p>
            <a:r>
              <a:rPr lang="en-IN" dirty="0" smtClean="0"/>
              <a:t>Literature Survey</a:t>
            </a:r>
            <a:endParaRPr lang="en-IN" dirty="0"/>
          </a:p>
        </p:txBody>
      </p:sp>
      <p:sp>
        <p:nvSpPr>
          <p:cNvPr id="3" name="Content Placeholder 2"/>
          <p:cNvSpPr>
            <a:spLocks noGrp="1"/>
          </p:cNvSpPr>
          <p:nvPr>
            <p:ph idx="1"/>
          </p:nvPr>
        </p:nvSpPr>
        <p:spPr>
          <a:xfrm>
            <a:off x="395536" y="1052736"/>
            <a:ext cx="6696744" cy="5400600"/>
          </a:xfrm>
        </p:spPr>
        <p:txBody>
          <a:bodyPr>
            <a:normAutofit/>
          </a:bodyPr>
          <a:lstStyle/>
          <a:p>
            <a:pPr marL="0" indent="0" algn="ctr">
              <a:buNone/>
            </a:pPr>
            <a:r>
              <a:rPr lang="en-IN" sz="2400" b="1" dirty="0">
                <a:latin typeface="Times New Roman" pitchFamily="18" charset="0"/>
                <a:cs typeface="Times New Roman" pitchFamily="18" charset="0"/>
              </a:rPr>
              <a:t>Voice and Touch Screen Based </a:t>
            </a:r>
            <a:r>
              <a:rPr lang="en-IN" sz="2400" b="1" dirty="0" smtClean="0">
                <a:latin typeface="Times New Roman" pitchFamily="18" charset="0"/>
                <a:cs typeface="Times New Roman" pitchFamily="18" charset="0"/>
              </a:rPr>
              <a:t>Direction and </a:t>
            </a:r>
            <a:r>
              <a:rPr lang="en-IN" sz="2400" b="1" dirty="0">
                <a:latin typeface="Times New Roman" pitchFamily="18" charset="0"/>
                <a:cs typeface="Times New Roman" pitchFamily="18" charset="0"/>
              </a:rPr>
              <a:t>Speed Control of Wheel Chair </a:t>
            </a:r>
            <a:r>
              <a:rPr lang="en-IN" sz="2400" b="1" dirty="0" smtClean="0">
                <a:latin typeface="Times New Roman" pitchFamily="18" charset="0"/>
                <a:cs typeface="Times New Roman" pitchFamily="18" charset="0"/>
              </a:rPr>
              <a:t>for Physically </a:t>
            </a:r>
            <a:r>
              <a:rPr lang="en-IN" sz="2400" b="1" dirty="0">
                <a:latin typeface="Times New Roman" pitchFamily="18" charset="0"/>
                <a:cs typeface="Times New Roman" pitchFamily="18" charset="0"/>
              </a:rPr>
              <a:t>Challenged Using </a:t>
            </a:r>
            <a:r>
              <a:rPr lang="en-IN" sz="2400" b="1" dirty="0" smtClean="0">
                <a:latin typeface="Times New Roman" pitchFamily="18" charset="0"/>
                <a:cs typeface="Times New Roman" pitchFamily="18" charset="0"/>
              </a:rPr>
              <a:t>Arduino</a:t>
            </a:r>
          </a:p>
          <a:p>
            <a:pPr marL="0" indent="0" algn="ctr">
              <a:buNone/>
            </a:pPr>
            <a:r>
              <a:rPr lang="en-IN" dirty="0" err="1" smtClean="0">
                <a:latin typeface="Times New Roman" pitchFamily="18" charset="0"/>
                <a:cs typeface="Times New Roman" pitchFamily="18" charset="0"/>
              </a:rPr>
              <a:t>M.Prathyusha</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K. S. Roy </a:t>
            </a:r>
            <a:r>
              <a:rPr lang="en-IN" dirty="0" smtClean="0">
                <a:latin typeface="Times New Roman" pitchFamily="18" charset="0"/>
                <a:cs typeface="Times New Roman" pitchFamily="18" charset="0"/>
              </a:rPr>
              <a:t>, </a:t>
            </a:r>
            <a:r>
              <a:rPr lang="en-IN" dirty="0" err="1">
                <a:latin typeface="Times New Roman" pitchFamily="18" charset="0"/>
                <a:cs typeface="Times New Roman" pitchFamily="18" charset="0"/>
              </a:rPr>
              <a:t>Mahaboob</a:t>
            </a:r>
            <a:r>
              <a:rPr lang="en-IN" dirty="0">
                <a:latin typeface="Times New Roman" pitchFamily="18" charset="0"/>
                <a:cs typeface="Times New Roman" pitchFamily="18" charset="0"/>
              </a:rPr>
              <a:t> Ali </a:t>
            </a:r>
            <a:r>
              <a:rPr lang="en-IN" dirty="0" err="1" smtClean="0">
                <a:latin typeface="Times New Roman" pitchFamily="18" charset="0"/>
                <a:cs typeface="Times New Roman" pitchFamily="18" charset="0"/>
              </a:rPr>
              <a:t>Shaik</a:t>
            </a:r>
            <a:endParaRPr lang="en-IN" b="1" dirty="0" smtClean="0">
              <a:latin typeface="Times New Roman" pitchFamily="18" charset="0"/>
              <a:cs typeface="Times New Roman" pitchFamily="18" charset="0"/>
            </a:endParaRPr>
          </a:p>
          <a:p>
            <a:pPr marL="0" indent="0">
              <a:buNone/>
            </a:pPr>
            <a:r>
              <a:rPr lang="en-IN" sz="2000" b="1" dirty="0" smtClean="0">
                <a:latin typeface="Times New Roman" pitchFamily="18" charset="0"/>
                <a:cs typeface="Times New Roman" pitchFamily="18" charset="0"/>
              </a:rPr>
              <a:t>Approach:</a:t>
            </a:r>
          </a:p>
          <a:p>
            <a:pPr marL="0" indent="0">
              <a:buNone/>
            </a:pPr>
            <a:r>
              <a:rPr lang="en-IN" dirty="0">
                <a:latin typeface="Times New Roman" pitchFamily="18" charset="0"/>
                <a:cs typeface="Times New Roman" pitchFamily="18" charset="0"/>
              </a:rPr>
              <a:t>E</a:t>
            </a:r>
            <a:r>
              <a:rPr lang="en-IN" dirty="0" smtClean="0">
                <a:latin typeface="Times New Roman" pitchFamily="18" charset="0"/>
                <a:cs typeface="Times New Roman" pitchFamily="18" charset="0"/>
              </a:rPr>
              <a:t>nables </a:t>
            </a:r>
            <a:r>
              <a:rPr lang="en-IN" dirty="0">
                <a:latin typeface="Times New Roman" pitchFamily="18" charset="0"/>
                <a:cs typeface="Times New Roman" pitchFamily="18" charset="0"/>
              </a:rPr>
              <a:t>a disabled person to move </a:t>
            </a:r>
            <a:r>
              <a:rPr lang="en-IN" dirty="0" smtClean="0">
                <a:latin typeface="Times New Roman" pitchFamily="18" charset="0"/>
                <a:cs typeface="Times New Roman" pitchFamily="18" charset="0"/>
              </a:rPr>
              <a:t>around independently </a:t>
            </a:r>
            <a:r>
              <a:rPr lang="en-IN" dirty="0">
                <a:latin typeface="Times New Roman" pitchFamily="18" charset="0"/>
                <a:cs typeface="Times New Roman" pitchFamily="18" charset="0"/>
              </a:rPr>
              <a:t>using a touch screen and a voice </a:t>
            </a:r>
            <a:r>
              <a:rPr lang="en-IN" dirty="0" smtClean="0">
                <a:latin typeface="Times New Roman" pitchFamily="18" charset="0"/>
                <a:cs typeface="Times New Roman" pitchFamily="18" charset="0"/>
              </a:rPr>
              <a:t>recognition application </a:t>
            </a:r>
            <a:r>
              <a:rPr lang="en-IN" dirty="0">
                <a:latin typeface="Times New Roman" pitchFamily="18" charset="0"/>
                <a:cs typeface="Times New Roman" pitchFamily="18" charset="0"/>
              </a:rPr>
              <a:t>which is interfaced with motors </a:t>
            </a:r>
            <a:r>
              <a:rPr lang="en-IN" dirty="0" smtClean="0">
                <a:latin typeface="Times New Roman" pitchFamily="18" charset="0"/>
                <a:cs typeface="Times New Roman" pitchFamily="18" charset="0"/>
              </a:rPr>
              <a:t>through microcontroller.</a:t>
            </a:r>
          </a:p>
          <a:p>
            <a:pPr marL="0" indent="0">
              <a:buNone/>
            </a:pPr>
            <a:r>
              <a:rPr lang="en-IN" sz="2000" b="1" dirty="0" smtClean="0">
                <a:latin typeface="Times New Roman" pitchFamily="18" charset="0"/>
                <a:cs typeface="Times New Roman" pitchFamily="18" charset="0"/>
              </a:rPr>
              <a:t>Advantage:</a:t>
            </a:r>
          </a:p>
          <a:p>
            <a:pPr marL="0" indent="0">
              <a:buNone/>
            </a:pPr>
            <a:r>
              <a:rPr lang="en-IN" dirty="0">
                <a:latin typeface="Times New Roman" pitchFamily="18" charset="0"/>
                <a:cs typeface="Times New Roman" pitchFamily="18" charset="0"/>
              </a:rPr>
              <a:t>D</a:t>
            </a:r>
            <a:r>
              <a:rPr lang="en-IN" dirty="0" smtClean="0">
                <a:latin typeface="Times New Roman" pitchFamily="18" charset="0"/>
                <a:cs typeface="Times New Roman" pitchFamily="18" charset="0"/>
              </a:rPr>
              <a:t>ual </a:t>
            </a:r>
            <a:r>
              <a:rPr lang="en-IN" dirty="0">
                <a:latin typeface="Times New Roman" pitchFamily="18" charset="0"/>
                <a:cs typeface="Times New Roman" pitchFamily="18" charset="0"/>
              </a:rPr>
              <a:t>input type operated wheel chair that is made </a:t>
            </a:r>
            <a:r>
              <a:rPr lang="en-IN" dirty="0" smtClean="0">
                <a:latin typeface="Times New Roman" pitchFamily="18" charset="0"/>
                <a:cs typeface="Times New Roman" pitchFamily="18" charset="0"/>
              </a:rPr>
              <a:t>to work </a:t>
            </a:r>
            <a:r>
              <a:rPr lang="en-IN" dirty="0">
                <a:latin typeface="Times New Roman" pitchFamily="18" charset="0"/>
                <a:cs typeface="Times New Roman" pitchFamily="18" charset="0"/>
              </a:rPr>
              <a:t>based on voice and touch screen </a:t>
            </a:r>
            <a:r>
              <a:rPr lang="en-IN" dirty="0" smtClean="0">
                <a:latin typeface="Times New Roman" pitchFamily="18" charset="0"/>
                <a:cs typeface="Times New Roman" pitchFamily="18" charset="0"/>
              </a:rPr>
              <a:t>command.</a:t>
            </a:r>
          </a:p>
          <a:p>
            <a:pPr marL="0" indent="0">
              <a:buNone/>
            </a:pPr>
            <a:r>
              <a:rPr lang="en-IN" sz="2000" b="1" dirty="0" smtClean="0">
                <a:latin typeface="Times New Roman" pitchFamily="18" charset="0"/>
                <a:cs typeface="Times New Roman" pitchFamily="18" charset="0"/>
              </a:rPr>
              <a:t>Disadvantage:</a:t>
            </a:r>
          </a:p>
          <a:p>
            <a:pPr marL="0" indent="0">
              <a:buNone/>
            </a:pPr>
            <a:r>
              <a:rPr lang="en-IN" dirty="0" smtClean="0">
                <a:latin typeface="Times New Roman" pitchFamily="18" charset="0"/>
                <a:cs typeface="Times New Roman" pitchFamily="18" charset="0"/>
              </a:rPr>
              <a:t>Requires user input for navigation  to perform each action.</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526008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6696744" cy="731168"/>
          </a:xfrm>
        </p:spPr>
        <p:txBody>
          <a:bodyPr/>
          <a:lstStyle/>
          <a:p>
            <a:r>
              <a:rPr lang="en-IN" dirty="0" smtClean="0"/>
              <a:t>Literature Survey</a:t>
            </a:r>
            <a:endParaRPr lang="en-IN" dirty="0"/>
          </a:p>
        </p:txBody>
      </p:sp>
      <p:sp>
        <p:nvSpPr>
          <p:cNvPr id="3" name="Content Placeholder 2"/>
          <p:cNvSpPr>
            <a:spLocks noGrp="1"/>
          </p:cNvSpPr>
          <p:nvPr>
            <p:ph idx="1"/>
          </p:nvPr>
        </p:nvSpPr>
        <p:spPr>
          <a:xfrm>
            <a:off x="395536" y="1052736"/>
            <a:ext cx="6696744" cy="5400600"/>
          </a:xfrm>
        </p:spPr>
        <p:txBody>
          <a:bodyPr/>
          <a:lstStyle/>
          <a:p>
            <a:pPr marL="0" indent="0" algn="ctr">
              <a:buNone/>
            </a:pPr>
            <a:r>
              <a:rPr lang="en-IN" sz="2400" b="1" dirty="0">
                <a:latin typeface="Times New Roman" pitchFamily="18" charset="0"/>
                <a:cs typeface="Times New Roman" pitchFamily="18" charset="0"/>
              </a:rPr>
              <a:t>Voice Controlled Intelligent Wheelchair</a:t>
            </a:r>
          </a:p>
          <a:p>
            <a:pPr marL="0" indent="0" algn="ctr">
              <a:buNone/>
            </a:pPr>
            <a:r>
              <a:rPr lang="en-IN" dirty="0">
                <a:latin typeface="Times New Roman" pitchFamily="18" charset="0"/>
                <a:cs typeface="Times New Roman" pitchFamily="18" charset="0"/>
              </a:rPr>
              <a:t>Masato </a:t>
            </a:r>
            <a:r>
              <a:rPr lang="en-IN" dirty="0" err="1">
                <a:latin typeface="Times New Roman" pitchFamily="18" charset="0"/>
                <a:cs typeface="Times New Roman" pitchFamily="18" charset="0"/>
              </a:rPr>
              <a:t>Nishimori</a:t>
            </a:r>
            <a:r>
              <a:rPr lang="en-IN" dirty="0">
                <a:latin typeface="Times New Roman" pitchFamily="18" charset="0"/>
                <a:cs typeface="Times New Roman" pitchFamily="18" charset="0"/>
              </a:rPr>
              <a:t>, Takeshi </a:t>
            </a:r>
            <a:r>
              <a:rPr lang="en-IN" dirty="0" err="1">
                <a:latin typeface="Times New Roman" pitchFamily="18" charset="0"/>
                <a:cs typeface="Times New Roman" pitchFamily="18" charset="0"/>
              </a:rPr>
              <a:t>Saitoh</a:t>
            </a:r>
            <a:r>
              <a:rPr lang="en-IN" dirty="0">
                <a:latin typeface="Times New Roman" pitchFamily="18" charset="0"/>
                <a:cs typeface="Times New Roman" pitchFamily="18" charset="0"/>
              </a:rPr>
              <a:t> and </a:t>
            </a:r>
            <a:r>
              <a:rPr lang="en-IN" dirty="0" err="1">
                <a:latin typeface="Times New Roman" pitchFamily="18" charset="0"/>
                <a:cs typeface="Times New Roman" pitchFamily="18" charset="0"/>
              </a:rPr>
              <a:t>Ryosuke</a:t>
            </a:r>
            <a:r>
              <a:rPr lang="en-IN" dirty="0">
                <a:latin typeface="Times New Roman" pitchFamily="18" charset="0"/>
                <a:cs typeface="Times New Roman" pitchFamily="18" charset="0"/>
              </a:rPr>
              <a:t> </a:t>
            </a:r>
            <a:r>
              <a:rPr lang="en-IN" dirty="0" err="1" smtClean="0">
                <a:latin typeface="Times New Roman" pitchFamily="18" charset="0"/>
                <a:cs typeface="Times New Roman" pitchFamily="18" charset="0"/>
              </a:rPr>
              <a:t>Konishi</a:t>
            </a:r>
            <a:endParaRPr lang="en-IN" dirty="0" smtClean="0">
              <a:latin typeface="Times New Roman" pitchFamily="18" charset="0"/>
              <a:cs typeface="Times New Roman" pitchFamily="18" charset="0"/>
            </a:endParaRPr>
          </a:p>
          <a:p>
            <a:pPr marL="0" indent="0">
              <a:buNone/>
            </a:pPr>
            <a:r>
              <a:rPr lang="en-IN" sz="2000" b="1" dirty="0" smtClean="0">
                <a:latin typeface="Times New Roman" pitchFamily="18" charset="0"/>
                <a:cs typeface="Times New Roman" pitchFamily="18" charset="0"/>
              </a:rPr>
              <a:t>Approach</a:t>
            </a:r>
            <a:r>
              <a:rPr lang="en-IN" sz="2000" dirty="0" smtClean="0">
                <a:latin typeface="Times New Roman" pitchFamily="18" charset="0"/>
                <a:cs typeface="Times New Roman" pitchFamily="18" charset="0"/>
              </a:rPr>
              <a:t>:</a:t>
            </a:r>
          </a:p>
          <a:p>
            <a:pPr marL="0" indent="0">
              <a:buNone/>
            </a:pPr>
            <a:r>
              <a:rPr lang="en-IN" dirty="0">
                <a:latin typeface="Times New Roman" pitchFamily="18" charset="0"/>
                <a:cs typeface="Times New Roman" pitchFamily="18" charset="0"/>
              </a:rPr>
              <a:t>The user </a:t>
            </a:r>
            <a:r>
              <a:rPr lang="en-IN" dirty="0" smtClean="0">
                <a:latin typeface="Times New Roman" pitchFamily="18" charset="0"/>
                <a:cs typeface="Times New Roman" pitchFamily="18" charset="0"/>
              </a:rPr>
              <a:t>can control </a:t>
            </a:r>
            <a:r>
              <a:rPr lang="en-IN" dirty="0">
                <a:latin typeface="Times New Roman" pitchFamily="18" charset="0"/>
                <a:cs typeface="Times New Roman" pitchFamily="18" charset="0"/>
              </a:rPr>
              <a:t>the wheelchair by voice </a:t>
            </a:r>
            <a:r>
              <a:rPr lang="en-IN" dirty="0" smtClean="0">
                <a:latin typeface="Times New Roman" pitchFamily="18" charset="0"/>
                <a:cs typeface="Times New Roman" pitchFamily="18" charset="0"/>
              </a:rPr>
              <a:t>commands.</a:t>
            </a:r>
            <a:r>
              <a:rPr lang="en-IN" dirty="0">
                <a:latin typeface="Times New Roman" pitchFamily="18" charset="0"/>
                <a:cs typeface="Times New Roman" pitchFamily="18" charset="0"/>
              </a:rPr>
              <a:t> A grammar-based </a:t>
            </a:r>
            <a:r>
              <a:rPr lang="en-IN" dirty="0" smtClean="0">
                <a:latin typeface="Times New Roman" pitchFamily="18" charset="0"/>
                <a:cs typeface="Times New Roman" pitchFamily="18" charset="0"/>
              </a:rPr>
              <a:t>recognition parser </a:t>
            </a:r>
            <a:r>
              <a:rPr lang="en-IN" dirty="0">
                <a:latin typeface="Times New Roman" pitchFamily="18" charset="0"/>
                <a:cs typeface="Times New Roman" pitchFamily="18" charset="0"/>
              </a:rPr>
              <a:t>named “Julian” is used in </a:t>
            </a:r>
            <a:r>
              <a:rPr lang="en-IN" dirty="0" smtClean="0">
                <a:latin typeface="Times New Roman" pitchFamily="18" charset="0"/>
                <a:cs typeface="Times New Roman" pitchFamily="18" charset="0"/>
              </a:rPr>
              <a:t>the system. </a:t>
            </a:r>
            <a:r>
              <a:rPr lang="en-IN" dirty="0">
                <a:latin typeface="Times New Roman" pitchFamily="18" charset="0"/>
                <a:cs typeface="Times New Roman" pitchFamily="18" charset="0"/>
              </a:rPr>
              <a:t>Three type commands, the basic reaction command, the short </a:t>
            </a:r>
            <a:r>
              <a:rPr lang="en-IN" dirty="0" smtClean="0">
                <a:latin typeface="Times New Roman" pitchFamily="18" charset="0"/>
                <a:cs typeface="Times New Roman" pitchFamily="18" charset="0"/>
              </a:rPr>
              <a:t>moving reaction </a:t>
            </a:r>
            <a:r>
              <a:rPr lang="en-IN" dirty="0">
                <a:latin typeface="Times New Roman" pitchFamily="18" charset="0"/>
                <a:cs typeface="Times New Roman" pitchFamily="18" charset="0"/>
              </a:rPr>
              <a:t>command, and the verification command, are </a:t>
            </a:r>
            <a:r>
              <a:rPr lang="en-IN" dirty="0" smtClean="0">
                <a:latin typeface="Times New Roman" pitchFamily="18" charset="0"/>
                <a:cs typeface="Times New Roman" pitchFamily="18" charset="0"/>
              </a:rPr>
              <a:t>given as input.</a:t>
            </a:r>
          </a:p>
          <a:p>
            <a:pPr marL="0" indent="0">
              <a:buNone/>
            </a:pPr>
            <a:r>
              <a:rPr lang="en-IN" sz="2000" b="1" dirty="0" smtClean="0">
                <a:latin typeface="Times New Roman" pitchFamily="18" charset="0"/>
                <a:cs typeface="Times New Roman" pitchFamily="18" charset="0"/>
              </a:rPr>
              <a:t>Advantage:</a:t>
            </a:r>
          </a:p>
          <a:p>
            <a:pPr marL="0" indent="0">
              <a:buNone/>
            </a:pPr>
            <a:r>
              <a:rPr lang="en-IN" dirty="0">
                <a:latin typeface="Times New Roman" pitchFamily="18" charset="0"/>
                <a:cs typeface="Times New Roman" pitchFamily="18" charset="0"/>
              </a:rPr>
              <a:t>V</a:t>
            </a:r>
            <a:r>
              <a:rPr lang="en-IN" dirty="0" smtClean="0">
                <a:latin typeface="Times New Roman" pitchFamily="18" charset="0"/>
                <a:cs typeface="Times New Roman" pitchFamily="18" charset="0"/>
              </a:rPr>
              <a:t>oice </a:t>
            </a:r>
            <a:r>
              <a:rPr lang="en-IN" dirty="0">
                <a:latin typeface="Times New Roman" pitchFamily="18" charset="0"/>
                <a:cs typeface="Times New Roman" pitchFamily="18" charset="0"/>
              </a:rPr>
              <a:t>is </a:t>
            </a:r>
            <a:r>
              <a:rPr lang="en-IN" dirty="0" smtClean="0">
                <a:latin typeface="Times New Roman" pitchFamily="18" charset="0"/>
                <a:cs typeface="Times New Roman" pitchFamily="18" charset="0"/>
              </a:rPr>
              <a:t>a natural </a:t>
            </a:r>
            <a:r>
              <a:rPr lang="en-IN" dirty="0">
                <a:latin typeface="Times New Roman" pitchFamily="18" charset="0"/>
                <a:cs typeface="Times New Roman" pitchFamily="18" charset="0"/>
              </a:rPr>
              <a:t>communication way, and voice is one of the </a:t>
            </a:r>
            <a:r>
              <a:rPr lang="en-IN" dirty="0" smtClean="0">
                <a:latin typeface="Times New Roman" pitchFamily="18" charset="0"/>
                <a:cs typeface="Times New Roman" pitchFamily="18" charset="0"/>
              </a:rPr>
              <a:t>easy interfaces.</a:t>
            </a:r>
          </a:p>
          <a:p>
            <a:pPr marL="0" indent="0">
              <a:buNone/>
            </a:pPr>
            <a:r>
              <a:rPr lang="en-IN" sz="2000" b="1" dirty="0" smtClean="0">
                <a:latin typeface="Times New Roman" pitchFamily="18" charset="0"/>
                <a:cs typeface="Times New Roman" pitchFamily="18" charset="0"/>
              </a:rPr>
              <a:t>Disadvantage:</a:t>
            </a:r>
          </a:p>
          <a:p>
            <a:pPr marL="0" indent="0">
              <a:buNone/>
            </a:pPr>
            <a:r>
              <a:rPr lang="en-IN" dirty="0" smtClean="0">
                <a:latin typeface="Times New Roman" pitchFamily="18" charset="0"/>
                <a:cs typeface="Times New Roman" pitchFamily="18" charset="0"/>
              </a:rPr>
              <a:t>Can only navigated based on user commands.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843716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910</TotalTime>
  <Words>960</Words>
  <Application>Microsoft Office PowerPoint</Application>
  <PresentationFormat>On-screen Show (4:3)</PresentationFormat>
  <Paragraphs>117</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Facet</vt:lpstr>
      <vt:lpstr>Autonomous Wheelchair with a storable map-generation system</vt:lpstr>
      <vt:lpstr>Content</vt:lpstr>
      <vt:lpstr>PowerPoint Presentation</vt:lpstr>
      <vt:lpstr>Objective</vt:lpstr>
      <vt:lpstr>Problem statement</vt:lpstr>
      <vt:lpstr>Literature Survey</vt:lpstr>
      <vt:lpstr>Literature Survey</vt:lpstr>
      <vt:lpstr>Literature Survey</vt:lpstr>
      <vt:lpstr>Literature Survey</vt:lpstr>
      <vt:lpstr>Existing system</vt:lpstr>
      <vt:lpstr>Limitations</vt:lpstr>
      <vt:lpstr>Proposed system</vt:lpstr>
      <vt:lpstr>Advantages</vt:lpstr>
      <vt:lpstr>Architecture diagram</vt:lpstr>
      <vt:lpstr>Hardware requirements</vt:lpstr>
      <vt:lpstr>Software requirements</vt:lpstr>
      <vt:lpstr>Arduino UNO</vt:lpstr>
      <vt:lpstr>DC Motor</vt:lpstr>
      <vt:lpstr>Ultrasonic sensor</vt:lpstr>
      <vt:lpstr>Bluetooth HC-05</vt:lpstr>
      <vt:lpstr>Arduino IDE</vt:lpstr>
      <vt:lpstr>Python IDE</vt:lpstr>
      <vt:lpstr>Reference</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Wheelchair</dc:title>
  <dc:creator>user</dc:creator>
  <cp:lastModifiedBy>user</cp:lastModifiedBy>
  <cp:revision>96</cp:revision>
  <dcterms:created xsi:type="dcterms:W3CDTF">2020-01-05T13:55:51Z</dcterms:created>
  <dcterms:modified xsi:type="dcterms:W3CDTF">2020-03-08T14:15:05Z</dcterms:modified>
</cp:coreProperties>
</file>