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7" r:id="rId3"/>
    <p:sldId id="280" r:id="rId5"/>
    <p:sldId id="344" r:id="rId6"/>
    <p:sldId id="430" r:id="rId7"/>
    <p:sldId id="257" r:id="rId8"/>
    <p:sldId id="291" r:id="rId9"/>
    <p:sldId id="266" r:id="rId10"/>
    <p:sldId id="328" r:id="rId11"/>
    <p:sldId id="329" r:id="rId12"/>
    <p:sldId id="380" r:id="rId13"/>
    <p:sldId id="381" r:id="rId14"/>
    <p:sldId id="382" r:id="rId15"/>
    <p:sldId id="383" r:id="rId16"/>
    <p:sldId id="406" r:id="rId17"/>
    <p:sldId id="407" r:id="rId18"/>
    <p:sldId id="408" r:id="rId19"/>
    <p:sldId id="409" r:id="rId20"/>
    <p:sldId id="292" r:id="rId21"/>
    <p:sldId id="289" r:id="rId22"/>
    <p:sldId id="293" r:id="rId23"/>
    <p:sldId id="294" r:id="rId24"/>
    <p:sldId id="267" r:id="rId25"/>
    <p:sldId id="259" r:id="rId26"/>
    <p:sldId id="285" r:id="rId27"/>
    <p:sldId id="268" r:id="rId28"/>
    <p:sldId id="269" r:id="rId29"/>
    <p:sldId id="410" r:id="rId30"/>
    <p:sldId id="270" r:id="rId31"/>
    <p:sldId id="271" r:id="rId32"/>
    <p:sldId id="340" r:id="rId33"/>
    <p:sldId id="341" r:id="rId34"/>
    <p:sldId id="342" r:id="rId35"/>
    <p:sldId id="343" r:id="rId36"/>
    <p:sldId id="411" r:id="rId37"/>
    <p:sldId id="299" r:id="rId38"/>
    <p:sldId id="339" r:id="rId39"/>
    <p:sldId id="262"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9" d="100"/>
          <a:sy n="39" d="100"/>
        </p:scale>
        <p:origin x="-49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57F566-8C34-4B0A-90C6-1A2859F91A8F}" type="datetimeFigureOut">
              <a:rPr lang="en-IN" smtClean="0"/>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ABFF41-9AEB-4433-869D-CD8EB3053E76}" type="slidenum">
              <a:rPr lang="en-IN" smtClean="0"/>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FABFF41-9AEB-4433-869D-CD8EB3053E76}"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F87303-6D97-473C-9FF4-8BD8D873A514}"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F69BD2-D4C7-447E-BE9B-31F8CE753FD8}" type="slidenum">
              <a:rPr lang="en-IN" smtClean="0"/>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BF87303-6D97-473C-9FF4-8BD8D873A514}"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F69BD2-D4C7-447E-BE9B-31F8CE753FD8}" type="slidenum">
              <a:rPr lang="en-IN" smtClean="0"/>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BF87303-6D97-473C-9FF4-8BD8D873A514}"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F69BD2-D4C7-447E-BE9B-31F8CE753FD8}" type="slidenum">
              <a:rPr lang="en-IN" smtClean="0"/>
            </a:fld>
            <a:endParaRPr lang="en-IN"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BF87303-6D97-473C-9FF4-8BD8D873A514}"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F69BD2-D4C7-447E-BE9B-31F8CE753FD8}" type="slidenum">
              <a:rPr lang="en-IN" smtClean="0"/>
            </a:fld>
            <a:endParaRPr lang="en-I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BF87303-6D97-473C-9FF4-8BD8D873A514}"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F69BD2-D4C7-447E-BE9B-31F8CE753FD8}" type="slidenum">
              <a:rPr lang="en-IN" smtClean="0"/>
            </a:fld>
            <a:endParaRPr lang="en-IN"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BF87303-6D97-473C-9FF4-8BD8D873A514}"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F69BD2-D4C7-447E-BE9B-31F8CE753FD8}" type="slidenum">
              <a:rPr lang="en-IN" smtClean="0"/>
            </a:fld>
            <a:endParaRPr lang="en-I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BF87303-6D97-473C-9FF4-8BD8D873A514}"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F69BD2-D4C7-447E-BE9B-31F8CE753FD8}" type="slidenum">
              <a:rPr lang="en-IN" smtClean="0"/>
            </a:fld>
            <a:endParaRPr lang="en-I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BF87303-6D97-473C-9FF4-8BD8D873A514}"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F69BD2-D4C7-447E-BE9B-31F8CE753FD8}" type="slidenum">
              <a:rPr lang="en-IN" smtClean="0"/>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BF87303-6D97-473C-9FF4-8BD8D873A514}"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F69BD2-D4C7-447E-BE9B-31F8CE753FD8}" type="slidenum">
              <a:rPr lang="en-IN" smtClean="0"/>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BF87303-6D97-473C-9FF4-8BD8D873A514}"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F69BD2-D4C7-447E-BE9B-31F8CE753FD8}" type="slidenum">
              <a:rPr lang="en-IN" smtClean="0"/>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BF87303-6D97-473C-9FF4-8BD8D873A514}"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EF69BD2-D4C7-447E-BE9B-31F8CE753FD8}" type="slidenum">
              <a:rPr lang="en-IN" smtClean="0"/>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BF87303-6D97-473C-9FF4-8BD8D873A514}" type="datetimeFigureOut">
              <a:rPr lang="en-IN" smtClean="0"/>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EF69BD2-D4C7-447E-BE9B-31F8CE753FD8}" type="slidenum">
              <a:rPr lang="en-IN" smtClean="0"/>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F87303-6D97-473C-9FF4-8BD8D873A514}" type="datetimeFigureOut">
              <a:rPr lang="en-IN" smtClean="0"/>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EF69BD2-D4C7-447E-BE9B-31F8CE753FD8}" type="slidenum">
              <a:rPr lang="en-IN" smtClean="0"/>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F87303-6D97-473C-9FF4-8BD8D873A514}" type="datetimeFigureOut">
              <a:rPr lang="en-IN" smtClean="0"/>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EF69BD2-D4C7-447E-BE9B-31F8CE753FD8}" type="slidenum">
              <a:rPr lang="en-IN" smtClean="0"/>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BF87303-6D97-473C-9FF4-8BD8D873A514}"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EF69BD2-D4C7-447E-BE9B-31F8CE753FD8}" type="slidenum">
              <a:rPr lang="en-IN" smtClean="0"/>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BF87303-6D97-473C-9FF4-8BD8D873A514}"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EF69BD2-D4C7-447E-BE9B-31F8CE753FD8}" type="slidenum">
              <a:rPr lang="en-IN" smtClean="0"/>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BF87303-6D97-473C-9FF4-8BD8D873A514}" type="datetimeFigureOut">
              <a:rPr lang="en-IN" smtClean="0"/>
            </a:fld>
            <a:endParaRPr lang="en-IN"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FEF69BD2-D4C7-447E-BE9B-31F8CE753FD8}"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jpeg"/><Relationship Id="rId1" Type="http://schemas.openxmlformats.org/officeDocument/2006/relationships/image" Target="../media/image4.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908720"/>
            <a:ext cx="6404551" cy="2276873"/>
          </a:xfrm>
        </p:spPr>
        <p:txBody>
          <a:bodyPr/>
          <a:lstStyle/>
          <a:p>
            <a:pPr algn="ctr"/>
            <a:r>
              <a:rPr lang="en-IN" sz="4800" dirty="0">
                <a:latin typeface="Times New Roman" panose="02020603050405020304" pitchFamily="18" charset="0"/>
                <a:cs typeface="Times New Roman" panose="02020603050405020304" pitchFamily="18" charset="0"/>
              </a:rPr>
              <a:t>Autonomous Wheelchair with a storable </a:t>
            </a:r>
            <a:r>
              <a:rPr lang="en-IN" sz="4800" smtClean="0">
                <a:latin typeface="Times New Roman" panose="02020603050405020304" pitchFamily="18" charset="0"/>
                <a:cs typeface="Times New Roman" panose="02020603050405020304" pitchFamily="18" charset="0"/>
              </a:rPr>
              <a:t>map-generation system</a:t>
            </a:r>
            <a:endParaRPr lang="en-IN" sz="4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4509120"/>
            <a:ext cx="3275856" cy="1446550"/>
          </a:xfrm>
          <a:prstGeom prst="rect">
            <a:avLst/>
          </a:prstGeom>
          <a:noFill/>
        </p:spPr>
        <p:txBody>
          <a:bodyPr wrap="square" rtlCol="0">
            <a:spAutoFit/>
          </a:bodyPr>
          <a:lstStyle/>
          <a:p>
            <a:r>
              <a:rPr lang="en-IN" sz="2800" dirty="0">
                <a:solidFill>
                  <a:schemeClr val="tx1">
                    <a:lumMod val="65000"/>
                    <a:lumOff val="35000"/>
                  </a:schemeClr>
                </a:solidFill>
                <a:latin typeface="Times New Roman" panose="02020603050405020304" pitchFamily="18" charset="0"/>
                <a:cs typeface="Times New Roman" panose="02020603050405020304" pitchFamily="18" charset="0"/>
              </a:rPr>
              <a:t>Presented </a:t>
            </a:r>
            <a:r>
              <a:rPr lang="en-IN" sz="2800" dirty="0" smtClean="0">
                <a:solidFill>
                  <a:schemeClr val="tx1">
                    <a:lumMod val="65000"/>
                    <a:lumOff val="35000"/>
                  </a:schemeClr>
                </a:solidFill>
                <a:latin typeface="Times New Roman" panose="02020603050405020304" pitchFamily="18" charset="0"/>
                <a:cs typeface="Times New Roman" panose="02020603050405020304" pitchFamily="18" charset="0"/>
              </a:rPr>
              <a:t>by,</a:t>
            </a:r>
            <a:endParaRPr lang="en-IN" sz="2800" dirty="0" smtClean="0">
              <a:solidFill>
                <a:schemeClr val="tx1">
                  <a:lumMod val="65000"/>
                  <a:lumOff val="35000"/>
                </a:schemeClr>
              </a:solidFill>
              <a:latin typeface="Times New Roman" panose="02020603050405020304" pitchFamily="18" charset="0"/>
              <a:cs typeface="Times New Roman" panose="02020603050405020304" pitchFamily="18" charset="0"/>
            </a:endParaRPr>
          </a:p>
          <a:p>
            <a:r>
              <a:rPr lang="en-IN" sz="2000" dirty="0" err="1" smtClean="0">
                <a:solidFill>
                  <a:schemeClr val="tx1">
                    <a:lumMod val="65000"/>
                    <a:lumOff val="35000"/>
                  </a:schemeClr>
                </a:solidFill>
                <a:latin typeface="Times New Roman" panose="02020603050405020304" pitchFamily="18" charset="0"/>
                <a:cs typeface="Times New Roman" panose="02020603050405020304" pitchFamily="18" charset="0"/>
              </a:rPr>
              <a:t>S.Silvan</a:t>
            </a:r>
            <a:r>
              <a:rPr lang="en-IN" sz="2000" dirty="0" smtClean="0">
                <a:solidFill>
                  <a:schemeClr val="tx1">
                    <a:lumMod val="65000"/>
                    <a:lumOff val="35000"/>
                  </a:schemeClr>
                </a:solidFill>
                <a:latin typeface="Times New Roman" panose="02020603050405020304" pitchFamily="18" charset="0"/>
                <a:cs typeface="Times New Roman" panose="02020603050405020304" pitchFamily="18" charset="0"/>
              </a:rPr>
              <a:t> </a:t>
            </a:r>
            <a:endParaRPr lang="en-IN" sz="2000" dirty="0">
              <a:solidFill>
                <a:schemeClr val="tx1">
                  <a:lumMod val="65000"/>
                  <a:lumOff val="35000"/>
                </a:schemeClr>
              </a:solidFill>
              <a:latin typeface="Times New Roman" panose="02020603050405020304" pitchFamily="18" charset="0"/>
              <a:cs typeface="Times New Roman" panose="02020603050405020304" pitchFamily="18" charset="0"/>
            </a:endParaRPr>
          </a:p>
          <a:p>
            <a:r>
              <a:rPr lang="en-IN" sz="2000" dirty="0">
                <a:solidFill>
                  <a:schemeClr val="tx1">
                    <a:lumMod val="65000"/>
                    <a:lumOff val="35000"/>
                  </a:schemeClr>
                </a:solidFill>
                <a:latin typeface="Times New Roman" panose="02020603050405020304" pitchFamily="18" charset="0"/>
                <a:cs typeface="Times New Roman" panose="02020603050405020304" pitchFamily="18" charset="0"/>
              </a:rPr>
              <a:t>V</a:t>
            </a:r>
            <a:r>
              <a:rPr lang="en-IN" sz="2000" dirty="0" smtClean="0">
                <a:solidFill>
                  <a:schemeClr val="tx1">
                    <a:lumMod val="65000"/>
                    <a:lumOff val="35000"/>
                  </a:schemeClr>
                </a:solidFill>
                <a:latin typeface="Times New Roman" panose="02020603050405020304" pitchFamily="18" charset="0"/>
                <a:cs typeface="Times New Roman" panose="02020603050405020304" pitchFamily="18" charset="0"/>
              </a:rPr>
              <a:t>.Surendar</a:t>
            </a:r>
            <a:endParaRPr lang="en-IN" sz="2000" dirty="0">
              <a:solidFill>
                <a:schemeClr val="tx1">
                  <a:lumMod val="65000"/>
                  <a:lumOff val="35000"/>
                </a:schemeClr>
              </a:solidFill>
              <a:latin typeface="Times New Roman" panose="02020603050405020304" pitchFamily="18" charset="0"/>
              <a:cs typeface="Times New Roman" panose="02020603050405020304" pitchFamily="18" charset="0"/>
            </a:endParaRPr>
          </a:p>
          <a:p>
            <a:r>
              <a:rPr lang="en-IN" sz="2000" dirty="0" smtClean="0">
                <a:solidFill>
                  <a:schemeClr val="tx1">
                    <a:lumMod val="65000"/>
                    <a:lumOff val="35000"/>
                  </a:schemeClr>
                </a:solidFill>
                <a:latin typeface="Times New Roman" panose="02020603050405020304" pitchFamily="18" charset="0"/>
                <a:cs typeface="Times New Roman" panose="02020603050405020304" pitchFamily="18" charset="0"/>
              </a:rPr>
              <a:t>S.Thirunavukkarsu</a:t>
            </a:r>
            <a:endParaRPr lang="en-IN" sz="20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4572000" y="4509120"/>
            <a:ext cx="2592288" cy="1107996"/>
          </a:xfrm>
          <a:prstGeom prst="rect">
            <a:avLst/>
          </a:prstGeom>
          <a:noFill/>
        </p:spPr>
        <p:txBody>
          <a:bodyPr wrap="square" rtlCol="0">
            <a:spAutoFit/>
          </a:bodyPr>
          <a:lstStyle/>
          <a:p>
            <a:r>
              <a:rPr lang="en-IN" sz="2800" dirty="0" smtClean="0">
                <a:solidFill>
                  <a:schemeClr val="tx1">
                    <a:lumMod val="65000"/>
                    <a:lumOff val="35000"/>
                  </a:schemeClr>
                </a:solidFill>
                <a:latin typeface="Times New Roman" panose="02020603050405020304" pitchFamily="18" charset="0"/>
                <a:cs typeface="Times New Roman" panose="02020603050405020304" pitchFamily="18" charset="0"/>
              </a:rPr>
              <a:t>Guided by,</a:t>
            </a:r>
            <a:endParaRPr lang="en-IN" sz="2800" dirty="0" smtClean="0">
              <a:solidFill>
                <a:schemeClr val="tx1">
                  <a:lumMod val="65000"/>
                  <a:lumOff val="35000"/>
                </a:schemeClr>
              </a:solidFill>
              <a:latin typeface="Times New Roman" panose="02020603050405020304" pitchFamily="18" charset="0"/>
              <a:cs typeface="Times New Roman" panose="02020603050405020304" pitchFamily="18" charset="0"/>
            </a:endParaRPr>
          </a:p>
          <a:p>
            <a:r>
              <a:rPr lang="en-IN" sz="2000" dirty="0" smtClean="0">
                <a:solidFill>
                  <a:schemeClr val="tx1">
                    <a:lumMod val="65000"/>
                    <a:lumOff val="35000"/>
                  </a:schemeClr>
                </a:solidFill>
                <a:latin typeface="Times New Roman" panose="02020603050405020304" pitchFamily="18" charset="0"/>
                <a:cs typeface="Times New Roman" panose="02020603050405020304" pitchFamily="18" charset="0"/>
              </a:rPr>
              <a:t>Ms.S.Madhavi.,M.E</a:t>
            </a:r>
            <a:endParaRPr lang="en-IN" sz="2000" dirty="0" smtClean="0">
              <a:solidFill>
                <a:schemeClr val="tx1">
                  <a:lumMod val="65000"/>
                  <a:lumOff val="35000"/>
                </a:schemeClr>
              </a:solidFill>
              <a:latin typeface="Times New Roman" panose="02020603050405020304" pitchFamily="18" charset="0"/>
              <a:cs typeface="Times New Roman" panose="02020603050405020304" pitchFamily="18" charset="0"/>
            </a:endParaRPr>
          </a:p>
          <a:p>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8871" y="498381"/>
            <a:ext cx="6696744" cy="5400600"/>
          </a:xfrm>
        </p:spPr>
        <p:txBody>
          <a:bodyPr>
            <a:normAutofit/>
          </a:bodyPr>
          <a:lstStyle/>
          <a:p>
            <a:pPr marL="0" indent="0" algn="ctr">
              <a:lnSpc>
                <a:spcPct val="80000"/>
              </a:lnSpc>
              <a:buNone/>
            </a:pPr>
            <a:r>
              <a:rPr lang="en-IN" b="1" dirty="0" smtClean="0">
                <a:latin typeface="Times New Roman" panose="02020603050405020304" pitchFamily="18" charset="0"/>
                <a:cs typeface="Times New Roman" panose="02020603050405020304" pitchFamily="18" charset="0"/>
                <a:sym typeface="+mn-ea"/>
              </a:rPr>
              <a:t>Harkishan Singh Grewal, Neha Thotappala Jayaprakash, Aaron Matthews, Chinmay Shrivastav, and Kiran George (2018) ‘Autonomous Wheelchair Navigation in Unmapped Indoor Environments’.</a:t>
            </a:r>
            <a:endParaRPr lang="en-IN" dirty="0" smtClean="0">
              <a:latin typeface="Times New Roman" panose="02020603050405020304" pitchFamily="18" charset="0"/>
              <a:cs typeface="Times New Roman" panose="02020603050405020304" pitchFamily="18" charset="0"/>
              <a:sym typeface="+mn-ea"/>
            </a:endParaRPr>
          </a:p>
          <a:p>
            <a:pPr marL="0" indent="0" algn="l">
              <a:lnSpc>
                <a:spcPct val="80000"/>
              </a:lnSpc>
              <a:buNone/>
            </a:pPr>
            <a:r>
              <a:rPr lang="en-US" altLang="en-IN" b="1" dirty="0" smtClean="0">
                <a:latin typeface="Times New Roman" panose="02020603050405020304" pitchFamily="18" charset="0"/>
                <a:cs typeface="Times New Roman" panose="02020603050405020304" pitchFamily="18" charset="0"/>
                <a:sym typeface="+mn-ea"/>
              </a:rPr>
              <a:t>Approach</a:t>
            </a:r>
            <a:r>
              <a:rPr lang="en-IN" b="1" dirty="0" smtClean="0">
                <a:latin typeface="Times New Roman" panose="02020603050405020304" pitchFamily="18" charset="0"/>
                <a:cs typeface="Times New Roman" panose="02020603050405020304" pitchFamily="18" charset="0"/>
                <a:sym typeface="+mn-ea"/>
              </a:rPr>
              <a:t>:</a:t>
            </a:r>
            <a:endParaRPr lang="en-IN" dirty="0" smtClean="0">
              <a:latin typeface="Times New Roman" panose="02020603050405020304" pitchFamily="18" charset="0"/>
              <a:cs typeface="Times New Roman" panose="02020603050405020304" pitchFamily="18" charset="0"/>
            </a:endParaRPr>
          </a:p>
          <a:p>
            <a:pPr marL="0" indent="0" algn="just">
              <a:lnSpc>
                <a:spcPct val="80000"/>
              </a:lnSpc>
              <a:buNone/>
            </a:pPr>
            <a:r>
              <a:rPr lang="en-US" altLang="en-IN" dirty="0" smtClean="0">
                <a:latin typeface="Times New Roman" panose="02020603050405020304" pitchFamily="18" charset="0"/>
                <a:cs typeface="Times New Roman" panose="02020603050405020304" pitchFamily="18" charset="0"/>
              </a:rPr>
              <a:t>A novel approach to selecting a destination for an autonomous wheelchair in an unmapped indoor environment using a camera, ranging LIDAR, and computer vision is presented. The system scans the environment at startup and compiles a list of possible destinations for a user to easily make an selection. The proposed system was tested in a simulated shopping mall environment where destinations included various stores. The computer vision system was tested with images of store-fronts at various distances and angles.</a:t>
            </a:r>
            <a:endParaRPr lang="en-US" altLang="en-IN" dirty="0" smtClean="0">
              <a:latin typeface="Times New Roman" panose="02020603050405020304" pitchFamily="18" charset="0"/>
              <a:cs typeface="Times New Roman" panose="02020603050405020304" pitchFamily="18" charset="0"/>
            </a:endParaRPr>
          </a:p>
          <a:p>
            <a:pPr marL="0" indent="0">
              <a:lnSpc>
                <a:spcPct val="80000"/>
              </a:lnSpc>
              <a:buNone/>
            </a:pPr>
            <a:r>
              <a:rPr lang="en-IN" b="1" dirty="0" smtClean="0">
                <a:latin typeface="Times New Roman" panose="02020603050405020304" pitchFamily="18" charset="0"/>
                <a:cs typeface="Times New Roman" panose="02020603050405020304" pitchFamily="18" charset="0"/>
              </a:rPr>
              <a:t>Disadvantage:</a:t>
            </a:r>
            <a:endParaRPr lang="en-IN" b="1" dirty="0" smtClean="0">
              <a:latin typeface="Times New Roman" panose="02020603050405020304" pitchFamily="18" charset="0"/>
              <a:cs typeface="Times New Roman" panose="02020603050405020304" pitchFamily="18" charset="0"/>
            </a:endParaRPr>
          </a:p>
          <a:p>
            <a:pPr marL="0" indent="0" algn="just">
              <a:lnSpc>
                <a:spcPct val="80000"/>
              </a:lnSpc>
              <a:buNone/>
            </a:pPr>
            <a:r>
              <a:rPr lang="en-US" altLang="en-IN" dirty="0">
                <a:latin typeface="Times New Roman" panose="02020603050405020304" pitchFamily="18" charset="0"/>
                <a:cs typeface="Times New Roman" panose="02020603050405020304" pitchFamily="18" charset="0"/>
              </a:rPr>
              <a:t>Using Wi-Fi Fingerprinting Localization can give better results than this method hence this method will take more time for path finding using computer vision.</a:t>
            </a:r>
            <a:endParaRPr lang="en-US" alt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8871" y="498381"/>
            <a:ext cx="6696744" cy="5400600"/>
          </a:xfrm>
        </p:spPr>
        <p:txBody>
          <a:bodyPr>
            <a:normAutofit lnSpcReduction="10000"/>
          </a:bodyPr>
          <a:lstStyle/>
          <a:p>
            <a:pPr marL="0" indent="0" algn="ctr">
              <a:lnSpc>
                <a:spcPct val="80000"/>
              </a:lnSpc>
              <a:buNone/>
            </a:pPr>
            <a:r>
              <a:rPr lang="en-IN" b="1" dirty="0" smtClean="0">
                <a:latin typeface="Times New Roman" panose="02020603050405020304" pitchFamily="18" charset="0"/>
                <a:cs typeface="Times New Roman" panose="02020603050405020304" pitchFamily="18" charset="0"/>
                <a:sym typeface="+mn-ea"/>
              </a:rPr>
              <a:t>Tarun Debnath, AFM Zainul Abadin &amp; Md. Anwar Hossain (2018) ‘Android Controlled Smart Wheelchair for Disabilities’.</a:t>
            </a:r>
            <a:endParaRPr lang="en-IN" dirty="0" smtClean="0">
              <a:latin typeface="Times New Roman" panose="02020603050405020304" pitchFamily="18" charset="0"/>
              <a:cs typeface="Times New Roman" panose="02020603050405020304" pitchFamily="18" charset="0"/>
              <a:sym typeface="+mn-ea"/>
            </a:endParaRPr>
          </a:p>
          <a:p>
            <a:pPr marL="0" indent="0" algn="l">
              <a:lnSpc>
                <a:spcPct val="80000"/>
              </a:lnSpc>
              <a:buNone/>
            </a:pPr>
            <a:r>
              <a:rPr lang="en-US" altLang="en-IN" b="1" dirty="0" smtClean="0">
                <a:latin typeface="Times New Roman" panose="02020603050405020304" pitchFamily="18" charset="0"/>
                <a:cs typeface="Times New Roman" panose="02020603050405020304" pitchFamily="18" charset="0"/>
                <a:sym typeface="+mn-ea"/>
              </a:rPr>
              <a:t>Approach</a:t>
            </a:r>
            <a:r>
              <a:rPr lang="en-IN" b="1" dirty="0" smtClean="0">
                <a:latin typeface="Times New Roman" panose="02020603050405020304" pitchFamily="18" charset="0"/>
                <a:cs typeface="Times New Roman" panose="02020603050405020304" pitchFamily="18" charset="0"/>
                <a:sym typeface="+mn-ea"/>
              </a:rPr>
              <a:t>:</a:t>
            </a:r>
            <a:endParaRPr lang="en-IN" dirty="0" smtClean="0">
              <a:latin typeface="Times New Roman" panose="02020603050405020304" pitchFamily="18" charset="0"/>
              <a:cs typeface="Times New Roman" panose="02020603050405020304" pitchFamily="18" charset="0"/>
            </a:endParaRPr>
          </a:p>
          <a:p>
            <a:pPr marL="0" indent="0" algn="just">
              <a:lnSpc>
                <a:spcPct val="80000"/>
              </a:lnSpc>
              <a:buNone/>
            </a:pPr>
            <a:r>
              <a:rPr lang="en-US" altLang="en-IN" dirty="0" smtClean="0">
                <a:latin typeface="Times New Roman" panose="02020603050405020304" pitchFamily="18" charset="0"/>
                <a:cs typeface="Times New Roman" panose="02020603050405020304" pitchFamily="18" charset="0"/>
              </a:rPr>
              <a:t>This paper describes a control technology of wheelchair which may feel more flexible than traditional joystick controlled one. The main objective of our research is to develop new control architecture for a motorized wheelchair as well as an embedded system for monitoring critical patients. Controlling is possible by android operated mobile or tab. In addition to button control, motion sensor controlling mechanism also has implemented. If the patient is in hostile condition, the wheelchair will produce an alert by raising the alarm with the measurement of the heartbeat at a particular interval.</a:t>
            </a:r>
            <a:endParaRPr lang="en-US" altLang="en-IN" dirty="0" smtClean="0">
              <a:latin typeface="Times New Roman" panose="02020603050405020304" pitchFamily="18" charset="0"/>
              <a:cs typeface="Times New Roman" panose="02020603050405020304" pitchFamily="18" charset="0"/>
            </a:endParaRPr>
          </a:p>
          <a:p>
            <a:pPr marL="0" indent="0">
              <a:lnSpc>
                <a:spcPct val="80000"/>
              </a:lnSpc>
              <a:buNone/>
            </a:pPr>
            <a:r>
              <a:rPr lang="en-IN" b="1" dirty="0" smtClean="0">
                <a:latin typeface="Times New Roman" panose="02020603050405020304" pitchFamily="18" charset="0"/>
                <a:cs typeface="Times New Roman" panose="02020603050405020304" pitchFamily="18" charset="0"/>
              </a:rPr>
              <a:t>Disadvantage:</a:t>
            </a:r>
            <a:endParaRPr lang="en-IN" b="1" dirty="0" smtClean="0">
              <a:latin typeface="Times New Roman" panose="02020603050405020304" pitchFamily="18" charset="0"/>
              <a:cs typeface="Times New Roman" panose="02020603050405020304" pitchFamily="18" charset="0"/>
            </a:endParaRPr>
          </a:p>
          <a:p>
            <a:pPr marL="0" indent="0" algn="just">
              <a:lnSpc>
                <a:spcPct val="80000"/>
              </a:lnSpc>
              <a:buNone/>
            </a:pPr>
            <a:r>
              <a:rPr lang="en-US" altLang="en-IN" dirty="0">
                <a:latin typeface="Times New Roman" panose="02020603050405020304" pitchFamily="18" charset="0"/>
                <a:cs typeface="Times New Roman" panose="02020603050405020304" pitchFamily="18" charset="0"/>
              </a:rPr>
              <a:t>Inclusion of the storeable map generation system can make it more efficient to navigate independently in emergency situation to nearby hospitality.</a:t>
            </a:r>
            <a:endParaRPr lang="en-US" alt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8871" y="498381"/>
            <a:ext cx="6696744" cy="5400600"/>
          </a:xfrm>
        </p:spPr>
        <p:txBody>
          <a:bodyPr>
            <a:normAutofit lnSpcReduction="20000"/>
          </a:bodyPr>
          <a:lstStyle/>
          <a:p>
            <a:pPr marL="0" indent="0" algn="ctr">
              <a:buNone/>
            </a:pPr>
            <a:r>
              <a:rPr lang="en-IN" b="1" dirty="0" smtClean="0">
                <a:latin typeface="Times New Roman" panose="02020603050405020304" pitchFamily="18" charset="0"/>
                <a:cs typeface="Times New Roman" panose="02020603050405020304" pitchFamily="18" charset="0"/>
                <a:sym typeface="+mn-ea"/>
              </a:rPr>
              <a:t>Behnam Irani, Jingchuan Wang and Weidong Chen (2018) ‘A Localizability Constraint-Based Path Planning Method for Autonomous Vehicles’.</a:t>
            </a:r>
            <a:endParaRPr lang="en-IN" dirty="0" smtClean="0">
              <a:latin typeface="Times New Roman" panose="02020603050405020304" pitchFamily="18" charset="0"/>
              <a:cs typeface="Times New Roman" panose="02020603050405020304" pitchFamily="18" charset="0"/>
              <a:sym typeface="+mn-ea"/>
            </a:endParaRPr>
          </a:p>
          <a:p>
            <a:pPr marL="0" indent="0" algn="l">
              <a:buNone/>
            </a:pPr>
            <a:r>
              <a:rPr lang="en-US" altLang="en-IN" b="1" dirty="0" smtClean="0">
                <a:latin typeface="Times New Roman" panose="02020603050405020304" pitchFamily="18" charset="0"/>
                <a:cs typeface="Times New Roman" panose="02020603050405020304" pitchFamily="18" charset="0"/>
                <a:sym typeface="+mn-ea"/>
              </a:rPr>
              <a:t>Approach</a:t>
            </a:r>
            <a:r>
              <a:rPr lang="en-IN" b="1" dirty="0" smtClean="0">
                <a:latin typeface="Times New Roman" panose="02020603050405020304" pitchFamily="18" charset="0"/>
                <a:cs typeface="Times New Roman" panose="02020603050405020304" pitchFamily="18" charset="0"/>
                <a:sym typeface="+mn-ea"/>
              </a:rPr>
              <a:t>:</a:t>
            </a:r>
            <a:endParaRPr lang="en-IN" dirty="0" smtClean="0">
              <a:latin typeface="Times New Roman" panose="02020603050405020304" pitchFamily="18" charset="0"/>
              <a:cs typeface="Times New Roman" panose="02020603050405020304" pitchFamily="18" charset="0"/>
            </a:endParaRPr>
          </a:p>
          <a:p>
            <a:pPr marL="0" indent="0" algn="just">
              <a:buNone/>
            </a:pPr>
            <a:r>
              <a:rPr lang="en-US" altLang="en-IN" dirty="0" smtClean="0">
                <a:latin typeface="Times New Roman" panose="02020603050405020304" pitchFamily="18" charset="0"/>
                <a:cs typeface="Times New Roman" panose="02020603050405020304" pitchFamily="18" charset="0"/>
              </a:rPr>
              <a:t>A localizability constraint (LC)-based path planning method for autonomous vehicles which plans the navigation path according to LRF sensor model of the vehicle in an effort to maintain a satisfactory level of localizability throughout the path, as well as to reduce the overall localization error. This method is not limited to any specific algorithm in the optimization stage. Paths planned with and without LC are compared, and the influence of the LRF sensor model on planning outcomes is discussed through simulations.</a:t>
            </a:r>
            <a:endParaRPr lang="en-US" altLang="en-IN" dirty="0" smtClean="0">
              <a:latin typeface="Times New Roman" panose="02020603050405020304" pitchFamily="18" charset="0"/>
              <a:cs typeface="Times New Roman" panose="02020603050405020304" pitchFamily="18" charset="0"/>
            </a:endParaRPr>
          </a:p>
          <a:p>
            <a:pPr marL="0" indent="0">
              <a:buNone/>
            </a:pPr>
            <a:r>
              <a:rPr lang="en-IN" b="1" dirty="0" smtClean="0">
                <a:latin typeface="Times New Roman" panose="02020603050405020304" pitchFamily="18" charset="0"/>
                <a:cs typeface="Times New Roman" panose="02020603050405020304" pitchFamily="18" charset="0"/>
              </a:rPr>
              <a:t>Disadvantage:</a:t>
            </a:r>
            <a:endParaRPr lang="en-IN" b="1" dirty="0" smtClean="0">
              <a:latin typeface="Times New Roman" panose="02020603050405020304" pitchFamily="18" charset="0"/>
              <a:cs typeface="Times New Roman" panose="02020603050405020304" pitchFamily="18" charset="0"/>
            </a:endParaRPr>
          </a:p>
          <a:p>
            <a:pPr marL="0" indent="0" algn="just">
              <a:buNone/>
            </a:pPr>
            <a:r>
              <a:rPr lang="en-US" altLang="en-IN" dirty="0">
                <a:latin typeface="Times New Roman" panose="02020603050405020304" pitchFamily="18" charset="0"/>
                <a:cs typeface="Times New Roman" panose="02020603050405020304" pitchFamily="18" charset="0"/>
              </a:rPr>
              <a:t>SLAM along with Kalman filtering and particle filtering algorithms based localization is more efficient than Constraint-Based planning method and considered to be with less localization errors.</a:t>
            </a:r>
            <a:endParaRPr lang="en-US" alt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8871" y="498381"/>
            <a:ext cx="6696744" cy="5400600"/>
          </a:xfrm>
        </p:spPr>
        <p:txBody>
          <a:bodyPr>
            <a:normAutofit lnSpcReduction="20000"/>
          </a:bodyPr>
          <a:lstStyle/>
          <a:p>
            <a:pPr marL="0" indent="0" algn="ctr">
              <a:lnSpc>
                <a:spcPct val="100000"/>
              </a:lnSpc>
              <a:buNone/>
            </a:pPr>
            <a:r>
              <a:rPr lang="en-US" altLang="en-IN" b="1" dirty="0" smtClean="0">
                <a:latin typeface="Times New Roman" panose="02020603050405020304" pitchFamily="18" charset="0"/>
                <a:cs typeface="Times New Roman" panose="02020603050405020304" pitchFamily="18" charset="0"/>
                <a:sym typeface="+mn-ea"/>
              </a:rPr>
              <a:t>Wenjing Li, Dan Hu and Zhiyong Lin (2018) ‘Indoor Space Dimensional Model Supporting the Barrier-free Path-finding’.</a:t>
            </a:r>
            <a:endParaRPr lang="en-US" altLang="en-IN" b="1" dirty="0" smtClean="0">
              <a:latin typeface="Times New Roman" panose="02020603050405020304" pitchFamily="18" charset="0"/>
              <a:cs typeface="Times New Roman" panose="02020603050405020304" pitchFamily="18" charset="0"/>
              <a:sym typeface="+mn-ea"/>
            </a:endParaRPr>
          </a:p>
          <a:p>
            <a:pPr marL="0" indent="0" algn="l">
              <a:lnSpc>
                <a:spcPct val="100000"/>
              </a:lnSpc>
              <a:buNone/>
            </a:pPr>
            <a:r>
              <a:rPr lang="en-US" altLang="en-IN" b="1" dirty="0" smtClean="0">
                <a:latin typeface="Times New Roman" panose="02020603050405020304" pitchFamily="18" charset="0"/>
                <a:cs typeface="Times New Roman" panose="02020603050405020304" pitchFamily="18" charset="0"/>
                <a:sym typeface="+mn-ea"/>
              </a:rPr>
              <a:t>Approach</a:t>
            </a:r>
            <a:r>
              <a:rPr lang="en-IN" b="1" dirty="0" smtClean="0">
                <a:latin typeface="Times New Roman" panose="02020603050405020304" pitchFamily="18" charset="0"/>
                <a:cs typeface="Times New Roman" panose="02020603050405020304" pitchFamily="18" charset="0"/>
                <a:sym typeface="+mn-ea"/>
              </a:rPr>
              <a:t>:</a:t>
            </a:r>
            <a:endParaRPr lang="en-IN" dirty="0" smtClean="0">
              <a:latin typeface="Times New Roman" panose="02020603050405020304" pitchFamily="18" charset="0"/>
              <a:cs typeface="Times New Roman" panose="02020603050405020304" pitchFamily="18" charset="0"/>
            </a:endParaRPr>
          </a:p>
          <a:p>
            <a:pPr marL="0" indent="0" algn="just">
              <a:lnSpc>
                <a:spcPct val="100000"/>
              </a:lnSpc>
              <a:buNone/>
            </a:pPr>
            <a:r>
              <a:rPr lang="en-US" altLang="en-IN" dirty="0" smtClean="0">
                <a:latin typeface="Times New Roman" panose="02020603050405020304" pitchFamily="18" charset="0"/>
                <a:cs typeface="Times New Roman" panose="02020603050405020304" pitchFamily="18" charset="0"/>
              </a:rPr>
              <a:t>A three-layer indoor space dimensional model, it contains geometric information, topological information and semantic information based on several traditional indoor space models. First geometric information, topological information and semantic information were extracted from the source data. Then the general semantic description of the indoor space and the topological relations of indoor space components were constructed. The three layers of information were merged into a dimensional model, which was the basis for indoor path planning in different scenes.</a:t>
            </a:r>
            <a:endParaRPr lang="en-US" altLang="en-IN" dirty="0" smtClean="0">
              <a:latin typeface="Times New Roman" panose="02020603050405020304" pitchFamily="18" charset="0"/>
              <a:cs typeface="Times New Roman" panose="02020603050405020304" pitchFamily="18" charset="0"/>
            </a:endParaRPr>
          </a:p>
          <a:p>
            <a:pPr marL="0" indent="0">
              <a:lnSpc>
                <a:spcPct val="100000"/>
              </a:lnSpc>
              <a:buNone/>
            </a:pPr>
            <a:r>
              <a:rPr lang="en-IN" b="1" dirty="0" smtClean="0">
                <a:latin typeface="Times New Roman" panose="02020603050405020304" pitchFamily="18" charset="0"/>
                <a:cs typeface="Times New Roman" panose="02020603050405020304" pitchFamily="18" charset="0"/>
              </a:rPr>
              <a:t>Disadvantage:</a:t>
            </a:r>
            <a:endParaRPr lang="en-IN" b="1" dirty="0" smtClean="0">
              <a:latin typeface="Times New Roman" panose="02020603050405020304" pitchFamily="18" charset="0"/>
              <a:cs typeface="Times New Roman" panose="02020603050405020304" pitchFamily="18" charset="0"/>
            </a:endParaRPr>
          </a:p>
          <a:p>
            <a:pPr marL="0" indent="0" algn="just">
              <a:lnSpc>
                <a:spcPct val="100000"/>
              </a:lnSpc>
              <a:buNone/>
            </a:pPr>
            <a:r>
              <a:rPr lang="en-US" altLang="en-IN" dirty="0">
                <a:latin typeface="Times New Roman" panose="02020603050405020304" pitchFamily="18" charset="0"/>
                <a:cs typeface="Times New Roman" panose="02020603050405020304" pitchFamily="18" charset="0"/>
              </a:rPr>
              <a:t>It requires more processing power due to generation of  three layer of the indoor space dimensions. Hence, other major operation of the system can slow down.</a:t>
            </a:r>
            <a:endParaRPr lang="en-US" alt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8871" y="498381"/>
            <a:ext cx="6696744" cy="5400600"/>
          </a:xfrm>
        </p:spPr>
        <p:txBody>
          <a:bodyPr>
            <a:normAutofit lnSpcReduction="20000"/>
          </a:bodyPr>
          <a:lstStyle/>
          <a:p>
            <a:pPr marL="0" indent="0" algn="ctr">
              <a:buNone/>
            </a:pPr>
            <a:r>
              <a:rPr lang="en-US" altLang="en-IN" b="1" dirty="0" smtClean="0">
                <a:latin typeface="Times New Roman" panose="02020603050405020304" pitchFamily="18" charset="0"/>
                <a:cs typeface="Times New Roman" panose="02020603050405020304" pitchFamily="18" charset="0"/>
                <a:sym typeface="+mn-ea"/>
              </a:rPr>
              <a:t>Ananthakrishnan D.S, Jishnu Prakash K, Renjith R and Dr.Ansamma John (2019) ‘Autonomous Indoor Navigation for Wheelchairs using Signboards’.</a:t>
            </a:r>
            <a:endParaRPr lang="en-US" altLang="en-IN" b="1" dirty="0" smtClean="0">
              <a:latin typeface="Times New Roman" panose="02020603050405020304" pitchFamily="18" charset="0"/>
              <a:cs typeface="Times New Roman" panose="02020603050405020304" pitchFamily="18" charset="0"/>
              <a:sym typeface="+mn-ea"/>
            </a:endParaRPr>
          </a:p>
          <a:p>
            <a:pPr marL="0" indent="0" algn="l">
              <a:buNone/>
            </a:pPr>
            <a:r>
              <a:rPr lang="en-US" altLang="en-IN" b="1" dirty="0" smtClean="0">
                <a:latin typeface="Times New Roman" panose="02020603050405020304" pitchFamily="18" charset="0"/>
                <a:cs typeface="Times New Roman" panose="02020603050405020304" pitchFamily="18" charset="0"/>
                <a:sym typeface="+mn-ea"/>
              </a:rPr>
              <a:t>Approach</a:t>
            </a:r>
            <a:r>
              <a:rPr lang="en-IN" b="1" dirty="0" smtClean="0">
                <a:latin typeface="Times New Roman" panose="02020603050405020304" pitchFamily="18" charset="0"/>
                <a:cs typeface="Times New Roman" panose="02020603050405020304" pitchFamily="18" charset="0"/>
                <a:sym typeface="+mn-ea"/>
              </a:rPr>
              <a:t>:</a:t>
            </a:r>
            <a:endParaRPr lang="en-IN" dirty="0" smtClean="0">
              <a:latin typeface="Times New Roman" panose="02020603050405020304" pitchFamily="18" charset="0"/>
              <a:cs typeface="Times New Roman" panose="02020603050405020304" pitchFamily="18" charset="0"/>
            </a:endParaRPr>
          </a:p>
          <a:p>
            <a:pPr marL="0" indent="0" algn="just">
              <a:buNone/>
            </a:pPr>
            <a:r>
              <a:rPr lang="en-US" altLang="en-IN" dirty="0" smtClean="0">
                <a:latin typeface="Times New Roman" panose="02020603050405020304" pitchFamily="18" charset="0"/>
                <a:cs typeface="Times New Roman" panose="02020603050405020304" pitchFamily="18" charset="0"/>
              </a:rPr>
              <a:t>An autonomous indoor navigation system for wheelchairs based on sign board recognition. The system uses a deep learning model to detect signboards from surroundings and Azure Text Analytics API is used to extract the text from the signboard images. The system runs on a Raspberry Pi minicomputer and can be installed on any powered wheelchair.</a:t>
            </a:r>
            <a:endParaRPr lang="en-US" altLang="en-IN" dirty="0" smtClean="0">
              <a:latin typeface="Times New Roman" panose="02020603050405020304" pitchFamily="18" charset="0"/>
              <a:cs typeface="Times New Roman" panose="02020603050405020304" pitchFamily="18" charset="0"/>
            </a:endParaRPr>
          </a:p>
          <a:p>
            <a:pPr marL="0" indent="0">
              <a:buNone/>
            </a:pPr>
            <a:r>
              <a:rPr lang="en-IN" b="1" dirty="0" smtClean="0">
                <a:latin typeface="Times New Roman" panose="02020603050405020304" pitchFamily="18" charset="0"/>
                <a:cs typeface="Times New Roman" panose="02020603050405020304" pitchFamily="18" charset="0"/>
              </a:rPr>
              <a:t>Disadvantage:</a:t>
            </a:r>
            <a:endParaRPr lang="en-IN" b="1" dirty="0" smtClean="0">
              <a:latin typeface="Times New Roman" panose="02020603050405020304" pitchFamily="18" charset="0"/>
              <a:cs typeface="Times New Roman" panose="02020603050405020304" pitchFamily="18" charset="0"/>
            </a:endParaRPr>
          </a:p>
          <a:p>
            <a:pPr marL="0" indent="0" algn="just">
              <a:buNone/>
            </a:pPr>
            <a:r>
              <a:rPr lang="en-US" altLang="en-IN" dirty="0">
                <a:latin typeface="Times New Roman" panose="02020603050405020304" pitchFamily="18" charset="0"/>
                <a:cs typeface="Times New Roman" panose="02020603050405020304" pitchFamily="18" charset="0"/>
              </a:rPr>
              <a:t>Development of such system are expensive.Hence it cannot be afforded by most of the people.</a:t>
            </a:r>
            <a:endParaRPr lang="en-US" alt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8871" y="498381"/>
            <a:ext cx="6696744" cy="5400600"/>
          </a:xfrm>
        </p:spPr>
        <p:txBody>
          <a:bodyPr>
            <a:normAutofit lnSpcReduction="20000"/>
          </a:bodyPr>
          <a:lstStyle/>
          <a:p>
            <a:pPr marL="0" indent="0" algn="ctr">
              <a:buNone/>
            </a:pPr>
            <a:r>
              <a:rPr lang="en-US" altLang="en-IN" b="1" dirty="0" smtClean="0">
                <a:latin typeface="Times New Roman" panose="02020603050405020304" pitchFamily="18" charset="0"/>
                <a:cs typeface="Times New Roman" panose="02020603050405020304" pitchFamily="18" charset="0"/>
                <a:sym typeface="+mn-ea"/>
              </a:rPr>
              <a:t>Rami Alkhatib, Afif Swaidan, Jana Marzouk, Maher Sabbah, Samir Berjaoui and Mohamad O.Diab (2019) ‘Smart Autonomous Wheelchair’.</a:t>
            </a:r>
            <a:endParaRPr lang="en-US" altLang="en-IN" b="1" dirty="0" smtClean="0">
              <a:latin typeface="Times New Roman" panose="02020603050405020304" pitchFamily="18" charset="0"/>
              <a:cs typeface="Times New Roman" panose="02020603050405020304" pitchFamily="18" charset="0"/>
              <a:sym typeface="+mn-ea"/>
            </a:endParaRPr>
          </a:p>
          <a:p>
            <a:pPr marL="0" indent="0" algn="l">
              <a:buNone/>
            </a:pPr>
            <a:r>
              <a:rPr lang="en-US" altLang="en-IN" b="1" dirty="0" smtClean="0">
                <a:latin typeface="Times New Roman" panose="02020603050405020304" pitchFamily="18" charset="0"/>
                <a:cs typeface="Times New Roman" panose="02020603050405020304" pitchFamily="18" charset="0"/>
                <a:sym typeface="+mn-ea"/>
              </a:rPr>
              <a:t>Approach</a:t>
            </a:r>
            <a:r>
              <a:rPr lang="en-IN" b="1" dirty="0" smtClean="0">
                <a:latin typeface="Times New Roman" panose="02020603050405020304" pitchFamily="18" charset="0"/>
                <a:cs typeface="Times New Roman" panose="02020603050405020304" pitchFamily="18" charset="0"/>
                <a:sym typeface="+mn-ea"/>
              </a:rPr>
              <a:t>:</a:t>
            </a:r>
            <a:endParaRPr lang="en-IN" dirty="0" smtClean="0">
              <a:latin typeface="Times New Roman" panose="02020603050405020304" pitchFamily="18" charset="0"/>
              <a:cs typeface="Times New Roman" panose="02020603050405020304" pitchFamily="18" charset="0"/>
            </a:endParaRPr>
          </a:p>
          <a:p>
            <a:pPr marL="0" indent="0" algn="just">
              <a:buNone/>
            </a:pPr>
            <a:r>
              <a:rPr lang="en-US" altLang="en-IN" dirty="0" smtClean="0">
                <a:latin typeface="Times New Roman" panose="02020603050405020304" pitchFamily="18" charset="0"/>
                <a:cs typeface="Times New Roman" panose="02020603050405020304" pitchFamily="18" charset="0"/>
              </a:rPr>
              <a:t>Smart wheelchairs are an assistive wheeled mobility device. Wheelchair made it easier for many to pursue their life activities including education, work and social life. A smart autonomous wheelchair is developed in this paper to enhance the maneuvering tasks. The wheelchair requires no human intervention during navigation and perception in addition to processing which is based on computer vision techniques.</a:t>
            </a:r>
            <a:endParaRPr lang="en-US" altLang="en-IN" dirty="0" smtClean="0">
              <a:latin typeface="Times New Roman" panose="02020603050405020304" pitchFamily="18" charset="0"/>
              <a:cs typeface="Times New Roman" panose="02020603050405020304" pitchFamily="18" charset="0"/>
            </a:endParaRPr>
          </a:p>
          <a:p>
            <a:pPr marL="0" indent="0">
              <a:buNone/>
            </a:pPr>
            <a:r>
              <a:rPr lang="en-IN" b="1" dirty="0" smtClean="0">
                <a:latin typeface="Times New Roman" panose="02020603050405020304" pitchFamily="18" charset="0"/>
                <a:cs typeface="Times New Roman" panose="02020603050405020304" pitchFamily="18" charset="0"/>
              </a:rPr>
              <a:t>Disadvantage:</a:t>
            </a:r>
            <a:endParaRPr lang="en-IN" b="1" dirty="0" smtClean="0">
              <a:latin typeface="Times New Roman" panose="02020603050405020304" pitchFamily="18" charset="0"/>
              <a:cs typeface="Times New Roman" panose="02020603050405020304" pitchFamily="18" charset="0"/>
            </a:endParaRPr>
          </a:p>
          <a:p>
            <a:pPr marL="0" indent="0" algn="just">
              <a:buNone/>
            </a:pPr>
            <a:r>
              <a:rPr lang="en-US" altLang="en-IN" dirty="0">
                <a:latin typeface="Times New Roman" panose="02020603050405020304" pitchFamily="18" charset="0"/>
                <a:cs typeface="Times New Roman" panose="02020603050405020304" pitchFamily="18" charset="0"/>
              </a:rPr>
              <a:t>Can be only operated in stored map location. Including map generation and storing algorithm will make it more reliable and efficient.</a:t>
            </a:r>
            <a:endParaRPr lang="en-US" alt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8871" y="498381"/>
            <a:ext cx="6696744" cy="5400600"/>
          </a:xfrm>
        </p:spPr>
        <p:txBody>
          <a:bodyPr>
            <a:normAutofit lnSpcReduction="20000"/>
          </a:bodyPr>
          <a:lstStyle/>
          <a:p>
            <a:pPr marL="0" indent="0" algn="ctr">
              <a:buNone/>
            </a:pPr>
            <a:r>
              <a:rPr lang="en-US" altLang="en-IN" b="1" dirty="0" smtClean="0">
                <a:latin typeface="Times New Roman" panose="02020603050405020304" pitchFamily="18" charset="0"/>
                <a:cs typeface="Times New Roman" panose="02020603050405020304" pitchFamily="18" charset="0"/>
                <a:sym typeface="+mn-ea"/>
              </a:rPr>
              <a:t>Hassan M. Qassim and  Heba Lakany (2019) ‘Virtual Environment Modelling using Simulated Laser Scanners’.</a:t>
            </a:r>
            <a:endParaRPr lang="en-US" altLang="en-IN" b="1" dirty="0" smtClean="0">
              <a:latin typeface="Times New Roman" panose="02020603050405020304" pitchFamily="18" charset="0"/>
              <a:cs typeface="Times New Roman" panose="02020603050405020304" pitchFamily="18" charset="0"/>
              <a:sym typeface="+mn-ea"/>
            </a:endParaRPr>
          </a:p>
          <a:p>
            <a:pPr marL="0" indent="0" algn="l">
              <a:buNone/>
            </a:pPr>
            <a:r>
              <a:rPr lang="en-US" altLang="en-IN" b="1" dirty="0" smtClean="0">
                <a:latin typeface="Times New Roman" panose="02020603050405020304" pitchFamily="18" charset="0"/>
                <a:cs typeface="Times New Roman" panose="02020603050405020304" pitchFamily="18" charset="0"/>
                <a:sym typeface="+mn-ea"/>
              </a:rPr>
              <a:t>Approach</a:t>
            </a:r>
            <a:r>
              <a:rPr lang="en-IN" b="1" dirty="0" smtClean="0">
                <a:latin typeface="Times New Roman" panose="02020603050405020304" pitchFamily="18" charset="0"/>
                <a:cs typeface="Times New Roman" panose="02020603050405020304" pitchFamily="18" charset="0"/>
                <a:sym typeface="+mn-ea"/>
              </a:rPr>
              <a:t>:</a:t>
            </a:r>
            <a:endParaRPr lang="en-IN" dirty="0" smtClean="0">
              <a:latin typeface="Times New Roman" panose="02020603050405020304" pitchFamily="18" charset="0"/>
              <a:cs typeface="Times New Roman" panose="02020603050405020304" pitchFamily="18" charset="0"/>
            </a:endParaRPr>
          </a:p>
          <a:p>
            <a:pPr marL="0" indent="0" algn="just">
              <a:buNone/>
            </a:pPr>
            <a:r>
              <a:rPr lang="en-US" altLang="en-IN" dirty="0" smtClean="0">
                <a:latin typeface="Times New Roman" panose="02020603050405020304" pitchFamily="18" charset="0"/>
                <a:cs typeface="Times New Roman" panose="02020603050405020304" pitchFamily="18" charset="0"/>
              </a:rPr>
              <a:t>A semiautonomous electric wheelchair that has capabilities of navigating through various environments which include different types and sizes of obstacles. This paper describes a methodology to use a range laser scanner mounted on an electric wheelchair to map different environments. The electric wheelchair is simulated in a virtual environment. Mapping the environment is dependent on the information provided by the range laser. An algorithm was developed in MATLAB to record the data received by the range laser and use the data to map the environments and produce a 2D map. The suggested algorithm has been tested using two virtual environments representing rooms with different features. The results showed that range laser scanner can be used on an electric wheelchair platform for efficient mapping of the environment.</a:t>
            </a:r>
            <a:endParaRPr lang="en-US" altLang="en-IN" dirty="0" smtClean="0">
              <a:latin typeface="Times New Roman" panose="02020603050405020304" pitchFamily="18" charset="0"/>
              <a:cs typeface="Times New Roman" panose="02020603050405020304" pitchFamily="18" charset="0"/>
            </a:endParaRPr>
          </a:p>
          <a:p>
            <a:pPr marL="0" indent="0">
              <a:buNone/>
            </a:pPr>
            <a:r>
              <a:rPr lang="en-IN" b="1" dirty="0" smtClean="0">
                <a:latin typeface="Times New Roman" panose="02020603050405020304" pitchFamily="18" charset="0"/>
                <a:cs typeface="Times New Roman" panose="02020603050405020304" pitchFamily="18" charset="0"/>
              </a:rPr>
              <a:t>Disadvantage:</a:t>
            </a:r>
            <a:endParaRPr lang="en-IN" b="1" dirty="0" smtClean="0">
              <a:latin typeface="Times New Roman" panose="02020603050405020304" pitchFamily="18" charset="0"/>
              <a:cs typeface="Times New Roman" panose="02020603050405020304" pitchFamily="18" charset="0"/>
            </a:endParaRPr>
          </a:p>
          <a:p>
            <a:pPr marL="0" indent="0" algn="just">
              <a:buNone/>
            </a:pPr>
            <a:r>
              <a:rPr lang="en-US" altLang="en-IN" dirty="0">
                <a:latin typeface="Times New Roman" panose="02020603050405020304" pitchFamily="18" charset="0"/>
                <a:cs typeface="Times New Roman" panose="02020603050405020304" pitchFamily="18" charset="0"/>
              </a:rPr>
              <a:t>Including our map storable algorithm can give make the system more efficient in autonomous navigation.</a:t>
            </a:r>
            <a:endParaRPr lang="en-US" alt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8871" y="498381"/>
            <a:ext cx="6696744" cy="5400600"/>
          </a:xfrm>
        </p:spPr>
        <p:txBody>
          <a:bodyPr>
            <a:normAutofit lnSpcReduction="20000"/>
          </a:bodyPr>
          <a:lstStyle/>
          <a:p>
            <a:pPr marL="0" indent="0" algn="ctr">
              <a:buNone/>
            </a:pPr>
            <a:r>
              <a:rPr lang="en-US" altLang="en-IN" b="1" dirty="0" smtClean="0">
                <a:latin typeface="Times New Roman" panose="02020603050405020304" pitchFamily="18" charset="0"/>
                <a:cs typeface="Times New Roman" panose="02020603050405020304" pitchFamily="18" charset="0"/>
                <a:sym typeface="+mn-ea"/>
              </a:rPr>
              <a:t>Jose Victorio Salazar Luces, Kengkij Promsutipong and Yasuhisa Hirata (2020) ‘Indoor Way finding for an Electric Wheelchair Based on Wi-Fi Fingerprinting Localization’.</a:t>
            </a:r>
            <a:endParaRPr lang="en-US" altLang="en-IN" b="1" dirty="0" smtClean="0">
              <a:latin typeface="Times New Roman" panose="02020603050405020304" pitchFamily="18" charset="0"/>
              <a:cs typeface="Times New Roman" panose="02020603050405020304" pitchFamily="18" charset="0"/>
              <a:sym typeface="+mn-ea"/>
            </a:endParaRPr>
          </a:p>
          <a:p>
            <a:pPr marL="0" indent="0" algn="l">
              <a:buNone/>
            </a:pPr>
            <a:r>
              <a:rPr lang="en-US" altLang="en-IN" b="1" dirty="0" smtClean="0">
                <a:latin typeface="Times New Roman" panose="02020603050405020304" pitchFamily="18" charset="0"/>
                <a:cs typeface="Times New Roman" panose="02020603050405020304" pitchFamily="18" charset="0"/>
                <a:sym typeface="+mn-ea"/>
              </a:rPr>
              <a:t>Approach</a:t>
            </a:r>
            <a:r>
              <a:rPr lang="en-IN" b="1" dirty="0" smtClean="0">
                <a:latin typeface="Times New Roman" panose="02020603050405020304" pitchFamily="18" charset="0"/>
                <a:cs typeface="Times New Roman" panose="02020603050405020304" pitchFamily="18" charset="0"/>
                <a:sym typeface="+mn-ea"/>
              </a:rPr>
              <a:t>:</a:t>
            </a:r>
            <a:endParaRPr lang="en-IN" dirty="0" smtClean="0">
              <a:latin typeface="Times New Roman" panose="02020603050405020304" pitchFamily="18" charset="0"/>
              <a:cs typeface="Times New Roman" panose="02020603050405020304" pitchFamily="18" charset="0"/>
            </a:endParaRPr>
          </a:p>
          <a:p>
            <a:pPr marL="0" indent="0" algn="just">
              <a:buNone/>
            </a:pPr>
            <a:r>
              <a:rPr lang="en-US" altLang="en-IN" dirty="0" smtClean="0">
                <a:latin typeface="Times New Roman" panose="02020603050405020304" pitchFamily="18" charset="0"/>
                <a:cs typeface="Times New Roman" panose="02020603050405020304" pitchFamily="18" charset="0"/>
              </a:rPr>
              <a:t>A method to enable the device to navigate toward the user upon request by using onboard sensors and the existing Wi-Fi infrastructure. Specifically, A map created with the Received Signal Strength Indicator (RSSI) of existing Wi-Fi access points (using a method called Fingerprinting). When a user requests an assistive device, the RSSI values at the user’s position are sent to it, and the device determines the rough position of the user using a KNN algorithm. However, typical Fingerprinting methods are affected by infrastructural changes which alter the profile of RSSI values at each location. Therefore, that the map is constantly updated while the device moves in order to avoid errors due to changes in the infrastructure. The request originated with an error of 2.612 m, and it was able to navigate towards it</a:t>
            </a:r>
            <a:endParaRPr lang="en-US" altLang="en-IN" dirty="0" smtClean="0">
              <a:latin typeface="Times New Roman" panose="02020603050405020304" pitchFamily="18" charset="0"/>
              <a:cs typeface="Times New Roman" panose="02020603050405020304" pitchFamily="18" charset="0"/>
            </a:endParaRPr>
          </a:p>
          <a:p>
            <a:pPr marL="0" indent="0" algn="just">
              <a:buNone/>
            </a:pPr>
            <a:r>
              <a:rPr lang="en-US" altLang="en-IN" dirty="0" smtClean="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Disadvantage:</a:t>
            </a:r>
            <a:endParaRPr lang="en-IN" b="1" dirty="0" smtClean="0">
              <a:latin typeface="Times New Roman" panose="02020603050405020304" pitchFamily="18" charset="0"/>
              <a:cs typeface="Times New Roman" panose="02020603050405020304" pitchFamily="18" charset="0"/>
            </a:endParaRPr>
          </a:p>
          <a:p>
            <a:pPr marL="0" indent="0" algn="just">
              <a:buNone/>
            </a:pPr>
            <a:r>
              <a:rPr lang="en-US" altLang="en-IN" dirty="0">
                <a:latin typeface="Times New Roman" panose="02020603050405020304" pitchFamily="18" charset="0"/>
                <a:cs typeface="Times New Roman" panose="02020603050405020304" pitchFamily="18" charset="0"/>
              </a:rPr>
              <a:t>These systems are still quite expensive, and having this system implemented is difficult</a:t>
            </a:r>
            <a:endParaRPr lang="en-US" alt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6635080" cy="864096"/>
          </a:xfrm>
        </p:spPr>
        <p:txBody>
          <a:bodyPr>
            <a:normAutofit/>
          </a:bodyPr>
          <a:lstStyle/>
          <a:p>
            <a:r>
              <a:rPr lang="en-IN" sz="4000" dirty="0">
                <a:latin typeface="Times New Roman" panose="02020603050405020304" pitchFamily="18" charset="0"/>
                <a:cs typeface="Times New Roman" panose="02020603050405020304" pitchFamily="18" charset="0"/>
              </a:rPr>
              <a:t>Existing system</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9552" y="1196751"/>
            <a:ext cx="6696744" cy="1975939"/>
          </a:xfrm>
        </p:spPr>
        <p:txBody>
          <a:bodyPr>
            <a:normAutofit/>
          </a:bodyPr>
          <a:lstStyle/>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existing system </a:t>
            </a:r>
            <a:r>
              <a:rPr lang="en-US" dirty="0" smtClean="0">
                <a:latin typeface="Times New Roman" panose="02020603050405020304" pitchFamily="18" charset="0"/>
                <a:cs typeface="Times New Roman" panose="02020603050405020304" pitchFamily="18" charset="0"/>
              </a:rPr>
              <a:t>requires map as input to navigate autonomously in unknown indoor.</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map is created and stored by the developer </a:t>
            </a:r>
            <a:r>
              <a:rPr lang="en-US" dirty="0" smtClean="0">
                <a:latin typeface="Times New Roman" panose="02020603050405020304" pitchFamily="18" charset="0"/>
                <a:cs typeface="Times New Roman" panose="02020603050405020304" pitchFamily="18" charset="0"/>
              </a:rPr>
              <a:t>for navigation in indoor autonomously.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6624736" cy="875184"/>
          </a:xfrm>
        </p:spPr>
        <p:txBody>
          <a:bodyPr>
            <a:noAutofit/>
          </a:bodyPr>
          <a:lstStyle/>
          <a:p>
            <a:r>
              <a:rPr lang="en-IN" sz="4000" dirty="0" smtClean="0">
                <a:latin typeface="Times New Roman" panose="02020603050405020304" pitchFamily="18" charset="0"/>
                <a:cs typeface="Times New Roman" panose="02020603050405020304" pitchFamily="18" charset="0"/>
              </a:rPr>
              <a:t>Limitations</a:t>
            </a:r>
            <a:endParaRPr lang="en-IN" sz="40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539750" y="1268730"/>
            <a:ext cx="6624955" cy="3118485"/>
          </a:xfrm>
        </p:spPr>
        <p:txBody>
          <a:bodyPr>
            <a:normAutofit/>
          </a:bodyPr>
          <a:lstStyle/>
          <a:p>
            <a:pPr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High cost</a:t>
            </a:r>
            <a:endParaRPr lang="en-IN"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Requires map to navigate autonomously</a:t>
            </a:r>
            <a:endParaRPr lang="en-IN"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High execution time</a:t>
            </a:r>
            <a:endParaRPr lang="en-IN"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Performance issues</a:t>
            </a:r>
            <a:endParaRPr lang="en-IN"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056" y="193844"/>
            <a:ext cx="6696744" cy="803176"/>
          </a:xfrm>
        </p:spPr>
        <p:txBody>
          <a:bodyPr>
            <a:normAutofit/>
          </a:bodyPr>
          <a:lstStyle/>
          <a:p>
            <a:r>
              <a:rPr lang="en-IN" sz="4000" dirty="0" smtClean="0">
                <a:latin typeface="Times New Roman" panose="02020603050405020304" pitchFamily="18" charset="0"/>
                <a:cs typeface="Times New Roman" panose="02020603050405020304" pitchFamily="18" charset="0"/>
              </a:rPr>
              <a:t>Content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9552" y="837089"/>
            <a:ext cx="6347714" cy="5184576"/>
          </a:xfrm>
        </p:spPr>
        <p:txBody>
          <a:bodyPr>
            <a:noAutofit/>
          </a:bodyPr>
          <a:lstStyle/>
          <a:p>
            <a:pPr>
              <a:buFont typeface="Arial" panose="020B0604020202020204" pitchFamily="34" charset="0"/>
              <a:buChar char="•"/>
            </a:pPr>
            <a:r>
              <a:rPr lang="en-US" altLang="en-IN" dirty="0" smtClean="0">
                <a:latin typeface="Times New Roman" panose="02020603050405020304" pitchFamily="18" charset="0"/>
                <a:cs typeface="Times New Roman" panose="02020603050405020304" pitchFamily="18" charset="0"/>
              </a:rPr>
              <a:t>Abstract</a:t>
            </a:r>
            <a:endParaRPr lang="en-IN"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Aim </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Objective</a:t>
            </a:r>
            <a:endParaRPr lang="en-IN"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Problem statement</a:t>
            </a:r>
            <a:endParaRPr lang="en-IN"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Literature survey</a:t>
            </a:r>
            <a:endParaRPr lang="en-IN"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Exiting system</a:t>
            </a:r>
            <a:endParaRPr lang="en-IN"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Disadvantages</a:t>
            </a:r>
            <a:endParaRPr lang="en-IN"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Proposed system</a:t>
            </a:r>
            <a:endParaRPr lang="en-IN"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Advantages</a:t>
            </a:r>
            <a:endParaRPr lang="en-IN"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Architecture diagram</a:t>
            </a:r>
            <a:endParaRPr lang="en-IN"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en-IN" dirty="0" smtClean="0">
                <a:latin typeface="Times New Roman" panose="02020603050405020304" pitchFamily="18" charset="0"/>
                <a:cs typeface="Times New Roman" panose="02020603050405020304" pitchFamily="18" charset="0"/>
              </a:rPr>
              <a:t>Hardware</a:t>
            </a:r>
            <a:r>
              <a:rPr lang="en-IN" dirty="0" smtClean="0">
                <a:latin typeface="Times New Roman" panose="02020603050405020304" pitchFamily="18" charset="0"/>
                <a:cs typeface="Times New Roman" panose="02020603050405020304" pitchFamily="18" charset="0"/>
              </a:rPr>
              <a:t> requirements</a:t>
            </a:r>
            <a:endParaRPr lang="en-IN"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en-IN" dirty="0">
                <a:latin typeface="Times New Roman" panose="02020603050405020304" pitchFamily="18" charset="0"/>
                <a:cs typeface="Times New Roman" panose="02020603050405020304" pitchFamily="18" charset="0"/>
              </a:rPr>
              <a:t>Software requirements</a:t>
            </a:r>
            <a:endParaRPr lang="en-US" alt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6480720" cy="803176"/>
          </a:xfrm>
        </p:spPr>
        <p:txBody>
          <a:bodyPr>
            <a:normAutofit/>
          </a:bodyPr>
          <a:lstStyle/>
          <a:p>
            <a:r>
              <a:rPr lang="en-IN" sz="4000" dirty="0">
                <a:latin typeface="Times New Roman" panose="02020603050405020304" pitchFamily="18" charset="0"/>
                <a:cs typeface="Times New Roman" panose="02020603050405020304" pitchFamily="18" charset="0"/>
              </a:rPr>
              <a:t>Proposed </a:t>
            </a:r>
            <a:r>
              <a:rPr lang="en-IN" sz="4000" dirty="0" smtClean="0">
                <a:latin typeface="Times New Roman" panose="02020603050405020304" pitchFamily="18" charset="0"/>
                <a:cs typeface="Times New Roman" panose="02020603050405020304" pitchFamily="18" charset="0"/>
              </a:rPr>
              <a:t>system</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3260" y="1196975"/>
            <a:ext cx="6552565" cy="2331720"/>
          </a:xfrm>
        </p:spPr>
        <p:txBody>
          <a:bodyPr>
            <a:normAutofit/>
          </a:bodyPr>
          <a:lstStyle/>
          <a:p>
            <a:pPr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Our </a:t>
            </a:r>
            <a:r>
              <a:rPr lang="en-IN" dirty="0">
                <a:latin typeface="Times New Roman" panose="02020603050405020304" pitchFamily="18" charset="0"/>
                <a:cs typeface="Times New Roman" panose="02020603050405020304" pitchFamily="18" charset="0"/>
              </a:rPr>
              <a:t>proposed system creates a storable </a:t>
            </a:r>
            <a:r>
              <a:rPr lang="en-IN" dirty="0" smtClean="0">
                <a:latin typeface="Times New Roman" panose="02020603050405020304" pitchFamily="18" charset="0"/>
                <a:cs typeface="Times New Roman" panose="02020603050405020304" pitchFamily="18" charset="0"/>
              </a:rPr>
              <a:t>map by </a:t>
            </a:r>
            <a:r>
              <a:rPr lang="en-IN" dirty="0">
                <a:latin typeface="Times New Roman" panose="02020603050405020304" pitchFamily="18" charset="0"/>
                <a:cs typeface="Times New Roman" panose="02020603050405020304" pitchFamily="18" charset="0"/>
              </a:rPr>
              <a:t>itself  </a:t>
            </a:r>
            <a:r>
              <a:rPr lang="en-IN" dirty="0" smtClean="0">
                <a:latin typeface="Times New Roman" panose="02020603050405020304" pitchFamily="18" charset="0"/>
                <a:cs typeface="Times New Roman" panose="02020603050405020304" pitchFamily="18" charset="0"/>
              </a:rPr>
              <a:t>by tracking the path.</a:t>
            </a:r>
            <a:endParaRPr lang="en-IN"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map can be stored temporarily or </a:t>
            </a:r>
            <a:r>
              <a:rPr lang="en-IN" dirty="0" smtClean="0">
                <a:latin typeface="Times New Roman" panose="02020603050405020304" pitchFamily="18" charset="0"/>
                <a:cs typeface="Times New Roman" panose="02020603050405020304" pitchFamily="18" charset="0"/>
              </a:rPr>
              <a:t>permanently.</a:t>
            </a:r>
            <a:endParaRPr lang="en-IN"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IN" dirty="0" smtClean="0">
                <a:latin typeface="Times New Roman" panose="02020603050405020304" pitchFamily="18" charset="0"/>
                <a:cs typeface="Times New Roman" panose="02020603050405020304" pitchFamily="18" charset="0"/>
              </a:rPr>
              <a:t>The stored map can be used for navigating autonmously without manual input.</a:t>
            </a:r>
            <a:endParaRPr lang="en-US" altLang="en-IN"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76672"/>
            <a:ext cx="6554689" cy="792088"/>
          </a:xfrm>
        </p:spPr>
        <p:txBody>
          <a:bodyPr>
            <a:normAutofit/>
          </a:bodyPr>
          <a:lstStyle/>
          <a:p>
            <a:r>
              <a:rPr lang="en-IN" sz="4000" dirty="0">
                <a:latin typeface="Times New Roman" panose="02020603050405020304" pitchFamily="18" charset="0"/>
                <a:cs typeface="Times New Roman" panose="02020603050405020304" pitchFamily="18" charset="0"/>
              </a:rPr>
              <a:t>Advantages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1560" y="1340768"/>
            <a:ext cx="6347714" cy="1008112"/>
          </a:xfrm>
        </p:spPr>
        <p:txBody>
          <a:bodyPr>
            <a:normAutofit lnSpcReduction="10000"/>
          </a:bodyPr>
          <a:lstStyle/>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User can </a:t>
            </a:r>
            <a:r>
              <a:rPr lang="en-IN" dirty="0" smtClean="0">
                <a:latin typeface="Times New Roman" panose="02020603050405020304" pitchFamily="18" charset="0"/>
                <a:cs typeface="Times New Roman" panose="02020603050405020304" pitchFamily="18" charset="0"/>
              </a:rPr>
              <a:t>create </a:t>
            </a:r>
            <a:r>
              <a:rPr lang="en-IN" dirty="0">
                <a:latin typeface="Times New Roman" panose="02020603050405020304" pitchFamily="18" charset="0"/>
                <a:cs typeface="Times New Roman" panose="02020603050405020304" pitchFamily="18" charset="0"/>
              </a:rPr>
              <a:t>his own </a:t>
            </a:r>
            <a:r>
              <a:rPr lang="en-IN" dirty="0" smtClean="0">
                <a:latin typeface="Times New Roman" panose="02020603050405020304" pitchFamily="18" charset="0"/>
                <a:cs typeface="Times New Roman" panose="02020603050405020304" pitchFamily="18" charset="0"/>
              </a:rPr>
              <a:t>map without any prerequisite knowledge.</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Requires less </a:t>
            </a:r>
            <a:r>
              <a:rPr lang="en-IN" dirty="0" smtClean="0">
                <a:latin typeface="Times New Roman" panose="02020603050405020304" pitchFamily="18" charset="0"/>
                <a:cs typeface="Times New Roman" panose="02020603050405020304" pitchFamily="18" charset="0"/>
              </a:rPr>
              <a:t>time and memory space.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182" y="404664"/>
            <a:ext cx="6621741" cy="936104"/>
          </a:xfrm>
        </p:spPr>
        <p:txBody>
          <a:bodyPr>
            <a:normAutofit/>
          </a:bodyPr>
          <a:lstStyle/>
          <a:p>
            <a:r>
              <a:rPr lang="en-IN" sz="4000" dirty="0" smtClean="0">
                <a:latin typeface="Times New Roman" panose="02020603050405020304" pitchFamily="18" charset="0"/>
                <a:cs typeface="Times New Roman" panose="02020603050405020304" pitchFamily="18" charset="0"/>
              </a:rPr>
              <a:t>Architecture diagram</a:t>
            </a:r>
            <a:endParaRPr lang="en-IN" sz="4000" dirty="0">
              <a:latin typeface="Times New Roman" panose="02020603050405020304" pitchFamily="18" charset="0"/>
              <a:cs typeface="Times New Roman" panose="02020603050405020304" pitchFamily="18" charset="0"/>
            </a:endParaRPr>
          </a:p>
        </p:txBody>
      </p:sp>
      <p:grpSp>
        <p:nvGrpSpPr>
          <p:cNvPr id="35" name="Group 35"/>
          <p:cNvGrpSpPr/>
          <p:nvPr/>
        </p:nvGrpSpPr>
        <p:grpSpPr>
          <a:xfrm>
            <a:off x="717233" y="1340168"/>
            <a:ext cx="5742305" cy="4599305"/>
            <a:chOff x="4322" y="3842"/>
            <a:chExt cx="9043" cy="7243"/>
          </a:xfrm>
        </p:grpSpPr>
        <p:sp>
          <p:nvSpPr>
            <p:cNvPr id="3" name="Rectangles 1"/>
            <p:cNvSpPr/>
            <p:nvPr/>
          </p:nvSpPr>
          <p:spPr>
            <a:xfrm>
              <a:off x="4322" y="4150"/>
              <a:ext cx="2566" cy="96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400" kern="100">
                  <a:latin typeface="Calibri" panose="020F0502020204030204"/>
                  <a:ea typeface="Calibri" panose="020F0502020204030204"/>
                  <a:cs typeface="Times New Roman" panose="02020603050405020304"/>
                  <a:sym typeface="Times New Roman" panose="02020603050405020304"/>
                </a:rPr>
                <a:t>User</a:t>
              </a:r>
              <a:endParaRPr lang="en-US" altLang="zh-CN" sz="1400" kern="100">
                <a:latin typeface="Calibri" panose="020F0502020204030204"/>
                <a:ea typeface="Calibri" panose="020F0502020204030204"/>
                <a:cs typeface="Times New Roman" panose="02020603050405020304"/>
                <a:sym typeface="Times New Roman" panose="02020603050405020304"/>
              </a:endParaRPr>
            </a:p>
          </p:txBody>
        </p:sp>
        <p:sp>
          <p:nvSpPr>
            <p:cNvPr id="4" name="Rectangles 18"/>
            <p:cNvSpPr/>
            <p:nvPr/>
          </p:nvSpPr>
          <p:spPr>
            <a:xfrm>
              <a:off x="4325" y="5673"/>
              <a:ext cx="2566" cy="96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400" kern="100">
                  <a:latin typeface="Calibri" panose="020F0502020204030204"/>
                  <a:ea typeface="Calibri" panose="020F0502020204030204"/>
                  <a:cs typeface="Times New Roman" panose="02020603050405020304"/>
                  <a:sym typeface="Times New Roman" panose="02020603050405020304"/>
                </a:rPr>
                <a:t>Authentication</a:t>
              </a:r>
              <a:endParaRPr lang="en-US" altLang="zh-CN" sz="1400" kern="100">
                <a:latin typeface="Calibri" panose="020F0502020204030204"/>
                <a:ea typeface="Calibri" panose="020F0502020204030204"/>
                <a:cs typeface="Times New Roman" panose="02020603050405020304"/>
                <a:sym typeface="Times New Roman" panose="02020603050405020304"/>
              </a:endParaRPr>
            </a:p>
          </p:txBody>
        </p:sp>
        <p:sp>
          <p:nvSpPr>
            <p:cNvPr id="19" name="Rectangles 19"/>
            <p:cNvSpPr/>
            <p:nvPr/>
          </p:nvSpPr>
          <p:spPr>
            <a:xfrm>
              <a:off x="4324" y="7153"/>
              <a:ext cx="2566" cy="96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400" kern="100">
                  <a:latin typeface="Calibri" panose="020F0502020204030204"/>
                  <a:ea typeface="Calibri" panose="020F0502020204030204"/>
                  <a:cs typeface="Times New Roman" panose="02020603050405020304"/>
                  <a:sym typeface="Times New Roman" panose="02020603050405020304"/>
                </a:rPr>
                <a:t>Controller</a:t>
              </a:r>
              <a:endParaRPr lang="en-US" altLang="zh-CN" sz="1400" kern="100">
                <a:latin typeface="Calibri" panose="020F0502020204030204"/>
                <a:ea typeface="Calibri" panose="020F0502020204030204"/>
                <a:cs typeface="Times New Roman" panose="02020603050405020304"/>
                <a:sym typeface="Times New Roman" panose="02020603050405020304"/>
              </a:endParaRPr>
            </a:p>
          </p:txBody>
        </p:sp>
        <p:sp>
          <p:nvSpPr>
            <p:cNvPr id="9" name="Rectangles 20"/>
            <p:cNvSpPr/>
            <p:nvPr/>
          </p:nvSpPr>
          <p:spPr>
            <a:xfrm>
              <a:off x="4368" y="8676"/>
              <a:ext cx="2566" cy="96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400" kern="100">
                  <a:latin typeface="Calibri" panose="020F0502020204030204"/>
                  <a:ea typeface="Calibri" panose="020F0502020204030204"/>
                  <a:cs typeface="Times New Roman" panose="02020603050405020304"/>
                  <a:sym typeface="Times New Roman" panose="02020603050405020304"/>
                </a:rPr>
                <a:t>Localization</a:t>
              </a:r>
              <a:endParaRPr lang="en-US" altLang="zh-CN" sz="1400" kern="100">
                <a:latin typeface="Calibri" panose="020F0502020204030204"/>
                <a:ea typeface="Calibri" panose="020F0502020204030204"/>
                <a:cs typeface="Times New Roman" panose="02020603050405020304"/>
                <a:sym typeface="Times New Roman" panose="02020603050405020304"/>
              </a:endParaRPr>
            </a:p>
          </p:txBody>
        </p:sp>
        <p:sp>
          <p:nvSpPr>
            <p:cNvPr id="21" name="Rectangles 21"/>
            <p:cNvSpPr/>
            <p:nvPr/>
          </p:nvSpPr>
          <p:spPr>
            <a:xfrm>
              <a:off x="4386" y="10117"/>
              <a:ext cx="2566" cy="96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400" kern="100">
                  <a:latin typeface="Calibri" panose="020F0502020204030204"/>
                  <a:ea typeface="Calibri" panose="020F0502020204030204"/>
                  <a:cs typeface="Times New Roman" panose="02020603050405020304"/>
                  <a:sym typeface="Times New Roman" panose="02020603050405020304"/>
                </a:rPr>
                <a:t>Hardware  Interface</a:t>
              </a:r>
              <a:endParaRPr lang="en-US" altLang="zh-CN" sz="1400" kern="100">
                <a:latin typeface="Calibri" panose="020F0502020204030204"/>
                <a:ea typeface="Calibri" panose="020F0502020204030204"/>
                <a:cs typeface="Times New Roman" panose="02020603050405020304"/>
                <a:sym typeface="Times New Roman" panose="02020603050405020304"/>
              </a:endParaRPr>
            </a:p>
          </p:txBody>
        </p:sp>
        <p:sp>
          <p:nvSpPr>
            <p:cNvPr id="11" name="Rectangles 22"/>
            <p:cNvSpPr/>
            <p:nvPr/>
          </p:nvSpPr>
          <p:spPr>
            <a:xfrm>
              <a:off x="7734" y="3842"/>
              <a:ext cx="2251" cy="724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400" kern="100">
                  <a:latin typeface="Calibri" panose="020F0502020204030204"/>
                  <a:ea typeface="Calibri" panose="020F0502020204030204"/>
                  <a:cs typeface="Times New Roman" panose="02020603050405020304"/>
                  <a:sym typeface="Times New Roman" panose="02020603050405020304"/>
                </a:rPr>
                <a:t>Arduino</a:t>
              </a:r>
              <a:endParaRPr lang="en-US" altLang="zh-CN" sz="1400" kern="100">
                <a:latin typeface="Calibri" panose="020F0502020204030204"/>
                <a:ea typeface="Calibri" panose="020F0502020204030204"/>
                <a:cs typeface="Times New Roman" panose="02020603050405020304"/>
                <a:sym typeface="Times New Roman" panose="02020603050405020304"/>
              </a:endParaRPr>
            </a:p>
            <a:p>
              <a:pPr algn="ctr"/>
              <a:r>
                <a:rPr lang="en-US" altLang="zh-CN" sz="1400" kern="100">
                  <a:latin typeface="Calibri" panose="020F0502020204030204"/>
                  <a:ea typeface="Calibri" panose="020F0502020204030204"/>
                  <a:cs typeface="Times New Roman" panose="02020603050405020304"/>
                  <a:sym typeface="Times New Roman" panose="02020603050405020304"/>
                </a:rPr>
                <a:t>Microcontroller</a:t>
              </a:r>
              <a:endParaRPr lang="en-US" altLang="zh-CN" sz="1400" kern="100">
                <a:latin typeface="Calibri" panose="020F0502020204030204"/>
                <a:ea typeface="Calibri" panose="020F0502020204030204"/>
                <a:cs typeface="Times New Roman" panose="02020603050405020304"/>
                <a:sym typeface="Times New Roman" panose="02020603050405020304"/>
              </a:endParaRPr>
            </a:p>
          </p:txBody>
        </p:sp>
        <p:sp>
          <p:nvSpPr>
            <p:cNvPr id="23" name="Rectangles 23"/>
            <p:cNvSpPr/>
            <p:nvPr/>
          </p:nvSpPr>
          <p:spPr>
            <a:xfrm>
              <a:off x="10778" y="4173"/>
              <a:ext cx="2566" cy="96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400" kern="100">
                  <a:latin typeface="Calibri" panose="020F0502020204030204"/>
                  <a:ea typeface="Calibri" panose="020F0502020204030204"/>
                  <a:cs typeface="Times New Roman" panose="02020603050405020304"/>
                  <a:sym typeface="Times New Roman" panose="02020603050405020304"/>
                </a:rPr>
                <a:t>Ultrasonic Sensor</a:t>
              </a:r>
              <a:endParaRPr lang="en-US" altLang="zh-CN" sz="1400" kern="100">
                <a:latin typeface="Calibri" panose="020F0502020204030204"/>
                <a:ea typeface="Calibri" panose="020F0502020204030204"/>
                <a:cs typeface="Times New Roman" panose="02020603050405020304"/>
                <a:sym typeface="Times New Roman" panose="02020603050405020304"/>
              </a:endParaRPr>
            </a:p>
          </p:txBody>
        </p:sp>
        <p:sp>
          <p:nvSpPr>
            <p:cNvPr id="24" name="Rectangles 24"/>
            <p:cNvSpPr/>
            <p:nvPr/>
          </p:nvSpPr>
          <p:spPr>
            <a:xfrm>
              <a:off x="10778" y="5575"/>
              <a:ext cx="2566" cy="96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400" kern="100">
                  <a:latin typeface="Calibri" panose="020F0502020204030204"/>
                  <a:ea typeface="Calibri" panose="020F0502020204030204"/>
                  <a:cs typeface="Times New Roman" panose="02020603050405020304"/>
                  <a:sym typeface="Times New Roman" panose="02020603050405020304"/>
                </a:rPr>
                <a:t>Motor Driver</a:t>
              </a:r>
              <a:endParaRPr lang="en-US" altLang="zh-CN" sz="1400" kern="100">
                <a:latin typeface="Calibri" panose="020F0502020204030204"/>
                <a:ea typeface="Calibri" panose="020F0502020204030204"/>
                <a:cs typeface="Times New Roman" panose="02020603050405020304"/>
                <a:sym typeface="Times New Roman" panose="02020603050405020304"/>
              </a:endParaRPr>
            </a:p>
          </p:txBody>
        </p:sp>
        <p:sp>
          <p:nvSpPr>
            <p:cNvPr id="25" name="Rectangles 25"/>
            <p:cNvSpPr/>
            <p:nvPr/>
          </p:nvSpPr>
          <p:spPr>
            <a:xfrm>
              <a:off x="10838" y="6950"/>
              <a:ext cx="2527" cy="96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400" kern="100">
                  <a:latin typeface="Calibri" panose="020F0502020204030204"/>
                  <a:ea typeface="Calibri" panose="020F0502020204030204"/>
                  <a:cs typeface="Times New Roman" panose="02020603050405020304"/>
                  <a:sym typeface="Times New Roman" panose="02020603050405020304"/>
                </a:rPr>
                <a:t>DC Motor</a:t>
              </a:r>
              <a:endParaRPr lang="en-US" altLang="zh-CN" sz="1400" kern="100">
                <a:latin typeface="Calibri" panose="020F0502020204030204"/>
                <a:ea typeface="Calibri" panose="020F0502020204030204"/>
                <a:cs typeface="Times New Roman" panose="02020603050405020304"/>
                <a:sym typeface="Times New Roman" panose="02020603050405020304"/>
              </a:endParaRPr>
            </a:p>
          </p:txBody>
        </p:sp>
        <p:sp>
          <p:nvSpPr>
            <p:cNvPr id="26" name="Down Arrow 26"/>
            <p:cNvSpPr/>
            <p:nvPr/>
          </p:nvSpPr>
          <p:spPr>
            <a:xfrm>
              <a:off x="5407" y="5157"/>
              <a:ext cx="296" cy="493"/>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sp>
        <p:sp>
          <p:nvSpPr>
            <p:cNvPr id="27" name="Down Arrow 27"/>
            <p:cNvSpPr/>
            <p:nvPr/>
          </p:nvSpPr>
          <p:spPr>
            <a:xfrm>
              <a:off x="5430" y="6641"/>
              <a:ext cx="296" cy="493"/>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sp>
        <p:sp>
          <p:nvSpPr>
            <p:cNvPr id="28" name="Down Arrow 28"/>
            <p:cNvSpPr/>
            <p:nvPr/>
          </p:nvSpPr>
          <p:spPr>
            <a:xfrm>
              <a:off x="5450" y="8161"/>
              <a:ext cx="296" cy="493"/>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sp>
        <p:sp>
          <p:nvSpPr>
            <p:cNvPr id="29" name="Down Arrow 29"/>
            <p:cNvSpPr/>
            <p:nvPr/>
          </p:nvSpPr>
          <p:spPr>
            <a:xfrm>
              <a:off x="5490" y="9641"/>
              <a:ext cx="296" cy="493"/>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sp>
        <p:sp>
          <p:nvSpPr>
            <p:cNvPr id="30" name="Right Arrow 30"/>
            <p:cNvSpPr/>
            <p:nvPr/>
          </p:nvSpPr>
          <p:spPr>
            <a:xfrm>
              <a:off x="7026" y="10401"/>
              <a:ext cx="672" cy="315"/>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sp>
        <p:sp>
          <p:nvSpPr>
            <p:cNvPr id="32" name="Right Arrow 32"/>
            <p:cNvSpPr/>
            <p:nvPr/>
          </p:nvSpPr>
          <p:spPr>
            <a:xfrm>
              <a:off x="10009" y="5852"/>
              <a:ext cx="750" cy="315"/>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sp>
        <p:sp>
          <p:nvSpPr>
            <p:cNvPr id="33" name="Left Arrow 33"/>
            <p:cNvSpPr/>
            <p:nvPr/>
          </p:nvSpPr>
          <p:spPr>
            <a:xfrm>
              <a:off x="9985" y="4243"/>
              <a:ext cx="771" cy="295"/>
            </a:xfrm>
            <a:prstGeom prst="leftArrow">
              <a:avLst/>
            </a:prstGeom>
            <a:ln>
              <a:solidFill>
                <a:schemeClr val="tx1"/>
              </a:solidFill>
            </a:ln>
          </p:spPr>
          <p:style>
            <a:lnRef idx="2">
              <a:schemeClr val="accent6"/>
            </a:lnRef>
            <a:fillRef idx="1">
              <a:schemeClr val="lt1"/>
            </a:fillRef>
            <a:effectRef idx="0">
              <a:schemeClr val="accent6"/>
            </a:effectRef>
            <a:fontRef idx="minor">
              <a:schemeClr val="dk1"/>
            </a:fontRef>
          </p:style>
        </p:sp>
        <p:sp>
          <p:nvSpPr>
            <p:cNvPr id="34" name="Down Arrow 34"/>
            <p:cNvSpPr/>
            <p:nvPr/>
          </p:nvSpPr>
          <p:spPr>
            <a:xfrm>
              <a:off x="11961" y="6601"/>
              <a:ext cx="278" cy="356"/>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073" y="404664"/>
            <a:ext cx="6563737" cy="659160"/>
          </a:xfrm>
        </p:spPr>
        <p:txBody>
          <a:bodyPr>
            <a:noAutofit/>
          </a:bodyPr>
          <a:lstStyle/>
          <a:p>
            <a:r>
              <a:rPr lang="en-IN" sz="4000" dirty="0" smtClean="0">
                <a:latin typeface="Times New Roman" panose="02020603050405020304" pitchFamily="18" charset="0"/>
                <a:cs typeface="Times New Roman" panose="02020603050405020304" pitchFamily="18" charset="0"/>
              </a:rPr>
              <a:t>Hardware </a:t>
            </a:r>
            <a:r>
              <a:rPr lang="en-IN" sz="4000" dirty="0">
                <a:latin typeface="Times New Roman" panose="02020603050405020304" pitchFamily="18" charset="0"/>
                <a:cs typeface="Times New Roman" panose="02020603050405020304" pitchFamily="18" charset="0"/>
              </a:rPr>
              <a:t>requirements</a:t>
            </a:r>
            <a:endParaRPr lang="en-IN" sz="4000" dirty="0">
              <a:latin typeface="Times New Roman" panose="02020603050405020304" pitchFamily="18" charset="0"/>
              <a:cs typeface="Times New Roman" panose="02020603050405020304" pitchFamily="18" charset="0"/>
            </a:endParaRPr>
          </a:p>
        </p:txBody>
      </p:sp>
      <p:sp>
        <p:nvSpPr>
          <p:cNvPr id="5" name="Content Placeholder 2"/>
          <p:cNvSpPr txBox="1"/>
          <p:nvPr/>
        </p:nvSpPr>
        <p:spPr>
          <a:xfrm>
            <a:off x="651394" y="1268761"/>
            <a:ext cx="6656909" cy="273630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Arduino microcontroller (UNO R3)</a:t>
            </a:r>
            <a:endParaRPr lang="en-IN"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Ultrasonic </a:t>
            </a:r>
            <a:r>
              <a:rPr lang="en-IN" dirty="0" smtClean="0">
                <a:latin typeface="Times New Roman" panose="02020603050405020304" pitchFamily="18" charset="0"/>
                <a:cs typeface="Times New Roman" panose="02020603050405020304" pitchFamily="18" charset="0"/>
              </a:rPr>
              <a:t>sensor (HC-SR04)</a:t>
            </a:r>
            <a:endParaRPr lang="en-IN"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DC </a:t>
            </a:r>
            <a:r>
              <a:rPr lang="en-IN" dirty="0" smtClean="0">
                <a:latin typeface="Times New Roman" panose="02020603050405020304" pitchFamily="18" charset="0"/>
                <a:cs typeface="Times New Roman" panose="02020603050405020304" pitchFamily="18" charset="0"/>
              </a:rPr>
              <a:t>motor (1A)</a:t>
            </a:r>
            <a:endParaRPr lang="en-IN"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Battery (12V)</a:t>
            </a:r>
            <a:endParaRPr lang="en-IN"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Bluetooth (HC-05) </a:t>
            </a:r>
            <a:endParaRPr lang="en-IN"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Map generator</a:t>
            </a:r>
            <a:endParaRPr lang="en-IN"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6624736" cy="731168"/>
          </a:xfrm>
        </p:spPr>
        <p:txBody>
          <a:bodyPr>
            <a:noAutofit/>
          </a:bodyPr>
          <a:lstStyle/>
          <a:p>
            <a:r>
              <a:rPr lang="en-IN" sz="4000" dirty="0">
                <a:latin typeface="Times New Roman" panose="02020603050405020304" pitchFamily="18" charset="0"/>
                <a:cs typeface="Times New Roman" panose="02020603050405020304" pitchFamily="18" charset="0"/>
              </a:rPr>
              <a:t>Software </a:t>
            </a:r>
            <a:r>
              <a:rPr lang="en-IN" sz="4000" dirty="0" smtClean="0">
                <a:latin typeface="Times New Roman" panose="02020603050405020304" pitchFamily="18" charset="0"/>
                <a:cs typeface="Times New Roman" panose="02020603050405020304" pitchFamily="18" charset="0"/>
              </a:rPr>
              <a:t>requirements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1560" y="1268760"/>
            <a:ext cx="6347714" cy="1080120"/>
          </a:xfrm>
        </p:spPr>
        <p:txBody>
          <a:bodyPr>
            <a:normAutofit/>
          </a:bodyPr>
          <a:lstStyle/>
          <a:p>
            <a:pPr>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Python IDE</a:t>
            </a:r>
            <a:endParaRPr lang="en-IN"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Arduino </a:t>
            </a:r>
            <a:r>
              <a:rPr lang="en-IN" dirty="0" smtClean="0">
                <a:latin typeface="Times New Roman" panose="02020603050405020304" pitchFamily="18" charset="0"/>
                <a:cs typeface="Times New Roman" panose="02020603050405020304" pitchFamily="18" charset="0"/>
              </a:rPr>
              <a:t>IDE</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anose="02020603050405020304" pitchFamily="18" charset="0"/>
                <a:cs typeface="Times New Roman" panose="02020603050405020304" pitchFamily="18" charset="0"/>
              </a:rPr>
              <a:t>A</a:t>
            </a:r>
            <a:r>
              <a:rPr lang="en-US" altLang="en-IN" sz="4000" dirty="0" smtClean="0">
                <a:latin typeface="Times New Roman" panose="02020603050405020304" pitchFamily="18" charset="0"/>
                <a:cs typeface="Times New Roman" panose="02020603050405020304" pitchFamily="18" charset="0"/>
              </a:rPr>
              <a:t>uthentication</a:t>
            </a:r>
            <a:endParaRPr lang="en-US" altLang="en-IN" sz="4000" dirty="0" smtClean="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609600" y="1488440"/>
            <a:ext cx="6346825" cy="1913255"/>
          </a:xfrm>
        </p:spPr>
        <p:txBody>
          <a:bodyPr>
            <a:noAutofit/>
          </a:bodyPr>
          <a:lstStyle/>
          <a:p>
            <a:pPr algn="just">
              <a:lnSpc>
                <a:spcPct val="80000"/>
              </a:lnSpc>
              <a:spcBef>
                <a:spcPts val="1000"/>
              </a:spcBef>
              <a:spcAft>
                <a:spcPts val="0"/>
              </a:spcAf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Authentication in the system is carried out in two phase as follows, Password based Authentication </a:t>
            </a:r>
            <a:r>
              <a:rPr lang="en-US" altLang="en-IN" dirty="0">
                <a:latin typeface="Times New Roman" panose="02020603050405020304" pitchFamily="18" charset="0"/>
                <a:cs typeface="Times New Roman" panose="02020603050405020304" pitchFamily="18" charset="0"/>
              </a:rPr>
              <a:t>for sign in</a:t>
            </a:r>
            <a:r>
              <a:rPr lang="en-IN" dirty="0">
                <a:latin typeface="Times New Roman" panose="02020603050405020304" pitchFamily="18" charset="0"/>
                <a:cs typeface="Times New Roman" panose="02020603050405020304" pitchFamily="18" charset="0"/>
              </a:rPr>
              <a:t> and  OTP based Authentication </a:t>
            </a:r>
            <a:r>
              <a:rPr lang="en-US" altLang="en-IN" dirty="0">
                <a:latin typeface="Times New Roman" panose="02020603050405020304" pitchFamily="18" charset="0"/>
                <a:cs typeface="Times New Roman" panose="02020603050405020304" pitchFamily="18" charset="0"/>
              </a:rPr>
              <a:t>for registering a new user</a:t>
            </a:r>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just">
              <a:lnSpc>
                <a:spcPct val="80000"/>
              </a:lnSpc>
              <a:spcBef>
                <a:spcPts val="1000"/>
              </a:spcBef>
              <a:spcAft>
                <a:spcPts val="0"/>
              </a:spcAf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password gets encrypted and decrypted using bcrpyt encryption and decryption algorithm</a:t>
            </a:r>
            <a:endParaRPr lang="en-IN" dirty="0">
              <a:latin typeface="Times New Roman" panose="02020603050405020304" pitchFamily="18" charset="0"/>
              <a:cs typeface="Times New Roman" panose="02020603050405020304" pitchFamily="18" charset="0"/>
            </a:endParaRPr>
          </a:p>
        </p:txBody>
      </p:sp>
      <p:pic>
        <p:nvPicPr>
          <p:cNvPr id="4" name="Picture 4" descr="AuthentcationMain"/>
          <p:cNvPicPr>
            <a:picLocks noChangeAspect="1"/>
          </p:cNvPicPr>
          <p:nvPr>
            <p:ph sz="half" idx="2"/>
          </p:nvPr>
        </p:nvPicPr>
        <p:blipFill>
          <a:blip r:embed="rId1"/>
          <a:stretch>
            <a:fillRect/>
          </a:stretch>
        </p:blipFill>
        <p:spPr>
          <a:xfrm>
            <a:off x="2516505" y="3773805"/>
            <a:ext cx="3088005" cy="212915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6482681" cy="875184"/>
          </a:xfrm>
        </p:spPr>
        <p:txBody>
          <a:bodyPr>
            <a:normAutofit/>
          </a:bodyPr>
          <a:lstStyle/>
          <a:p>
            <a:r>
              <a:rPr lang="en-US" altLang="en-IN" sz="4000" dirty="0">
                <a:latin typeface="Times New Roman" panose="02020603050405020304" pitchFamily="18" charset="0"/>
                <a:cs typeface="Times New Roman" panose="02020603050405020304" pitchFamily="18" charset="0"/>
              </a:rPr>
              <a:t>Controller</a:t>
            </a:r>
            <a:endParaRPr lang="en-US" alt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3260" y="1196975"/>
            <a:ext cx="6347460" cy="5434965"/>
          </a:xfrm>
        </p:spPr>
        <p:txBody>
          <a:bodyPr>
            <a:noAutofit/>
          </a:bodyPr>
          <a:lstStyle/>
          <a:p>
            <a:pPr algn="just">
              <a:lnSpc>
                <a:spcPct val="8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 Centralized system needs to control all the operations of the system to make it more reliable and efficient. The controller acts as the centralized system communicates with all other </a:t>
            </a:r>
            <a:r>
              <a:rPr lang="en-US" altLang="en-IN" dirty="0">
                <a:latin typeface="Times New Roman" panose="02020603050405020304" pitchFamily="18" charset="0"/>
                <a:cs typeface="Times New Roman" panose="02020603050405020304" pitchFamily="18" charset="0"/>
              </a:rPr>
              <a:t>modules.</a:t>
            </a:r>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just">
              <a:lnSpc>
                <a:spcPct val="8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After successful authentication, the controller module gets initialized. The computer-user interaction is carried out in this module. </a:t>
            </a:r>
            <a:endParaRPr lang="en-IN" dirty="0">
              <a:latin typeface="Times New Roman" panose="02020603050405020304" pitchFamily="18" charset="0"/>
              <a:cs typeface="Times New Roman" panose="02020603050405020304" pitchFamily="18" charset="0"/>
            </a:endParaRPr>
          </a:p>
          <a:p>
            <a:pPr algn="just">
              <a:lnSpc>
                <a:spcPct val="8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the </a:t>
            </a:r>
            <a:r>
              <a:rPr lang="en-IN" b="1" dirty="0">
                <a:latin typeface="Times New Roman" panose="02020603050405020304" pitchFamily="18" charset="0"/>
                <a:cs typeface="Times New Roman" panose="02020603050405020304" pitchFamily="18" charset="0"/>
              </a:rPr>
              <a:t>map generation phase</a:t>
            </a:r>
            <a:r>
              <a:rPr lang="en-IN" dirty="0">
                <a:latin typeface="Times New Roman" panose="02020603050405020304" pitchFamily="18" charset="0"/>
                <a:cs typeface="Times New Roman" panose="02020603050405020304" pitchFamily="18" charset="0"/>
              </a:rPr>
              <a:t>, the system operates in manual mode where the user has to control the system. While navigating in manual mode the system creates a map by interacting with the map generation module.</a:t>
            </a:r>
            <a:endParaRPr lang="en-IN" dirty="0">
              <a:latin typeface="Times New Roman" panose="02020603050405020304" pitchFamily="18" charset="0"/>
              <a:cs typeface="Times New Roman" panose="02020603050405020304" pitchFamily="18" charset="0"/>
            </a:endParaRPr>
          </a:p>
          <a:p>
            <a:pPr algn="just">
              <a:lnSpc>
                <a:spcPct val="8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If the user chooses to </a:t>
            </a:r>
            <a:r>
              <a:rPr lang="en-IN" b="1" dirty="0">
                <a:latin typeface="Times New Roman" panose="02020603050405020304" pitchFamily="18" charset="0"/>
                <a:cs typeface="Times New Roman" panose="02020603050405020304" pitchFamily="18" charset="0"/>
              </a:rPr>
              <a:t>load the map</a:t>
            </a:r>
            <a:r>
              <a:rPr lang="en-IN" dirty="0">
                <a:latin typeface="Times New Roman" panose="02020603050405020304" pitchFamily="18" charset="0"/>
                <a:cs typeface="Times New Roman" panose="02020603050405020304" pitchFamily="18" charset="0"/>
              </a:rPr>
              <a:t> the user is requested to enter the destination node from the displayed graph-structured map. The </a:t>
            </a:r>
            <a:r>
              <a:rPr lang="en-US" altLang="en-IN" dirty="0">
                <a:latin typeface="Times New Roman" panose="02020603050405020304" pitchFamily="18" charset="0"/>
                <a:cs typeface="Times New Roman" panose="02020603050405020304" pitchFamily="18" charset="0"/>
              </a:rPr>
              <a:t>sytem will o</a:t>
            </a:r>
            <a:r>
              <a:rPr lang="en-IN" dirty="0">
                <a:latin typeface="Times New Roman" panose="02020603050405020304" pitchFamily="18" charset="0"/>
                <a:cs typeface="Times New Roman" panose="02020603050405020304" pitchFamily="18" charset="0"/>
              </a:rPr>
              <a:t>btaining the path </a:t>
            </a:r>
            <a:r>
              <a:rPr lang="en-US" altLang="en-IN" dirty="0">
                <a:latin typeface="Times New Roman" panose="02020603050405020304" pitchFamily="18" charset="0"/>
                <a:cs typeface="Times New Roman" panose="02020603050405020304" pitchFamily="18" charset="0"/>
              </a:rPr>
              <a:t>and</a:t>
            </a:r>
            <a:r>
              <a:rPr lang="en-IN" dirty="0">
                <a:latin typeface="Times New Roman" panose="02020603050405020304" pitchFamily="18" charset="0"/>
                <a:cs typeface="Times New Roman" panose="02020603050405020304" pitchFamily="18" charset="0"/>
              </a:rPr>
              <a:t> navigate to the destinati</a:t>
            </a:r>
            <a:r>
              <a:rPr lang="en-US" altLang="en-IN" dirty="0">
                <a:latin typeface="Times New Roman" panose="02020603050405020304" pitchFamily="18" charset="0"/>
                <a:cs typeface="Times New Roman" panose="02020603050405020304" pitchFamily="18" charset="0"/>
              </a:rPr>
              <a:t>on.</a:t>
            </a:r>
            <a:endParaRPr lang="en-US" altLang="en-IN" dirty="0">
              <a:latin typeface="Times New Roman" panose="02020603050405020304" pitchFamily="18" charset="0"/>
              <a:cs typeface="Times New Roman" panose="02020603050405020304" pitchFamily="18" charset="0"/>
            </a:endParaRPr>
          </a:p>
          <a:p>
            <a:pPr algn="just">
              <a:lnSpc>
                <a:spcPct val="8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sym typeface="+mn-ea"/>
              </a:rPr>
              <a:t>Obstacle avoidance</a:t>
            </a:r>
            <a:r>
              <a:rPr lang="en-IN" dirty="0">
                <a:latin typeface="Times New Roman" panose="02020603050405020304" pitchFamily="18" charset="0"/>
                <a:cs typeface="Times New Roman" panose="02020603050405020304" pitchFamily="18" charset="0"/>
                <a:sym typeface="+mn-ea"/>
              </a:rPr>
              <a:t> is the task of satisfying some control objective subject to non-collision position constraints.The obstacle detection system can detect both static and dynamic obstacles. Obstacles are detected through the data perceived from an ultrasonic sensor mounted at the front. While right and left turn the obstacle is detected using the side-mounted sensors.</a:t>
            </a:r>
            <a:endParaRPr lang="en-US" alt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6482681" cy="875184"/>
          </a:xfrm>
        </p:spPr>
        <p:txBody>
          <a:bodyPr>
            <a:normAutofit/>
          </a:bodyPr>
          <a:lstStyle/>
          <a:p>
            <a:r>
              <a:rPr lang="en-US" altLang="en-IN" sz="4000" dirty="0">
                <a:latin typeface="Times New Roman" panose="02020603050405020304" pitchFamily="18" charset="0"/>
                <a:cs typeface="Times New Roman" panose="02020603050405020304" pitchFamily="18" charset="0"/>
              </a:rPr>
              <a:t>Flow diagram of Controller</a:t>
            </a:r>
            <a:endParaRPr lang="en-US" altLang="en-IN" sz="4000" dirty="0">
              <a:latin typeface="Times New Roman" panose="02020603050405020304" pitchFamily="18" charset="0"/>
              <a:cs typeface="Times New Roman" panose="02020603050405020304" pitchFamily="18" charset="0"/>
            </a:endParaRPr>
          </a:p>
        </p:txBody>
      </p:sp>
      <p:pic>
        <p:nvPicPr>
          <p:cNvPr id="9" name="Picture 9" descr="Untitled Diagram"/>
          <p:cNvPicPr>
            <a:picLocks noChangeAspect="1"/>
          </p:cNvPicPr>
          <p:nvPr>
            <p:ph idx="1"/>
          </p:nvPr>
        </p:nvPicPr>
        <p:blipFill>
          <a:blip r:embed="rId1"/>
          <a:stretch>
            <a:fillRect/>
          </a:stretch>
        </p:blipFill>
        <p:spPr>
          <a:xfrm>
            <a:off x="242570" y="1279525"/>
            <a:ext cx="5715635" cy="53435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6480720" cy="792088"/>
          </a:xfrm>
        </p:spPr>
        <p:txBody>
          <a:bodyPr>
            <a:normAutofit/>
          </a:bodyPr>
          <a:lstStyle/>
          <a:p>
            <a:r>
              <a:rPr lang="en-US" altLang="en-IN" sz="4000" dirty="0">
                <a:latin typeface="Times New Roman" panose="02020603050405020304" pitchFamily="18" charset="0"/>
                <a:cs typeface="Times New Roman" panose="02020603050405020304" pitchFamily="18" charset="0"/>
              </a:rPr>
              <a:t>Hardware Interface</a:t>
            </a:r>
            <a:endParaRPr lang="en-US" alt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1505" y="1196975"/>
            <a:ext cx="6347460" cy="4883150"/>
          </a:xfrm>
        </p:spPr>
        <p:txBody>
          <a:bodyPr>
            <a:noAutofit/>
          </a:bodyPr>
          <a:lstStyle/>
          <a:p>
            <a:pPr algn="just">
              <a:lnSpc>
                <a:spcPct val="8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Hardware interface acts as the middleware between the hardware and software it handles Perception and Navigation of the wheelchair. Its role is to send navigation instructions and receive sensor data from the hardware which is required to generate a map.</a:t>
            </a:r>
            <a:endParaRPr lang="en-IN" dirty="0">
              <a:latin typeface="Times New Roman" panose="02020603050405020304" pitchFamily="18" charset="0"/>
              <a:cs typeface="Times New Roman" panose="02020603050405020304" pitchFamily="18" charset="0"/>
            </a:endParaRPr>
          </a:p>
          <a:p>
            <a:pPr algn="just">
              <a:lnSpc>
                <a:spcPct val="8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Navigation of the wheelchair can be classified into two modes as follows,</a:t>
            </a:r>
            <a:endParaRPr lang="en-IN" dirty="0">
              <a:latin typeface="Times New Roman" panose="02020603050405020304" pitchFamily="18" charset="0"/>
              <a:cs typeface="Times New Roman" panose="02020603050405020304" pitchFamily="18" charset="0"/>
            </a:endParaRPr>
          </a:p>
          <a:p>
            <a:pPr algn="just">
              <a:lnSpc>
                <a:spcPct val="80000"/>
              </a:lnSpc>
              <a:buFont typeface="Arial" panose="020B0604020202020204" pitchFamily="34" charset="0"/>
              <a:buChar char="•"/>
            </a:pPr>
            <a:r>
              <a:rPr lang="en-US" altLang="en-IN" dirty="0">
                <a:latin typeface="Times New Roman" panose="02020603050405020304" pitchFamily="18" charset="0"/>
                <a:cs typeface="Times New Roman" panose="02020603050405020304" pitchFamily="18" charset="0"/>
              </a:rPr>
              <a:t>In</a:t>
            </a:r>
            <a:r>
              <a:rPr lang="en-US" altLang="en-IN" b="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Manual mode</a:t>
            </a:r>
            <a:r>
              <a:rPr lang="en-US" altLang="en-IN" b="1" dirty="0">
                <a:latin typeface="Times New Roman" panose="02020603050405020304" pitchFamily="18" charset="0"/>
                <a:cs typeface="Times New Roman" panose="02020603050405020304" pitchFamily="18" charset="0"/>
              </a:rPr>
              <a:t>, </a:t>
            </a:r>
            <a:r>
              <a:rPr lang="en-US" altLang="en-IN" dirty="0">
                <a:latin typeface="Times New Roman" panose="02020603050405020304" pitchFamily="18" charset="0"/>
                <a:cs typeface="Times New Roman" panose="02020603050405020304" pitchFamily="18" charset="0"/>
              </a:rPr>
              <a:t>t</a:t>
            </a:r>
            <a:r>
              <a:rPr lang="en-IN" dirty="0">
                <a:latin typeface="Times New Roman" panose="02020603050405020304" pitchFamily="18" charset="0"/>
                <a:cs typeface="Times New Roman" panose="02020603050405020304" pitchFamily="18" charset="0"/>
              </a:rPr>
              <a:t>he system works based on user commands. The user has to control the system via commands for each action. The user can control the system using the arrow keys in the keyboar</a:t>
            </a:r>
            <a:r>
              <a:rPr lang="en-US" altLang="en-IN" dirty="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lnSpc>
                <a:spcPct val="80000"/>
              </a:lnSpc>
              <a:buFont typeface="Arial" panose="020B0604020202020204" pitchFamily="34" charset="0"/>
              <a:buChar char="•"/>
            </a:pPr>
            <a:r>
              <a:rPr lang="en-US" altLang="en-IN" dirty="0">
                <a:latin typeface="Times New Roman" panose="02020603050405020304" pitchFamily="18" charset="0"/>
                <a:cs typeface="Times New Roman" panose="02020603050405020304" pitchFamily="18" charset="0"/>
              </a:rPr>
              <a:t>In</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Autopilot mode</a:t>
            </a:r>
            <a:r>
              <a:rPr lang="en-US" alt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 presence of the map, the user need not control the system manually. The user has to specify the destination whereas the system plans the path from the current location to the destination. Using the path the system reaches the destination automatically.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724" y="404664"/>
            <a:ext cx="6347713" cy="947192"/>
          </a:xfrm>
        </p:spPr>
        <p:txBody>
          <a:bodyPr>
            <a:normAutofit/>
          </a:bodyPr>
          <a:lstStyle/>
          <a:p>
            <a:r>
              <a:rPr lang="en-US" altLang="en-IN" sz="4000" dirty="0">
                <a:latin typeface="Times New Roman" panose="02020603050405020304" pitchFamily="18" charset="0"/>
                <a:cs typeface="Times New Roman" panose="02020603050405020304" pitchFamily="18" charset="0"/>
              </a:rPr>
              <a:t>Localization</a:t>
            </a:r>
            <a:endParaRPr lang="en-US" alt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1505" y="1268730"/>
            <a:ext cx="6347460" cy="4758690"/>
          </a:xfrm>
        </p:spPr>
        <p:txBody>
          <a:bodyPr>
            <a:noAutofit/>
          </a:bodyPr>
          <a:lstStyle/>
          <a:p>
            <a:pPr algn="just">
              <a:lnSpc>
                <a:spcPct val="8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Localization is a step implemented in the majority of robots and vehicles to locate with a really small margin of error. There are many different techniques to help an autonomous vehicle locate itself. </a:t>
            </a:r>
            <a:endParaRPr lang="en-IN" dirty="0">
              <a:latin typeface="Times New Roman" panose="02020603050405020304" pitchFamily="18" charset="0"/>
              <a:cs typeface="Times New Roman" panose="02020603050405020304" pitchFamily="18" charset="0"/>
            </a:endParaRPr>
          </a:p>
          <a:p>
            <a:pPr algn="just">
              <a:lnSpc>
                <a:spcPct val="8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 very popular technique if we also want to estimate the map exists. It is called SLAM (Simultaneous Localization And Mapping). In this technique, we estimate our position but also the position of landmark. Its can be categorized into two major phases.</a:t>
            </a:r>
            <a:endParaRPr lang="en-IN" dirty="0">
              <a:latin typeface="Times New Roman" panose="02020603050405020304" pitchFamily="18" charset="0"/>
              <a:cs typeface="Times New Roman" panose="02020603050405020304" pitchFamily="18" charset="0"/>
            </a:endParaRPr>
          </a:p>
          <a:p>
            <a:pPr algn="just">
              <a:lnSpc>
                <a:spcPct val="8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Global localization</a:t>
            </a:r>
            <a:r>
              <a:rPr lang="en-IN" dirty="0">
                <a:latin typeface="Times New Roman" panose="02020603050405020304" pitchFamily="18" charset="0"/>
                <a:cs typeface="Times New Roman" panose="02020603050405020304" pitchFamily="18" charset="0"/>
              </a:rPr>
              <a:t> is to locate its position in the global environment. It is carried out using the sensor data perception phase. The environment is mapped through the sensor data received and the map can be used to localize itself. </a:t>
            </a:r>
            <a:endParaRPr lang="en-IN" dirty="0">
              <a:latin typeface="Times New Roman" panose="02020603050405020304" pitchFamily="18" charset="0"/>
              <a:cs typeface="Times New Roman" panose="02020603050405020304" pitchFamily="18" charset="0"/>
            </a:endParaRPr>
          </a:p>
          <a:p>
            <a:pPr algn="just">
              <a:lnSpc>
                <a:spcPct val="8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goal of </a:t>
            </a:r>
            <a:r>
              <a:rPr lang="en-IN" b="1" dirty="0">
                <a:latin typeface="Times New Roman" panose="02020603050405020304" pitchFamily="18" charset="0"/>
                <a:cs typeface="Times New Roman" panose="02020603050405020304" pitchFamily="18" charset="0"/>
              </a:rPr>
              <a:t>pose tracking</a:t>
            </a:r>
            <a:r>
              <a:rPr lang="en-IN" dirty="0">
                <a:latin typeface="Times New Roman" panose="02020603050405020304" pitchFamily="18" charset="0"/>
                <a:cs typeface="Times New Roman" panose="02020603050405020304" pitchFamily="18" charset="0"/>
              </a:rPr>
              <a:t> is to maintain accurate tracking of a vehicle’s pose during the whole task. The pose of the system is to be updated during each movement of the wheelchair. The map in the system is a graph structure hence the localization can be represented as x and y coordinates.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750" y="477520"/>
            <a:ext cx="6347460" cy="5704205"/>
          </a:xfrm>
        </p:spPr>
        <p:txBody>
          <a:bodyPr>
            <a:noAutofit/>
          </a:bodyPr>
          <a:lstStyle/>
          <a:p>
            <a:pPr>
              <a:buFont typeface="Arial" panose="020B0604020202020204" pitchFamily="34" charset="0"/>
              <a:buChar char="•"/>
            </a:pPr>
            <a:r>
              <a:rPr lang="en-US" altLang="en-IN" dirty="0" smtClean="0">
                <a:latin typeface="Times New Roman" panose="02020603050405020304" pitchFamily="18" charset="0"/>
                <a:cs typeface="Times New Roman" panose="02020603050405020304" pitchFamily="18" charset="0"/>
              </a:rPr>
              <a:t>Modules description</a:t>
            </a:r>
            <a:endParaRPr lang="en-US" altLang="en-IN"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en-IN" dirty="0" smtClean="0">
                <a:latin typeface="Times New Roman" panose="02020603050405020304" pitchFamily="18" charset="0"/>
                <a:cs typeface="Times New Roman" panose="02020603050405020304" pitchFamily="18" charset="0"/>
              </a:rPr>
              <a:t>Screenshot</a:t>
            </a:r>
            <a:endParaRPr lang="en-IN"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en-IN" dirty="0" smtClean="0">
                <a:latin typeface="Times New Roman" panose="02020603050405020304" pitchFamily="18" charset="0"/>
                <a:cs typeface="Times New Roman" panose="02020603050405020304" pitchFamily="18" charset="0"/>
              </a:rPr>
              <a:t>Conclusion</a:t>
            </a:r>
            <a:endParaRPr lang="en-IN"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en-IN" dirty="0">
                <a:latin typeface="Times New Roman" panose="02020603050405020304" pitchFamily="18" charset="0"/>
                <a:cs typeface="Times New Roman" panose="02020603050405020304" pitchFamily="18" charset="0"/>
              </a:rPr>
              <a:t>References</a:t>
            </a:r>
            <a:endParaRPr lang="en-US" alt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IN" sz="4000" dirty="0">
                <a:latin typeface="Times New Roman" panose="02020603050405020304" pitchFamily="18" charset="0"/>
                <a:cs typeface="Times New Roman" panose="02020603050405020304" pitchFamily="18" charset="0"/>
              </a:rPr>
              <a:t>Screenshot</a:t>
            </a:r>
            <a:endParaRPr lang="en-US" altLang="en-IN" sz="4000" dirty="0">
              <a:latin typeface="Times New Roman" panose="02020603050405020304" pitchFamily="18" charset="0"/>
              <a:cs typeface="Times New Roman" panose="02020603050405020304" pitchFamily="18" charset="0"/>
            </a:endParaRPr>
          </a:p>
        </p:txBody>
      </p:sp>
      <p:pic>
        <p:nvPicPr>
          <p:cNvPr id="46" name="Picture 2" descr="IMG_20200312_215208"/>
          <p:cNvPicPr>
            <a:picLocks noChangeAspect="1" noChangeArrowheads="1"/>
          </p:cNvPicPr>
          <p:nvPr>
            <p:ph idx="1"/>
          </p:nvPr>
        </p:nvPicPr>
        <p:blipFill>
          <a:blip r:embed="rId1" cstate="print"/>
          <a:srcRect/>
          <a:stretch>
            <a:fillRect/>
          </a:stretch>
        </p:blipFill>
        <p:spPr>
          <a:xfrm>
            <a:off x="840105" y="1562735"/>
            <a:ext cx="5886450" cy="346583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1" descr="AthenticationLogin"/>
          <p:cNvPicPr>
            <a:picLocks noChangeAspect="1"/>
          </p:cNvPicPr>
          <p:nvPr>
            <p:ph sz="half" idx="1"/>
          </p:nvPr>
        </p:nvPicPr>
        <p:blipFill>
          <a:blip r:embed="rId1"/>
          <a:stretch>
            <a:fillRect/>
          </a:stretch>
        </p:blipFill>
        <p:spPr>
          <a:xfrm>
            <a:off x="807085" y="359410"/>
            <a:ext cx="4398645" cy="2847340"/>
          </a:xfrm>
          <a:prstGeom prst="rect">
            <a:avLst/>
          </a:prstGeom>
        </p:spPr>
      </p:pic>
      <p:pic>
        <p:nvPicPr>
          <p:cNvPr id="15" name="Picture 15" descr="AuthenticationRegister"/>
          <p:cNvPicPr>
            <a:picLocks noChangeAspect="1"/>
          </p:cNvPicPr>
          <p:nvPr>
            <p:ph sz="half" idx="2"/>
          </p:nvPr>
        </p:nvPicPr>
        <p:blipFill>
          <a:blip r:embed="rId2"/>
          <a:stretch>
            <a:fillRect/>
          </a:stretch>
        </p:blipFill>
        <p:spPr>
          <a:xfrm>
            <a:off x="886460" y="3406775"/>
            <a:ext cx="4240530" cy="281241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6" descr="Annotation 2020-03-12 221110"/>
          <p:cNvPicPr>
            <a:picLocks noChangeAspect="1" noChangeArrowheads="1"/>
          </p:cNvPicPr>
          <p:nvPr>
            <p:ph idx="1"/>
          </p:nvPr>
        </p:nvPicPr>
        <p:blipFill>
          <a:blip r:embed="rId1" cstate="print"/>
          <a:srcRect/>
          <a:stretch>
            <a:fillRect/>
          </a:stretch>
        </p:blipFill>
        <p:spPr>
          <a:xfrm>
            <a:off x="662305" y="915670"/>
            <a:ext cx="6347460" cy="388874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7" descr="result"/>
          <p:cNvPicPr>
            <a:picLocks noChangeAspect="1" noChangeArrowheads="1"/>
          </p:cNvPicPr>
          <p:nvPr>
            <p:ph idx="1"/>
          </p:nvPr>
        </p:nvPicPr>
        <p:blipFill>
          <a:blip r:embed="rId1" cstate="print"/>
          <a:srcRect l="13176" t="6944" r="17070" b="-30"/>
          <a:stretch>
            <a:fillRect/>
          </a:stretch>
        </p:blipFill>
        <p:spPr>
          <a:xfrm>
            <a:off x="609600" y="842010"/>
            <a:ext cx="6347460" cy="4330065"/>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6480720" cy="875184"/>
          </a:xfrm>
        </p:spPr>
        <p:txBody>
          <a:bodyPr>
            <a:normAutofit/>
          </a:bodyPr>
          <a:lstStyle/>
          <a:p>
            <a:r>
              <a:rPr lang="en-IN" sz="4000" dirty="0" smtClean="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3260" y="1196975"/>
            <a:ext cx="6480810" cy="2686685"/>
          </a:xfrm>
        </p:spPr>
        <p:txBody>
          <a:bodyPr>
            <a:noAutofit/>
          </a:bodyPr>
          <a:lstStyle/>
          <a:p>
            <a:pPr algn="just">
              <a:lnSpc>
                <a:spcPct val="8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system generates a storable map based on the path tracked by the system, thus indoor navigation can be made autonomous and improved by using the map generated by the system at minimum cost and time.</a:t>
            </a:r>
            <a:endParaRPr lang="en-IN" dirty="0">
              <a:latin typeface="Times New Roman" panose="02020603050405020304" pitchFamily="18" charset="0"/>
              <a:cs typeface="Times New Roman" panose="02020603050405020304" pitchFamily="18" charset="0"/>
            </a:endParaRPr>
          </a:p>
          <a:p>
            <a:pPr algn="just">
              <a:lnSpc>
                <a:spcPct val="8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Furthermore, navigation can be made more accurate by generating a 3D map and adding computer vision to the system whereas our system cannot detect doors, tables, and chairs which can detected by including computer vision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6347713" cy="936104"/>
          </a:xfrm>
        </p:spPr>
        <p:txBody>
          <a:bodyPr>
            <a:normAutofit/>
          </a:bodyPr>
          <a:lstStyle/>
          <a:p>
            <a:r>
              <a:rPr lang="en-IN" sz="4000" dirty="0" smtClean="0">
                <a:latin typeface="Times New Roman" panose="02020603050405020304" pitchFamily="18" charset="0"/>
                <a:cs typeface="Times New Roman" panose="02020603050405020304" pitchFamily="18" charset="0"/>
              </a:rPr>
              <a:t>Reference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9750" y="1268730"/>
            <a:ext cx="6624955" cy="5071745"/>
          </a:xfrm>
        </p:spPr>
        <p:txBody>
          <a:bodyPr>
            <a:normAutofit/>
          </a:bodyPr>
          <a:lstStyle/>
          <a:p>
            <a:pPr algn="just">
              <a:lnSpc>
                <a:spcPct val="80000"/>
              </a:lnSpc>
              <a:buFont typeface="+mj-lt"/>
              <a:buAutoNum type="arabicPeriod"/>
            </a:pPr>
            <a:r>
              <a:rPr lang="en-IN" dirty="0">
                <a:latin typeface="Times New Roman" panose="02020603050405020304" pitchFamily="18" charset="0"/>
                <a:cs typeface="Times New Roman" panose="02020603050405020304" pitchFamily="18" charset="0"/>
              </a:rPr>
              <a:t>Sateesh Reddy Avutu, Dinesh Bhatia and B. Venkateswara Reddy (2016) ‘Design of low-cost manual cum Electric-powered wheelchair for Disabled person’s to use in indoor’, International Conference on Next Generation Computing Technologies,pp. 178-184.</a:t>
            </a:r>
            <a:endParaRPr lang="en-IN" dirty="0">
              <a:latin typeface="Times New Roman" panose="02020603050405020304" pitchFamily="18" charset="0"/>
              <a:cs typeface="Times New Roman" panose="02020603050405020304" pitchFamily="18" charset="0"/>
            </a:endParaRPr>
          </a:p>
          <a:p>
            <a:pPr algn="just">
              <a:lnSpc>
                <a:spcPct val="80000"/>
              </a:lnSpc>
              <a:buFont typeface="+mj-lt"/>
              <a:buAutoNum type="arabicPeriod"/>
            </a:pPr>
            <a:r>
              <a:rPr lang="en-IN" dirty="0">
                <a:latin typeface="Times New Roman" panose="02020603050405020304" pitchFamily="18" charset="0"/>
                <a:cs typeface="Times New Roman" panose="02020603050405020304" pitchFamily="18" charset="0"/>
              </a:rPr>
              <a:t>Khyati  Meena ,Shubham Gupta and Vijay Khar (2017) ‘Voice Controlled Wheelchair’, 2017 2nd International Journal of Electronics, Electrical and Computational System, Volume 6,pp-23-27.</a:t>
            </a:r>
            <a:endParaRPr lang="en-IN" dirty="0">
              <a:latin typeface="Times New Roman" panose="02020603050405020304" pitchFamily="18" charset="0"/>
              <a:cs typeface="Times New Roman" panose="02020603050405020304" pitchFamily="18" charset="0"/>
            </a:endParaRPr>
          </a:p>
          <a:p>
            <a:pPr algn="just">
              <a:lnSpc>
                <a:spcPct val="80000"/>
              </a:lnSpc>
              <a:buFont typeface="+mj-lt"/>
              <a:buAutoNum type="arabicPeriod"/>
            </a:pPr>
            <a:r>
              <a:rPr lang="en-IN" dirty="0">
                <a:latin typeface="Times New Roman" panose="02020603050405020304" pitchFamily="18" charset="0"/>
                <a:cs typeface="Times New Roman" panose="02020603050405020304" pitchFamily="18" charset="0"/>
              </a:rPr>
              <a:t>Harkishan Singh Grewal, Neha Thotappala Jayaprakash, Aaron Matthews, Chinmay Shrivastav, and Kiran George (2018) ‘Autonomous Wheelchair Navigation in Unmapped Indoor Environments’, National Science Foundation under grant no. ECCS-1150507.</a:t>
            </a:r>
            <a:endParaRPr lang="en-IN" dirty="0">
              <a:latin typeface="Times New Roman" panose="02020603050405020304" pitchFamily="18" charset="0"/>
              <a:cs typeface="Times New Roman" panose="02020603050405020304" pitchFamily="18" charset="0"/>
            </a:endParaRPr>
          </a:p>
          <a:p>
            <a:pPr algn="just">
              <a:lnSpc>
                <a:spcPct val="80000"/>
              </a:lnSpc>
              <a:buFont typeface="+mj-lt"/>
              <a:buAutoNum type="arabicPeriod"/>
            </a:pPr>
            <a:r>
              <a:rPr lang="en-IN" dirty="0">
                <a:latin typeface="Times New Roman" panose="02020603050405020304" pitchFamily="18" charset="0"/>
                <a:cs typeface="Times New Roman" panose="02020603050405020304" pitchFamily="18" charset="0"/>
              </a:rPr>
              <a:t>Tarun Debnath, AFM Zainul Abadin &amp; Md. Anwar Hossain (2018) ‘Android Controlled Smart Wheelchair for Disabilities’ ,Global Journal of Computer Science and Technology: G Interdisciplinary, Volume 18, Issue 1,Online ISSN: 0975-4172.</a:t>
            </a:r>
            <a:endParaRPr lang="en-IN" dirty="0">
              <a:latin typeface="Times New Roman" panose="02020603050405020304" pitchFamily="18" charset="0"/>
              <a:cs typeface="Times New Roman" panose="02020603050405020304" pitchFamily="18" charset="0"/>
            </a:endParaRPr>
          </a:p>
          <a:p>
            <a:pPr algn="just">
              <a:lnSpc>
                <a:spcPct val="80000"/>
              </a:lnSpc>
              <a:buFont typeface="+mj-lt"/>
              <a:buAutoNum type="arabicPeriod"/>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750" y="530860"/>
            <a:ext cx="6624955" cy="5835015"/>
          </a:xfrm>
        </p:spPr>
        <p:txBody>
          <a:bodyPr>
            <a:normAutofit/>
          </a:bodyPr>
          <a:lstStyle/>
          <a:p>
            <a:pPr algn="just">
              <a:lnSpc>
                <a:spcPct val="80000"/>
              </a:lnSpc>
              <a:buFont typeface="+mj-lt"/>
              <a:buAutoNum type="arabicPeriod" startAt="5"/>
            </a:pPr>
            <a:r>
              <a:rPr lang="en-IN" dirty="0">
                <a:latin typeface="Times New Roman" panose="02020603050405020304" pitchFamily="18" charset="0"/>
                <a:cs typeface="Times New Roman" panose="02020603050405020304" pitchFamily="18" charset="0"/>
                <a:sym typeface="+mn-ea"/>
              </a:rPr>
              <a:t>Behnam Irani, Jingchuan Wang and Weidong Chen (2018) ‘A Localizability Constraint-Based Path Planning Method for Autonomous Vehicles’, IEEE transactions on Intelligent Transportation Systems, ISSN:1524-9050.</a:t>
            </a:r>
            <a:endParaRPr lang="en-IN" dirty="0">
              <a:latin typeface="Times New Roman" panose="02020603050405020304" pitchFamily="18" charset="0"/>
              <a:cs typeface="Times New Roman" panose="02020603050405020304" pitchFamily="18" charset="0"/>
              <a:sym typeface="+mn-ea"/>
            </a:endParaRPr>
          </a:p>
          <a:p>
            <a:pPr algn="just">
              <a:lnSpc>
                <a:spcPct val="80000"/>
              </a:lnSpc>
              <a:buFont typeface="+mj-lt"/>
              <a:buAutoNum type="arabicPeriod" startAt="5"/>
            </a:pPr>
            <a:r>
              <a:rPr lang="en-IN" dirty="0">
                <a:latin typeface="Times New Roman" panose="02020603050405020304" pitchFamily="18" charset="0"/>
                <a:cs typeface="Times New Roman" panose="02020603050405020304" pitchFamily="18" charset="0"/>
                <a:sym typeface="+mn-ea"/>
              </a:rPr>
              <a:t>Wenjing Li, Dan Hu and Zhiyong Lin (2018)  ‘Indoor Space Dimensional Model Supporting the Barrier-free Path-finding’, National Science Foundation of China under Grant No. 41271449.</a:t>
            </a:r>
            <a:endParaRPr lang="en-IN" dirty="0">
              <a:latin typeface="Times New Roman" panose="02020603050405020304" pitchFamily="18" charset="0"/>
              <a:cs typeface="Times New Roman" panose="02020603050405020304" pitchFamily="18" charset="0"/>
            </a:endParaRPr>
          </a:p>
          <a:p>
            <a:pPr algn="just">
              <a:lnSpc>
                <a:spcPct val="80000"/>
              </a:lnSpc>
              <a:buFont typeface="+mj-lt"/>
              <a:buAutoNum type="arabicPeriod" startAt="5"/>
            </a:pPr>
            <a:r>
              <a:rPr lang="en-IN" dirty="0">
                <a:latin typeface="Times New Roman" panose="02020603050405020304" pitchFamily="18" charset="0"/>
                <a:cs typeface="Times New Roman" panose="02020603050405020304" pitchFamily="18" charset="0"/>
                <a:sym typeface="+mn-ea"/>
              </a:rPr>
              <a:t>Ananthakrishnan D.S, Jishnu Prakash K, Renjith R and. Dr. Ansamma John (2019) ‘Autonomous Indoor Navigation for Wheelchairs using Signboards’, IEEE transactions on Intelligent Transportation Systems under Grant.</a:t>
            </a:r>
            <a:endParaRPr lang="en-IN" dirty="0">
              <a:latin typeface="Times New Roman" panose="02020603050405020304" pitchFamily="18" charset="0"/>
              <a:cs typeface="Times New Roman" panose="02020603050405020304" pitchFamily="18" charset="0"/>
            </a:endParaRPr>
          </a:p>
          <a:p>
            <a:pPr algn="just">
              <a:lnSpc>
                <a:spcPct val="80000"/>
              </a:lnSpc>
              <a:buFont typeface="+mj-lt"/>
              <a:buAutoNum type="arabicPeriod" startAt="5"/>
            </a:pPr>
            <a:r>
              <a:rPr lang="en-IN" dirty="0">
                <a:latin typeface="Times New Roman" panose="02020603050405020304" pitchFamily="18" charset="0"/>
                <a:cs typeface="Times New Roman" panose="02020603050405020304" pitchFamily="18" charset="0"/>
                <a:sym typeface="+mn-ea"/>
              </a:rPr>
              <a:t>Rami Alkhatib, Afif Swaidan, Jana Marzouk, Maher Sabbah, Samir Berjaoui and Mohamad O.Diab (2019) ‘Smart Autonomous Wheelchair’, IEEE , Grant no:978-1-7281-3578-6/19.</a:t>
            </a:r>
            <a:endParaRPr lang="en-IN" dirty="0">
              <a:latin typeface="Times New Roman" panose="02020603050405020304" pitchFamily="18" charset="0"/>
              <a:cs typeface="Times New Roman" panose="02020603050405020304" pitchFamily="18" charset="0"/>
            </a:endParaRPr>
          </a:p>
          <a:p>
            <a:pPr algn="just">
              <a:lnSpc>
                <a:spcPct val="80000"/>
              </a:lnSpc>
              <a:buFont typeface="+mj-lt"/>
              <a:buAutoNum type="arabicPeriod" startAt="5"/>
            </a:pPr>
            <a:r>
              <a:rPr lang="en-IN" dirty="0">
                <a:latin typeface="Times New Roman" panose="02020603050405020304" pitchFamily="18" charset="0"/>
                <a:cs typeface="Times New Roman" panose="02020603050405020304" pitchFamily="18" charset="0"/>
                <a:sym typeface="+mn-ea"/>
              </a:rPr>
              <a:t>Hassan M. Qassim and  Heba Lakany (2019) ‘Virtual Environment Modelling using Simulated Laser Scanners’, 2 nd International Conference On Electrical, Communication, Computer, Power And Control Engineering ICECCPCE19, pp-143-147.</a:t>
            </a:r>
            <a:endParaRPr lang="en-IN" dirty="0">
              <a:latin typeface="Times New Roman" panose="02020603050405020304" pitchFamily="18" charset="0"/>
              <a:cs typeface="Times New Roman" panose="02020603050405020304" pitchFamily="18" charset="0"/>
            </a:endParaRPr>
          </a:p>
          <a:p>
            <a:pPr algn="just">
              <a:lnSpc>
                <a:spcPct val="80000"/>
              </a:lnSpc>
              <a:buFont typeface="+mj-lt"/>
              <a:buAutoNum type="arabicPeriod" startAt="5"/>
            </a:pPr>
            <a:r>
              <a:rPr lang="en-IN" dirty="0">
                <a:latin typeface="Times New Roman" panose="02020603050405020304" pitchFamily="18" charset="0"/>
                <a:cs typeface="Times New Roman" panose="02020603050405020304" pitchFamily="18" charset="0"/>
                <a:sym typeface="+mn-ea"/>
              </a:rPr>
              <a:t>Jose Victorio Salazar Luces, Kengkij Promsutipong and Yasuhisa Hirata (2020) ‘Indoor Way finding for an Electric Wheelchair Based on Wi-Fi Fingerprinting Localization’, IEEE/SICE International Symposium on System Integration, pp-513-518.</a:t>
            </a:r>
            <a:endParaRPr lang="en-US" altLang="en-IN"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780928"/>
            <a:ext cx="5976664" cy="1008112"/>
          </a:xfrm>
        </p:spPr>
        <p:txBody>
          <a:bodyPr anchor="ctr">
            <a:normAutofit/>
          </a:bodyPr>
          <a:lstStyle/>
          <a:p>
            <a:pPr algn="ctr"/>
            <a:r>
              <a:rPr lang="en-IN" sz="4800" dirty="0">
                <a:latin typeface="Times New Roman" panose="02020603050405020304" pitchFamily="18" charset="0"/>
                <a:cs typeface="Times New Roman" panose="02020603050405020304" pitchFamily="18" charset="0"/>
              </a:rPr>
              <a:t>THANK YOU</a:t>
            </a:r>
            <a:endParaRPr lang="en-IN" sz="4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67544" y="492547"/>
            <a:ext cx="6612307" cy="72008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dirty="0" smtClean="0">
                <a:latin typeface="Times New Roman" panose="02020603050405020304" pitchFamily="18" charset="0"/>
                <a:cs typeface="Times New Roman" panose="02020603050405020304" pitchFamily="18" charset="0"/>
              </a:rPr>
              <a:t>A</a:t>
            </a:r>
            <a:r>
              <a:rPr lang="en-US" altLang="en-IN" sz="4000" dirty="0" smtClean="0">
                <a:latin typeface="Times New Roman" panose="02020603050405020304" pitchFamily="18" charset="0"/>
                <a:cs typeface="Times New Roman" panose="02020603050405020304" pitchFamily="18" charset="0"/>
              </a:rPr>
              <a:t>bstract</a:t>
            </a:r>
            <a:endParaRPr lang="en-US" altLang="en-IN" sz="4000" dirty="0" smtClean="0">
              <a:latin typeface="Times New Roman" panose="02020603050405020304" pitchFamily="18" charset="0"/>
              <a:cs typeface="Times New Roman" panose="02020603050405020304" pitchFamily="18" charset="0"/>
            </a:endParaRPr>
          </a:p>
        </p:txBody>
      </p:sp>
      <p:sp>
        <p:nvSpPr>
          <p:cNvPr id="5" name="Content Placeholder 2"/>
          <p:cNvSpPr txBox="1"/>
          <p:nvPr/>
        </p:nvSpPr>
        <p:spPr>
          <a:xfrm>
            <a:off x="596265" y="1212850"/>
            <a:ext cx="6483350" cy="389382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lgn="just">
              <a:lnSpc>
                <a:spcPct val="100000"/>
              </a:lnSpc>
              <a:buNone/>
            </a:pPr>
            <a:r>
              <a:rPr lang="en-IN" sz="1700" dirty="0" smtClean="0">
                <a:latin typeface="Times New Roman" panose="02020603050405020304" pitchFamily="18" charset="0"/>
                <a:cs typeface="Times New Roman" panose="02020603050405020304" pitchFamily="18" charset="0"/>
              </a:rPr>
              <a:t>Physically handicap people depend upon a wheelchair for navigation which restricts their mobility to a short-range mostly within indoors. The system must be manually controlled else map must be created and stored by the developers for navigation in an indoor location autonomously. All the user needed indoor map is difficult to create by a developer where he must be aware of the blueprint. We are proposing a solution where the system can generate an storable map based on which the user can navigate autonomously in the stored map location. The system perceives the environment through sensor data and constructs a 2D map and a path graph that consists of nodes to track walls, intersections, and rooms. Pathfinding algorithm is used to find the path between the current position and destination and the path is used to navigate to the destination autonomously.</a:t>
            </a:r>
            <a:endParaRPr lang="en-IN" sz="17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67544" y="476672"/>
            <a:ext cx="6612307" cy="72008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dirty="0" smtClean="0">
                <a:latin typeface="Times New Roman" panose="02020603050405020304" pitchFamily="18" charset="0"/>
                <a:cs typeface="Times New Roman" panose="02020603050405020304" pitchFamily="18" charset="0"/>
              </a:rPr>
              <a:t>Aim</a:t>
            </a:r>
            <a:endParaRPr lang="en-IN" sz="4000" dirty="0">
              <a:latin typeface="Times New Roman" panose="02020603050405020304" pitchFamily="18" charset="0"/>
              <a:cs typeface="Times New Roman" panose="02020603050405020304" pitchFamily="18" charset="0"/>
            </a:endParaRPr>
          </a:p>
        </p:txBody>
      </p:sp>
      <p:sp>
        <p:nvSpPr>
          <p:cNvPr id="5" name="Content Placeholder 2"/>
          <p:cNvSpPr txBox="1"/>
          <p:nvPr/>
        </p:nvSpPr>
        <p:spPr>
          <a:xfrm>
            <a:off x="596508" y="1212776"/>
            <a:ext cx="6483343" cy="10081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lgn="just">
              <a:buNone/>
            </a:pPr>
            <a:r>
              <a:rPr lang="en-IN" dirty="0" smtClean="0">
                <a:latin typeface="Times New Roman" panose="02020603050405020304" pitchFamily="18" charset="0"/>
                <a:cs typeface="Times New Roman" panose="02020603050405020304" pitchFamily="18" charset="0"/>
              </a:rPr>
              <a:t>Our </a:t>
            </a:r>
            <a:r>
              <a:rPr lang="en-IN" dirty="0">
                <a:latin typeface="Times New Roman" panose="02020603050405020304" pitchFamily="18" charset="0"/>
                <a:cs typeface="Times New Roman" panose="02020603050405020304" pitchFamily="18" charset="0"/>
              </a:rPr>
              <a:t>aim is to develop a storable map generation algorithm for an autonomous wheelchair to navigate in map less indoor </a:t>
            </a:r>
            <a:r>
              <a:rPr lang="en-IN" dirty="0" smtClean="0">
                <a:latin typeface="Times New Roman" panose="02020603050405020304" pitchFamily="18" charset="0"/>
                <a:cs typeface="Times New Roman" panose="02020603050405020304" pitchFamily="18" charset="0"/>
              </a:rPr>
              <a:t>location autonomously.</a:t>
            </a:r>
            <a:endParaRPr lang="en-US"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6624736" cy="864096"/>
          </a:xfrm>
        </p:spPr>
        <p:txBody>
          <a:bodyPr>
            <a:normAutofit/>
          </a:bodyPr>
          <a:lstStyle/>
          <a:p>
            <a:r>
              <a:rPr lang="en-IN" sz="4000" dirty="0">
                <a:latin typeface="Times New Roman" panose="02020603050405020304" pitchFamily="18" charset="0"/>
                <a:cs typeface="Times New Roman" panose="02020603050405020304" pitchFamily="18" charset="0"/>
              </a:rPr>
              <a:t>Objective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9750" y="1340485"/>
            <a:ext cx="6696710" cy="2740025"/>
          </a:xfrm>
        </p:spPr>
        <p:txBody>
          <a:bodyPr>
            <a:normAutofit/>
          </a:bodyPr>
          <a:lstStyle/>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develop a </a:t>
            </a:r>
            <a:r>
              <a:rPr lang="en-US" dirty="0" smtClean="0">
                <a:latin typeface="Times New Roman" panose="02020603050405020304" pitchFamily="18" charset="0"/>
                <a:cs typeface="Times New Roman" panose="02020603050405020304" pitchFamily="18" charset="0"/>
              </a:rPr>
              <a:t>storable map generation algorithm </a:t>
            </a:r>
            <a:r>
              <a:rPr lang="en-US" dirty="0">
                <a:latin typeface="Times New Roman" panose="02020603050405020304" pitchFamily="18" charset="0"/>
                <a:cs typeface="Times New Roman" panose="02020603050405020304" pitchFamily="18" charset="0"/>
              </a:rPr>
              <a:t>for Autonomous </a:t>
            </a:r>
            <a:r>
              <a:rPr lang="en-US" dirty="0" smtClean="0">
                <a:latin typeface="Times New Roman" panose="02020603050405020304" pitchFamily="18" charset="0"/>
                <a:cs typeface="Times New Roman" panose="02020603050405020304" pitchFamily="18" charset="0"/>
              </a:rPr>
              <a:t>wheelchair.</a:t>
            </a:r>
            <a:endParaRPr lang="en-US"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Reduction of the time and cost required to develop a map.</a:t>
            </a:r>
            <a:endParaRPr lang="en-IN"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Improving autonomacity for frequently accessing areas.</a:t>
            </a:r>
            <a:endParaRPr lang="en-US"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6624736" cy="803176"/>
          </a:xfrm>
        </p:spPr>
        <p:txBody>
          <a:bodyPr>
            <a:normAutofit/>
          </a:bodyPr>
          <a:lstStyle/>
          <a:p>
            <a:r>
              <a:rPr lang="en-IN" sz="4000" dirty="0" smtClean="0">
                <a:latin typeface="Times New Roman" panose="02020603050405020304" pitchFamily="18" charset="0"/>
                <a:cs typeface="Times New Roman" panose="02020603050405020304" pitchFamily="18" charset="0"/>
              </a:rPr>
              <a:t>Problem statement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1505" y="1268730"/>
            <a:ext cx="6624955" cy="3413760"/>
          </a:xfrm>
        </p:spPr>
        <p:txBody>
          <a:bodyPr>
            <a:noAutofit/>
          </a:bodyPr>
          <a:lstStyle/>
          <a:p>
            <a:pPr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Provide </a:t>
            </a:r>
            <a:r>
              <a:rPr lang="en-IN" dirty="0">
                <a:latin typeface="Times New Roman" panose="02020603050405020304" pitchFamily="18" charset="0"/>
                <a:cs typeface="Times New Roman" panose="02020603050405020304" pitchFamily="18" charset="0"/>
              </a:rPr>
              <a:t>handicap people to drive the wheelchair </a:t>
            </a:r>
            <a:r>
              <a:rPr lang="en-IN" dirty="0" smtClean="0">
                <a:latin typeface="Times New Roman" panose="02020603050405020304" pitchFamily="18" charset="0"/>
                <a:cs typeface="Times New Roman" panose="02020603050405020304" pitchFamily="18" charset="0"/>
              </a:rPr>
              <a:t>autonomously.</a:t>
            </a:r>
            <a:endParaRPr lang="en-IN"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general autonomous wheelchair depends upon the map developed by the </a:t>
            </a:r>
            <a:r>
              <a:rPr lang="en-IN" dirty="0" smtClean="0">
                <a:latin typeface="Times New Roman" panose="02020603050405020304" pitchFamily="18" charset="0"/>
                <a:cs typeface="Times New Roman" panose="02020603050405020304" pitchFamily="18" charset="0"/>
              </a:rPr>
              <a:t>developer, </a:t>
            </a:r>
            <a:r>
              <a:rPr lang="en-IN" dirty="0">
                <a:latin typeface="Times New Roman" panose="02020603050405020304" pitchFamily="18" charset="0"/>
                <a:cs typeface="Times New Roman" panose="02020603050405020304" pitchFamily="18" charset="0"/>
              </a:rPr>
              <a:t>thus it requires manual input from the user to navigate in the mapless environment. </a:t>
            </a:r>
            <a:endParaRPr lang="en-IN"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Our</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system </a:t>
            </a:r>
            <a:r>
              <a:rPr lang="en-IN" dirty="0">
                <a:latin typeface="Times New Roman" panose="02020603050405020304" pitchFamily="18" charset="0"/>
                <a:cs typeface="Times New Roman" panose="02020603050405020304" pitchFamily="18" charset="0"/>
              </a:rPr>
              <a:t>overcomes </a:t>
            </a:r>
            <a:r>
              <a:rPr lang="en-IN" dirty="0" smtClean="0">
                <a:latin typeface="Times New Roman" panose="02020603050405020304" pitchFamily="18" charset="0"/>
                <a:cs typeface="Times New Roman" panose="02020603050405020304" pitchFamily="18" charset="0"/>
              </a:rPr>
              <a:t>this </a:t>
            </a:r>
            <a:r>
              <a:rPr lang="en-IN" dirty="0">
                <a:latin typeface="Times New Roman" panose="02020603050405020304" pitchFamily="18" charset="0"/>
                <a:cs typeface="Times New Roman" panose="02020603050405020304" pitchFamily="18" charset="0"/>
              </a:rPr>
              <a:t>by tracing the path of Autonomous wheelchair while visiting and use it to generate a </a:t>
            </a:r>
            <a:r>
              <a:rPr lang="en-US" altLang="en-IN" dirty="0">
                <a:latin typeface="Times New Roman" panose="02020603050405020304" pitchFamily="18" charset="0"/>
                <a:cs typeface="Times New Roman" panose="02020603050405020304" pitchFamily="18" charset="0"/>
              </a:rPr>
              <a:t>storable</a:t>
            </a:r>
            <a:r>
              <a:rPr lang="en-IN" dirty="0">
                <a:latin typeface="Times New Roman" panose="02020603050405020304" pitchFamily="18" charset="0"/>
                <a:cs typeface="Times New Roman" panose="02020603050405020304" pitchFamily="18" charset="0"/>
              </a:rPr>
              <a:t> map by itself which can </a:t>
            </a:r>
            <a:r>
              <a:rPr lang="en-US" altLang="en-IN" dirty="0">
                <a:latin typeface="Times New Roman" panose="02020603050405020304" pitchFamily="18" charset="0"/>
                <a:cs typeface="Times New Roman" panose="02020603050405020304" pitchFamily="18" charset="0"/>
              </a:rPr>
              <a:t>saved and</a:t>
            </a:r>
            <a:r>
              <a:rPr lang="en-IN" dirty="0">
                <a:latin typeface="Times New Roman" panose="02020603050405020304" pitchFamily="18" charset="0"/>
                <a:cs typeface="Times New Roman" panose="02020603050405020304" pitchFamily="18" charset="0"/>
              </a:rPr>
              <a:t> </a:t>
            </a:r>
            <a:r>
              <a:rPr lang="en-US" altLang="en-IN" dirty="0">
                <a:latin typeface="Times New Roman" panose="02020603050405020304" pitchFamily="18" charset="0"/>
                <a:cs typeface="Times New Roman" panose="02020603050405020304" pitchFamily="18" charset="0"/>
              </a:rPr>
              <a:t>used in frequently accessing areas</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6696744" cy="731168"/>
          </a:xfrm>
        </p:spPr>
        <p:txBody>
          <a:bodyPr/>
          <a:lstStyle/>
          <a:p>
            <a:r>
              <a:rPr lang="en-IN" dirty="0" smtClean="0"/>
              <a:t>Literature Survey</a:t>
            </a:r>
            <a:endParaRPr lang="en-IN" dirty="0"/>
          </a:p>
        </p:txBody>
      </p:sp>
      <p:sp>
        <p:nvSpPr>
          <p:cNvPr id="3" name="Content Placeholder 2"/>
          <p:cNvSpPr>
            <a:spLocks noGrp="1"/>
          </p:cNvSpPr>
          <p:nvPr>
            <p:ph idx="1"/>
          </p:nvPr>
        </p:nvSpPr>
        <p:spPr>
          <a:xfrm>
            <a:off x="395536" y="1052736"/>
            <a:ext cx="6696744" cy="5400600"/>
          </a:xfrm>
        </p:spPr>
        <p:txBody>
          <a:bodyPr>
            <a:normAutofit/>
          </a:bodyPr>
          <a:lstStyle/>
          <a:p>
            <a:pPr marL="0" indent="0" algn="ctr">
              <a:lnSpc>
                <a:spcPct val="80000"/>
              </a:lnSpc>
              <a:buNone/>
            </a:pPr>
            <a:r>
              <a:rPr lang="en-IN" b="1" dirty="0" smtClean="0">
                <a:latin typeface="Times New Roman" panose="02020603050405020304" pitchFamily="18" charset="0"/>
                <a:cs typeface="Times New Roman" panose="02020603050405020304" pitchFamily="18" charset="0"/>
              </a:rPr>
              <a:t>Sateesh Reddy Avutu, Dinesh Bhatia and B. Venkateswara Reddy (2016) ‘Design of low-cost manual cum Electric-powered wheelchair for Disabled person’s to use in indoor’.</a:t>
            </a:r>
            <a:endParaRPr lang="en-IN" dirty="0" smtClean="0">
              <a:latin typeface="Times New Roman" panose="02020603050405020304" pitchFamily="18" charset="0"/>
              <a:cs typeface="Times New Roman" panose="02020603050405020304" pitchFamily="18" charset="0"/>
              <a:sym typeface="+mn-ea"/>
            </a:endParaRPr>
          </a:p>
          <a:p>
            <a:pPr marL="0" indent="0" algn="l">
              <a:lnSpc>
                <a:spcPct val="80000"/>
              </a:lnSpc>
              <a:buNone/>
            </a:pPr>
            <a:r>
              <a:rPr lang="en-US" altLang="en-IN" b="1" dirty="0" smtClean="0">
                <a:latin typeface="Times New Roman" panose="02020603050405020304" pitchFamily="18" charset="0"/>
                <a:cs typeface="Times New Roman" panose="02020603050405020304" pitchFamily="18" charset="0"/>
                <a:sym typeface="+mn-ea"/>
              </a:rPr>
              <a:t>Approach</a:t>
            </a:r>
            <a:r>
              <a:rPr lang="en-IN" b="1" dirty="0" smtClean="0">
                <a:latin typeface="Times New Roman" panose="02020603050405020304" pitchFamily="18" charset="0"/>
                <a:cs typeface="Times New Roman" panose="02020603050405020304" pitchFamily="18" charset="0"/>
                <a:sym typeface="+mn-ea"/>
              </a:rPr>
              <a:t>:</a:t>
            </a:r>
            <a:endParaRPr lang="en-IN" dirty="0" smtClean="0">
              <a:latin typeface="Times New Roman" panose="02020603050405020304" pitchFamily="18" charset="0"/>
              <a:cs typeface="Times New Roman" panose="02020603050405020304" pitchFamily="18" charset="0"/>
            </a:endParaRPr>
          </a:p>
          <a:p>
            <a:pPr marL="0" indent="0" algn="just">
              <a:lnSpc>
                <a:spcPct val="80000"/>
              </a:lnSpc>
              <a:buNone/>
            </a:pPr>
            <a:r>
              <a:rPr lang="en-US" altLang="en-IN" dirty="0" smtClean="0">
                <a:latin typeface="Times New Roman" panose="02020603050405020304" pitchFamily="18" charset="0"/>
                <a:cs typeface="Times New Roman" panose="02020603050405020304" pitchFamily="18" charset="0"/>
              </a:rPr>
              <a:t>This paper presents employement of Mechanical lever and gear box system. The lever is used to change mode of operation and the gear box system is used, to establish the contact between wheels of the wheel chair and two DC motors. The calculated result shows the robustness of the manual cum powered wheelchair design. Based on the result we ensure that the proposed wheelchair will improve the quality of the life of the elderly people and those with disabilities.</a:t>
            </a:r>
            <a:endParaRPr lang="en-US" altLang="en-IN" dirty="0" smtClean="0">
              <a:latin typeface="Times New Roman" panose="02020603050405020304" pitchFamily="18" charset="0"/>
              <a:cs typeface="Times New Roman" panose="02020603050405020304" pitchFamily="18" charset="0"/>
            </a:endParaRPr>
          </a:p>
          <a:p>
            <a:pPr marL="0" indent="0">
              <a:lnSpc>
                <a:spcPct val="80000"/>
              </a:lnSpc>
              <a:buNone/>
            </a:pPr>
            <a:r>
              <a:rPr lang="en-US" altLang="en-IN" b="1" dirty="0" smtClean="0">
                <a:latin typeface="Times New Roman" panose="02020603050405020304" pitchFamily="18" charset="0"/>
                <a:cs typeface="Times New Roman" panose="02020603050405020304" pitchFamily="18" charset="0"/>
              </a:rPr>
              <a:t>Disdvantages</a:t>
            </a:r>
            <a:r>
              <a:rPr lang="en-IN" b="1" dirty="0" smtClean="0">
                <a:latin typeface="Times New Roman" panose="02020603050405020304" pitchFamily="18" charset="0"/>
                <a:cs typeface="Times New Roman" panose="02020603050405020304" pitchFamily="18" charset="0"/>
              </a:rPr>
              <a:t>:</a:t>
            </a:r>
            <a:endParaRPr lang="en-IN" b="1" dirty="0" smtClean="0">
              <a:latin typeface="Times New Roman" panose="02020603050405020304" pitchFamily="18" charset="0"/>
              <a:cs typeface="Times New Roman" panose="02020603050405020304" pitchFamily="18" charset="0"/>
            </a:endParaRPr>
          </a:p>
          <a:p>
            <a:pPr marL="0" indent="0" algn="just">
              <a:lnSpc>
                <a:spcPct val="80000"/>
              </a:lnSpc>
              <a:buNone/>
            </a:pPr>
            <a:r>
              <a:rPr lang="en-IN" dirty="0">
                <a:latin typeface="Times New Roman" panose="02020603050405020304" pitchFamily="18" charset="0"/>
                <a:cs typeface="Times New Roman" panose="02020603050405020304" pitchFamily="18" charset="0"/>
              </a:rPr>
              <a:t>It requires manual commands for operation. Through slight modifications we can make the system autonomous which will make the system more convenient to the user.</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8871" y="498381"/>
            <a:ext cx="6696744" cy="5400600"/>
          </a:xfrm>
        </p:spPr>
        <p:txBody>
          <a:bodyPr>
            <a:normAutofit/>
          </a:bodyPr>
          <a:lstStyle/>
          <a:p>
            <a:pPr marL="0" indent="0" algn="ctr">
              <a:lnSpc>
                <a:spcPct val="80000"/>
              </a:lnSpc>
              <a:buNone/>
            </a:pPr>
            <a:r>
              <a:rPr lang="en-IN" b="1" dirty="0" smtClean="0">
                <a:latin typeface="Times New Roman" panose="02020603050405020304" pitchFamily="18" charset="0"/>
                <a:cs typeface="Times New Roman" panose="02020603050405020304" pitchFamily="18" charset="0"/>
                <a:sym typeface="+mn-ea"/>
              </a:rPr>
              <a:t>Khyati Meena ,Shubham Gupta and Vijay Khar (2017) ‘Voice Controlled Wheelchair’.</a:t>
            </a:r>
            <a:endParaRPr lang="en-IN" dirty="0" smtClean="0">
              <a:latin typeface="Times New Roman" panose="02020603050405020304" pitchFamily="18" charset="0"/>
              <a:cs typeface="Times New Roman" panose="02020603050405020304" pitchFamily="18" charset="0"/>
              <a:sym typeface="+mn-ea"/>
            </a:endParaRPr>
          </a:p>
          <a:p>
            <a:pPr marL="0" indent="0" algn="l">
              <a:lnSpc>
                <a:spcPct val="80000"/>
              </a:lnSpc>
              <a:buNone/>
            </a:pPr>
            <a:r>
              <a:rPr lang="en-US" altLang="en-IN" b="1" dirty="0" smtClean="0">
                <a:latin typeface="Times New Roman" panose="02020603050405020304" pitchFamily="18" charset="0"/>
                <a:cs typeface="Times New Roman" panose="02020603050405020304" pitchFamily="18" charset="0"/>
                <a:sym typeface="+mn-ea"/>
              </a:rPr>
              <a:t>Approach</a:t>
            </a:r>
            <a:r>
              <a:rPr lang="en-IN" b="1" dirty="0" smtClean="0">
                <a:latin typeface="Times New Roman" panose="02020603050405020304" pitchFamily="18" charset="0"/>
                <a:cs typeface="Times New Roman" panose="02020603050405020304" pitchFamily="18" charset="0"/>
                <a:sym typeface="+mn-ea"/>
              </a:rPr>
              <a:t>:</a:t>
            </a:r>
            <a:endParaRPr lang="en-IN" dirty="0" smtClean="0">
              <a:latin typeface="Times New Roman" panose="02020603050405020304" pitchFamily="18" charset="0"/>
              <a:cs typeface="Times New Roman" panose="02020603050405020304" pitchFamily="18" charset="0"/>
            </a:endParaRPr>
          </a:p>
          <a:p>
            <a:pPr marL="0" indent="0" algn="just">
              <a:lnSpc>
                <a:spcPct val="80000"/>
              </a:lnSpc>
              <a:buNone/>
            </a:pPr>
            <a:r>
              <a:rPr lang="en-US" altLang="en-IN" dirty="0" smtClean="0">
                <a:latin typeface="Times New Roman" panose="02020603050405020304" pitchFamily="18" charset="0"/>
                <a:cs typeface="Times New Roman" panose="02020603050405020304" pitchFamily="18" charset="0"/>
              </a:rPr>
              <a:t>The powered wheel chair depends on motors for locomotion and voice recognition for command. The circuit comprises of an Arduino, HM2007 Voice recognition module and Motors. The voice recognition module recognizes the command by the user and provides the corresponding coded data stored in the memory to Arduino Microcontroller. Arduino Microcontroller controls the locomotion accordingly. The wheelchair also has provision for joystick for physically disabled people who can move their hands.</a:t>
            </a:r>
            <a:endParaRPr lang="en-US" altLang="en-IN" dirty="0" smtClean="0">
              <a:latin typeface="Times New Roman" panose="02020603050405020304" pitchFamily="18" charset="0"/>
              <a:cs typeface="Times New Roman" panose="02020603050405020304" pitchFamily="18" charset="0"/>
            </a:endParaRPr>
          </a:p>
          <a:p>
            <a:pPr marL="0" indent="0">
              <a:lnSpc>
                <a:spcPct val="80000"/>
              </a:lnSpc>
              <a:buNone/>
            </a:pPr>
            <a:r>
              <a:rPr lang="en-IN" b="1" dirty="0" smtClean="0">
                <a:latin typeface="Times New Roman" panose="02020603050405020304" pitchFamily="18" charset="0"/>
                <a:cs typeface="Times New Roman" panose="02020603050405020304" pitchFamily="18" charset="0"/>
              </a:rPr>
              <a:t>Disadvantage:</a:t>
            </a:r>
            <a:endParaRPr lang="en-IN" b="1" dirty="0" smtClean="0">
              <a:latin typeface="Times New Roman" panose="02020603050405020304" pitchFamily="18" charset="0"/>
              <a:cs typeface="Times New Roman" panose="02020603050405020304" pitchFamily="18" charset="0"/>
            </a:endParaRPr>
          </a:p>
          <a:p>
            <a:pPr marL="0" indent="0" algn="just">
              <a:lnSpc>
                <a:spcPct val="80000"/>
              </a:lnSpc>
              <a:buNone/>
            </a:pPr>
            <a:r>
              <a:rPr lang="en-US" altLang="en-IN" dirty="0">
                <a:latin typeface="Times New Roman" panose="02020603050405020304" pitchFamily="18" charset="0"/>
                <a:cs typeface="Times New Roman" panose="02020603050405020304" pitchFamily="18" charset="0"/>
              </a:rPr>
              <a:t>One problem with voice control is that the voice’s limited bandwidth renders it impossible to make frequent small adjustments to the wheelchair’s velocity.</a:t>
            </a:r>
            <a:endParaRPr lang="en-US" alt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17234</Words>
  <Application>WPS Presentation</Application>
  <PresentationFormat>On-screen Show (4:3)</PresentationFormat>
  <Paragraphs>226</Paragraphs>
  <Slides>37</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37</vt:i4>
      </vt:variant>
    </vt:vector>
  </HeadingPairs>
  <TitlesOfParts>
    <vt:vector size="51" baseType="lpstr">
      <vt:lpstr>Arial</vt:lpstr>
      <vt:lpstr>SimSun</vt:lpstr>
      <vt:lpstr>Wingdings</vt:lpstr>
      <vt:lpstr>Wingdings 3</vt:lpstr>
      <vt:lpstr>Symbol</vt:lpstr>
      <vt:lpstr>Arial</vt:lpstr>
      <vt:lpstr>Times New Roman</vt:lpstr>
      <vt:lpstr>Microsoft YaHei</vt:lpstr>
      <vt:lpstr>Arial Unicode MS</vt:lpstr>
      <vt:lpstr>Trebuchet MS</vt:lpstr>
      <vt:lpstr>Calibri</vt:lpstr>
      <vt:lpstr>Calibri</vt:lpstr>
      <vt:lpstr>Times New Roman</vt:lpstr>
      <vt:lpstr>Facet</vt:lpstr>
      <vt:lpstr>Autonomous Wheelchair with a storable map-generation system</vt:lpstr>
      <vt:lpstr>Content</vt:lpstr>
      <vt:lpstr>PowerPoint 演示文稿</vt:lpstr>
      <vt:lpstr>PowerPoint 演示文稿</vt:lpstr>
      <vt:lpstr>PowerPoint 演示文稿</vt:lpstr>
      <vt:lpstr>Objective</vt:lpstr>
      <vt:lpstr>Problem statement</vt:lpstr>
      <vt:lpstr>Literature Survey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Existing system</vt:lpstr>
      <vt:lpstr>Limitations</vt:lpstr>
      <vt:lpstr>Proposed system</vt:lpstr>
      <vt:lpstr>Advantages</vt:lpstr>
      <vt:lpstr>Architecture diagram</vt:lpstr>
      <vt:lpstr>Hardware requirements</vt:lpstr>
      <vt:lpstr>Software requirements</vt:lpstr>
      <vt:lpstr>Authentication</vt:lpstr>
      <vt:lpstr>Controller</vt:lpstr>
      <vt:lpstr>Flow diagram of Controller</vt:lpstr>
      <vt:lpstr>Hardware Interface</vt:lpstr>
      <vt:lpstr>Localization</vt:lpstr>
      <vt:lpstr>Screenshot</vt:lpstr>
      <vt:lpstr>PowerPoint 演示文稿</vt:lpstr>
      <vt:lpstr>PowerPoint 演示文稿</vt:lpstr>
      <vt:lpstr>PowerPoint 演示文稿</vt:lpstr>
      <vt:lpstr>Conclusion</vt:lpstr>
      <vt:lpstr>Reference</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Wheelchair</dc:title>
  <dc:creator>user</dc:creator>
  <cp:lastModifiedBy>Silvan S</cp:lastModifiedBy>
  <cp:revision>94</cp:revision>
  <dcterms:created xsi:type="dcterms:W3CDTF">2020-01-05T13:55:00Z</dcterms:created>
  <dcterms:modified xsi:type="dcterms:W3CDTF">2020-09-20T06:40:23Z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1033-11.2.0.9665</vt:lpwstr>
  </property>
</Properties>
</file>