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ontserrat Classic" panose="020B0604020202020204" charset="0"/>
      <p:regular r:id="rId15"/>
    </p:embeddedFont>
    <p:embeddedFont>
      <p:font typeface="Montserrat Classi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675462" cy="824630"/>
          </a:xfrm>
          <a:custGeom>
            <a:avLst/>
            <a:gdLst/>
            <a:ahLst/>
            <a:cxnLst/>
            <a:rect l="l" t="t" r="r" b="b"/>
            <a:pathLst>
              <a:path w="675462" h="824630">
                <a:moveTo>
                  <a:pt x="0" y="0"/>
                </a:moveTo>
                <a:lnTo>
                  <a:pt x="675462" y="0"/>
                </a:lnTo>
                <a:lnTo>
                  <a:pt x="675462" y="824630"/>
                </a:lnTo>
                <a:lnTo>
                  <a:pt x="0" y="824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111642">
            <a:off x="11120480" y="1055557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234411" y="2390683"/>
            <a:ext cx="17523448" cy="1314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9999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TRAINER STATISTICS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34411" y="4742278"/>
            <a:ext cx="16743668" cy="1314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9999">
                <a:solidFill>
                  <a:srgbClr val="2BB4D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735551" y="8320782"/>
            <a:ext cx="3213541" cy="1770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71"/>
              </a:lnSpc>
            </a:pPr>
            <a:r>
              <a:rPr lang="en-US" sz="5122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Work by:</a:t>
            </a:r>
          </a:p>
          <a:p>
            <a:pPr algn="ctr">
              <a:lnSpc>
                <a:spcPts val="7171"/>
              </a:lnSpc>
              <a:spcBef>
                <a:spcPct val="0"/>
              </a:spcBef>
            </a:pPr>
            <a:r>
              <a:rPr lang="en-US" sz="5122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Soumya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10404608" y="-2711152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5"/>
                </a:lnTo>
                <a:lnTo>
                  <a:pt x="0" y="1370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879513"/>
            <a:ext cx="16230600" cy="7903911"/>
            <a:chOff x="0" y="0"/>
            <a:chExt cx="1791875" cy="872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91875" cy="872600"/>
            </a:xfrm>
            <a:custGeom>
              <a:avLst/>
              <a:gdLst/>
              <a:ahLst/>
              <a:cxnLst/>
              <a:rect l="l" t="t" r="r" b="b"/>
              <a:pathLst>
                <a:path w="1791875" h="872600">
                  <a:moveTo>
                    <a:pt x="10971" y="0"/>
                  </a:moveTo>
                  <a:lnTo>
                    <a:pt x="1780904" y="0"/>
                  </a:lnTo>
                  <a:cubicBezTo>
                    <a:pt x="1786963" y="0"/>
                    <a:pt x="1791875" y="4912"/>
                    <a:pt x="1791875" y="10971"/>
                  </a:cubicBezTo>
                  <a:lnTo>
                    <a:pt x="1791875" y="861629"/>
                  </a:lnTo>
                  <a:cubicBezTo>
                    <a:pt x="1791875" y="867688"/>
                    <a:pt x="1786963" y="872600"/>
                    <a:pt x="1780904" y="872600"/>
                  </a:cubicBezTo>
                  <a:lnTo>
                    <a:pt x="10971" y="872600"/>
                  </a:lnTo>
                  <a:cubicBezTo>
                    <a:pt x="4912" y="872600"/>
                    <a:pt x="0" y="867688"/>
                    <a:pt x="0" y="861629"/>
                  </a:cubicBezTo>
                  <a:lnTo>
                    <a:pt x="0" y="10971"/>
                  </a:lnTo>
                  <a:cubicBezTo>
                    <a:pt x="0" y="4912"/>
                    <a:pt x="4912" y="0"/>
                    <a:pt x="10971" y="0"/>
                  </a:cubicBezTo>
                  <a:close/>
                </a:path>
              </a:pathLst>
            </a:custGeom>
            <a:blipFill>
              <a:blip r:embed="rId6"/>
              <a:stretch>
                <a:fillRect t="-401" b="-401"/>
              </a:stretch>
            </a:blipFill>
            <a:ln w="38100" cap="rnd">
              <a:solidFill>
                <a:srgbClr val="000000"/>
              </a:solidFill>
              <a:prstDash val="sysDot"/>
              <a:round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3061113" y="161925"/>
            <a:ext cx="114103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GRAPH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97785" y="1276350"/>
            <a:ext cx="12850931" cy="173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69358"/>
            <a:ext cx="16230600" cy="568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0443" lvl="1" indent="-455221" algn="l">
              <a:lnSpc>
                <a:spcPts val="7590"/>
              </a:lnSpc>
              <a:buFont typeface="Arial"/>
              <a:buChar char="•"/>
            </a:pPr>
            <a:r>
              <a:rPr lang="en-US" sz="421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High demand for Data Science and Java Full Stack courses.</a:t>
            </a:r>
          </a:p>
          <a:p>
            <a:pPr marL="910443" lvl="1" indent="-455221" algn="l">
              <a:lnSpc>
                <a:spcPts val="7590"/>
              </a:lnSpc>
              <a:buFont typeface="Arial"/>
              <a:buChar char="•"/>
            </a:pPr>
            <a:r>
              <a:rPr lang="en-US" sz="421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Emerging technologies like AI/ML and Cloud Computing are gaining traction.</a:t>
            </a:r>
          </a:p>
          <a:p>
            <a:pPr marL="910443" lvl="1" indent="-455221" algn="l">
              <a:lnSpc>
                <a:spcPts val="7590"/>
              </a:lnSpc>
              <a:buFont typeface="Arial"/>
              <a:buChar char="•"/>
            </a:pPr>
            <a:r>
              <a:rPr lang="en-US" sz="421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Consultant trainers are preferred for niche training needs.</a:t>
            </a:r>
          </a:p>
          <a:p>
            <a:pPr algn="l">
              <a:lnSpc>
                <a:spcPts val="7590"/>
              </a:lnSpc>
            </a:pPr>
            <a:endParaRPr lang="en-US" sz="4216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4" name="Freeform 4"/>
          <p:cNvSpPr/>
          <p:nvPr/>
        </p:nvSpPr>
        <p:spPr>
          <a:xfrm rot="-1766807">
            <a:off x="10460579" y="2341404"/>
            <a:ext cx="12112141" cy="9843868"/>
          </a:xfrm>
          <a:custGeom>
            <a:avLst/>
            <a:gdLst/>
            <a:ahLst/>
            <a:cxnLst/>
            <a:rect l="l" t="t" r="r" b="b"/>
            <a:pathLst>
              <a:path w="12112141" h="9843868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13601" y="3964901"/>
            <a:ext cx="12850931" cy="173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030"/>
              </a:lnSpc>
            </a:pPr>
            <a:r>
              <a:rPr lang="en-US" sz="13030" spc="-443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 rot="-1766807">
            <a:off x="10460579" y="2341404"/>
            <a:ext cx="12112141" cy="9843868"/>
          </a:xfrm>
          <a:custGeom>
            <a:avLst/>
            <a:gdLst/>
            <a:ahLst/>
            <a:cxnLst/>
            <a:rect l="l" t="t" r="r" b="b"/>
            <a:pathLst>
              <a:path w="12112141" h="9843868">
                <a:moveTo>
                  <a:pt x="0" y="0"/>
                </a:moveTo>
                <a:lnTo>
                  <a:pt x="12112141" y="0"/>
                </a:lnTo>
                <a:lnTo>
                  <a:pt x="12112141" y="9843868"/>
                </a:lnTo>
                <a:lnTo>
                  <a:pt x="0" y="9843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625759">
            <a:off x="7878598" y="2149852"/>
            <a:ext cx="10884489" cy="8846121"/>
          </a:xfrm>
          <a:custGeom>
            <a:avLst/>
            <a:gdLst/>
            <a:ahLst/>
            <a:cxnLst/>
            <a:rect l="l" t="t" r="r" b="b"/>
            <a:pathLst>
              <a:path w="10884489" h="8846121">
                <a:moveTo>
                  <a:pt x="0" y="0"/>
                </a:moveTo>
                <a:lnTo>
                  <a:pt x="10884489" y="0"/>
                </a:lnTo>
                <a:lnTo>
                  <a:pt x="10884489" y="8846120"/>
                </a:lnTo>
                <a:lnTo>
                  <a:pt x="0" y="8846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87021" y="907463"/>
            <a:ext cx="1411395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57286" y="2355718"/>
            <a:ext cx="16773429" cy="6518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0" lvl="1" indent="-485775" algn="l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Allocate trainers to in-house and corporate training based on demand and duration.</a:t>
            </a:r>
          </a:p>
          <a:p>
            <a:pPr marL="971550" lvl="1" indent="-485775" algn="l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Match skill sets of trainers with requirements.</a:t>
            </a:r>
          </a:p>
          <a:p>
            <a:pPr marL="971550" lvl="1" indent="-485775" algn="l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Fulfill training requirements efficiently.</a:t>
            </a:r>
          </a:p>
          <a:p>
            <a:pPr marL="971550" lvl="1" indent="-485775" algn="l">
              <a:lnSpc>
                <a:spcPts val="7200"/>
              </a:lnSpc>
              <a:buFont typeface="Arial"/>
              <a:buChar char="•"/>
            </a:pPr>
            <a:r>
              <a:rPr lang="en-US" sz="45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Identify up-skilling needs based on unmet requirements.</a:t>
            </a:r>
          </a:p>
          <a:p>
            <a:pPr algn="l">
              <a:lnSpc>
                <a:spcPts val="8754"/>
              </a:lnSpc>
            </a:pPr>
            <a:endParaRPr lang="en-US" sz="450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85749">
            <a:off x="-5690637" y="-3861861"/>
            <a:ext cx="14345355" cy="14345355"/>
          </a:xfrm>
          <a:custGeom>
            <a:avLst/>
            <a:gdLst/>
            <a:ahLst/>
            <a:cxnLst/>
            <a:rect l="l" t="t" r="r" b="b"/>
            <a:pathLst>
              <a:path w="14345355" h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9293">
            <a:off x="12170918" y="-745657"/>
            <a:ext cx="6885296" cy="11055409"/>
          </a:xfrm>
          <a:custGeom>
            <a:avLst/>
            <a:gdLst/>
            <a:ahLst/>
            <a:cxnLst/>
            <a:rect l="l" t="t" r="r" b="b"/>
            <a:pathLst>
              <a:path w="6885296" h="11055409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368039"/>
            <a:ext cx="15186084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COLLECTION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574933"/>
            <a:ext cx="17437149" cy="8228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9"/>
              </a:lnSpc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Sources:</a:t>
            </a:r>
          </a:p>
          <a:p>
            <a:pPr marL="971548" lvl="1" indent="-485774" algn="l">
              <a:lnSpc>
                <a:spcPts val="7199"/>
              </a:lnSpc>
              <a:buFont typeface="Arial"/>
              <a:buChar char="•"/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Trainers: Information about trainers' skill sets, work experience, and employee type.</a:t>
            </a:r>
          </a:p>
          <a:p>
            <a:pPr marL="971548" lvl="1" indent="-485774" algn="l">
              <a:lnSpc>
                <a:spcPts val="7199"/>
              </a:lnSpc>
              <a:buFont typeface="Arial"/>
              <a:buChar char="•"/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Companies: Details on companies, expected start dates, duration of training, and the number of trainers required.</a:t>
            </a:r>
          </a:p>
          <a:p>
            <a:pPr marL="971548" lvl="1" indent="-485774" algn="l">
              <a:lnSpc>
                <a:spcPts val="7199"/>
              </a:lnSpc>
              <a:buFont typeface="Arial"/>
              <a:buChar char="•"/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Trainer Allocations: Records of trainer allocations, start dates, and status of requirements (fulfilled/unfulfilled).</a:t>
            </a:r>
          </a:p>
          <a:p>
            <a:pPr algn="l">
              <a:lnSpc>
                <a:spcPts val="7199"/>
              </a:lnSpc>
            </a:pPr>
            <a:endParaRPr lang="en-US" sz="44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8450"/>
              </a:lnSpc>
            </a:pPr>
            <a:endParaRPr lang="en-US" sz="44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085749">
            <a:off x="-5690637" y="-3861861"/>
            <a:ext cx="14345355" cy="14345355"/>
          </a:xfrm>
          <a:custGeom>
            <a:avLst/>
            <a:gdLst/>
            <a:ahLst/>
            <a:cxnLst/>
            <a:rect l="l" t="t" r="r" b="b"/>
            <a:pathLst>
              <a:path w="14345355" h="14345355">
                <a:moveTo>
                  <a:pt x="0" y="0"/>
                </a:moveTo>
                <a:lnTo>
                  <a:pt x="14345355" y="0"/>
                </a:lnTo>
                <a:lnTo>
                  <a:pt x="14345355" y="14345355"/>
                </a:lnTo>
                <a:lnTo>
                  <a:pt x="0" y="143453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799293">
            <a:off x="12170918" y="-745657"/>
            <a:ext cx="6885296" cy="11055409"/>
          </a:xfrm>
          <a:custGeom>
            <a:avLst/>
            <a:gdLst/>
            <a:ahLst/>
            <a:cxnLst/>
            <a:rect l="l" t="t" r="r" b="b"/>
            <a:pathLst>
              <a:path w="6885296" h="11055409">
                <a:moveTo>
                  <a:pt x="0" y="0"/>
                </a:moveTo>
                <a:lnTo>
                  <a:pt x="6885296" y="0"/>
                </a:lnTo>
                <a:lnTo>
                  <a:pt x="6885296" y="11055409"/>
                </a:lnTo>
                <a:lnTo>
                  <a:pt x="0" y="11055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368039"/>
            <a:ext cx="15186084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COLLECTION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0" y="857250"/>
            <a:ext cx="17437149" cy="7323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99"/>
              </a:lnSpc>
            </a:pPr>
            <a:endParaRPr/>
          </a:p>
          <a:p>
            <a:pPr algn="l">
              <a:lnSpc>
                <a:spcPts val="7199"/>
              </a:lnSpc>
            </a:pPr>
            <a:endParaRPr/>
          </a:p>
          <a:p>
            <a:pPr algn="l">
              <a:lnSpc>
                <a:spcPts val="7199"/>
              </a:lnSpc>
            </a:pPr>
            <a:endParaRPr/>
          </a:p>
          <a:p>
            <a:pPr algn="just">
              <a:lnSpc>
                <a:spcPts val="7199"/>
              </a:lnSpc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Data Collection Method:</a:t>
            </a:r>
          </a:p>
          <a:p>
            <a:pPr algn="just">
              <a:lnSpc>
                <a:spcPts val="7199"/>
              </a:lnSpc>
            </a:pPr>
            <a:endParaRPr lang="en-US" sz="44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marL="971548" lvl="1" indent="-485774" algn="just">
              <a:lnSpc>
                <a:spcPts val="7199"/>
              </a:lnSpc>
              <a:buFont typeface="Arial"/>
              <a:buChar char="•"/>
            </a:pPr>
            <a:r>
              <a:rPr lang="en-US" sz="44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was collected from Excel sheets named 'Trainer', 'Companies', and 'TrainerAllocation'.</a:t>
            </a:r>
          </a:p>
          <a:p>
            <a:pPr algn="l">
              <a:lnSpc>
                <a:spcPts val="8450"/>
              </a:lnSpc>
            </a:pPr>
            <a:endParaRPr lang="en-US" sz="44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664043">
            <a:off x="-4052117" y="-737535"/>
            <a:ext cx="11511802" cy="11511802"/>
          </a:xfrm>
          <a:custGeom>
            <a:avLst/>
            <a:gdLst/>
            <a:ahLst/>
            <a:cxnLst/>
            <a:rect l="l" t="t" r="r" b="b"/>
            <a:pathLst>
              <a:path w="11511802" h="11511802">
                <a:moveTo>
                  <a:pt x="0" y="0"/>
                </a:moveTo>
                <a:lnTo>
                  <a:pt x="11511802" y="0"/>
                </a:lnTo>
                <a:lnTo>
                  <a:pt x="11511802" y="11511802"/>
                </a:lnTo>
                <a:lnTo>
                  <a:pt x="0" y="115118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284008">
            <a:off x="12761683" y="7147182"/>
            <a:ext cx="4789367" cy="7690070"/>
          </a:xfrm>
          <a:custGeom>
            <a:avLst/>
            <a:gdLst/>
            <a:ahLst/>
            <a:cxnLst/>
            <a:rect l="l" t="t" r="r" b="b"/>
            <a:pathLst>
              <a:path w="4789367" h="7690070">
                <a:moveTo>
                  <a:pt x="0" y="0"/>
                </a:moveTo>
                <a:lnTo>
                  <a:pt x="4789367" y="0"/>
                </a:lnTo>
                <a:lnTo>
                  <a:pt x="4789367" y="7690070"/>
                </a:lnTo>
                <a:lnTo>
                  <a:pt x="0" y="7690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407620" y="161925"/>
            <a:ext cx="14127666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DATA CLEANING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74099" y="1209675"/>
            <a:ext cx="17286799" cy="9135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Missing Values:</a:t>
            </a:r>
          </a:p>
          <a:p>
            <a:pPr marL="906780" lvl="1" indent="-453390" algn="l">
              <a:lnSpc>
                <a:spcPts val="6720"/>
              </a:lnSpc>
              <a:buFont typeface="Arial"/>
              <a:buChar char="•"/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Checked for null values and filled them with empty strings.</a:t>
            </a:r>
          </a:p>
          <a:p>
            <a:pPr algn="l">
              <a:lnSpc>
                <a:spcPts val="6720"/>
              </a:lnSpc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Data Types:</a:t>
            </a:r>
          </a:p>
          <a:p>
            <a:pPr marL="906780" lvl="1" indent="-453390" algn="l">
              <a:lnSpc>
                <a:spcPts val="6720"/>
              </a:lnSpc>
              <a:buFont typeface="Arial"/>
              <a:buChar char="•"/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Converted date columns to datetime format.</a:t>
            </a:r>
          </a:p>
          <a:p>
            <a:pPr algn="l">
              <a:lnSpc>
                <a:spcPts val="6720"/>
              </a:lnSpc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Integrity Checks:</a:t>
            </a:r>
          </a:p>
          <a:p>
            <a:pPr marL="906780" lvl="1" indent="-453390" algn="l">
              <a:lnSpc>
                <a:spcPts val="6720"/>
              </a:lnSpc>
              <a:buFont typeface="Arial"/>
              <a:buChar char="•"/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Ensured data validity by summarizing data and checking for inconsistencies.</a:t>
            </a:r>
          </a:p>
          <a:p>
            <a:pPr algn="l">
              <a:lnSpc>
                <a:spcPts val="6720"/>
              </a:lnSpc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Storing:</a:t>
            </a:r>
          </a:p>
          <a:p>
            <a:pPr marL="906780" lvl="1" indent="-453390" algn="l">
              <a:lnSpc>
                <a:spcPts val="6720"/>
              </a:lnSpc>
              <a:buFont typeface="Arial"/>
              <a:buChar char="•"/>
            </a:pPr>
            <a:r>
              <a:rPr lang="en-US" sz="420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Stored cleaned data in Pandas DataFrames.</a:t>
            </a:r>
          </a:p>
          <a:p>
            <a:pPr algn="l">
              <a:lnSpc>
                <a:spcPts val="3999"/>
              </a:lnSpc>
            </a:pPr>
            <a:endParaRPr lang="en-US" sz="420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999"/>
              </a:lnSpc>
            </a:pPr>
            <a:endParaRPr lang="en-US" sz="420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999"/>
              </a:lnSpc>
            </a:pPr>
            <a:endParaRPr lang="en-US" sz="420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6" name="Freeform 6"/>
          <p:cNvSpPr/>
          <p:nvPr/>
        </p:nvSpPr>
        <p:spPr>
          <a:xfrm rot="1505868">
            <a:off x="9245019" y="-4340343"/>
            <a:ext cx="12580534" cy="8680686"/>
          </a:xfrm>
          <a:custGeom>
            <a:avLst/>
            <a:gdLst/>
            <a:ahLst/>
            <a:cxnLst/>
            <a:rect l="l" t="t" r="r" b="b"/>
            <a:pathLst>
              <a:path w="12580534" h="8680686">
                <a:moveTo>
                  <a:pt x="0" y="0"/>
                </a:moveTo>
                <a:lnTo>
                  <a:pt x="12580534" y="0"/>
                </a:lnTo>
                <a:lnTo>
                  <a:pt x="12580534" y="8680686"/>
                </a:lnTo>
                <a:lnTo>
                  <a:pt x="0" y="8680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10404608" y="-2711152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5"/>
                </a:lnTo>
                <a:lnTo>
                  <a:pt x="0" y="1370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61113" y="161925"/>
            <a:ext cx="11410387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EXPLORATORY  DATA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403600"/>
            <a:ext cx="17434806" cy="5854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Key Insights:</a:t>
            </a:r>
          </a:p>
          <a:p>
            <a:pPr marL="863599" lvl="1" indent="-431800" algn="l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Analyzed work experience distribution among trainers.</a:t>
            </a:r>
          </a:p>
          <a:p>
            <a:pPr marL="863599" lvl="1" indent="-431800" algn="l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Assessed the demand for specific technologies.</a:t>
            </a:r>
          </a:p>
          <a:p>
            <a:pPr marL="863599" lvl="1" indent="-431800" algn="l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Examined skill sets of trainers.</a:t>
            </a:r>
          </a:p>
          <a:p>
            <a:pPr marL="863599" lvl="1" indent="-431800" algn="l">
              <a:lnSpc>
                <a:spcPts val="6399"/>
              </a:lnSpc>
              <a:buFont typeface="Arial"/>
              <a:buChar char="•"/>
            </a:pPr>
            <a:r>
              <a:rPr lang="en-US" sz="3999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Investigated the fulfillment status of training requirements.</a:t>
            </a:r>
          </a:p>
          <a:p>
            <a:pPr algn="l">
              <a:lnSpc>
                <a:spcPts val="6399"/>
              </a:lnSpc>
            </a:pPr>
            <a:endParaRPr lang="en-US" sz="39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l">
              <a:lnSpc>
                <a:spcPts val="3999"/>
              </a:lnSpc>
            </a:pPr>
            <a:endParaRPr lang="en-US" sz="3999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5" name="Freeform 5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10404608" y="-2711152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5"/>
                </a:lnTo>
                <a:lnTo>
                  <a:pt x="0" y="1370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061113" y="161925"/>
            <a:ext cx="11410387" cy="235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TECHNOLOGY STACK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4276" y="3548210"/>
            <a:ext cx="17298826" cy="52940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0"/>
              </a:lnSpc>
            </a:pPr>
            <a:r>
              <a:rPr lang="en-US" sz="3968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Python Libraries:</a:t>
            </a:r>
          </a:p>
          <a:p>
            <a:pPr marL="856863" lvl="1" indent="-428432" algn="l">
              <a:lnSpc>
                <a:spcPts val="6350"/>
              </a:lnSpc>
              <a:buFont typeface="Arial"/>
              <a:buChar char="•"/>
            </a:pPr>
            <a:r>
              <a:rPr lang="en-US" sz="396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Pandas: Data loading, cleaning, and manipulation.</a:t>
            </a:r>
          </a:p>
          <a:p>
            <a:pPr marL="856863" lvl="1" indent="-428432" algn="l">
              <a:lnSpc>
                <a:spcPts val="6350"/>
              </a:lnSpc>
              <a:buFont typeface="Arial"/>
              <a:buChar char="•"/>
            </a:pPr>
            <a:r>
              <a:rPr lang="en-US" sz="396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NumPy: Handling numerical data.</a:t>
            </a:r>
          </a:p>
          <a:p>
            <a:pPr marL="856863" lvl="1" indent="-428432" algn="l">
              <a:lnSpc>
                <a:spcPts val="6350"/>
              </a:lnSpc>
              <a:buFont typeface="Arial"/>
              <a:buChar char="•"/>
            </a:pPr>
            <a:r>
              <a:rPr lang="en-US" sz="396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Matplotlib &amp; Seaborn: Creating visualizations.</a:t>
            </a:r>
          </a:p>
          <a:p>
            <a:pPr marL="856863" lvl="1" indent="-428432" algn="l">
              <a:lnSpc>
                <a:spcPts val="6350"/>
              </a:lnSpc>
              <a:buFont typeface="Arial"/>
              <a:buChar char="•"/>
            </a:pPr>
            <a:r>
              <a:rPr lang="en-US" sz="396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Scipy: Applying mathematical formulas.</a:t>
            </a:r>
          </a:p>
          <a:p>
            <a:pPr marL="856863" lvl="1" indent="-428432" algn="l">
              <a:lnSpc>
                <a:spcPts val="6350"/>
              </a:lnSpc>
              <a:buFont typeface="Arial"/>
              <a:buChar char="•"/>
            </a:pPr>
            <a:r>
              <a:rPr lang="en-US" sz="396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Scikit-learn: Building and evaluating machine learning models.</a:t>
            </a:r>
          </a:p>
          <a:p>
            <a:pPr algn="l">
              <a:lnSpc>
                <a:spcPts val="3968"/>
              </a:lnSpc>
            </a:pPr>
            <a:endParaRPr lang="en-US" sz="3968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5" name="Freeform 5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10404608" y="-2711152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5"/>
                </a:lnTo>
                <a:lnTo>
                  <a:pt x="0" y="1370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2762824"/>
            <a:ext cx="9143998" cy="7524176"/>
            <a:chOff x="0" y="0"/>
            <a:chExt cx="1037485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7485" cy="812800"/>
            </a:xfrm>
            <a:custGeom>
              <a:avLst/>
              <a:gdLst/>
              <a:ahLst/>
              <a:cxnLst/>
              <a:rect l="l" t="t" r="r" b="b"/>
              <a:pathLst>
                <a:path w="1037485" h="812800">
                  <a:moveTo>
                    <a:pt x="18948" y="0"/>
                  </a:moveTo>
                  <a:lnTo>
                    <a:pt x="1018537" y="0"/>
                  </a:lnTo>
                  <a:cubicBezTo>
                    <a:pt x="1029002" y="0"/>
                    <a:pt x="1037485" y="8483"/>
                    <a:pt x="1037485" y="18948"/>
                  </a:cubicBezTo>
                  <a:lnTo>
                    <a:pt x="1037485" y="793852"/>
                  </a:lnTo>
                  <a:cubicBezTo>
                    <a:pt x="1037485" y="798877"/>
                    <a:pt x="1035489" y="803697"/>
                    <a:pt x="1031936" y="807250"/>
                  </a:cubicBezTo>
                  <a:cubicBezTo>
                    <a:pt x="1028382" y="810804"/>
                    <a:pt x="1023563" y="812800"/>
                    <a:pt x="1018537" y="812800"/>
                  </a:cubicBezTo>
                  <a:lnTo>
                    <a:pt x="18948" y="812800"/>
                  </a:lnTo>
                  <a:cubicBezTo>
                    <a:pt x="13923" y="812800"/>
                    <a:pt x="9103" y="810804"/>
                    <a:pt x="5550" y="807250"/>
                  </a:cubicBezTo>
                  <a:cubicBezTo>
                    <a:pt x="1996" y="803697"/>
                    <a:pt x="0" y="798877"/>
                    <a:pt x="0" y="793852"/>
                  </a:cubicBezTo>
                  <a:lnTo>
                    <a:pt x="0" y="18948"/>
                  </a:lnTo>
                  <a:cubicBezTo>
                    <a:pt x="0" y="13923"/>
                    <a:pt x="1996" y="9103"/>
                    <a:pt x="5550" y="5550"/>
                  </a:cubicBezTo>
                  <a:cubicBezTo>
                    <a:pt x="9103" y="1996"/>
                    <a:pt x="13923" y="0"/>
                    <a:pt x="18948" y="0"/>
                  </a:cubicBezTo>
                  <a:close/>
                </a:path>
              </a:pathLst>
            </a:custGeom>
            <a:blipFill>
              <a:blip r:embed="rId6"/>
              <a:stretch>
                <a:fillRect l="-29797" r="-29797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9144003" y="2734416"/>
            <a:ext cx="9001247" cy="7552584"/>
            <a:chOff x="-27978" y="0"/>
            <a:chExt cx="993747" cy="833813"/>
          </a:xfrm>
        </p:grpSpPr>
        <p:sp>
          <p:nvSpPr>
            <p:cNvPr id="7" name="Freeform 7"/>
            <p:cNvSpPr/>
            <p:nvPr/>
          </p:nvSpPr>
          <p:spPr>
            <a:xfrm>
              <a:off x="-27978" y="0"/>
              <a:ext cx="993747" cy="833813"/>
            </a:xfrm>
            <a:custGeom>
              <a:avLst/>
              <a:gdLst/>
              <a:ahLst/>
              <a:cxnLst/>
              <a:rect l="l" t="t" r="r" b="b"/>
              <a:pathLst>
                <a:path w="965769" h="833813">
                  <a:moveTo>
                    <a:pt x="20355" y="0"/>
                  </a:moveTo>
                  <a:lnTo>
                    <a:pt x="945414" y="0"/>
                  </a:lnTo>
                  <a:cubicBezTo>
                    <a:pt x="950812" y="0"/>
                    <a:pt x="955990" y="2145"/>
                    <a:pt x="959807" y="5962"/>
                  </a:cubicBezTo>
                  <a:cubicBezTo>
                    <a:pt x="963624" y="9779"/>
                    <a:pt x="965769" y="14957"/>
                    <a:pt x="965769" y="20355"/>
                  </a:cubicBezTo>
                  <a:lnTo>
                    <a:pt x="965769" y="813458"/>
                  </a:lnTo>
                  <a:cubicBezTo>
                    <a:pt x="965769" y="824700"/>
                    <a:pt x="956655" y="833813"/>
                    <a:pt x="945414" y="833813"/>
                  </a:cubicBezTo>
                  <a:lnTo>
                    <a:pt x="20355" y="833813"/>
                  </a:lnTo>
                  <a:cubicBezTo>
                    <a:pt x="14957" y="833813"/>
                    <a:pt x="9779" y="831668"/>
                    <a:pt x="5962" y="827851"/>
                  </a:cubicBezTo>
                  <a:cubicBezTo>
                    <a:pt x="2145" y="824034"/>
                    <a:pt x="0" y="818856"/>
                    <a:pt x="0" y="813458"/>
                  </a:cubicBezTo>
                  <a:lnTo>
                    <a:pt x="0" y="20355"/>
                  </a:lnTo>
                  <a:cubicBezTo>
                    <a:pt x="0" y="9113"/>
                    <a:pt x="9113" y="0"/>
                    <a:pt x="20355" y="0"/>
                  </a:cubicBezTo>
                  <a:close/>
                </a:path>
              </a:pathLst>
            </a:custGeom>
            <a:blipFill>
              <a:blip r:embed="rId7"/>
              <a:stretch>
                <a:fillRect l="-21947" r="-21947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3061113" y="161925"/>
            <a:ext cx="114103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GRAPH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25861">
            <a:off x="10404608" y="-2711152"/>
            <a:ext cx="13709384" cy="13709384"/>
          </a:xfrm>
          <a:custGeom>
            <a:avLst/>
            <a:gdLst/>
            <a:ahLst/>
            <a:cxnLst/>
            <a:rect l="l" t="t" r="r" b="b"/>
            <a:pathLst>
              <a:path w="13709384" h="13709384">
                <a:moveTo>
                  <a:pt x="0" y="0"/>
                </a:moveTo>
                <a:lnTo>
                  <a:pt x="13709384" y="0"/>
                </a:lnTo>
                <a:lnTo>
                  <a:pt x="13709384" y="13709385"/>
                </a:lnTo>
                <a:lnTo>
                  <a:pt x="0" y="137093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532740" flipH="1">
            <a:off x="-2703495" y="7048838"/>
            <a:ext cx="6729406" cy="5469172"/>
          </a:xfrm>
          <a:custGeom>
            <a:avLst/>
            <a:gdLst/>
            <a:ahLst/>
            <a:cxnLst/>
            <a:rect l="l" t="t" r="r" b="b"/>
            <a:pathLst>
              <a:path w="6729406" h="5469172">
                <a:moveTo>
                  <a:pt x="6729406" y="0"/>
                </a:moveTo>
                <a:lnTo>
                  <a:pt x="0" y="0"/>
                </a:lnTo>
                <a:lnTo>
                  <a:pt x="0" y="5469172"/>
                </a:lnTo>
                <a:lnTo>
                  <a:pt x="6729406" y="5469172"/>
                </a:lnTo>
                <a:lnTo>
                  <a:pt x="6729406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2421173"/>
            <a:ext cx="8893923" cy="7362251"/>
            <a:chOff x="0" y="0"/>
            <a:chExt cx="981898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1898" cy="812800"/>
            </a:xfrm>
            <a:custGeom>
              <a:avLst/>
              <a:gdLst/>
              <a:ahLst/>
              <a:cxnLst/>
              <a:rect l="l" t="t" r="r" b="b"/>
              <a:pathLst>
                <a:path w="981898" h="812800">
                  <a:moveTo>
                    <a:pt x="20021" y="0"/>
                  </a:moveTo>
                  <a:lnTo>
                    <a:pt x="961877" y="0"/>
                  </a:lnTo>
                  <a:cubicBezTo>
                    <a:pt x="967187" y="0"/>
                    <a:pt x="972280" y="2109"/>
                    <a:pt x="976034" y="5864"/>
                  </a:cubicBezTo>
                  <a:cubicBezTo>
                    <a:pt x="979789" y="9619"/>
                    <a:pt x="981898" y="14711"/>
                    <a:pt x="981898" y="20021"/>
                  </a:cubicBezTo>
                  <a:lnTo>
                    <a:pt x="981898" y="792779"/>
                  </a:lnTo>
                  <a:cubicBezTo>
                    <a:pt x="981898" y="798089"/>
                    <a:pt x="979789" y="803181"/>
                    <a:pt x="976034" y="806936"/>
                  </a:cubicBezTo>
                  <a:cubicBezTo>
                    <a:pt x="972280" y="810691"/>
                    <a:pt x="967187" y="812800"/>
                    <a:pt x="961877" y="812800"/>
                  </a:cubicBezTo>
                  <a:lnTo>
                    <a:pt x="20021" y="812800"/>
                  </a:lnTo>
                  <a:cubicBezTo>
                    <a:pt x="14711" y="812800"/>
                    <a:pt x="9619" y="810691"/>
                    <a:pt x="5864" y="806936"/>
                  </a:cubicBezTo>
                  <a:cubicBezTo>
                    <a:pt x="2109" y="803181"/>
                    <a:pt x="0" y="798089"/>
                    <a:pt x="0" y="792779"/>
                  </a:cubicBezTo>
                  <a:lnTo>
                    <a:pt x="0" y="20021"/>
                  </a:lnTo>
                  <a:cubicBezTo>
                    <a:pt x="0" y="14711"/>
                    <a:pt x="2109" y="9619"/>
                    <a:pt x="5864" y="5864"/>
                  </a:cubicBezTo>
                  <a:cubicBezTo>
                    <a:pt x="9619" y="2109"/>
                    <a:pt x="14711" y="0"/>
                    <a:pt x="20021" y="0"/>
                  </a:cubicBezTo>
                  <a:close/>
                </a:path>
              </a:pathLst>
            </a:custGeom>
            <a:blipFill>
              <a:blip r:embed="rId6"/>
              <a:stretch>
                <a:fillRect l="-34315" r="-34315"/>
              </a:stretch>
            </a:blipFill>
            <a:ln w="38100" cap="rnd">
              <a:solidFill>
                <a:srgbClr val="000000"/>
              </a:solidFill>
              <a:prstDash val="lgDash"/>
              <a:round/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9144000" y="2421173"/>
            <a:ext cx="9144000" cy="7362251"/>
            <a:chOff x="0" y="0"/>
            <a:chExt cx="1009507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09507" cy="812800"/>
            </a:xfrm>
            <a:custGeom>
              <a:avLst/>
              <a:gdLst/>
              <a:ahLst/>
              <a:cxnLst/>
              <a:rect l="l" t="t" r="r" b="b"/>
              <a:pathLst>
                <a:path w="1009507" h="812800">
                  <a:moveTo>
                    <a:pt x="19473" y="0"/>
                  </a:moveTo>
                  <a:lnTo>
                    <a:pt x="990034" y="0"/>
                  </a:lnTo>
                  <a:cubicBezTo>
                    <a:pt x="1000788" y="0"/>
                    <a:pt x="1009507" y="8719"/>
                    <a:pt x="1009507" y="19473"/>
                  </a:cubicBezTo>
                  <a:lnTo>
                    <a:pt x="1009507" y="793327"/>
                  </a:lnTo>
                  <a:cubicBezTo>
                    <a:pt x="1009507" y="798491"/>
                    <a:pt x="1007455" y="803444"/>
                    <a:pt x="1003803" y="807096"/>
                  </a:cubicBezTo>
                  <a:cubicBezTo>
                    <a:pt x="1000151" y="810748"/>
                    <a:pt x="995198" y="812800"/>
                    <a:pt x="990034" y="812800"/>
                  </a:cubicBezTo>
                  <a:lnTo>
                    <a:pt x="19473" y="812800"/>
                  </a:lnTo>
                  <a:cubicBezTo>
                    <a:pt x="14309" y="812800"/>
                    <a:pt x="9356" y="810748"/>
                    <a:pt x="5704" y="807096"/>
                  </a:cubicBezTo>
                  <a:cubicBezTo>
                    <a:pt x="2052" y="803444"/>
                    <a:pt x="0" y="798491"/>
                    <a:pt x="0" y="793327"/>
                  </a:cubicBezTo>
                  <a:lnTo>
                    <a:pt x="0" y="19473"/>
                  </a:lnTo>
                  <a:cubicBezTo>
                    <a:pt x="0" y="14309"/>
                    <a:pt x="2052" y="9356"/>
                    <a:pt x="5704" y="5704"/>
                  </a:cubicBezTo>
                  <a:cubicBezTo>
                    <a:pt x="9356" y="2052"/>
                    <a:pt x="14309" y="0"/>
                    <a:pt x="19473" y="0"/>
                  </a:cubicBezTo>
                  <a:close/>
                </a:path>
              </a:pathLst>
            </a:custGeom>
            <a:blipFill>
              <a:blip r:embed="rId7"/>
              <a:stretch>
                <a:fillRect l="-32009" r="-32009"/>
              </a:stretch>
            </a:blipFill>
            <a:ln w="38100" cap="rnd">
              <a:solidFill>
                <a:srgbClr val="000000"/>
              </a:solidFill>
              <a:prstDash val="lgDash"/>
              <a:round/>
            </a:ln>
          </p:spPr>
        </p:sp>
      </p:grpSp>
      <p:sp>
        <p:nvSpPr>
          <p:cNvPr id="8" name="TextBox 8"/>
          <p:cNvSpPr txBox="1"/>
          <p:nvPr/>
        </p:nvSpPr>
        <p:spPr>
          <a:xfrm>
            <a:off x="3061113" y="161925"/>
            <a:ext cx="11410387" cy="1209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293</Words>
  <Application>Microsoft Office PowerPoint</Application>
  <PresentationFormat>Custom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Montserrat Classic Bold</vt:lpstr>
      <vt:lpstr>Calibri</vt:lpstr>
      <vt:lpstr>Arial</vt:lpstr>
      <vt:lpstr>Montserrat Classic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Trainer Statistics</dc:title>
  <cp:lastModifiedBy>soumya shankar</cp:lastModifiedBy>
  <cp:revision>2</cp:revision>
  <dcterms:created xsi:type="dcterms:W3CDTF">2006-08-16T00:00:00Z</dcterms:created>
  <dcterms:modified xsi:type="dcterms:W3CDTF">2024-07-29T15:42:25Z</dcterms:modified>
  <dc:identifier>DAGMVuWSfFM</dc:identifier>
</cp:coreProperties>
</file>