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7"/>
  </p:notesMasterIdLst>
  <p:handoutMasterIdLst>
    <p:handoutMasterId r:id="rId28"/>
  </p:handoutMasterIdLst>
  <p:sldIdLst>
    <p:sldId id="256" r:id="rId3"/>
    <p:sldId id="257" r:id="rId4"/>
    <p:sldId id="260" r:id="rId5"/>
    <p:sldId id="261" r:id="rId6"/>
    <p:sldId id="259" r:id="rId7"/>
    <p:sldId id="262" r:id="rId8"/>
    <p:sldId id="265" r:id="rId9"/>
    <p:sldId id="269" r:id="rId10"/>
    <p:sldId id="268" r:id="rId11"/>
    <p:sldId id="266" r:id="rId12"/>
    <p:sldId id="263" r:id="rId13"/>
    <p:sldId id="264" r:id="rId14"/>
    <p:sldId id="270" r:id="rId15"/>
    <p:sldId id="267" r:id="rId16"/>
    <p:sldId id="271" r:id="rId17"/>
    <p:sldId id="272" r:id="rId18"/>
    <p:sldId id="273" r:id="rId19"/>
    <p:sldId id="274" r:id="rId20"/>
    <p:sldId id="275" r:id="rId21"/>
    <p:sldId id="278" r:id="rId22"/>
    <p:sldId id="277" r:id="rId23"/>
    <p:sldId id="279" r:id="rId24"/>
    <p:sldId id="276" r:id="rId25"/>
    <p:sldId id="280" r:id="rId26"/>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223"/>
    <a:srgbClr val="397B0D"/>
    <a:srgbClr val="000000"/>
    <a:srgbClr val="00499F"/>
    <a:srgbClr val="0CC1E0"/>
    <a:srgbClr val="1B00FE"/>
    <a:srgbClr val="FFFFFF"/>
    <a:srgbClr val="825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4660"/>
  </p:normalViewPr>
  <p:slideViewPr>
    <p:cSldViewPr>
      <p:cViewPr varScale="1">
        <p:scale>
          <a:sx n="72" d="100"/>
          <a:sy n="72" d="100"/>
        </p:scale>
        <p:origin x="1524"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6D07D96-681C-4989-9405-C108875C0B2E}"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9C21A2F-1183-493D-A4AC-895C8C6CEAD5}"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E1E37FC-DFCA-42D4-A263-F22DD5C53CED}"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90AB9BD-5099-42F9-BDA3-A2B077493156}"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2DE2750-D502-41DD-915D-8232410747B2}"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9BBE9D06-117C-44CC-AA4D-39A919175755}"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5C308827-9409-4EA8-8C28-8850E30369A8}"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B6706D01-C94B-4E0D-B85B-928417E9BE3E}"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51A0A27C-9117-443F-A933-0914F7106C5F}"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72BA52B-D528-4139-88CA-F3F0E4F78E79}"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B363567-52A9-4BD6-8AD3-B55A7BDF2618}"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9421191-866E-4CBF-844F-EB151E927362}"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200" algn="r" rtl="0" fontAlgn="base">
        <a:spcBef>
          <a:spcPct val="0"/>
        </a:spcBef>
        <a:spcAft>
          <a:spcPct val="0"/>
        </a:spcAft>
        <a:defRPr sz="3600" b="1">
          <a:solidFill>
            <a:schemeClr val="tx2"/>
          </a:solidFill>
          <a:latin typeface="Verdana" pitchFamily="34" charset="0"/>
        </a:defRPr>
      </a:lvl6pPr>
      <a:lvl7pPr marL="914400" algn="r" rtl="0" fontAlgn="base">
        <a:spcBef>
          <a:spcPct val="0"/>
        </a:spcBef>
        <a:spcAft>
          <a:spcPct val="0"/>
        </a:spcAft>
        <a:defRPr sz="3600" b="1">
          <a:solidFill>
            <a:schemeClr val="tx2"/>
          </a:solidFill>
          <a:latin typeface="Verdana" pitchFamily="34" charset="0"/>
        </a:defRPr>
      </a:lvl7pPr>
      <a:lvl8pPr marL="1371600" algn="r" rtl="0" fontAlgn="base">
        <a:spcBef>
          <a:spcPct val="0"/>
        </a:spcBef>
        <a:spcAft>
          <a:spcPct val="0"/>
        </a:spcAft>
        <a:defRPr sz="3600" b="1">
          <a:solidFill>
            <a:schemeClr val="tx2"/>
          </a:solidFill>
          <a:latin typeface="Verdana" pitchFamily="34" charset="0"/>
        </a:defRPr>
      </a:lvl8pPr>
      <a:lvl9pPr marL="1828800" algn="r" rtl="0" fontAlgn="base">
        <a:spcBef>
          <a:spcPct val="0"/>
        </a:spcBef>
        <a:spcAft>
          <a:spcPct val="0"/>
        </a:spcAft>
        <a:defRPr sz="3600" b="1">
          <a:solidFill>
            <a:schemeClr val="tx2"/>
          </a:solidFill>
          <a:latin typeface="Verdana"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5368CA2C-D460-4406-AFAF-06654B8871B3}"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089844" y="2811523"/>
            <a:ext cx="4032250" cy="647700"/>
          </a:xfrm>
        </p:spPr>
        <p:txBody>
          <a:bodyPr/>
          <a:lstStyle/>
          <a:p>
            <a:r>
              <a:rPr lang="en-US" sz="2400" dirty="0">
                <a:solidFill>
                  <a:schemeClr val="bg1"/>
                </a:solidFill>
                <a:latin typeface="Arial" panose="020B0604020202020204" pitchFamily="34" charset="0"/>
                <a:cs typeface="Arial" panose="020B0604020202020204" pitchFamily="34" charset="0"/>
              </a:rPr>
              <a:t>HR METRICS AND ANALYTICS FOR</a:t>
            </a:r>
          </a:p>
        </p:txBody>
      </p:sp>
      <p:sp>
        <p:nvSpPr>
          <p:cNvPr id="34829" name="Rectangle 13"/>
          <p:cNvSpPr>
            <a:spLocks noGrp="1" noChangeArrowheads="1"/>
          </p:cNvSpPr>
          <p:nvPr>
            <p:ph type="subTitle" idx="1"/>
          </p:nvPr>
        </p:nvSpPr>
        <p:spPr>
          <a:xfrm>
            <a:off x="5332094" y="4149080"/>
            <a:ext cx="3547749" cy="432048"/>
          </a:xfrm>
        </p:spPr>
        <p:txBody>
          <a:bodyPr/>
          <a:lstStyle/>
          <a:p>
            <a:r>
              <a:rPr lang="en-US" sz="2000" dirty="0">
                <a:solidFill>
                  <a:schemeClr val="bg1"/>
                </a:solidFill>
                <a:latin typeface="Arial" panose="020B0604020202020204" pitchFamily="34" charset="0"/>
                <a:cs typeface="Arial" panose="020B0604020202020204" pitchFamily="34" charset="0"/>
              </a:rPr>
              <a:t>XTREME FURNITURE &amp; CO</a:t>
            </a:r>
            <a:endParaRPr lang="uk-UA" sz="2000" dirty="0">
              <a:solidFill>
                <a:schemeClr val="bg1"/>
              </a:solidFill>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sp>
        <p:nvSpPr>
          <p:cNvPr id="6" name="TextBox 5">
            <a:extLst>
              <a:ext uri="{FF2B5EF4-FFF2-40B4-BE49-F238E27FC236}">
                <a16:creationId xmlns:a16="http://schemas.microsoft.com/office/drawing/2014/main" id="{E795A9CD-2EBB-4A3C-812A-421E1FD82AB7}"/>
              </a:ext>
            </a:extLst>
          </p:cNvPr>
          <p:cNvSpPr txBox="1"/>
          <p:nvPr/>
        </p:nvSpPr>
        <p:spPr>
          <a:xfrm>
            <a:off x="107504" y="4113875"/>
            <a:ext cx="7416800" cy="1754326"/>
          </a:xfrm>
          <a:prstGeom prst="rect">
            <a:avLst/>
          </a:prstGeom>
          <a:noFill/>
        </p:spPr>
        <p:txBody>
          <a:bodyPr wrap="square" rtlCol="0">
            <a:spAutoFit/>
          </a:bodyPr>
          <a:lstStyle/>
          <a:p>
            <a:r>
              <a:rPr lang="en-US" b="0" i="0" dirty="0">
                <a:solidFill>
                  <a:schemeClr val="accent4"/>
                </a:solidFill>
                <a:effectLst/>
                <a:latin typeface="Söhne"/>
              </a:rPr>
              <a:t>There is a substantial differences in compensation costs across various production levels. </a:t>
            </a:r>
          </a:p>
          <a:p>
            <a:endParaRPr lang="en-US" b="0" dirty="0">
              <a:solidFill>
                <a:schemeClr val="accent4"/>
              </a:solidFill>
              <a:latin typeface="Söhne"/>
            </a:endParaRPr>
          </a:p>
          <a:p>
            <a:r>
              <a:rPr lang="en-US" b="0" i="0" dirty="0">
                <a:solidFill>
                  <a:schemeClr val="accent4"/>
                </a:solidFill>
                <a:effectLst/>
                <a:latin typeface="Söhne"/>
              </a:rPr>
              <a:t>A small number of units contributed significantly to the overall compensation costs, indicating potential areas for cost optimization or further investigation into factors driving these variations in labor expenses.</a:t>
            </a:r>
            <a:endParaRPr lang="en-US" dirty="0">
              <a:solidFill>
                <a:schemeClr val="accent4"/>
              </a:solidFill>
            </a:endParaRPr>
          </a:p>
        </p:txBody>
      </p:sp>
      <p:pic>
        <p:nvPicPr>
          <p:cNvPr id="8" name="Picture 7">
            <a:extLst>
              <a:ext uri="{FF2B5EF4-FFF2-40B4-BE49-F238E27FC236}">
                <a16:creationId xmlns:a16="http://schemas.microsoft.com/office/drawing/2014/main" id="{FBE58C92-56FF-4E94-A477-4AD249F61900}"/>
              </a:ext>
            </a:extLst>
          </p:cNvPr>
          <p:cNvPicPr>
            <a:picLocks noChangeAspect="1"/>
          </p:cNvPicPr>
          <p:nvPr/>
        </p:nvPicPr>
        <p:blipFill>
          <a:blip r:embed="rId2"/>
          <a:stretch>
            <a:fillRect/>
          </a:stretch>
        </p:blipFill>
        <p:spPr>
          <a:xfrm>
            <a:off x="755564" y="1647855"/>
            <a:ext cx="6120680" cy="2410161"/>
          </a:xfrm>
          <a:prstGeom prst="rect">
            <a:avLst/>
          </a:prstGeom>
        </p:spPr>
      </p:pic>
    </p:spTree>
    <p:extLst>
      <p:ext uri="{BB962C8B-B14F-4D97-AF65-F5344CB8AC3E}">
        <p14:creationId xmlns:p14="http://schemas.microsoft.com/office/powerpoint/2010/main" val="349579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7F47BD-87CE-479E-A90A-2FE8F0AC523C}"/>
              </a:ext>
            </a:extLst>
          </p:cNvPr>
          <p:cNvPicPr>
            <a:picLocks noGrp="1" noChangeAspect="1"/>
          </p:cNvPicPr>
          <p:nvPr>
            <p:ph idx="1"/>
          </p:nvPr>
        </p:nvPicPr>
        <p:blipFill>
          <a:blip r:embed="rId2"/>
          <a:stretch>
            <a:fillRect/>
          </a:stretch>
        </p:blipFill>
        <p:spPr>
          <a:xfrm>
            <a:off x="2187469" y="231683"/>
            <a:ext cx="6707187" cy="1671895"/>
          </a:xfrm>
        </p:spPr>
      </p:pic>
      <p:sp>
        <p:nvSpPr>
          <p:cNvPr id="6" name="TextBox 5">
            <a:extLst>
              <a:ext uri="{FF2B5EF4-FFF2-40B4-BE49-F238E27FC236}">
                <a16:creationId xmlns:a16="http://schemas.microsoft.com/office/drawing/2014/main" id="{ADABADC7-5337-4EF0-8206-21B846321371}"/>
              </a:ext>
            </a:extLst>
          </p:cNvPr>
          <p:cNvSpPr txBox="1"/>
          <p:nvPr/>
        </p:nvSpPr>
        <p:spPr>
          <a:xfrm>
            <a:off x="1906616" y="1936073"/>
            <a:ext cx="6988040" cy="2246769"/>
          </a:xfrm>
          <a:prstGeom prst="rect">
            <a:avLst/>
          </a:prstGeom>
          <a:noFill/>
        </p:spPr>
        <p:txBody>
          <a:bodyPr wrap="square" rtlCol="0">
            <a:spAutoFit/>
          </a:bodyPr>
          <a:lstStyle/>
          <a:p>
            <a:pPr marL="285750" indent="-285750">
              <a:buFont typeface="Arial" panose="020B0604020202020204" pitchFamily="34" charset="0"/>
              <a:buChar char="•"/>
            </a:pPr>
            <a:r>
              <a:rPr lang="en-US" sz="1400" b="0" dirty="0">
                <a:latin typeface="Söhne"/>
              </a:rPr>
              <a:t>There's a slight negative correlation between the number of units produced and hours worked, suggesting that higher productivity may lead to fewer hours worked, possibly indicating improved efficiency. </a:t>
            </a:r>
          </a:p>
          <a:p>
            <a:pPr marL="285750" indent="-285750">
              <a:buFont typeface="Arial" panose="020B0604020202020204" pitchFamily="34" charset="0"/>
              <a:buChar char="•"/>
            </a:pPr>
            <a:r>
              <a:rPr lang="en-US" sz="1400" b="0" dirty="0">
                <a:latin typeface="Söhne"/>
              </a:rPr>
              <a:t>A positive correlation exists between the number of units produced and compensation cost, indicating that increased production is associated with higher labor costs. </a:t>
            </a:r>
          </a:p>
          <a:p>
            <a:pPr marL="285750" indent="-285750">
              <a:buFont typeface="Arial" panose="020B0604020202020204" pitchFamily="34" charset="0"/>
              <a:buChar char="•"/>
            </a:pPr>
            <a:r>
              <a:rPr lang="en-US" sz="1400" b="0" dirty="0">
                <a:latin typeface="Söhne"/>
              </a:rPr>
              <a:t>There's a weak negative correlation between hours worked and the compensation score, implying that longer working hours may slightly lower employee satisfaction with compensation. </a:t>
            </a:r>
          </a:p>
          <a:p>
            <a:pPr marL="285750" indent="-285750">
              <a:buFont typeface="Arial" panose="020B0604020202020204" pitchFamily="34" charset="0"/>
              <a:buChar char="•"/>
            </a:pPr>
            <a:r>
              <a:rPr lang="en-US" sz="1400" b="0" dirty="0">
                <a:latin typeface="Söhne"/>
              </a:rPr>
              <a:t>A negative correlation exists between compensation cost and the compensation score, indicating that higher costs don't necessarily equate to higher employee satisfaction. </a:t>
            </a:r>
          </a:p>
        </p:txBody>
      </p:sp>
      <p:pic>
        <p:nvPicPr>
          <p:cNvPr id="8" name="Picture 7">
            <a:extLst>
              <a:ext uri="{FF2B5EF4-FFF2-40B4-BE49-F238E27FC236}">
                <a16:creationId xmlns:a16="http://schemas.microsoft.com/office/drawing/2014/main" id="{7C3F7CD1-2C99-41B6-903C-861BD9846B4F}"/>
              </a:ext>
            </a:extLst>
          </p:cNvPr>
          <p:cNvPicPr>
            <a:picLocks noChangeAspect="1"/>
          </p:cNvPicPr>
          <p:nvPr/>
        </p:nvPicPr>
        <p:blipFill>
          <a:blip r:embed="rId3"/>
          <a:stretch>
            <a:fillRect/>
          </a:stretch>
        </p:blipFill>
        <p:spPr>
          <a:xfrm>
            <a:off x="3564432" y="4215335"/>
            <a:ext cx="3672408" cy="2410981"/>
          </a:xfrm>
          <a:prstGeom prst="rect">
            <a:avLst/>
          </a:prstGeom>
        </p:spPr>
      </p:pic>
    </p:spTree>
    <p:extLst>
      <p:ext uri="{BB962C8B-B14F-4D97-AF65-F5344CB8AC3E}">
        <p14:creationId xmlns:p14="http://schemas.microsoft.com/office/powerpoint/2010/main" val="279926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Recruitment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225969" y="1700808"/>
            <a:ext cx="7200776" cy="4608512"/>
          </a:xfrm>
        </p:spPr>
        <p:txBody>
          <a:bodyPr/>
          <a:lstStyle/>
          <a:p>
            <a:pPr>
              <a:lnSpc>
                <a:spcPct val="115000"/>
              </a:lnSpc>
              <a:spcBef>
                <a:spcPts val="300"/>
              </a:spcBef>
              <a:spcAft>
                <a:spcPts val="1000"/>
              </a:spcAft>
            </a:pPr>
            <a:r>
              <a:rPr lang="en-US" sz="2400" dirty="0">
                <a:effectLst/>
                <a:latin typeface="Calibri" panose="020F0502020204030204" pitchFamily="34" charset="0"/>
                <a:ea typeface="Calibri" panose="020F0502020204030204" pitchFamily="34" charset="0"/>
              </a:rPr>
              <a:t>Xtreme Furniture &amp; Co should prioritize assessing the skill sets and motivations of candidates during the recruitment process to reduce attrition within the organization. </a:t>
            </a:r>
          </a:p>
          <a:p>
            <a:pPr>
              <a:lnSpc>
                <a:spcPct val="115000"/>
              </a:lnSpc>
              <a:spcBef>
                <a:spcPts val="300"/>
              </a:spcBef>
              <a:spcAft>
                <a:spcPts val="1000"/>
              </a:spcAft>
            </a:pPr>
            <a:r>
              <a:rPr lang="en-US" sz="2400" dirty="0">
                <a:effectLst/>
                <a:latin typeface="Calibri" panose="020F0502020204030204" pitchFamily="34" charset="0"/>
                <a:ea typeface="Calibri" panose="020F0502020204030204" pitchFamily="34" charset="0"/>
              </a:rPr>
              <a:t>This includes evaluating alignment with the role, understanding the learning curve, and considering career aspirations before hiring. </a:t>
            </a:r>
          </a:p>
          <a:p>
            <a:pPr>
              <a:lnSpc>
                <a:spcPct val="115000"/>
              </a:lnSpc>
              <a:spcBef>
                <a:spcPts val="300"/>
              </a:spcBef>
              <a:spcAft>
                <a:spcPts val="1000"/>
              </a:spcAft>
            </a:pPr>
            <a:r>
              <a:rPr lang="en-US" sz="2400" dirty="0">
                <a:effectLst/>
                <a:latin typeface="Calibri" panose="020F0502020204030204" pitchFamily="34" charset="0"/>
                <a:ea typeface="Calibri" panose="020F0502020204030204" pitchFamily="34" charset="0"/>
              </a:rPr>
              <a:t>The company should refine its hiring methods and develop strategies to ensure the selection of the right candidates. </a:t>
            </a:r>
          </a:p>
        </p:txBody>
      </p:sp>
    </p:spTree>
    <p:extLst>
      <p:ext uri="{BB962C8B-B14F-4D97-AF65-F5344CB8AC3E}">
        <p14:creationId xmlns:p14="http://schemas.microsoft.com/office/powerpoint/2010/main" val="346050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pic>
        <p:nvPicPr>
          <p:cNvPr id="4" name="Picture 3">
            <a:extLst>
              <a:ext uri="{FF2B5EF4-FFF2-40B4-BE49-F238E27FC236}">
                <a16:creationId xmlns:a16="http://schemas.microsoft.com/office/drawing/2014/main" id="{4634B1CD-98C1-4642-9E58-05466F76D6FC}"/>
              </a:ext>
            </a:extLst>
          </p:cNvPr>
          <p:cNvPicPr>
            <a:picLocks noChangeAspect="1"/>
          </p:cNvPicPr>
          <p:nvPr/>
        </p:nvPicPr>
        <p:blipFill>
          <a:blip r:embed="rId2"/>
          <a:stretch>
            <a:fillRect/>
          </a:stretch>
        </p:blipFill>
        <p:spPr>
          <a:xfrm>
            <a:off x="1619672" y="1844824"/>
            <a:ext cx="4416151" cy="2664296"/>
          </a:xfrm>
          <a:prstGeom prst="rect">
            <a:avLst/>
          </a:prstGeom>
        </p:spPr>
      </p:pic>
      <p:sp>
        <p:nvSpPr>
          <p:cNvPr id="6" name="TextBox 5">
            <a:extLst>
              <a:ext uri="{FF2B5EF4-FFF2-40B4-BE49-F238E27FC236}">
                <a16:creationId xmlns:a16="http://schemas.microsoft.com/office/drawing/2014/main" id="{1302BAFC-8992-48AC-82C0-D6723DCB993C}"/>
              </a:ext>
            </a:extLst>
          </p:cNvPr>
          <p:cNvSpPr txBox="1"/>
          <p:nvPr/>
        </p:nvSpPr>
        <p:spPr>
          <a:xfrm>
            <a:off x="1187624" y="4974098"/>
            <a:ext cx="5544615" cy="646331"/>
          </a:xfrm>
          <a:prstGeom prst="rect">
            <a:avLst/>
          </a:prstGeom>
          <a:noFill/>
        </p:spPr>
        <p:txBody>
          <a:bodyPr wrap="square">
            <a:spAutoFit/>
          </a:bodyPr>
          <a:lstStyle/>
          <a:p>
            <a:r>
              <a:rPr lang="en-US" b="0" dirty="0">
                <a:solidFill>
                  <a:schemeClr val="accent4"/>
                </a:solidFill>
                <a:latin typeface="Söhne"/>
              </a:rPr>
              <a:t>Sourcing channel </a:t>
            </a:r>
            <a:r>
              <a:rPr lang="en-US" b="0" i="0" dirty="0">
                <a:solidFill>
                  <a:schemeClr val="accent4"/>
                </a:solidFill>
                <a:effectLst/>
                <a:latin typeface="Söhne"/>
              </a:rPr>
              <a:t>4 could be a valuable focus area to improve efficiency and reduce recruitment timelines.</a:t>
            </a:r>
            <a:endParaRPr lang="en-US" dirty="0">
              <a:solidFill>
                <a:schemeClr val="accent4"/>
              </a:solidFill>
            </a:endParaRPr>
          </a:p>
        </p:txBody>
      </p:sp>
    </p:spTree>
    <p:extLst>
      <p:ext uri="{BB962C8B-B14F-4D97-AF65-F5344CB8AC3E}">
        <p14:creationId xmlns:p14="http://schemas.microsoft.com/office/powerpoint/2010/main" val="148662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ABADC7-5337-4EF0-8206-21B846321371}"/>
              </a:ext>
            </a:extLst>
          </p:cNvPr>
          <p:cNvSpPr txBox="1"/>
          <p:nvPr/>
        </p:nvSpPr>
        <p:spPr>
          <a:xfrm>
            <a:off x="2057982" y="2055455"/>
            <a:ext cx="6875137" cy="1631216"/>
          </a:xfrm>
          <a:prstGeom prst="rect">
            <a:avLst/>
          </a:prstGeom>
          <a:noFill/>
        </p:spPr>
        <p:txBody>
          <a:bodyPr wrap="square" rtlCol="0">
            <a:spAutoFit/>
          </a:bodyPr>
          <a:lstStyle/>
          <a:p>
            <a:pPr marL="285750" indent="-285750">
              <a:buFont typeface="Arial" panose="020B0604020202020204" pitchFamily="34" charset="0"/>
              <a:buChar char="•"/>
            </a:pPr>
            <a:r>
              <a:rPr lang="en-US" sz="2000" b="0" dirty="0">
                <a:latin typeface="Söhne"/>
              </a:rPr>
              <a:t>Sourcing Channels 1 and 4 seem to perform well in terms of both quick hiring and high new hire satisfaction</a:t>
            </a:r>
          </a:p>
          <a:p>
            <a:pPr marL="285750" indent="-285750">
              <a:buFont typeface="Arial" panose="020B0604020202020204" pitchFamily="34" charset="0"/>
              <a:buChar char="•"/>
            </a:pPr>
            <a:r>
              <a:rPr lang="en-US" sz="2000" b="0" dirty="0">
                <a:latin typeface="Söhne"/>
              </a:rPr>
              <a:t>While Sourcing Channels 2 and 3 are somewhat in the middle, indicating room for improvement in either time to fill or satisfaction metrics.</a:t>
            </a:r>
          </a:p>
        </p:txBody>
      </p:sp>
      <p:pic>
        <p:nvPicPr>
          <p:cNvPr id="7" name="Picture 6">
            <a:extLst>
              <a:ext uri="{FF2B5EF4-FFF2-40B4-BE49-F238E27FC236}">
                <a16:creationId xmlns:a16="http://schemas.microsoft.com/office/drawing/2014/main" id="{F50CADF6-4EB7-4311-B92F-8069C6713DDE}"/>
              </a:ext>
            </a:extLst>
          </p:cNvPr>
          <p:cNvPicPr>
            <a:picLocks noChangeAspect="1"/>
          </p:cNvPicPr>
          <p:nvPr/>
        </p:nvPicPr>
        <p:blipFill>
          <a:blip r:embed="rId2"/>
          <a:stretch>
            <a:fillRect/>
          </a:stretch>
        </p:blipFill>
        <p:spPr>
          <a:xfrm>
            <a:off x="2386354" y="278013"/>
            <a:ext cx="3198535" cy="1613675"/>
          </a:xfrm>
          <a:prstGeom prst="rect">
            <a:avLst/>
          </a:prstGeom>
        </p:spPr>
      </p:pic>
      <p:sp>
        <p:nvSpPr>
          <p:cNvPr id="9" name="TextBox 8">
            <a:extLst>
              <a:ext uri="{FF2B5EF4-FFF2-40B4-BE49-F238E27FC236}">
                <a16:creationId xmlns:a16="http://schemas.microsoft.com/office/drawing/2014/main" id="{F5873096-FF1D-4737-9D6F-EA90614C10A6}"/>
              </a:ext>
            </a:extLst>
          </p:cNvPr>
          <p:cNvSpPr txBox="1"/>
          <p:nvPr/>
        </p:nvSpPr>
        <p:spPr>
          <a:xfrm>
            <a:off x="6151639" y="137362"/>
            <a:ext cx="2880320" cy="1477328"/>
          </a:xfrm>
          <a:prstGeom prst="rect">
            <a:avLst/>
          </a:prstGeom>
          <a:noFill/>
        </p:spPr>
        <p:txBody>
          <a:bodyPr wrap="square" rtlCol="0">
            <a:spAutoFit/>
          </a:bodyPr>
          <a:lstStyle/>
          <a:p>
            <a:r>
              <a:rPr lang="en-US" dirty="0">
                <a:latin typeface="Söhne"/>
              </a:rPr>
              <a:t>Sourcing Channels</a:t>
            </a:r>
          </a:p>
          <a:p>
            <a:pPr marL="342900" indent="-342900">
              <a:buFont typeface="+mj-lt"/>
              <a:buAutoNum type="arabicPeriod"/>
            </a:pPr>
            <a:r>
              <a:rPr lang="en-US" b="0" dirty="0">
                <a:latin typeface="Söhne"/>
              </a:rPr>
              <a:t>Job Boards</a:t>
            </a:r>
          </a:p>
          <a:p>
            <a:pPr marL="342900" indent="-342900">
              <a:buFont typeface="+mj-lt"/>
              <a:buAutoNum type="arabicPeriod"/>
            </a:pPr>
            <a:r>
              <a:rPr lang="en-US" b="0" dirty="0">
                <a:latin typeface="Söhne"/>
              </a:rPr>
              <a:t>Employee Referrals</a:t>
            </a:r>
          </a:p>
          <a:p>
            <a:pPr marL="342900" indent="-342900">
              <a:buFont typeface="+mj-lt"/>
              <a:buAutoNum type="arabicPeriod"/>
            </a:pPr>
            <a:r>
              <a:rPr lang="en-US" b="0" dirty="0">
                <a:latin typeface="Söhne"/>
              </a:rPr>
              <a:t>Social network</a:t>
            </a:r>
          </a:p>
          <a:p>
            <a:pPr marL="342900" indent="-342900">
              <a:buFont typeface="+mj-lt"/>
              <a:buAutoNum type="arabicPeriod"/>
            </a:pPr>
            <a:r>
              <a:rPr lang="en-US" b="0" dirty="0">
                <a:latin typeface="Söhne"/>
              </a:rPr>
              <a:t>Recruitment agencies</a:t>
            </a:r>
          </a:p>
        </p:txBody>
      </p:sp>
      <p:pic>
        <p:nvPicPr>
          <p:cNvPr id="11" name="Picture 10">
            <a:extLst>
              <a:ext uri="{FF2B5EF4-FFF2-40B4-BE49-F238E27FC236}">
                <a16:creationId xmlns:a16="http://schemas.microsoft.com/office/drawing/2014/main" id="{2FE313ED-F823-424E-8D29-A6681C3DD8EC}"/>
              </a:ext>
            </a:extLst>
          </p:cNvPr>
          <p:cNvPicPr>
            <a:picLocks noChangeAspect="1"/>
          </p:cNvPicPr>
          <p:nvPr/>
        </p:nvPicPr>
        <p:blipFill>
          <a:blip r:embed="rId3"/>
          <a:stretch>
            <a:fillRect/>
          </a:stretch>
        </p:blipFill>
        <p:spPr>
          <a:xfrm>
            <a:off x="1983441" y="3830680"/>
            <a:ext cx="3601448" cy="2289306"/>
          </a:xfrm>
          <a:prstGeom prst="rect">
            <a:avLst/>
          </a:prstGeom>
        </p:spPr>
      </p:pic>
      <p:pic>
        <p:nvPicPr>
          <p:cNvPr id="13" name="Picture 12">
            <a:extLst>
              <a:ext uri="{FF2B5EF4-FFF2-40B4-BE49-F238E27FC236}">
                <a16:creationId xmlns:a16="http://schemas.microsoft.com/office/drawing/2014/main" id="{873597AF-1E74-46F5-8A69-1D16ACE0FE44}"/>
              </a:ext>
            </a:extLst>
          </p:cNvPr>
          <p:cNvPicPr>
            <a:picLocks noChangeAspect="1"/>
          </p:cNvPicPr>
          <p:nvPr/>
        </p:nvPicPr>
        <p:blipFill>
          <a:blip r:embed="rId4"/>
          <a:stretch>
            <a:fillRect/>
          </a:stretch>
        </p:blipFill>
        <p:spPr>
          <a:xfrm>
            <a:off x="5662598" y="3830681"/>
            <a:ext cx="3374497" cy="2289306"/>
          </a:xfrm>
          <a:prstGeom prst="rect">
            <a:avLst/>
          </a:prstGeom>
        </p:spPr>
      </p:pic>
    </p:spTree>
    <p:extLst>
      <p:ext uri="{BB962C8B-B14F-4D97-AF65-F5344CB8AC3E}">
        <p14:creationId xmlns:p14="http://schemas.microsoft.com/office/powerpoint/2010/main" val="74484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sz="2800" dirty="0">
                <a:solidFill>
                  <a:schemeClr val="bg1"/>
                </a:solidFill>
              </a:rPr>
              <a:t>Learning and development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202980" y="1772816"/>
            <a:ext cx="7200776" cy="4608512"/>
          </a:xfrm>
        </p:spPr>
        <p:txBody>
          <a:bodyPr/>
          <a:lstStyle/>
          <a:p>
            <a:pPr marL="511810" marR="0">
              <a:lnSpc>
                <a:spcPct val="115000"/>
              </a:lnSpc>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rPr>
              <a:t>Xtreme Furniture &amp; Co should prioritize helping employees reach their personal and professional goals to create a strong talent pool.</a:t>
            </a:r>
          </a:p>
          <a:p>
            <a:pPr marL="511810" marR="0">
              <a:lnSpc>
                <a:spcPct val="115000"/>
              </a:lnSpc>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rPr>
              <a:t>The company should focus on understanding employees' Learning and Development plans to ensure their long tenure with the organization. </a:t>
            </a:r>
          </a:p>
          <a:p>
            <a:pPr marL="511810" marR="0">
              <a:lnSpc>
                <a:spcPct val="115000"/>
              </a:lnSpc>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rPr>
              <a:t>HR should collaborate with department managers to plan effective training and workshops based on performance and roles.</a:t>
            </a:r>
          </a:p>
          <a:p>
            <a:pPr marL="511810" marR="0">
              <a:lnSpc>
                <a:spcPct val="115000"/>
              </a:lnSpc>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rPr>
              <a:t>Learning and development programs should align with core competencies and skills essential to the furniture industry.</a:t>
            </a: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1919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sp>
        <p:nvSpPr>
          <p:cNvPr id="6" name="TextBox 5">
            <a:extLst>
              <a:ext uri="{FF2B5EF4-FFF2-40B4-BE49-F238E27FC236}">
                <a16:creationId xmlns:a16="http://schemas.microsoft.com/office/drawing/2014/main" id="{1302BAFC-8992-48AC-82C0-D6723DCB993C}"/>
              </a:ext>
            </a:extLst>
          </p:cNvPr>
          <p:cNvSpPr txBox="1"/>
          <p:nvPr/>
        </p:nvSpPr>
        <p:spPr>
          <a:xfrm>
            <a:off x="866899" y="4834026"/>
            <a:ext cx="5983286" cy="646331"/>
          </a:xfrm>
          <a:prstGeom prst="rect">
            <a:avLst/>
          </a:prstGeom>
          <a:noFill/>
        </p:spPr>
        <p:txBody>
          <a:bodyPr wrap="square">
            <a:spAutoFit/>
          </a:bodyPr>
          <a:lstStyle/>
          <a:p>
            <a:r>
              <a:rPr lang="en-US" b="0" i="0" dirty="0">
                <a:solidFill>
                  <a:schemeClr val="accent4"/>
                </a:solidFill>
                <a:effectLst/>
                <a:latin typeface="Söhne"/>
              </a:rPr>
              <a:t>significant variations in the metric across different positions, with the warehouse </a:t>
            </a:r>
            <a:r>
              <a:rPr lang="en-US" b="0" dirty="0">
                <a:solidFill>
                  <a:schemeClr val="accent4"/>
                </a:solidFill>
                <a:latin typeface="Söhne"/>
              </a:rPr>
              <a:t>m</a:t>
            </a:r>
            <a:r>
              <a:rPr lang="en-US" b="0" i="0" dirty="0">
                <a:solidFill>
                  <a:schemeClr val="accent4"/>
                </a:solidFill>
                <a:effectLst/>
                <a:latin typeface="Söhne"/>
              </a:rPr>
              <a:t>anager having the highest score</a:t>
            </a:r>
            <a:endParaRPr lang="en-US" dirty="0">
              <a:solidFill>
                <a:schemeClr val="accent4"/>
              </a:solidFill>
            </a:endParaRPr>
          </a:p>
        </p:txBody>
      </p:sp>
      <p:pic>
        <p:nvPicPr>
          <p:cNvPr id="5" name="Picture 4">
            <a:extLst>
              <a:ext uri="{FF2B5EF4-FFF2-40B4-BE49-F238E27FC236}">
                <a16:creationId xmlns:a16="http://schemas.microsoft.com/office/drawing/2014/main" id="{5026F0DD-9C36-475B-A990-8A180F286F43}"/>
              </a:ext>
            </a:extLst>
          </p:cNvPr>
          <p:cNvPicPr>
            <a:picLocks noChangeAspect="1"/>
          </p:cNvPicPr>
          <p:nvPr/>
        </p:nvPicPr>
        <p:blipFill>
          <a:blip r:embed="rId2"/>
          <a:stretch>
            <a:fillRect/>
          </a:stretch>
        </p:blipFill>
        <p:spPr>
          <a:xfrm>
            <a:off x="1057801" y="1700808"/>
            <a:ext cx="5601482" cy="2905530"/>
          </a:xfrm>
          <a:prstGeom prst="rect">
            <a:avLst/>
          </a:prstGeom>
        </p:spPr>
      </p:pic>
    </p:spTree>
    <p:extLst>
      <p:ext uri="{BB962C8B-B14F-4D97-AF65-F5344CB8AC3E}">
        <p14:creationId xmlns:p14="http://schemas.microsoft.com/office/powerpoint/2010/main" val="146633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ABADC7-5337-4EF0-8206-21B846321371}"/>
              </a:ext>
            </a:extLst>
          </p:cNvPr>
          <p:cNvSpPr txBox="1"/>
          <p:nvPr/>
        </p:nvSpPr>
        <p:spPr>
          <a:xfrm>
            <a:off x="2106539" y="4365104"/>
            <a:ext cx="6875137"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dirty="0">
                <a:latin typeface="Söhne"/>
              </a:rPr>
              <a:t>it's evident that the content of training varies, with some employees receiving longer and more extensive training.</a:t>
            </a:r>
          </a:p>
          <a:p>
            <a:pPr marL="285750" indent="-285750">
              <a:buFont typeface="Arial" panose="020B0604020202020204" pitchFamily="34" charset="0"/>
              <a:buChar char="•"/>
            </a:pPr>
            <a:r>
              <a:rPr lang="en-US" sz="2000" b="0" dirty="0">
                <a:latin typeface="Söhne"/>
              </a:rPr>
              <a:t>However, despite differences in training duration and content, both high and low satisfaction scores are present, indicating that training alone may not be the sole driver of job satisfaction.</a:t>
            </a:r>
          </a:p>
        </p:txBody>
      </p:sp>
      <p:pic>
        <p:nvPicPr>
          <p:cNvPr id="3" name="Picture 2">
            <a:extLst>
              <a:ext uri="{FF2B5EF4-FFF2-40B4-BE49-F238E27FC236}">
                <a16:creationId xmlns:a16="http://schemas.microsoft.com/office/drawing/2014/main" id="{A08CA911-EB9E-470F-B930-6E3170C6D340}"/>
              </a:ext>
            </a:extLst>
          </p:cNvPr>
          <p:cNvPicPr>
            <a:picLocks noChangeAspect="1"/>
          </p:cNvPicPr>
          <p:nvPr/>
        </p:nvPicPr>
        <p:blipFill>
          <a:blip r:embed="rId2"/>
          <a:stretch>
            <a:fillRect/>
          </a:stretch>
        </p:blipFill>
        <p:spPr>
          <a:xfrm>
            <a:off x="3563888" y="253996"/>
            <a:ext cx="3960440" cy="3683209"/>
          </a:xfrm>
          <a:prstGeom prst="rect">
            <a:avLst/>
          </a:prstGeom>
        </p:spPr>
      </p:pic>
    </p:spTree>
    <p:extLst>
      <p:ext uri="{BB962C8B-B14F-4D97-AF65-F5344CB8AC3E}">
        <p14:creationId xmlns:p14="http://schemas.microsoft.com/office/powerpoint/2010/main" val="126411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sz="2800" dirty="0">
                <a:solidFill>
                  <a:schemeClr val="bg1"/>
                </a:solidFill>
              </a:rPr>
              <a:t>Performance Management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202980" y="2060848"/>
            <a:ext cx="7223765" cy="3600400"/>
          </a:xfrm>
        </p:spPr>
        <p:txBody>
          <a:bodyPr/>
          <a:lstStyle/>
          <a:p>
            <a:pPr>
              <a:lnSpc>
                <a:spcPct val="115000"/>
              </a:lnSpc>
              <a:spcBef>
                <a:spcPts val="300"/>
              </a:spcBef>
              <a:spcAft>
                <a:spcPts val="0"/>
              </a:spcAft>
            </a:pPr>
            <a:r>
              <a:rPr lang="en-US" sz="2400" dirty="0">
                <a:solidFill>
                  <a:srgbClr val="000000"/>
                </a:solidFill>
                <a:effectLst/>
                <a:latin typeface="Calibri" panose="020F0502020204030204" pitchFamily="34" charset="0"/>
                <a:ea typeface="Calibri" panose="020F0502020204030204" pitchFamily="34" charset="0"/>
              </a:rPr>
              <a:t>Xtreme Furniture &amp; Co should establish strategic performance standards for each position, including personal performance goals aligned with company objectives. </a:t>
            </a:r>
          </a:p>
          <a:p>
            <a:pPr>
              <a:lnSpc>
                <a:spcPct val="115000"/>
              </a:lnSpc>
              <a:spcBef>
                <a:spcPts val="300"/>
              </a:spcBef>
              <a:spcAft>
                <a:spcPts val="0"/>
              </a:spcAft>
            </a:pPr>
            <a:r>
              <a:rPr lang="en-US" sz="2400" dirty="0">
                <a:solidFill>
                  <a:srgbClr val="000000"/>
                </a:solidFill>
                <a:effectLst/>
                <a:latin typeface="Calibri" panose="020F0502020204030204" pitchFamily="34" charset="0"/>
                <a:ea typeface="Calibri" panose="020F0502020204030204" pitchFamily="34" charset="0"/>
              </a:rPr>
              <a:t>This approach will help identify high-performing employees, align actions with organizational goals, enhance operational efficiency, and ensure equitable distribution of incentives.</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4753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sp>
        <p:nvSpPr>
          <p:cNvPr id="6" name="TextBox 5">
            <a:extLst>
              <a:ext uri="{FF2B5EF4-FFF2-40B4-BE49-F238E27FC236}">
                <a16:creationId xmlns:a16="http://schemas.microsoft.com/office/drawing/2014/main" id="{1302BAFC-8992-48AC-82C0-D6723DCB993C}"/>
              </a:ext>
            </a:extLst>
          </p:cNvPr>
          <p:cNvSpPr txBox="1"/>
          <p:nvPr/>
        </p:nvSpPr>
        <p:spPr>
          <a:xfrm>
            <a:off x="866899" y="4834026"/>
            <a:ext cx="5983286" cy="1200329"/>
          </a:xfrm>
          <a:prstGeom prst="rect">
            <a:avLst/>
          </a:prstGeom>
          <a:noFill/>
        </p:spPr>
        <p:txBody>
          <a:bodyPr wrap="square">
            <a:spAutoFit/>
          </a:bodyPr>
          <a:lstStyle/>
          <a:p>
            <a:r>
              <a:rPr lang="en-US" b="0" i="0" dirty="0">
                <a:solidFill>
                  <a:schemeClr val="accent4"/>
                </a:solidFill>
                <a:effectLst/>
                <a:latin typeface="Söhne"/>
              </a:rPr>
              <a:t>the analysis highlights the varying performance ratings among different positions within the organization. The Product Manager stands out with the highest rating, contributing significantly to the overall metric.</a:t>
            </a:r>
            <a:endParaRPr lang="en-US" dirty="0">
              <a:solidFill>
                <a:schemeClr val="accent4"/>
              </a:solidFill>
            </a:endParaRPr>
          </a:p>
        </p:txBody>
      </p:sp>
      <p:pic>
        <p:nvPicPr>
          <p:cNvPr id="4" name="Picture 3">
            <a:extLst>
              <a:ext uri="{FF2B5EF4-FFF2-40B4-BE49-F238E27FC236}">
                <a16:creationId xmlns:a16="http://schemas.microsoft.com/office/drawing/2014/main" id="{B2741758-47F2-46C9-8BCE-61CD1764A2BF}"/>
              </a:ext>
            </a:extLst>
          </p:cNvPr>
          <p:cNvPicPr>
            <a:picLocks noChangeAspect="1"/>
          </p:cNvPicPr>
          <p:nvPr/>
        </p:nvPicPr>
        <p:blipFill>
          <a:blip r:embed="rId2"/>
          <a:stretch>
            <a:fillRect/>
          </a:stretch>
        </p:blipFill>
        <p:spPr>
          <a:xfrm>
            <a:off x="1439072" y="1772816"/>
            <a:ext cx="4838939" cy="2808312"/>
          </a:xfrm>
          <a:prstGeom prst="rect">
            <a:avLst/>
          </a:prstGeom>
        </p:spPr>
      </p:pic>
    </p:spTree>
    <p:extLst>
      <p:ext uri="{BB962C8B-B14F-4D97-AF65-F5344CB8AC3E}">
        <p14:creationId xmlns:p14="http://schemas.microsoft.com/office/powerpoint/2010/main" val="314912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750" y="404664"/>
            <a:ext cx="6696546" cy="649288"/>
          </a:xfrm>
        </p:spPr>
        <p:txBody>
          <a:bodyPr/>
          <a:lstStyle/>
          <a:p>
            <a:pPr algn="ctr"/>
            <a:r>
              <a:rPr lang="en-US" sz="4000" dirty="0">
                <a:solidFill>
                  <a:schemeClr val="bg1"/>
                </a:solidFill>
              </a:rPr>
              <a:t>Introduction</a:t>
            </a:r>
            <a:endParaRPr lang="uk-UA" sz="4000" dirty="0">
              <a:solidFill>
                <a:schemeClr val="bg1"/>
              </a:solidFill>
            </a:endParaRPr>
          </a:p>
        </p:txBody>
      </p:sp>
      <p:sp>
        <p:nvSpPr>
          <p:cNvPr id="36867" name="Rectangle 3"/>
          <p:cNvSpPr>
            <a:spLocks noGrp="1" noChangeArrowheads="1"/>
          </p:cNvSpPr>
          <p:nvPr>
            <p:ph type="body" idx="1"/>
          </p:nvPr>
        </p:nvSpPr>
        <p:spPr>
          <a:xfrm>
            <a:off x="539750" y="1916832"/>
            <a:ext cx="6552530" cy="3960440"/>
          </a:xfrm>
        </p:spPr>
        <p:txBody>
          <a:bodyPr/>
          <a:lstStyle/>
          <a:p>
            <a:pPr marL="0" indent="0">
              <a:lnSpc>
                <a:spcPct val="90000"/>
              </a:lnSpc>
              <a:buNone/>
            </a:pPr>
            <a:r>
              <a:rPr lang="en-US" sz="3600" dirty="0">
                <a:effectLst/>
                <a:latin typeface="Söhne"/>
                <a:ea typeface="Calibri" panose="020F0502020204030204" pitchFamily="34" charset="0"/>
              </a:rPr>
              <a:t>Xtreme Furniture &amp; Co, a well-established name in the furniture industry, has been synonymous with quality and innovation. The company has built a reputation for delivering top-notch furniture solutions that seamlessly blend aesthetics and functionality.</a:t>
            </a:r>
          </a:p>
          <a:p>
            <a:pPr marL="0" indent="0">
              <a:lnSpc>
                <a:spcPct val="90000"/>
              </a:lnSpc>
              <a:buNone/>
            </a:pPr>
            <a:endParaRPr lang="uk-U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F6D2B32-6162-42E8-909B-327F9B7577F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A8BC518E-6199-4FAD-BE93-BAE08D7DA880}"/>
              </a:ext>
            </a:extLst>
          </p:cNvPr>
          <p:cNvPicPr/>
          <p:nvPr/>
        </p:nvPicPr>
        <p:blipFill>
          <a:blip r:embed="rId2"/>
          <a:stretch>
            <a:fillRect/>
          </a:stretch>
        </p:blipFill>
        <p:spPr>
          <a:xfrm>
            <a:off x="2339753" y="401893"/>
            <a:ext cx="6120680" cy="2451043"/>
          </a:xfrm>
          <a:prstGeom prst="rect">
            <a:avLst/>
          </a:prstGeom>
        </p:spPr>
      </p:pic>
      <p:sp>
        <p:nvSpPr>
          <p:cNvPr id="9" name="TextBox 8">
            <a:extLst>
              <a:ext uri="{FF2B5EF4-FFF2-40B4-BE49-F238E27FC236}">
                <a16:creationId xmlns:a16="http://schemas.microsoft.com/office/drawing/2014/main" id="{D633EEF1-3635-4ED2-BF01-9615FED8855E}"/>
              </a:ext>
            </a:extLst>
          </p:cNvPr>
          <p:cNvSpPr txBox="1"/>
          <p:nvPr/>
        </p:nvSpPr>
        <p:spPr>
          <a:xfrm>
            <a:off x="2339753" y="3072950"/>
            <a:ext cx="6120680" cy="1029256"/>
          </a:xfrm>
          <a:prstGeom prst="rect">
            <a:avLst/>
          </a:prstGeom>
          <a:noFill/>
        </p:spPr>
        <p:txBody>
          <a:bodyPr wrap="square">
            <a:spAutoFit/>
          </a:bodyPr>
          <a:lstStyle/>
          <a:p>
            <a:pPr marL="0" marR="0">
              <a:lnSpc>
                <a:spcPct val="115000"/>
              </a:lnSpc>
              <a:spcBef>
                <a:spcPts val="0"/>
              </a:spcBef>
              <a:spcAft>
                <a:spcPts val="1000"/>
              </a:spcAft>
            </a:pPr>
            <a:r>
              <a:rPr lang="en-US" sz="1800" b="0" dirty="0">
                <a:effectLst/>
                <a:latin typeface="Calibri" panose="020F0502020204030204" pitchFamily="34" charset="0"/>
                <a:ea typeface="Calibri" panose="020F0502020204030204" pitchFamily="34" charset="0"/>
              </a:rPr>
              <a:t>The analysis indicates that target achievement is positively related to performance satisfaction, but higher assigned targets may be associated with slightly lower performance ratings.</a:t>
            </a:r>
          </a:p>
        </p:txBody>
      </p:sp>
      <p:pic>
        <p:nvPicPr>
          <p:cNvPr id="10" name="Picture 9">
            <a:extLst>
              <a:ext uri="{FF2B5EF4-FFF2-40B4-BE49-F238E27FC236}">
                <a16:creationId xmlns:a16="http://schemas.microsoft.com/office/drawing/2014/main" id="{B812117B-6AEB-47C5-BAEC-D59176849DDC}"/>
              </a:ext>
            </a:extLst>
          </p:cNvPr>
          <p:cNvPicPr/>
          <p:nvPr/>
        </p:nvPicPr>
        <p:blipFill>
          <a:blip r:embed="rId3"/>
          <a:stretch>
            <a:fillRect/>
          </a:stretch>
        </p:blipFill>
        <p:spPr>
          <a:xfrm>
            <a:off x="3347864" y="4221089"/>
            <a:ext cx="3600400" cy="2515818"/>
          </a:xfrm>
          <a:prstGeom prst="rect">
            <a:avLst/>
          </a:prstGeom>
        </p:spPr>
      </p:pic>
    </p:spTree>
    <p:extLst>
      <p:ext uri="{BB962C8B-B14F-4D97-AF65-F5344CB8AC3E}">
        <p14:creationId xmlns:p14="http://schemas.microsoft.com/office/powerpoint/2010/main" val="155657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sz="2800" dirty="0">
                <a:solidFill>
                  <a:schemeClr val="bg1"/>
                </a:solidFill>
              </a:rPr>
              <a:t>Talent Management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202980" y="1844824"/>
            <a:ext cx="7223765" cy="4320480"/>
          </a:xfrm>
        </p:spPr>
        <p:txBody>
          <a:bodyPr/>
          <a:lstStyle/>
          <a:p>
            <a:pPr>
              <a:lnSpc>
                <a:spcPct val="115000"/>
              </a:lnSpc>
              <a:spcBef>
                <a:spcPts val="300"/>
              </a:spcBef>
              <a:spcAft>
                <a:spcPts val="0"/>
              </a:spcAft>
            </a:pPr>
            <a:r>
              <a:rPr lang="en-US" sz="2400" dirty="0">
                <a:solidFill>
                  <a:srgbClr val="000000"/>
                </a:solidFill>
                <a:effectLst/>
                <a:latin typeface="Calibri" panose="020F0502020204030204" pitchFamily="34" charset="0"/>
                <a:ea typeface="Calibri" panose="020F0502020204030204" pitchFamily="34" charset="0"/>
              </a:rPr>
              <a:t>Xtreme Furniture &amp; Co should prioritize the motivation and retention of talent. </a:t>
            </a:r>
          </a:p>
          <a:p>
            <a:pPr>
              <a:lnSpc>
                <a:spcPct val="115000"/>
              </a:lnSpc>
              <a:spcBef>
                <a:spcPts val="300"/>
              </a:spcBef>
              <a:spcAft>
                <a:spcPts val="0"/>
              </a:spcAft>
            </a:pPr>
            <a:r>
              <a:rPr lang="en-US" sz="2400" dirty="0">
                <a:solidFill>
                  <a:srgbClr val="000000"/>
                </a:solidFill>
                <a:effectLst/>
                <a:latin typeface="Calibri" panose="020F0502020204030204" pitchFamily="34" charset="0"/>
                <a:ea typeface="Calibri" panose="020F0502020204030204" pitchFamily="34" charset="0"/>
              </a:rPr>
              <a:t>This includes attracting talented individuals seeking long-term stability in the furniture industry.</a:t>
            </a:r>
          </a:p>
          <a:p>
            <a:pPr>
              <a:lnSpc>
                <a:spcPct val="115000"/>
              </a:lnSpc>
              <a:spcBef>
                <a:spcPts val="300"/>
              </a:spcBef>
              <a:spcAft>
                <a:spcPts val="0"/>
              </a:spcAft>
            </a:pPr>
            <a:r>
              <a:rPr lang="en-US" sz="2400" dirty="0">
                <a:solidFill>
                  <a:srgbClr val="000000"/>
                </a:solidFill>
                <a:effectLst/>
                <a:latin typeface="Calibri" panose="020F0502020204030204" pitchFamily="34" charset="0"/>
                <a:ea typeface="Calibri" panose="020F0502020204030204" pitchFamily="34" charset="0"/>
              </a:rPr>
              <a:t> Focusing on talent management will help identify key performers and roles, leading to improved processes in customer support, quality management, and product design, resulting in higher customer and client satisfaction, business growth, and financial efficiency.</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6427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pic>
        <p:nvPicPr>
          <p:cNvPr id="8" name="Picture 7">
            <a:extLst>
              <a:ext uri="{FF2B5EF4-FFF2-40B4-BE49-F238E27FC236}">
                <a16:creationId xmlns:a16="http://schemas.microsoft.com/office/drawing/2014/main" id="{1E643665-9596-4147-AE72-BDEC8F470F86}"/>
              </a:ext>
            </a:extLst>
          </p:cNvPr>
          <p:cNvPicPr/>
          <p:nvPr/>
        </p:nvPicPr>
        <p:blipFill>
          <a:blip r:embed="rId2"/>
          <a:stretch>
            <a:fillRect/>
          </a:stretch>
        </p:blipFill>
        <p:spPr>
          <a:xfrm>
            <a:off x="1475656" y="1844824"/>
            <a:ext cx="4680520" cy="2592288"/>
          </a:xfrm>
          <a:prstGeom prst="rect">
            <a:avLst/>
          </a:prstGeom>
        </p:spPr>
      </p:pic>
      <p:sp>
        <p:nvSpPr>
          <p:cNvPr id="10" name="TextBox 9">
            <a:extLst>
              <a:ext uri="{FF2B5EF4-FFF2-40B4-BE49-F238E27FC236}">
                <a16:creationId xmlns:a16="http://schemas.microsoft.com/office/drawing/2014/main" id="{A3AE4796-DCA2-4002-A5F6-78C8D1BEA765}"/>
              </a:ext>
            </a:extLst>
          </p:cNvPr>
          <p:cNvSpPr txBox="1"/>
          <p:nvPr/>
        </p:nvSpPr>
        <p:spPr>
          <a:xfrm>
            <a:off x="1331640" y="4869902"/>
            <a:ext cx="5022304" cy="710707"/>
          </a:xfrm>
          <a:prstGeom prst="rect">
            <a:avLst/>
          </a:prstGeom>
          <a:noFill/>
        </p:spPr>
        <p:txBody>
          <a:bodyPr wrap="square">
            <a:spAutoFit/>
          </a:bodyPr>
          <a:lstStyle/>
          <a:p>
            <a:pPr marL="0" marR="0">
              <a:lnSpc>
                <a:spcPct val="115000"/>
              </a:lnSpc>
              <a:spcBef>
                <a:spcPts val="0"/>
              </a:spcBef>
              <a:spcAft>
                <a:spcPts val="1000"/>
              </a:spcAft>
            </a:pPr>
            <a:r>
              <a:rPr lang="en-US" sz="1800" b="0" dirty="0">
                <a:effectLst/>
                <a:latin typeface="Calibri" panose="020F0502020204030204" pitchFamily="34" charset="0"/>
                <a:ea typeface="Calibri" panose="020F0502020204030204" pitchFamily="34" charset="0"/>
              </a:rPr>
              <a:t>Talent score increases gradually while training the employees regularly to improve their performance.</a:t>
            </a:r>
          </a:p>
        </p:txBody>
      </p:sp>
    </p:spTree>
    <p:extLst>
      <p:ext uri="{BB962C8B-B14F-4D97-AF65-F5344CB8AC3E}">
        <p14:creationId xmlns:p14="http://schemas.microsoft.com/office/powerpoint/2010/main" val="330289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7">
            <a:extLst>
              <a:ext uri="{FF2B5EF4-FFF2-40B4-BE49-F238E27FC236}">
                <a16:creationId xmlns:a16="http://schemas.microsoft.com/office/drawing/2014/main" id="{C77B7C7E-9BBE-4760-8449-520C4F8EC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88640"/>
            <a:ext cx="5184576" cy="244499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68">
            <a:extLst>
              <a:ext uri="{FF2B5EF4-FFF2-40B4-BE49-F238E27FC236}">
                <a16:creationId xmlns:a16="http://schemas.microsoft.com/office/drawing/2014/main" id="{BCFC93B6-9702-475D-BD33-456D1AA6D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778423"/>
            <a:ext cx="4715252" cy="2726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F6D2B32-6162-42E8-909B-327F9B7577F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D7E2321C-1A4F-4AED-B3E0-E44F9746D244}"/>
              </a:ext>
            </a:extLst>
          </p:cNvPr>
          <p:cNvSpPr>
            <a:spLocks noChangeArrowheads="1"/>
          </p:cNvSpPr>
          <p:nvPr/>
        </p:nvSpPr>
        <p:spPr bwMode="auto">
          <a:xfrm>
            <a:off x="2051720" y="2965409"/>
            <a:ext cx="69127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rPr>
              <a:t>Correlations are relatively weak, and other factors beyond HCRI and training may significantly influence performance.   </a:t>
            </a:r>
            <a:endParaRPr kumimoji="0" lang="en-US" altLang="en-US" sz="20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404482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Grp="1" noChangeArrowheads="1"/>
          </p:cNvSpPr>
          <p:nvPr>
            <p:ph type="subTitle" idx="1"/>
          </p:nvPr>
        </p:nvSpPr>
        <p:spPr>
          <a:xfrm>
            <a:off x="5332094" y="4149080"/>
            <a:ext cx="3547749" cy="432048"/>
          </a:xfrm>
        </p:spPr>
        <p:txBody>
          <a:bodyPr/>
          <a:lstStyle/>
          <a:p>
            <a:r>
              <a:rPr lang="en-US" sz="2000" dirty="0">
                <a:solidFill>
                  <a:schemeClr val="bg1"/>
                </a:solidFill>
                <a:latin typeface="Arial" panose="020B0604020202020204" pitchFamily="34" charset="0"/>
                <a:cs typeface="Arial" panose="020B0604020202020204" pitchFamily="34" charset="0"/>
              </a:rPr>
              <a:t>Thank You</a:t>
            </a:r>
            <a:endParaRPr lang="uk-UA" sz="2000" dirty="0">
              <a:solidFill>
                <a:schemeClr val="bg1"/>
              </a:solidFill>
              <a:latin typeface="Tahoma" pitchFamily="34" charset="0"/>
            </a:endParaRPr>
          </a:p>
        </p:txBody>
      </p:sp>
    </p:spTree>
    <p:extLst>
      <p:ext uri="{BB962C8B-B14F-4D97-AF65-F5344CB8AC3E}">
        <p14:creationId xmlns:p14="http://schemas.microsoft.com/office/powerpoint/2010/main" val="1537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E251-9718-4797-BE7D-0C5A0DADED4F}"/>
              </a:ext>
            </a:extLst>
          </p:cNvPr>
          <p:cNvSpPr>
            <a:spLocks noGrp="1"/>
          </p:cNvSpPr>
          <p:nvPr>
            <p:ph type="title"/>
          </p:nvPr>
        </p:nvSpPr>
        <p:spPr>
          <a:xfrm>
            <a:off x="13388" y="476672"/>
            <a:ext cx="7416800" cy="508000"/>
          </a:xfrm>
        </p:spPr>
        <p:txBody>
          <a:bodyPr/>
          <a:lstStyle/>
          <a:p>
            <a:pPr algn="ctr"/>
            <a:r>
              <a:rPr lang="en-US" sz="4000" dirty="0">
                <a:solidFill>
                  <a:schemeClr val="bg1"/>
                </a:solidFill>
              </a:rPr>
              <a:t>Culture</a:t>
            </a:r>
            <a:r>
              <a:rPr lang="en-US" dirty="0">
                <a:solidFill>
                  <a:schemeClr val="bg1"/>
                </a:solidFill>
              </a:rPr>
              <a:t> Metrics</a:t>
            </a:r>
          </a:p>
        </p:txBody>
      </p:sp>
      <p:sp>
        <p:nvSpPr>
          <p:cNvPr id="3" name="Content Placeholder 2">
            <a:extLst>
              <a:ext uri="{FF2B5EF4-FFF2-40B4-BE49-F238E27FC236}">
                <a16:creationId xmlns:a16="http://schemas.microsoft.com/office/drawing/2014/main" id="{6C288A56-C035-47D2-BF9F-CC0643A0F31C}"/>
              </a:ext>
            </a:extLst>
          </p:cNvPr>
          <p:cNvSpPr>
            <a:spLocks noGrp="1"/>
          </p:cNvSpPr>
          <p:nvPr>
            <p:ph idx="1"/>
          </p:nvPr>
        </p:nvSpPr>
        <p:spPr>
          <a:xfrm>
            <a:off x="59954" y="1700808"/>
            <a:ext cx="7416800" cy="4536504"/>
          </a:xfrm>
        </p:spPr>
        <p:txBody>
          <a:bodyPr/>
          <a:lstStyle/>
          <a:p>
            <a:r>
              <a:rPr lang="en-US" dirty="0">
                <a:effectLst/>
                <a:latin typeface="Söhne"/>
                <a:ea typeface="Calibri" panose="020F0502020204030204" pitchFamily="34" charset="0"/>
              </a:rPr>
              <a:t>Xtreme Furniture &amp; Co should focus on shaping its organizational culture by instilling core beliefs, practices, and values that promote a sense of belonging among employees and create a comfortable workplace environment.</a:t>
            </a:r>
          </a:p>
          <a:p>
            <a:r>
              <a:rPr lang="en-US" dirty="0">
                <a:effectLst/>
                <a:latin typeface="Söhne"/>
                <a:ea typeface="Calibri" panose="020F0502020204030204" pitchFamily="34" charset="0"/>
              </a:rPr>
              <a:t>It is crucial to ensure that employees understand the company's culture elements, including values and ideologies. </a:t>
            </a:r>
          </a:p>
          <a:p>
            <a:r>
              <a:rPr lang="en-US" dirty="0">
                <a:effectLst/>
                <a:latin typeface="Söhne"/>
                <a:ea typeface="Calibri" panose="020F0502020204030204" pitchFamily="34" charset="0"/>
              </a:rPr>
              <a:t>Cultural change should be a gradual and carefully planned process. </a:t>
            </a:r>
          </a:p>
          <a:p>
            <a:pPr marL="0" indent="0">
              <a:buNone/>
            </a:pPr>
            <a:endParaRPr lang="en-US" dirty="0"/>
          </a:p>
        </p:txBody>
      </p:sp>
    </p:spTree>
    <p:extLst>
      <p:ext uri="{BB962C8B-B14F-4D97-AF65-F5344CB8AC3E}">
        <p14:creationId xmlns:p14="http://schemas.microsoft.com/office/powerpoint/2010/main" val="123558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32CE-8A2C-417D-90F1-0816B7455F48}"/>
              </a:ext>
            </a:extLst>
          </p:cNvPr>
          <p:cNvSpPr>
            <a:spLocks noGrp="1"/>
          </p:cNvSpPr>
          <p:nvPr>
            <p:ph type="title"/>
          </p:nvPr>
        </p:nvSpPr>
        <p:spPr>
          <a:xfrm>
            <a:off x="26858" y="548680"/>
            <a:ext cx="7416800" cy="508000"/>
          </a:xfrm>
        </p:spPr>
        <p:txBody>
          <a:bodyPr/>
          <a:lstStyle/>
          <a:p>
            <a:pPr algn="ctr"/>
            <a:r>
              <a:rPr lang="en-US" dirty="0">
                <a:solidFill>
                  <a:schemeClr val="bg1"/>
                </a:solidFill>
              </a:rPr>
              <a:t>DASHBOARD</a:t>
            </a:r>
            <a:endParaRPr lang="en-US" dirty="0"/>
          </a:p>
        </p:txBody>
      </p:sp>
      <p:pic>
        <p:nvPicPr>
          <p:cNvPr id="5" name="Content Placeholder 4">
            <a:extLst>
              <a:ext uri="{FF2B5EF4-FFF2-40B4-BE49-F238E27FC236}">
                <a16:creationId xmlns:a16="http://schemas.microsoft.com/office/drawing/2014/main" id="{A15BCFBF-C9CF-424D-9DA4-1668F1BFD457}"/>
              </a:ext>
            </a:extLst>
          </p:cNvPr>
          <p:cNvPicPr>
            <a:picLocks noGrp="1" noChangeAspect="1"/>
          </p:cNvPicPr>
          <p:nvPr>
            <p:ph idx="1"/>
          </p:nvPr>
        </p:nvPicPr>
        <p:blipFill>
          <a:blip r:embed="rId2"/>
          <a:stretch>
            <a:fillRect/>
          </a:stretch>
        </p:blipFill>
        <p:spPr>
          <a:xfrm>
            <a:off x="223160" y="1628800"/>
            <a:ext cx="4464496" cy="2448272"/>
          </a:xfrm>
        </p:spPr>
      </p:pic>
      <p:pic>
        <p:nvPicPr>
          <p:cNvPr id="7" name="Picture 6">
            <a:extLst>
              <a:ext uri="{FF2B5EF4-FFF2-40B4-BE49-F238E27FC236}">
                <a16:creationId xmlns:a16="http://schemas.microsoft.com/office/drawing/2014/main" id="{E3B6DB64-D77B-4BA2-B305-F1931444B45E}"/>
              </a:ext>
            </a:extLst>
          </p:cNvPr>
          <p:cNvPicPr>
            <a:picLocks noChangeAspect="1"/>
          </p:cNvPicPr>
          <p:nvPr/>
        </p:nvPicPr>
        <p:blipFill>
          <a:blip r:embed="rId3"/>
          <a:stretch>
            <a:fillRect/>
          </a:stretch>
        </p:blipFill>
        <p:spPr>
          <a:xfrm>
            <a:off x="4731026" y="4203323"/>
            <a:ext cx="2717094" cy="2105997"/>
          </a:xfrm>
          <a:prstGeom prst="rect">
            <a:avLst/>
          </a:prstGeom>
        </p:spPr>
      </p:pic>
      <p:sp>
        <p:nvSpPr>
          <p:cNvPr id="8" name="TextBox 7">
            <a:extLst>
              <a:ext uri="{FF2B5EF4-FFF2-40B4-BE49-F238E27FC236}">
                <a16:creationId xmlns:a16="http://schemas.microsoft.com/office/drawing/2014/main" id="{897F7E5D-EAF3-49B8-98B6-18596286C60C}"/>
              </a:ext>
            </a:extLst>
          </p:cNvPr>
          <p:cNvSpPr txBox="1"/>
          <p:nvPr/>
        </p:nvSpPr>
        <p:spPr>
          <a:xfrm>
            <a:off x="583200" y="4517657"/>
            <a:ext cx="3744416" cy="1477328"/>
          </a:xfrm>
          <a:prstGeom prst="rect">
            <a:avLst/>
          </a:prstGeom>
          <a:noFill/>
        </p:spPr>
        <p:txBody>
          <a:bodyPr wrap="square" rtlCol="0">
            <a:spAutoFit/>
          </a:bodyPr>
          <a:lstStyle/>
          <a:p>
            <a:r>
              <a:rPr lang="en-US" b="0" dirty="0">
                <a:latin typeface="Söhne"/>
              </a:rPr>
              <a:t>the analysis reveals a wide performance gap between the Sales Manager and the Warehouse Manager, with the Sales Manager achieving significantly higher</a:t>
            </a:r>
          </a:p>
        </p:txBody>
      </p:sp>
      <p:sp>
        <p:nvSpPr>
          <p:cNvPr id="9" name="TextBox 8">
            <a:extLst>
              <a:ext uri="{FF2B5EF4-FFF2-40B4-BE49-F238E27FC236}">
                <a16:creationId xmlns:a16="http://schemas.microsoft.com/office/drawing/2014/main" id="{EEF40A8C-306B-42CF-830B-E3B421F78DCE}"/>
              </a:ext>
            </a:extLst>
          </p:cNvPr>
          <p:cNvSpPr txBox="1"/>
          <p:nvPr/>
        </p:nvSpPr>
        <p:spPr>
          <a:xfrm>
            <a:off x="4869768" y="1837273"/>
            <a:ext cx="2439610" cy="2031325"/>
          </a:xfrm>
          <a:prstGeom prst="rect">
            <a:avLst/>
          </a:prstGeom>
          <a:noFill/>
        </p:spPr>
        <p:txBody>
          <a:bodyPr wrap="square" rtlCol="0">
            <a:spAutoFit/>
          </a:bodyPr>
          <a:lstStyle/>
          <a:p>
            <a:r>
              <a:rPr lang="en-US" b="0" i="0" dirty="0">
                <a:solidFill>
                  <a:schemeClr val="accent4"/>
                </a:solidFill>
                <a:effectLst/>
                <a:latin typeface="Söhne"/>
              </a:rPr>
              <a:t>there are variations in performance metrics across all four positions, indicating differences in job responsibilities and performance levels within the organization. </a:t>
            </a:r>
            <a:endParaRPr lang="en-US" dirty="0">
              <a:solidFill>
                <a:schemeClr val="accent4"/>
              </a:solidFill>
            </a:endParaRPr>
          </a:p>
        </p:txBody>
      </p:sp>
    </p:spTree>
    <p:extLst>
      <p:ext uri="{BB962C8B-B14F-4D97-AF65-F5344CB8AC3E}">
        <p14:creationId xmlns:p14="http://schemas.microsoft.com/office/powerpoint/2010/main" val="34482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F691E3-7D91-4255-B20E-F194B55FEEE7}"/>
              </a:ext>
            </a:extLst>
          </p:cNvPr>
          <p:cNvPicPr/>
          <p:nvPr/>
        </p:nvPicPr>
        <p:blipFill>
          <a:blip r:embed="rId2"/>
          <a:stretch>
            <a:fillRect/>
          </a:stretch>
        </p:blipFill>
        <p:spPr>
          <a:xfrm>
            <a:off x="3446512" y="103380"/>
            <a:ext cx="3744416" cy="2808310"/>
          </a:xfrm>
          <a:prstGeom prst="rect">
            <a:avLst/>
          </a:prstGeom>
        </p:spPr>
      </p:pic>
      <p:pic>
        <p:nvPicPr>
          <p:cNvPr id="5" name="Picture 4">
            <a:extLst>
              <a:ext uri="{FF2B5EF4-FFF2-40B4-BE49-F238E27FC236}">
                <a16:creationId xmlns:a16="http://schemas.microsoft.com/office/drawing/2014/main" id="{D3F79ADD-B36A-44A7-89D2-871668D2E58A}"/>
              </a:ext>
            </a:extLst>
          </p:cNvPr>
          <p:cNvPicPr/>
          <p:nvPr/>
        </p:nvPicPr>
        <p:blipFill>
          <a:blip r:embed="rId3"/>
          <a:stretch>
            <a:fillRect/>
          </a:stretch>
        </p:blipFill>
        <p:spPr>
          <a:xfrm>
            <a:off x="1979712" y="4238561"/>
            <a:ext cx="6984776" cy="2398548"/>
          </a:xfrm>
          <a:prstGeom prst="rect">
            <a:avLst/>
          </a:prstGeom>
        </p:spPr>
      </p:pic>
      <p:sp>
        <p:nvSpPr>
          <p:cNvPr id="2" name="TextBox 1">
            <a:extLst>
              <a:ext uri="{FF2B5EF4-FFF2-40B4-BE49-F238E27FC236}">
                <a16:creationId xmlns:a16="http://schemas.microsoft.com/office/drawing/2014/main" id="{88575EFA-519C-4E87-AB37-5FD815136E50}"/>
              </a:ext>
            </a:extLst>
          </p:cNvPr>
          <p:cNvSpPr txBox="1"/>
          <p:nvPr/>
        </p:nvSpPr>
        <p:spPr>
          <a:xfrm>
            <a:off x="1979712" y="3038232"/>
            <a:ext cx="6984776" cy="1200329"/>
          </a:xfrm>
          <a:prstGeom prst="rect">
            <a:avLst/>
          </a:prstGeom>
          <a:noFill/>
        </p:spPr>
        <p:txBody>
          <a:bodyPr wrap="square" rtlCol="0">
            <a:spAutoFit/>
          </a:bodyPr>
          <a:lstStyle/>
          <a:p>
            <a:pPr marL="285750" indent="-285750">
              <a:buFont typeface="Arial" panose="020B0604020202020204" pitchFamily="34" charset="0"/>
              <a:buChar char="•"/>
            </a:pPr>
            <a:r>
              <a:rPr lang="en-US" sz="1800" b="0" dirty="0">
                <a:solidFill>
                  <a:schemeClr val="tx1"/>
                </a:solidFill>
                <a:latin typeface="Söhne"/>
                <a:cs typeface="Arial" panose="020B0604020202020204" pitchFamily="34" charset="0"/>
              </a:rPr>
              <a:t>Employees with higher overall scores in these areas tend to report higher job satisfaction.</a:t>
            </a:r>
          </a:p>
          <a:p>
            <a:pPr marL="285750" indent="-285750">
              <a:buFont typeface="Arial" panose="020B0604020202020204" pitchFamily="34" charset="0"/>
              <a:buChar char="•"/>
            </a:pPr>
            <a:r>
              <a:rPr lang="en-US" sz="1800" b="0" dirty="0">
                <a:solidFill>
                  <a:schemeClr val="tx1"/>
                </a:solidFill>
                <a:latin typeface="Söhne"/>
                <a:cs typeface="Arial" panose="020B0604020202020204" pitchFamily="34" charset="0"/>
              </a:rPr>
              <a:t>Further analysis and employee feedback may be needed to make more specific recommendations for improving job satisfaction.</a:t>
            </a:r>
            <a:endParaRPr lang="en-US" b="0" dirty="0">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Competency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107504" y="1772816"/>
            <a:ext cx="7416800" cy="4392488"/>
          </a:xfrm>
        </p:spPr>
        <p:txBody>
          <a:bodyPr/>
          <a:lstStyle/>
          <a:p>
            <a:r>
              <a:rPr lang="en-US" sz="2000" b="0" i="0" dirty="0">
                <a:solidFill>
                  <a:schemeClr val="accent4"/>
                </a:solidFill>
                <a:effectLst/>
                <a:latin typeface="Söhne"/>
              </a:rPr>
              <a:t>Xtreme Furniture &amp; Co should focus on fostering a culture of skill and knowledge development among employees. </a:t>
            </a:r>
          </a:p>
          <a:p>
            <a:r>
              <a:rPr lang="en-US" sz="2000" b="0" i="0" dirty="0">
                <a:solidFill>
                  <a:schemeClr val="accent4"/>
                </a:solidFill>
                <a:effectLst/>
                <a:latin typeface="Söhne"/>
              </a:rPr>
              <a:t>This entails identifying and communicating core competencies, creating a competency framework, conducting regular assessments, and providing learning and growth opportunities.</a:t>
            </a:r>
          </a:p>
          <a:p>
            <a:r>
              <a:rPr lang="en-US" sz="2000" b="0" i="0" dirty="0">
                <a:solidFill>
                  <a:schemeClr val="accent4"/>
                </a:solidFill>
                <a:effectLst/>
                <a:latin typeface="Söhne"/>
              </a:rPr>
              <a:t>Recognizing and rewarding employees for demonstrating these competencies, along with clear communication, transparency, and leadership examples, are key components. </a:t>
            </a:r>
          </a:p>
          <a:p>
            <a:r>
              <a:rPr lang="en-US" sz="2000" b="0" i="0" dirty="0">
                <a:solidFill>
                  <a:schemeClr val="accent4"/>
                </a:solidFill>
                <a:effectLst/>
                <a:latin typeface="Söhne"/>
              </a:rPr>
              <a:t>Cultural change should be gradual and well-planned, ensuring that employees understand the importance of competencies in their careers and the organization's success. </a:t>
            </a:r>
          </a:p>
          <a:p>
            <a:r>
              <a:rPr lang="en-US" sz="2000" b="0" i="0" dirty="0">
                <a:solidFill>
                  <a:schemeClr val="accent4"/>
                </a:solidFill>
                <a:effectLst/>
                <a:latin typeface="Söhne"/>
              </a:rPr>
              <a:t>Regular feedback and evaluation should guide the effectiveness of competency development initiatives.</a:t>
            </a:r>
            <a:endParaRPr lang="en-US" sz="2000" dirty="0">
              <a:solidFill>
                <a:schemeClr val="accent4"/>
              </a:solidFill>
            </a:endParaRPr>
          </a:p>
        </p:txBody>
      </p:sp>
    </p:spTree>
    <p:extLst>
      <p:ext uri="{BB962C8B-B14F-4D97-AF65-F5344CB8AC3E}">
        <p14:creationId xmlns:p14="http://schemas.microsoft.com/office/powerpoint/2010/main" val="411104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DASHBOARD</a:t>
            </a:r>
          </a:p>
        </p:txBody>
      </p:sp>
      <p:pic>
        <p:nvPicPr>
          <p:cNvPr id="7" name="Picture 6">
            <a:extLst>
              <a:ext uri="{FF2B5EF4-FFF2-40B4-BE49-F238E27FC236}">
                <a16:creationId xmlns:a16="http://schemas.microsoft.com/office/drawing/2014/main" id="{555EE6AD-2109-47B7-A068-CDD6FE210198}"/>
              </a:ext>
            </a:extLst>
          </p:cNvPr>
          <p:cNvPicPr>
            <a:picLocks noChangeAspect="1"/>
          </p:cNvPicPr>
          <p:nvPr/>
        </p:nvPicPr>
        <p:blipFill>
          <a:blip r:embed="rId2"/>
          <a:stretch>
            <a:fillRect/>
          </a:stretch>
        </p:blipFill>
        <p:spPr>
          <a:xfrm>
            <a:off x="1259632" y="1844824"/>
            <a:ext cx="5394956" cy="2645634"/>
          </a:xfrm>
          <a:prstGeom prst="rect">
            <a:avLst/>
          </a:prstGeom>
        </p:spPr>
      </p:pic>
      <p:sp>
        <p:nvSpPr>
          <p:cNvPr id="8" name="TextBox 7">
            <a:extLst>
              <a:ext uri="{FF2B5EF4-FFF2-40B4-BE49-F238E27FC236}">
                <a16:creationId xmlns:a16="http://schemas.microsoft.com/office/drawing/2014/main" id="{98AFBD3F-3451-40AE-890A-D6152801BA2D}"/>
              </a:ext>
            </a:extLst>
          </p:cNvPr>
          <p:cNvSpPr txBox="1"/>
          <p:nvPr/>
        </p:nvSpPr>
        <p:spPr>
          <a:xfrm>
            <a:off x="1691680" y="4695527"/>
            <a:ext cx="4536504" cy="923330"/>
          </a:xfrm>
          <a:prstGeom prst="rect">
            <a:avLst/>
          </a:prstGeom>
          <a:noFill/>
        </p:spPr>
        <p:txBody>
          <a:bodyPr wrap="square" rtlCol="0">
            <a:spAutoFit/>
          </a:bodyPr>
          <a:lstStyle/>
          <a:p>
            <a:r>
              <a:rPr lang="en-US" b="0" i="0" dirty="0">
                <a:solidFill>
                  <a:schemeClr val="accent4"/>
                </a:solidFill>
                <a:effectLst/>
                <a:latin typeface="Söhne"/>
              </a:rPr>
              <a:t>it points out a significant divergence between the "BARS" and the "HCRI" at an experience level of 10</a:t>
            </a:r>
            <a:endParaRPr lang="en-US" dirty="0">
              <a:solidFill>
                <a:schemeClr val="accent4"/>
              </a:solidFill>
            </a:endParaRPr>
          </a:p>
        </p:txBody>
      </p:sp>
    </p:spTree>
    <p:extLst>
      <p:ext uri="{BB962C8B-B14F-4D97-AF65-F5344CB8AC3E}">
        <p14:creationId xmlns:p14="http://schemas.microsoft.com/office/powerpoint/2010/main" val="345036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F1564-7DE1-4D64-99AA-A9A8FE02C9D5}"/>
              </a:ext>
            </a:extLst>
          </p:cNvPr>
          <p:cNvPicPr>
            <a:picLocks noChangeAspect="1"/>
          </p:cNvPicPr>
          <p:nvPr/>
        </p:nvPicPr>
        <p:blipFill>
          <a:blip r:embed="rId2"/>
          <a:stretch>
            <a:fillRect/>
          </a:stretch>
        </p:blipFill>
        <p:spPr>
          <a:xfrm>
            <a:off x="3491880" y="3415139"/>
            <a:ext cx="3644526" cy="2939347"/>
          </a:xfrm>
          <a:prstGeom prst="rect">
            <a:avLst/>
          </a:prstGeom>
        </p:spPr>
      </p:pic>
      <p:sp>
        <p:nvSpPr>
          <p:cNvPr id="4" name="TextBox 3">
            <a:extLst>
              <a:ext uri="{FF2B5EF4-FFF2-40B4-BE49-F238E27FC236}">
                <a16:creationId xmlns:a16="http://schemas.microsoft.com/office/drawing/2014/main" id="{3982603B-A7D7-46C9-AD52-2F88B0079F27}"/>
              </a:ext>
            </a:extLst>
          </p:cNvPr>
          <p:cNvSpPr txBox="1"/>
          <p:nvPr/>
        </p:nvSpPr>
        <p:spPr>
          <a:xfrm>
            <a:off x="2699792" y="1916832"/>
            <a:ext cx="5832648" cy="1200329"/>
          </a:xfrm>
          <a:prstGeom prst="rect">
            <a:avLst/>
          </a:prstGeom>
          <a:noFill/>
        </p:spPr>
        <p:txBody>
          <a:bodyPr wrap="square" rtlCol="0">
            <a:spAutoFit/>
          </a:bodyPr>
          <a:lstStyle/>
          <a:p>
            <a:r>
              <a:rPr lang="en-US" b="0" i="0" dirty="0">
                <a:solidFill>
                  <a:schemeClr val="accent4"/>
                </a:solidFill>
                <a:effectLst/>
                <a:latin typeface="Söhne"/>
              </a:rPr>
              <a:t>The correlation analysis reveals a weak positive correlation (0.041) between BARS (Behaviorally Anchored Rating Scale) and HCRI (Human Capital Return on Investment), suggesting a limited relationship between these two variables.</a:t>
            </a:r>
            <a:endParaRPr lang="en-US" dirty="0">
              <a:solidFill>
                <a:schemeClr val="accent4"/>
              </a:solidFill>
            </a:endParaRPr>
          </a:p>
        </p:txBody>
      </p:sp>
      <p:pic>
        <p:nvPicPr>
          <p:cNvPr id="8" name="Picture 7">
            <a:extLst>
              <a:ext uri="{FF2B5EF4-FFF2-40B4-BE49-F238E27FC236}">
                <a16:creationId xmlns:a16="http://schemas.microsoft.com/office/drawing/2014/main" id="{00366B3B-42CB-44C2-92B2-96D26662075A}"/>
              </a:ext>
            </a:extLst>
          </p:cNvPr>
          <p:cNvPicPr>
            <a:picLocks noChangeAspect="1"/>
          </p:cNvPicPr>
          <p:nvPr/>
        </p:nvPicPr>
        <p:blipFill>
          <a:blip r:embed="rId3"/>
          <a:stretch>
            <a:fillRect/>
          </a:stretch>
        </p:blipFill>
        <p:spPr>
          <a:xfrm>
            <a:off x="3491880" y="908720"/>
            <a:ext cx="3456384" cy="738133"/>
          </a:xfrm>
          <a:prstGeom prst="rect">
            <a:avLst/>
          </a:prstGeom>
        </p:spPr>
      </p:pic>
    </p:spTree>
    <p:extLst>
      <p:ext uri="{BB962C8B-B14F-4D97-AF65-F5344CB8AC3E}">
        <p14:creationId xmlns:p14="http://schemas.microsoft.com/office/powerpoint/2010/main" val="12662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CFD-3703-49A3-AA1D-3FF120EBDCF9}"/>
              </a:ext>
            </a:extLst>
          </p:cNvPr>
          <p:cNvSpPr>
            <a:spLocks noGrp="1"/>
          </p:cNvSpPr>
          <p:nvPr>
            <p:ph type="title"/>
          </p:nvPr>
        </p:nvSpPr>
        <p:spPr>
          <a:xfrm>
            <a:off x="9945" y="548680"/>
            <a:ext cx="7416800" cy="508000"/>
          </a:xfrm>
        </p:spPr>
        <p:txBody>
          <a:bodyPr/>
          <a:lstStyle/>
          <a:p>
            <a:pPr algn="ctr"/>
            <a:r>
              <a:rPr lang="en-US" dirty="0">
                <a:solidFill>
                  <a:schemeClr val="bg1"/>
                </a:solidFill>
              </a:rPr>
              <a:t>Cost &amp; Productivity Metrics</a:t>
            </a:r>
          </a:p>
        </p:txBody>
      </p:sp>
      <p:sp>
        <p:nvSpPr>
          <p:cNvPr id="3" name="Content Placeholder 2">
            <a:extLst>
              <a:ext uri="{FF2B5EF4-FFF2-40B4-BE49-F238E27FC236}">
                <a16:creationId xmlns:a16="http://schemas.microsoft.com/office/drawing/2014/main" id="{1BA99680-2A55-475C-8134-3E7423EF84D5}"/>
              </a:ext>
            </a:extLst>
          </p:cNvPr>
          <p:cNvSpPr>
            <a:spLocks noGrp="1"/>
          </p:cNvSpPr>
          <p:nvPr>
            <p:ph idx="1"/>
          </p:nvPr>
        </p:nvSpPr>
        <p:spPr>
          <a:xfrm>
            <a:off x="224678" y="1772816"/>
            <a:ext cx="7200776" cy="4104456"/>
          </a:xfrm>
        </p:spPr>
        <p:txBody>
          <a:bodyPr/>
          <a:lstStyle/>
          <a:p>
            <a:r>
              <a:rPr lang="en-US" sz="2000" b="0" i="0" dirty="0">
                <a:solidFill>
                  <a:schemeClr val="accent4"/>
                </a:solidFill>
                <a:effectLst/>
                <a:latin typeface="Söhne"/>
              </a:rPr>
              <a:t>Xtreme Furniture &amp; Co should prioritize cost control, streamline processes, and invest training. </a:t>
            </a:r>
          </a:p>
          <a:p>
            <a:r>
              <a:rPr lang="en-US" sz="2000" b="0" i="0" dirty="0">
                <a:solidFill>
                  <a:schemeClr val="accent4"/>
                </a:solidFill>
                <a:effectLst/>
                <a:latin typeface="Söhne"/>
              </a:rPr>
              <a:t>Clear, measurable performance metrics should be established, fostering a culture of continuous improvement and innovation. </a:t>
            </a:r>
          </a:p>
          <a:p>
            <a:r>
              <a:rPr lang="en-US" sz="2000" b="0" i="0" dirty="0">
                <a:solidFill>
                  <a:schemeClr val="accent4"/>
                </a:solidFill>
                <a:effectLst/>
                <a:latin typeface="Söhne"/>
              </a:rPr>
              <a:t>Resource allocation should be optimized, and supply chain efficiencies improved through regular benchmarking. </a:t>
            </a:r>
          </a:p>
          <a:p>
            <a:r>
              <a:rPr lang="en-US" sz="2000" b="0" i="0" dirty="0">
                <a:solidFill>
                  <a:schemeClr val="accent4"/>
                </a:solidFill>
                <a:effectLst/>
                <a:latin typeface="Söhne"/>
              </a:rPr>
              <a:t>Effective communication and collaboration among departments are essential to align goals and identify cost-saving opportunities. </a:t>
            </a:r>
          </a:p>
          <a:p>
            <a:r>
              <a:rPr lang="en-US" sz="2000" b="0" i="0" dirty="0">
                <a:solidFill>
                  <a:schemeClr val="accent4"/>
                </a:solidFill>
                <a:effectLst/>
                <a:latin typeface="Söhne"/>
              </a:rPr>
              <a:t>Regular evaluation and adjustments based on data and feedback will ensure sustained progress in achieving cost-efficiency and productivity goals.</a:t>
            </a:r>
            <a:endParaRPr lang="en-US" sz="2000" dirty="0">
              <a:solidFill>
                <a:schemeClr val="accent4"/>
              </a:solidFill>
            </a:endParaRPr>
          </a:p>
        </p:txBody>
      </p:sp>
    </p:spTree>
    <p:extLst>
      <p:ext uri="{BB962C8B-B14F-4D97-AF65-F5344CB8AC3E}">
        <p14:creationId xmlns:p14="http://schemas.microsoft.com/office/powerpoint/2010/main" val="317835808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1104</Words>
  <Application>Microsoft Office PowerPoint</Application>
  <PresentationFormat>On-screen Show (4:3)</PresentationFormat>
  <Paragraphs>72</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Söhne</vt:lpstr>
      <vt:lpstr>Tahoma</vt:lpstr>
      <vt:lpstr>Verdana</vt:lpstr>
      <vt:lpstr>template</vt:lpstr>
      <vt:lpstr>Custom Design</vt:lpstr>
      <vt:lpstr>HR METRICS AND ANALYTICS FOR</vt:lpstr>
      <vt:lpstr>Introduction</vt:lpstr>
      <vt:lpstr>Culture Metrics</vt:lpstr>
      <vt:lpstr>DASHBOARD</vt:lpstr>
      <vt:lpstr>PowerPoint Presentation</vt:lpstr>
      <vt:lpstr>Competency Metrics</vt:lpstr>
      <vt:lpstr>DASHBOARD</vt:lpstr>
      <vt:lpstr>PowerPoint Presentation</vt:lpstr>
      <vt:lpstr>Cost &amp; Productivity Metrics</vt:lpstr>
      <vt:lpstr>DASHBOARD</vt:lpstr>
      <vt:lpstr>PowerPoint Presentation</vt:lpstr>
      <vt:lpstr>Recruitment Metrics</vt:lpstr>
      <vt:lpstr>DASHBOARD</vt:lpstr>
      <vt:lpstr>PowerPoint Presentation</vt:lpstr>
      <vt:lpstr>Learning and development Metrics</vt:lpstr>
      <vt:lpstr>DASHBOARD</vt:lpstr>
      <vt:lpstr>PowerPoint Presentation</vt:lpstr>
      <vt:lpstr>Performance Management Metrics</vt:lpstr>
      <vt:lpstr>DASHBOARD</vt:lpstr>
      <vt:lpstr>PowerPoint Presentation</vt:lpstr>
      <vt:lpstr>Talent Management Metrics</vt:lpstr>
      <vt:lpstr>DASHBOARD</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Senthil SUBBU</cp:lastModifiedBy>
  <cp:revision>160</cp:revision>
  <dcterms:created xsi:type="dcterms:W3CDTF">2006-06-29T12:15:01Z</dcterms:created>
  <dcterms:modified xsi:type="dcterms:W3CDTF">2023-10-05T09:31:48Z</dcterms:modified>
</cp:coreProperties>
</file>