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71079345_Challenges_and_Opportunities_in_Smart_City_A_Review" TargetMode="External"/><Relationship Id="rId2" Type="http://schemas.openxmlformats.org/officeDocument/2006/relationships/hyperlink" Target="https://www.sciencedirect.com/science/article/pii/S0264275117308545" TargetMode="External"/><Relationship Id="rId1" Type="http://schemas.openxmlformats.org/officeDocument/2006/relationships/slideLayout" Target="../slideLayouts/slideLayout2.xml"/><Relationship Id="rId5" Type="http://schemas.openxmlformats.org/officeDocument/2006/relationships/hyperlink" Target="https://www.mdpi.com/2071-1050/12/12/4977" TargetMode="External"/><Relationship Id="rId4" Type="http://schemas.openxmlformats.org/officeDocument/2006/relationships/hyperlink" Target="https://www.mdpi.com/2076-3417/13/12/7244"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Big Data Challenges in E-mobility for Smart cities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577061400"/>
              </p:ext>
            </p:extLst>
          </p:nvPr>
        </p:nvGraphicFramePr>
        <p:xfrm>
          <a:off x="790469" y="2513340"/>
          <a:ext cx="8544600" cy="2586594"/>
        </p:xfrm>
        <a:graphic>
          <a:graphicData uri="http://schemas.openxmlformats.org/drawingml/2006/table">
            <a:tbl>
              <a:tblPr firstRow="1" bandRow="1">
                <a:noFill/>
              </a:tblPr>
              <a:tblGrid>
                <a:gridCol w="2380225">
                  <a:extLst>
                    <a:ext uri="{9D8B030D-6E8A-4147-A177-3AD203B41FA5}">
                      <a16:colId xmlns:a16="http://schemas.microsoft.com/office/drawing/2014/main" val="20000"/>
                    </a:ext>
                  </a:extLst>
                </a:gridCol>
                <a:gridCol w="6164375">
                  <a:extLst>
                    <a:ext uri="{9D8B030D-6E8A-4147-A177-3AD203B41FA5}">
                      <a16:colId xmlns:a16="http://schemas.microsoft.com/office/drawing/2014/main" val="20001"/>
                    </a:ext>
                  </a:extLst>
                </a:gridCol>
              </a:tblGrid>
              <a:tr h="379166">
                <a:tc>
                  <a:txBody>
                    <a:bodyPr/>
                    <a:lstStyle/>
                    <a:p>
                      <a:pPr marL="0" marR="0" lvl="1" indent="0" algn="l"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9166">
                <a:tc>
                  <a:txBody>
                    <a:bodyPr/>
                    <a:lstStyle/>
                    <a:p>
                      <a:pPr marL="0" marR="0" lvl="0" indent="0" algn="l" rtl="0">
                        <a:spcBef>
                          <a:spcPts val="0"/>
                        </a:spcBef>
                        <a:spcAft>
                          <a:spcPts val="0"/>
                        </a:spcAft>
                        <a:buFont typeface="+mj-lt"/>
                        <a:buNone/>
                      </a:pPr>
                      <a:r>
                        <a:rPr lang="en-US" sz="1800" u="none" strike="noStrike" cap="none" dirty="0"/>
                        <a:t>20211CBD0020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Lakshmi 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9166">
                <a:tc>
                  <a:txBody>
                    <a:bodyPr/>
                    <a:lstStyle/>
                    <a:p>
                      <a:pPr marL="0" marR="0" lvl="0" indent="0" algn="l" rtl="0">
                        <a:spcBef>
                          <a:spcPts val="0"/>
                        </a:spcBef>
                        <a:spcAft>
                          <a:spcPts val="0"/>
                        </a:spcAft>
                        <a:buNone/>
                      </a:pPr>
                      <a:r>
                        <a:rPr lang="en-US" sz="1800" u="none" strike="noStrike" cap="none" dirty="0"/>
                        <a:t>20211CBD0037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err="1"/>
                        <a:t>Syeda</a:t>
                      </a:r>
                      <a:r>
                        <a:rPr lang="en-US" sz="1800" u="none" strike="noStrike" cap="none" baseline="0" dirty="0"/>
                        <a:t> </a:t>
                      </a:r>
                      <a:r>
                        <a:rPr lang="en-US" sz="1800" u="none" strike="noStrike" cap="none" baseline="0" dirty="0" err="1"/>
                        <a:t>Sufiya</a:t>
                      </a:r>
                      <a:r>
                        <a:rPr lang="en-US" sz="1800" u="none" strike="noStrike" cap="none" baseline="0" dirty="0"/>
                        <a:t> </a:t>
                      </a:r>
                      <a:r>
                        <a:rPr lang="en-US" sz="1800" u="none" strike="noStrike" cap="none" baseline="0" dirty="0" err="1"/>
                        <a:t>Moosa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79166">
                <a:tc>
                  <a:txBody>
                    <a:bodyPr/>
                    <a:lstStyle/>
                    <a:p>
                      <a:pPr marL="0" marR="0" lvl="0" indent="0" algn="l" rtl="0">
                        <a:spcBef>
                          <a:spcPts val="0"/>
                        </a:spcBef>
                        <a:spcAft>
                          <a:spcPts val="0"/>
                        </a:spcAft>
                        <a:buNone/>
                      </a:pPr>
                      <a:r>
                        <a:rPr lang="en-US" sz="1800" u="none" strike="noStrike" cap="none" dirty="0"/>
                        <a:t>20211CBD0041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N S </a:t>
                      </a:r>
                      <a:r>
                        <a:rPr lang="en-US" sz="1800" u="none" strike="noStrike" cap="none" dirty="0" err="1"/>
                        <a:t>Mounashree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04160">
                <a:tc>
                  <a:txBody>
                    <a:bodyPr/>
                    <a:lstStyle/>
                    <a:p>
                      <a:pPr marL="0" marR="0" lvl="0" indent="0" algn="l" rtl="0">
                        <a:spcBef>
                          <a:spcPts val="0"/>
                        </a:spcBef>
                        <a:spcAft>
                          <a:spcPts val="0"/>
                        </a:spcAft>
                        <a:buFont typeface="Arial" panose="020B0604020202020204" pitchFamily="34" charset="0"/>
                        <a:buNone/>
                      </a:pPr>
                      <a:r>
                        <a:rPr lang="en-US" sz="1800" u="none" strike="noStrike" cap="none" dirty="0"/>
                        <a:t>20211CBD0052</a:t>
                      </a:r>
                    </a:p>
                    <a:p>
                      <a:pPr marL="0" marR="0" lvl="0" indent="0" algn="l" rtl="0">
                        <a:spcBef>
                          <a:spcPts val="0"/>
                        </a:spcBef>
                        <a:spcAft>
                          <a:spcPts val="0"/>
                        </a:spcAft>
                        <a:buNone/>
                      </a:pPr>
                      <a:r>
                        <a:rPr lang="en-US" sz="1800" u="none" strike="noStrike" cap="none" dirty="0"/>
                        <a:t>20201CBD0046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err="1"/>
                        <a:t>Manasa</a:t>
                      </a:r>
                      <a:r>
                        <a:rPr lang="en-US" sz="1800" u="none" strike="noStrike" cap="none" baseline="0" dirty="0"/>
                        <a:t> K A</a:t>
                      </a:r>
                    </a:p>
                    <a:p>
                      <a:pPr marL="0" marR="0" lvl="0" indent="0" algn="l" rtl="0">
                        <a:spcBef>
                          <a:spcPts val="0"/>
                        </a:spcBef>
                        <a:spcAft>
                          <a:spcPts val="0"/>
                        </a:spcAft>
                        <a:buNone/>
                      </a:pPr>
                      <a:r>
                        <a:rPr lang="en-US" sz="1800" u="none" strike="noStrike" cap="none" baseline="0" dirty="0"/>
                        <a:t>Afiya Amreen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42805">
                <a:tc>
                  <a:txBody>
                    <a:bodyPr/>
                    <a:lstStyle/>
                    <a:p>
                      <a:pPr marL="0" marR="0" lvl="0" indent="0" algn="l"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Prof.</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b="1" dirty="0" err="1">
                <a:solidFill>
                  <a:srgbClr val="17365D"/>
                </a:solidFill>
                <a:latin typeface="Cambria" panose="02040503050406030204" pitchFamily="18" charset="0"/>
                <a:ea typeface="Cambria" panose="02040503050406030204" pitchFamily="18" charset="0"/>
                <a:cs typeface="Verdana"/>
                <a:sym typeface="Verdana"/>
              </a:rPr>
              <a:t>Pakruddin</a:t>
            </a:r>
            <a:r>
              <a:rPr lang="en-GB" b="1" dirty="0">
                <a:solidFill>
                  <a:srgbClr val="17365D"/>
                </a:solidFill>
                <a:latin typeface="Cambria" panose="02040503050406030204" pitchFamily="18" charset="0"/>
                <a:ea typeface="Cambria" panose="02040503050406030204" pitchFamily="18" charset="0"/>
                <a:cs typeface="Verdana"/>
                <a:sym typeface="Verdana"/>
              </a:rPr>
              <a:t> B</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738976"/>
            <a:ext cx="12249915" cy="1357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Computer Science and Technology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latin typeface="Cambria" panose="02040503050406030204" pitchFamily="18" charset="0"/>
                <a:ea typeface="Cambria" panose="02040503050406030204" pitchFamily="18" charset="0"/>
                <a:cs typeface="Verdana"/>
                <a:sym typeface="Verdana"/>
              </a:rPr>
              <a:t>Dr.PravinthRaja</a:t>
            </a:r>
            <a:endParaRPr lang="en-US" sz="2000" b="1"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latin typeface="Cambria" panose="02040503050406030204" pitchFamily="18" charset="0"/>
                <a:ea typeface="Cambria" panose="02040503050406030204" pitchFamily="18" charset="0"/>
                <a:cs typeface="Verdana"/>
                <a:sym typeface="Verdana"/>
              </a:rPr>
              <a:t>Dr.Suma</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382" y="274640"/>
            <a:ext cx="10668000" cy="487362"/>
          </a:xfrm>
        </p:spPr>
        <p:txBody>
          <a:bodyPr/>
          <a:lstStyle/>
          <a:p>
            <a:r>
              <a:rPr lang="en-GB" dirty="0"/>
              <a:t>Timeline of Project</a:t>
            </a:r>
          </a:p>
        </p:txBody>
      </p:sp>
      <p:pic>
        <p:nvPicPr>
          <p:cNvPr id="18" name="Content Placeholder 17">
            <a:extLst>
              <a:ext uri="{FF2B5EF4-FFF2-40B4-BE49-F238E27FC236}">
                <a16:creationId xmlns:a16="http://schemas.microsoft.com/office/drawing/2014/main" id="{A663735B-C9A6-7BF6-FFF5-2CBB885E10E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12800" y="1883391"/>
            <a:ext cx="10668000" cy="3070746"/>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rPr>
              <a:t>Enhanced Traffic Management:</a:t>
            </a:r>
            <a:r>
              <a:rPr lang="en-US" b="0" i="0" dirty="0">
                <a:solidFill>
                  <a:srgbClr val="000000"/>
                </a:solidFill>
                <a:effectLst/>
                <a:latin typeface="Times New Roman" panose="02020603050405020304" pitchFamily="18" charset="0"/>
              </a:rPr>
              <a:t> Improved algorithms for real-time traffic monitoring and management using data from electric vehicles.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Reduced Congestion:</a:t>
            </a:r>
            <a:r>
              <a:rPr lang="en-US" b="0" i="0" dirty="0">
                <a:solidFill>
                  <a:srgbClr val="000000"/>
                </a:solidFill>
                <a:effectLst/>
                <a:latin typeface="Times New Roman" panose="02020603050405020304" pitchFamily="18" charset="0"/>
              </a:rPr>
              <a:t> Identification of traffic patterns leading to optimized routes for electric vehicles, minimizing congestion.</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Increased EV Adoption:</a:t>
            </a:r>
            <a:r>
              <a:rPr lang="en-US" b="0" i="0" dirty="0">
                <a:solidFill>
                  <a:srgbClr val="000000"/>
                </a:solidFill>
                <a:effectLst/>
                <a:latin typeface="Times New Roman" panose="02020603050405020304" pitchFamily="18" charset="0"/>
              </a:rPr>
              <a:t> Insights into traffic behavior that encourage the adoption of electric vehicles through better infrastructure planning.</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Environmental Benefits:</a:t>
            </a:r>
            <a:r>
              <a:rPr lang="en-US" b="0" i="0" dirty="0">
                <a:solidFill>
                  <a:srgbClr val="000000"/>
                </a:solidFill>
                <a:effectLst/>
                <a:latin typeface="Times New Roman" panose="02020603050405020304" pitchFamily="18" charset="0"/>
              </a:rPr>
              <a:t> Reduction in emissions through effective traffic flow management and increased use of electric vehicles.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Data-Driven Policies:</a:t>
            </a:r>
            <a:r>
              <a:rPr lang="en-US" b="0" i="0" dirty="0">
                <a:solidFill>
                  <a:srgbClr val="000000"/>
                </a:solidFill>
                <a:effectLst/>
                <a:latin typeface="Times New Roman" panose="02020603050405020304" pitchFamily="18" charset="0"/>
              </a:rPr>
              <a:t> Development of policies based on comprehensive data analysis to support e-mobility initiatives.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Smart Infrastructure:</a:t>
            </a:r>
            <a:r>
              <a:rPr lang="en-US" b="0" i="0" dirty="0">
                <a:solidFill>
                  <a:srgbClr val="000000"/>
                </a:solidFill>
                <a:effectLst/>
                <a:latin typeface="Times New Roman" panose="02020603050405020304" pitchFamily="18" charset="0"/>
              </a:rPr>
              <a:t> Integration of smart traffic signals and charging stations based on traffic data from electric vehicles.</a:t>
            </a:r>
          </a:p>
          <a:p>
            <a:pPr algn="just"/>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b="0" i="0" dirty="0">
                <a:solidFill>
                  <a:srgbClr val="000000"/>
                </a:solidFill>
                <a:effectLst/>
                <a:latin typeface="Times New Roman" panose="02020603050405020304" pitchFamily="18" charset="0"/>
              </a:rPr>
              <a:t>The integration of big data in e-mobility presents significant opportunities for smart cities. By effectively analyzing traffic patterns and behaviors of electric vehicles, cities can enhance traffic management, reduce congestion, and promote sustainable transportation. As we harness data-driven insights, we pave the way for more efficient infrastructure, increased adoption of electric vehicles, and a greener urban environment. Embracing these challenges will be crucial for the future of smart, sustainable cities.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https://github.com/S-SufiyaMoosa/BigData-Challenges-in-emobility-smart-city-</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952501"/>
            <a:ext cx="10668000" cy="4952997"/>
          </a:xfrm>
        </p:spPr>
        <p:txBody>
          <a:bodyPr>
            <a:normAutofit/>
          </a:bodyPr>
          <a:lstStyle/>
          <a:p>
            <a:pPr marL="457200" indent="-457200">
              <a:buFont typeface="+mj-lt"/>
              <a:buAutoNum type="arabicPeriod"/>
            </a:pPr>
            <a:r>
              <a:rPr lang="en-US" b="1" i="0" dirty="0">
                <a:solidFill>
                  <a:srgbClr val="262626"/>
                </a:solidFill>
                <a:effectLst/>
                <a:latin typeface="-apple-system"/>
              </a:rPr>
              <a:t> “Smart Cities with Big Data .” </a:t>
            </a:r>
          </a:p>
          <a:p>
            <a:pPr marL="0" indent="0" algn="l">
              <a:buNone/>
            </a:pPr>
            <a:r>
              <a:rPr lang="en-US" b="0" i="0" u="none" strike="noStrike" dirty="0">
                <a:effectLst/>
                <a:latin typeface="Arial" panose="020B0604020202020204" pitchFamily="34" charset="0"/>
                <a:hlinkClick r:id="rId2"/>
              </a:rPr>
              <a:t>       Smart cities with big data: Reference models, challenges, ...</a:t>
            </a:r>
          </a:p>
          <a:p>
            <a:pPr marL="0" indent="0">
              <a:buNone/>
            </a:pPr>
            <a:endParaRPr lang="en-US" b="1" dirty="0">
              <a:solidFill>
                <a:srgbClr val="262626"/>
              </a:solidFill>
              <a:latin typeface="-apple-system"/>
            </a:endParaRPr>
          </a:p>
          <a:p>
            <a:pPr marL="0" indent="0">
              <a:buNone/>
            </a:pPr>
            <a:r>
              <a:rPr lang="en-US" b="1" dirty="0">
                <a:solidFill>
                  <a:srgbClr val="262626"/>
                </a:solidFill>
                <a:latin typeface="-apple-system"/>
              </a:rPr>
              <a:t>2</a:t>
            </a:r>
            <a:r>
              <a:rPr lang="en-US" b="1" i="0" dirty="0">
                <a:solidFill>
                  <a:srgbClr val="262626"/>
                </a:solidFill>
                <a:effectLst/>
                <a:latin typeface="-apple-system"/>
              </a:rPr>
              <a:t>.    "Challenges and Opportunities.“</a:t>
            </a:r>
            <a:endParaRPr lang="en-US" dirty="0">
              <a:solidFill>
                <a:srgbClr val="262626"/>
              </a:solidFill>
              <a:latin typeface="-apple-system"/>
            </a:endParaRPr>
          </a:p>
          <a:p>
            <a:pPr marL="0" indent="0" algn="l">
              <a:buNone/>
            </a:pPr>
            <a:r>
              <a:rPr lang="en-US" b="0" i="0" u="none" strike="noStrike" dirty="0">
                <a:effectLst/>
                <a:latin typeface="Arial" panose="020B0604020202020204" pitchFamily="34" charset="0"/>
                <a:hlinkClick r:id="rId3"/>
              </a:rPr>
              <a:t>       Challenges and Opportunities in Smart City: A Review</a:t>
            </a:r>
          </a:p>
          <a:p>
            <a:pPr marL="0" indent="0">
              <a:buNone/>
            </a:pPr>
            <a:endParaRPr lang="en-US" b="1" dirty="0">
              <a:solidFill>
                <a:srgbClr val="262626"/>
              </a:solidFill>
              <a:latin typeface="-apple-system"/>
            </a:endParaRPr>
          </a:p>
          <a:p>
            <a:pPr marL="0" indent="0">
              <a:buNone/>
            </a:pPr>
            <a:r>
              <a:rPr lang="en-US" b="1" dirty="0">
                <a:solidFill>
                  <a:srgbClr val="262626"/>
                </a:solidFill>
                <a:latin typeface="-apple-system"/>
              </a:rPr>
              <a:t>3</a:t>
            </a:r>
            <a:r>
              <a:rPr lang="en-US" b="1" i="0" dirty="0">
                <a:solidFill>
                  <a:srgbClr val="262626"/>
                </a:solidFill>
                <a:effectLst/>
                <a:latin typeface="-apple-system"/>
              </a:rPr>
              <a:t>.   "Smart Mobility and Big Data.”</a:t>
            </a:r>
          </a:p>
          <a:p>
            <a:pPr marL="0" indent="0">
              <a:buNone/>
            </a:pPr>
            <a:r>
              <a:rPr lang="en-US" b="1" u="none" strike="noStrike" dirty="0">
                <a:solidFill>
                  <a:srgbClr val="262626"/>
                </a:solidFill>
                <a:latin typeface="-apple-system"/>
              </a:rPr>
              <a:t>        </a:t>
            </a:r>
            <a:r>
              <a:rPr lang="en-US" b="0" i="0" u="none" strike="noStrike" dirty="0">
                <a:effectLst/>
                <a:latin typeface="Arial" panose="020B0604020202020204" pitchFamily="34" charset="0"/>
                <a:hlinkClick r:id="rId4"/>
              </a:rPr>
              <a:t>Smart Mobility with Big Data: Approaches, Applications, ...</a:t>
            </a:r>
          </a:p>
          <a:p>
            <a:pPr marL="0" indent="0">
              <a:buNone/>
            </a:pPr>
            <a:endParaRPr lang="en-US" b="1" u="none" strike="noStrike" dirty="0">
              <a:solidFill>
                <a:srgbClr val="262626"/>
              </a:solidFill>
              <a:latin typeface="-apple-system"/>
            </a:endParaRPr>
          </a:p>
          <a:p>
            <a:pPr marL="0" indent="0">
              <a:buNone/>
            </a:pPr>
            <a:r>
              <a:rPr lang="en-US" b="1" dirty="0">
                <a:solidFill>
                  <a:srgbClr val="262626"/>
                </a:solidFill>
                <a:latin typeface="-apple-system"/>
              </a:rPr>
              <a:t>4</a:t>
            </a:r>
            <a:r>
              <a:rPr lang="en-US" b="1" i="0" dirty="0">
                <a:solidFill>
                  <a:srgbClr val="262626"/>
                </a:solidFill>
                <a:effectLst/>
                <a:latin typeface="-apple-system"/>
              </a:rPr>
              <a:t>.   "The Impact of Big Data on Electric Vehicle.”</a:t>
            </a:r>
          </a:p>
          <a:p>
            <a:pPr marL="0" indent="0">
              <a:buNone/>
            </a:pPr>
            <a:r>
              <a:rPr lang="en-US" b="1" u="none" strike="noStrike" dirty="0">
                <a:solidFill>
                  <a:srgbClr val="262626"/>
                </a:solidFill>
                <a:latin typeface="-apple-system"/>
              </a:rPr>
              <a:t>       </a:t>
            </a:r>
            <a:r>
              <a:rPr lang="en-US" b="0" i="0" dirty="0">
                <a:solidFill>
                  <a:srgbClr val="262626"/>
                </a:solidFill>
                <a:effectLst/>
                <a:latin typeface="-apple-system"/>
              </a:rPr>
              <a:t> </a:t>
            </a:r>
            <a:r>
              <a:rPr lang="en-US" b="0" i="0" u="none" strike="noStrike" dirty="0">
                <a:effectLst/>
                <a:latin typeface="-apple-system"/>
                <a:hlinkClick r:id="rId5"/>
              </a:rPr>
              <a:t>The Impact of Big Data on Electric Vehicle Adoption in Smart Cities</a:t>
            </a:r>
            <a:endParaRPr lang="en-US" b="0" i="0" u="none" strike="noStrike" dirty="0">
              <a:effectLst/>
              <a:latin typeface="-apple-system"/>
            </a:endParaRPr>
          </a:p>
          <a:p>
            <a:pPr marL="457200" indent="-457200">
              <a:buFont typeface="+mj-lt"/>
              <a:buAutoNum type="arabicPeriod"/>
            </a:pPr>
            <a:endParaRPr lang="en-US" b="0" i="0" u="none" strike="noStrike" dirty="0">
              <a:effectLst/>
              <a:latin typeface="-apple-system"/>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Implementing </a:t>
            </a:r>
            <a:r>
              <a:rPr lang="en-US" dirty="0" err="1"/>
              <a:t>Hadoop</a:t>
            </a:r>
            <a:r>
              <a:rPr lang="en-US" dirty="0"/>
              <a:t> in electric vehicle (EV) ecosystems can significantly enhance traffic management and urban mobility in smart city control rooms</a:t>
            </a:r>
          </a:p>
          <a:p>
            <a:pPr marL="0" indent="0">
              <a:buNone/>
            </a:pPr>
            <a:endParaRPr lang="en-US" b="1" dirty="0"/>
          </a:p>
          <a:p>
            <a:r>
              <a:rPr lang="en-US" dirty="0"/>
              <a:t>As cities evolve towards smarter infrastructures, the integration of electric vehicles (EVs) and big data analytics plays a crucial role in optimizing traffic management. </a:t>
            </a:r>
            <a:r>
              <a:rPr lang="en-US" dirty="0" err="1"/>
              <a:t>Hadoop</a:t>
            </a:r>
            <a:r>
              <a:rPr lang="en-US" dirty="0"/>
              <a:t>, an open-source framework for distributed storage and processing of large data sets, serves as an ideal platform for analyzing the vast amounts of data generated by EVs.</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92500" lnSpcReduction="10000"/>
          </a:bodyPr>
          <a:lstStyle/>
          <a:p>
            <a:r>
              <a:rPr lang="en-US" sz="1800" b="1" dirty="0"/>
              <a:t>Big Data and </a:t>
            </a:r>
            <a:r>
              <a:rPr lang="en-US" sz="1800" b="1" dirty="0" err="1"/>
              <a:t>Hadoop</a:t>
            </a:r>
            <a:r>
              <a:rPr lang="en-US" sz="1800" b="1" dirty="0"/>
              <a:t> in Transportation</a:t>
            </a:r>
          </a:p>
          <a:p>
            <a:pPr marL="0" indent="0">
              <a:buNone/>
            </a:pPr>
            <a:r>
              <a:rPr lang="en-US" sz="1800" dirty="0" err="1"/>
              <a:t>Hadoop</a:t>
            </a:r>
            <a:r>
              <a:rPr lang="en-US" sz="1800" dirty="0"/>
              <a:t>, as a framework for processing large datasets, has been widely discussed in the literature as a viable solution for managing big data in transportation. Studies highlight its ability to store and analyze vast amounts of real-time data generated by vehicles, including location, speed, and energy consumption. Key sources (e.g., </a:t>
            </a:r>
            <a:r>
              <a:rPr lang="en-US" sz="1800" dirty="0" err="1"/>
              <a:t>Zikopoulos</a:t>
            </a:r>
            <a:r>
              <a:rPr lang="en-US" sz="1800" dirty="0"/>
              <a:t> &amp; Eaton, 2011) emphasize the scalability and flexibility of </a:t>
            </a:r>
            <a:r>
              <a:rPr lang="en-US" sz="1800" dirty="0" err="1"/>
              <a:t>Hadoop</a:t>
            </a:r>
            <a:r>
              <a:rPr lang="en-US" sz="1800" dirty="0"/>
              <a:t>, making it suitable for dynamic urban environments.</a:t>
            </a:r>
          </a:p>
          <a:p>
            <a:r>
              <a:rPr lang="en-US" sz="1800" b="1" dirty="0"/>
              <a:t>Data Collection and Integration from EVs</a:t>
            </a:r>
          </a:p>
          <a:p>
            <a:pPr marL="0" indent="0">
              <a:buNone/>
            </a:pPr>
            <a:r>
              <a:rPr lang="en-US" sz="1800" dirty="0"/>
              <a:t>Research has explored various methods for collecting data from EVs, including </a:t>
            </a:r>
            <a:r>
              <a:rPr lang="en-US" sz="1800" dirty="0" err="1"/>
              <a:t>IoT</a:t>
            </a:r>
            <a:r>
              <a:rPr lang="en-US" sz="1800" dirty="0"/>
              <a:t> sensors and vehicle-to-everything (V2X) communication. For instance, Wang et al (2020) demonstrate how real-time data can be ingested using Apache Kafka, allowing for timely analysis within a </a:t>
            </a:r>
            <a:r>
              <a:rPr lang="en-US" sz="1800" dirty="0" err="1"/>
              <a:t>Hadoop</a:t>
            </a:r>
            <a:r>
              <a:rPr lang="en-US" sz="1800" dirty="0"/>
              <a:t> ecosystem. The integration of these data sources into a centralized system is crucial for developing comprehensive traffic models.</a:t>
            </a:r>
          </a:p>
          <a:p>
            <a:r>
              <a:rPr lang="en-US" sz="1800" b="1" dirty="0"/>
              <a:t>Case Studies of </a:t>
            </a:r>
            <a:r>
              <a:rPr lang="en-US" sz="1800" b="1" dirty="0" err="1"/>
              <a:t>Hadoop</a:t>
            </a:r>
            <a:r>
              <a:rPr lang="en-US" sz="1800" b="1" dirty="0"/>
              <a:t> in Smart City Initiatives</a:t>
            </a:r>
          </a:p>
          <a:p>
            <a:pPr marL="0" indent="0">
              <a:buNone/>
            </a:pPr>
            <a:r>
              <a:rPr lang="en-US" sz="1800" dirty="0"/>
              <a:t>Several case studies have illustrated successful implementations of </a:t>
            </a:r>
            <a:r>
              <a:rPr lang="en-US" sz="1800" dirty="0" err="1"/>
              <a:t>Hadoop</a:t>
            </a:r>
            <a:r>
              <a:rPr lang="en-US" sz="1800" dirty="0"/>
              <a:t> in smart city contexts. For example, in Barcelona, researchers analyzed traffic data to optimize public transport routes and reduce congestion (Lozano et al., 2019). Similarly, the City of Los Angeles employed </a:t>
            </a:r>
            <a:r>
              <a:rPr lang="en-US" sz="1800" dirty="0" err="1"/>
              <a:t>Hadoop</a:t>
            </a:r>
            <a:r>
              <a:rPr lang="en-US" sz="1800" dirty="0"/>
              <a:t> to analyze EV charging station utilization, resulting in better resource allocation (Chen et al., 2021).</a:t>
            </a:r>
          </a:p>
          <a:p>
            <a:pPr marL="0" indent="0">
              <a:buNone/>
            </a:pPr>
            <a:endParaRPr lang="en-US" sz="18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1800" b="1" dirty="0"/>
              <a:t>Resource Intensive</a:t>
            </a:r>
            <a:r>
              <a:rPr lang="en-US" sz="1800" dirty="0"/>
              <a:t>: Although </a:t>
            </a:r>
            <a:r>
              <a:rPr lang="en-US" sz="1800" dirty="0" err="1"/>
              <a:t>Hadoop</a:t>
            </a:r>
            <a:r>
              <a:rPr lang="en-US" sz="1800" dirty="0"/>
              <a:t> is designed for scalability, the infrastructure required to support massive datasets can be resource-intensive, necessitating significant investment in hardware and maintenance.</a:t>
            </a:r>
          </a:p>
          <a:p>
            <a:r>
              <a:rPr lang="en-US" sz="1800" b="1" dirty="0"/>
              <a:t>Sensitive Data Handling</a:t>
            </a:r>
            <a:r>
              <a:rPr lang="en-US" sz="1800" dirty="0"/>
              <a:t>: The collection of location and behavioral data from EV users raises privacy concerns. Existing methods may not adequately address data protection.</a:t>
            </a:r>
          </a:p>
          <a:p>
            <a:r>
              <a:rPr lang="en-US" sz="1800" b="1" dirty="0" err="1"/>
              <a:t>Cybersecurity</a:t>
            </a:r>
            <a:r>
              <a:rPr lang="en-US" sz="1800" b="1" dirty="0"/>
              <a:t> Risks</a:t>
            </a:r>
            <a:r>
              <a:rPr lang="en-US" sz="1800" dirty="0"/>
              <a:t>: With the increased connectivity of smart city infrastructures, the risk of </a:t>
            </a:r>
            <a:r>
              <a:rPr lang="en-US" sz="1800" dirty="0" err="1"/>
              <a:t>cyberattacks</a:t>
            </a:r>
            <a:r>
              <a:rPr lang="en-US" sz="1800" dirty="0"/>
              <a:t> on data systems, including </a:t>
            </a:r>
            <a:r>
              <a:rPr lang="en-US" sz="1800" dirty="0" err="1"/>
              <a:t>Hadoop</a:t>
            </a:r>
            <a:r>
              <a:rPr lang="en-US" sz="1800" dirty="0"/>
              <a:t>, is heightened.</a:t>
            </a:r>
          </a:p>
          <a:p>
            <a:r>
              <a:rPr lang="en-US" sz="1800" b="1" dirty="0"/>
              <a:t>High Initial Investment</a:t>
            </a:r>
            <a:r>
              <a:rPr lang="en-US" sz="1800" dirty="0"/>
              <a:t>: The upfront costs for implementing a </a:t>
            </a:r>
            <a:r>
              <a:rPr lang="en-US" sz="1800" dirty="0" err="1"/>
              <a:t>Hadoop</a:t>
            </a:r>
            <a:r>
              <a:rPr lang="en-US" sz="1800" dirty="0"/>
              <a:t> ecosystem, including hardware, software.</a:t>
            </a:r>
          </a:p>
          <a:p>
            <a:r>
              <a:rPr lang="en-US" sz="1800" b="1" dirty="0"/>
              <a:t>Ongoing Operational Costs</a:t>
            </a:r>
            <a:r>
              <a:rPr lang="en-US" sz="1800" dirty="0"/>
              <a:t>: Maintenance, data storage, and processing fees can lead to ongoing financial burdens for city administrations.</a:t>
            </a:r>
          </a:p>
          <a:p>
            <a:r>
              <a:rPr lang="en-IN" sz="1800" b="1" dirty="0"/>
              <a:t>M</a:t>
            </a:r>
            <a:r>
              <a:rPr lang="en-US" sz="1800" b="1" dirty="0" err="1"/>
              <a:t>odel</a:t>
            </a:r>
            <a:r>
              <a:rPr lang="en-US" sz="1800" b="1" dirty="0"/>
              <a:t> Limitations</a:t>
            </a:r>
            <a:r>
              <a:rPr lang="en-US" sz="1800" dirty="0"/>
              <a:t>: Existing predictive models based on </a:t>
            </a:r>
            <a:r>
              <a:rPr lang="en-US" sz="1800" dirty="0" err="1"/>
              <a:t>Hadoop</a:t>
            </a:r>
            <a:r>
              <a:rPr lang="en-US" sz="1800" dirty="0"/>
              <a:t> may not fully capture the complexities of urban traffic dynamics, leading to suboptimal recommendations.</a:t>
            </a:r>
          </a:p>
          <a:p>
            <a:r>
              <a:rPr lang="en-US" sz="1800" b="1" dirty="0"/>
              <a:t>Data </a:t>
            </a:r>
            <a:r>
              <a:rPr lang="en-US" sz="1800" b="1" dirty="0" err="1"/>
              <a:t>Overfitting</a:t>
            </a:r>
            <a:r>
              <a:rPr lang="en-US" sz="1800" dirty="0"/>
              <a:t>: Inadequate model validation can lead to </a:t>
            </a:r>
            <a:r>
              <a:rPr lang="en-US" sz="1800" dirty="0" err="1"/>
              <a:t>overfitting</a:t>
            </a:r>
            <a:r>
              <a:rPr lang="en-US" sz="1800" dirty="0"/>
              <a:t>, where models perform well on historical data but fail in real-world applications.</a:t>
            </a:r>
            <a:endParaRPr lang="en-IN" sz="1800"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b="1" dirty="0"/>
              <a:t>Interactive Dashboards</a:t>
            </a:r>
            <a:r>
              <a:rPr lang="en-US" dirty="0"/>
              <a:t>: Create user-friendly dashboards using tools like Apache Superset or Tableau for real-time visualization of traffic data. These dashboards can provide insights to city planners and traffic operators in the control room.</a:t>
            </a:r>
          </a:p>
          <a:p>
            <a:r>
              <a:rPr lang="en-US" b="1" dirty="0"/>
              <a:t>Alerts and Notifications</a:t>
            </a:r>
            <a:r>
              <a:rPr lang="en-US" dirty="0"/>
              <a:t>: Implement alert systems to notify traffic management personnel of critical events, such as severe congestion or accidents, enabling prompt action.</a:t>
            </a:r>
          </a:p>
          <a:p>
            <a:r>
              <a:rPr lang="en-US" b="1" dirty="0"/>
              <a:t>Robust Data Governance</a:t>
            </a:r>
            <a:r>
              <a:rPr lang="en-US" dirty="0"/>
              <a:t>: Establish a governance framework that includes data quality checks, access controls, and compliance with privacy regulations to protect sensitive data.</a:t>
            </a:r>
          </a:p>
          <a:p>
            <a:r>
              <a:rPr lang="en-US" b="1" dirty="0"/>
              <a:t>Data Enrichment</a:t>
            </a:r>
            <a:r>
              <a:rPr lang="en-US" dirty="0"/>
              <a:t>: Implement data enrichment techniques to enhance raw data with additional context, such as weather conditions or traffic incidents, to improve analytical outcomes.</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r>
              <a:rPr lang="en-US" b="1" dirty="0"/>
              <a:t>Collect Massive Data</a:t>
            </a:r>
            <a:r>
              <a:rPr lang="en-US" dirty="0"/>
              <a:t>: Gather data from various sources such as charging stations, e-vehicles, traffic sensors, and power grid infrastructure.</a:t>
            </a:r>
          </a:p>
          <a:p>
            <a:r>
              <a:rPr lang="en-US" b="1" dirty="0"/>
              <a:t>Monitor Traffic Patterns</a:t>
            </a:r>
            <a:r>
              <a:rPr lang="en-US" dirty="0"/>
              <a:t>: Analyze data related to the movement of e-vehicles across the city to predict traffic congestion, optimize routes, and avoid bottlenecks.</a:t>
            </a:r>
          </a:p>
          <a:p>
            <a:r>
              <a:rPr lang="en-US" b="1" dirty="0"/>
              <a:t>Track Power Demand</a:t>
            </a:r>
            <a:r>
              <a:rPr lang="en-US" dirty="0"/>
              <a:t>: Monitor electricity consumption across charging stations and e-vehicles to assess current demand and predict future power needs, helping to manage grid load effectively.</a:t>
            </a:r>
          </a:p>
          <a:p>
            <a:r>
              <a:rPr lang="en-US" b="1" dirty="0"/>
              <a:t>Personalized Charging Recommendations</a:t>
            </a:r>
            <a:r>
              <a:rPr lang="en-US" dirty="0"/>
              <a:t>: Provide EV users with personalized suggestions on optimal times and locations for charging based on their usage patterns, traffic conditions, and energy demand predictions.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pPr marL="0" indent="0">
              <a:buNone/>
            </a:pPr>
            <a:r>
              <a:rPr lang="en-GB" sz="2000" b="1" dirty="0"/>
              <a:t>Methodology:</a:t>
            </a:r>
            <a:endParaRPr lang="en-US" sz="2000" b="1" dirty="0"/>
          </a:p>
          <a:p>
            <a:pPr marL="0" indent="0">
              <a:buNone/>
            </a:pPr>
            <a:r>
              <a:rPr lang="en-US" sz="1800" b="1" dirty="0" err="1"/>
              <a:t>MapReduce</a:t>
            </a:r>
            <a:r>
              <a:rPr lang="en-US" sz="1800" b="1" dirty="0"/>
              <a:t> Framework</a:t>
            </a:r>
            <a:r>
              <a:rPr lang="en-US" sz="1800" dirty="0"/>
              <a:t>: Use </a:t>
            </a:r>
            <a:r>
              <a:rPr lang="en-US" sz="1800" b="1" dirty="0" err="1"/>
              <a:t>MapReduce</a:t>
            </a:r>
            <a:r>
              <a:rPr lang="en-US" sz="1800" dirty="0"/>
              <a:t> jobs to process large volumes of raw data and extract key parameters like:</a:t>
            </a:r>
          </a:p>
          <a:p>
            <a:r>
              <a:rPr lang="en-US" sz="1800" dirty="0"/>
              <a:t>Real-time power demand.</a:t>
            </a:r>
          </a:p>
          <a:p>
            <a:r>
              <a:rPr lang="en-US" sz="1800" dirty="0"/>
              <a:t>Traffic flow and vehicle distribution.</a:t>
            </a:r>
          </a:p>
          <a:p>
            <a:r>
              <a:rPr lang="en-US" sz="1800" dirty="0"/>
              <a:t>Predictive maintenance alerts.</a:t>
            </a:r>
          </a:p>
          <a:p>
            <a:pPr marL="0" indent="0">
              <a:buNone/>
            </a:pPr>
            <a:r>
              <a:rPr lang="en-US" sz="1800" b="1" dirty="0"/>
              <a:t>Modules for Implementation:</a:t>
            </a:r>
          </a:p>
          <a:p>
            <a:pPr marL="0" indent="0">
              <a:buNone/>
            </a:pPr>
            <a:r>
              <a:rPr lang="en-US" sz="1800" b="1" dirty="0"/>
              <a:t> 1. </a:t>
            </a:r>
            <a:r>
              <a:rPr lang="en-US" sz="1800" dirty="0"/>
              <a:t>Data Ingestion and Aggregation Module:</a:t>
            </a:r>
          </a:p>
          <a:p>
            <a:pPr marL="0" indent="0">
              <a:buNone/>
            </a:pPr>
            <a:r>
              <a:rPr lang="en-US" sz="1800" dirty="0"/>
              <a:t>     Tools: Apache Flume, Kafka, </a:t>
            </a:r>
            <a:r>
              <a:rPr lang="en-US" sz="1800" dirty="0" err="1"/>
              <a:t>Sqoop</a:t>
            </a:r>
            <a:r>
              <a:rPr lang="en-US" sz="1800" dirty="0"/>
              <a:t>.</a:t>
            </a:r>
          </a:p>
          <a:p>
            <a:pPr marL="0" indent="0">
              <a:buNone/>
            </a:pPr>
            <a:r>
              <a:rPr lang="en-US" sz="1800" b="1" dirty="0"/>
              <a:t> 2.</a:t>
            </a:r>
            <a:r>
              <a:rPr lang="en-US" sz="1800" dirty="0"/>
              <a:t>Storage Module (HDFS):</a:t>
            </a:r>
          </a:p>
          <a:p>
            <a:pPr marL="0" indent="0">
              <a:buNone/>
            </a:pPr>
            <a:r>
              <a:rPr lang="en-US" sz="1800" dirty="0"/>
              <a:t>     Tools: </a:t>
            </a:r>
            <a:r>
              <a:rPr lang="en-US" sz="1800" b="1" dirty="0"/>
              <a:t>HDFS</a:t>
            </a:r>
            <a:r>
              <a:rPr lang="en-US" sz="1800" dirty="0"/>
              <a:t>, </a:t>
            </a:r>
            <a:r>
              <a:rPr lang="en-US" sz="1800" b="1" dirty="0" err="1"/>
              <a:t>HBase</a:t>
            </a:r>
            <a:r>
              <a:rPr lang="en-US" sz="1800" dirty="0"/>
              <a:t> (for low-latency reads/writes), </a:t>
            </a:r>
            <a:r>
              <a:rPr lang="en-US" sz="1800" b="1" dirty="0"/>
              <a:t>Hive</a:t>
            </a:r>
            <a:r>
              <a:rPr lang="en-US" sz="1800" dirty="0"/>
              <a:t> (for structured data          storage).</a:t>
            </a:r>
          </a:p>
          <a:p>
            <a:pPr marL="0" indent="0">
              <a:buNone/>
            </a:pPr>
            <a:r>
              <a:rPr lang="en-US" sz="1800" dirty="0"/>
              <a:t> </a:t>
            </a:r>
            <a:r>
              <a:rPr lang="en-US" sz="1800" b="1" dirty="0"/>
              <a:t>3</a:t>
            </a:r>
            <a:r>
              <a:rPr lang="en-US" sz="1800" dirty="0"/>
              <a:t>.</a:t>
            </a:r>
            <a:r>
              <a:rPr lang="en-US" sz="1800" b="1" dirty="0"/>
              <a:t> Processing Module:</a:t>
            </a:r>
          </a:p>
          <a:p>
            <a:pPr marL="0" indent="0">
              <a:buNone/>
            </a:pPr>
            <a:r>
              <a:rPr lang="en-US" sz="1800" dirty="0"/>
              <a:t>      Tools: </a:t>
            </a:r>
            <a:r>
              <a:rPr lang="en-US" sz="1800" b="1" dirty="0" err="1"/>
              <a:t>MapReduce</a:t>
            </a:r>
            <a:r>
              <a:rPr lang="en-US" sz="1800" dirty="0"/>
              <a:t>, </a:t>
            </a:r>
            <a:r>
              <a:rPr lang="en-US" sz="1800" b="1" dirty="0"/>
              <a:t>Apache Spark</a:t>
            </a:r>
            <a:r>
              <a:rPr lang="en-US" sz="1800" dirty="0"/>
              <a:t> (for real-time data processing), </a:t>
            </a:r>
            <a:r>
              <a:rPr lang="en-US" sz="1800" b="1" dirty="0"/>
              <a:t>Pig</a:t>
            </a:r>
            <a:r>
              <a:rPr lang="en-US" sz="1800" dirty="0"/>
              <a:t>, </a:t>
            </a:r>
            <a:r>
              <a:rPr lang="en-US" sz="1800" b="1" dirty="0"/>
              <a:t>Hive</a:t>
            </a:r>
            <a:r>
              <a:rPr lang="en-US" sz="1800" dirty="0"/>
              <a:t> (for ETL processes).</a:t>
            </a:r>
          </a:p>
          <a:p>
            <a:pPr marL="0" indent="0">
              <a:buNone/>
            </a:pPr>
            <a:endParaRPr lang="en-US" sz="1800" dirty="0"/>
          </a:p>
          <a:p>
            <a:pPr marL="0" indent="0">
              <a:buNone/>
            </a:pPr>
            <a:endParaRPr lang="en-US" sz="1800" dirty="0"/>
          </a:p>
          <a:p>
            <a:endParaRPr lang="en-US" sz="1800" dirty="0"/>
          </a:p>
          <a:p>
            <a:endParaRPr lang="en-US"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lstStyle/>
          <a:p>
            <a:pPr marL="0" indent="0">
              <a:buNone/>
            </a:pPr>
            <a:r>
              <a:rPr lang="en-US" b="1" dirty="0"/>
              <a:t>Architecture Overview:</a:t>
            </a:r>
          </a:p>
          <a:p>
            <a:r>
              <a:rPr lang="en-US" dirty="0" err="1"/>
              <a:t>IoT</a:t>
            </a:r>
            <a:r>
              <a:rPr lang="en-US" dirty="0"/>
              <a:t> Device Layer (Data Sources)</a:t>
            </a:r>
          </a:p>
          <a:p>
            <a:r>
              <a:rPr lang="en-US" dirty="0"/>
              <a:t>Data Ingestion Layer</a:t>
            </a:r>
          </a:p>
          <a:p>
            <a:r>
              <a:rPr lang="en-US" dirty="0"/>
              <a:t>Data Storage Layer</a:t>
            </a:r>
          </a:p>
          <a:p>
            <a:r>
              <a:rPr lang="en-US" dirty="0"/>
              <a:t>Data Processing and Analytics Layer</a:t>
            </a:r>
          </a:p>
          <a:p>
            <a:r>
              <a:rPr lang="en-US" dirty="0"/>
              <a:t>Machine Learning and Predictive Analytics Layer</a:t>
            </a:r>
          </a:p>
          <a:p>
            <a:r>
              <a:rPr lang="en-US" dirty="0"/>
              <a:t>Visualization and Control Room Integration Layer</a:t>
            </a:r>
          </a:p>
          <a:p>
            <a:r>
              <a:rPr lang="en-US" dirty="0"/>
              <a:t>Monitoring, Alerting, and Security Layer</a:t>
            </a:r>
          </a:p>
        </p:txBody>
      </p: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4" name="Rectangle 1"/>
          <p:cNvSpPr>
            <a:spLocks noGrp="1" noChangeArrowheads="1"/>
          </p:cNvSpPr>
          <p:nvPr>
            <p:ph idx="1"/>
          </p:nvPr>
        </p:nvSpPr>
        <p:spPr bwMode="auto">
          <a:xfrm>
            <a:off x="138793" y="803349"/>
            <a:ext cx="1264647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Data Collection</a:t>
            </a:r>
            <a:r>
              <a:rPr kumimoji="0" lang="en-US" sz="1800" b="0" i="0" u="none" strike="noStrike" cap="none" normalizeH="0" baseline="0" dirty="0">
                <a:ln>
                  <a:noFill/>
                </a:ln>
                <a:solidFill>
                  <a:schemeClr val="tx1"/>
                </a:solidFill>
                <a:effectLst/>
                <a:latin typeface="Arial" panose="020B0604020202020204" pitchFamily="34" charset="0"/>
              </a:rPr>
              <a:t>: Sensors and edge devices on EVs, charging stations, traffic sensors, and power grid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chemeClr val="tx1"/>
                </a:solidFill>
                <a:effectLst/>
                <a:latin typeface="Arial" panose="020B0604020202020204" pitchFamily="34" charset="0"/>
              </a:rPr>
              <a:t>equipment send real-time data to gateways.</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Data Ingestion</a:t>
            </a:r>
            <a:r>
              <a:rPr kumimoji="0" lang="en-US" sz="1800" b="0" i="0" u="none" strike="noStrike" cap="none" normalizeH="0" baseline="0" dirty="0">
                <a:ln>
                  <a:noFill/>
                </a:ln>
                <a:solidFill>
                  <a:schemeClr val="tx1"/>
                </a:solidFill>
                <a:effectLst/>
                <a:latin typeface="Arial" panose="020B0604020202020204" pitchFamily="34" charset="0"/>
              </a:rPr>
              <a:t>: Kafka/Flume/</a:t>
            </a:r>
            <a:r>
              <a:rPr kumimoji="0" lang="en-US" sz="1800" b="0" i="0" u="none" strike="noStrike" cap="none" normalizeH="0" baseline="0" dirty="0" err="1">
                <a:ln>
                  <a:noFill/>
                </a:ln>
                <a:solidFill>
                  <a:schemeClr val="tx1"/>
                </a:solidFill>
                <a:effectLst/>
                <a:latin typeface="Arial" panose="020B0604020202020204" pitchFamily="34" charset="0"/>
              </a:rPr>
              <a:t>NiFi</a:t>
            </a:r>
            <a:r>
              <a:rPr kumimoji="0" lang="en-US" sz="1800" b="0" i="0" u="none" strike="noStrike" cap="none" normalizeH="0" baseline="0" dirty="0">
                <a:ln>
                  <a:noFill/>
                </a:ln>
                <a:solidFill>
                  <a:schemeClr val="tx1"/>
                </a:solidFill>
                <a:effectLst/>
                <a:latin typeface="Arial" panose="020B0604020202020204" pitchFamily="34" charset="0"/>
              </a:rPr>
              <a:t> captures the data from the edge devices and sends it to HDFS or </a:t>
            </a:r>
            <a:r>
              <a:rPr kumimoji="0" lang="en-US" sz="1800" b="0" i="0" u="none" strike="noStrike" cap="none" normalizeH="0" baseline="0" dirty="0" err="1">
                <a:ln>
                  <a:noFill/>
                </a:ln>
                <a:solidFill>
                  <a:schemeClr val="tx1"/>
                </a:solidFill>
                <a:effectLst/>
                <a:latin typeface="Arial" panose="020B0604020202020204" pitchFamily="34" charset="0"/>
              </a:rPr>
              <a:t>HBase</a:t>
            </a:r>
            <a:r>
              <a:rPr kumimoji="0" lang="en-US" sz="1800" b="0" i="0" u="none" strike="noStrike" cap="none" normalizeH="0" baseline="0" dirty="0">
                <a:ln>
                  <a:noFill/>
                </a:ln>
                <a:solidFill>
                  <a:schemeClr val="tx1"/>
                </a:solidFill>
                <a:effectLst/>
                <a:latin typeface="Arial" panose="020B0604020202020204" pitchFamily="34" charset="0"/>
              </a:rPr>
              <a:t> in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chemeClr val="tx1"/>
                </a:solidFill>
                <a:effectLst/>
                <a:latin typeface="Arial" panose="020B0604020202020204" pitchFamily="34" charset="0"/>
              </a:rPr>
              <a:t>the </a:t>
            </a:r>
            <a:r>
              <a:rPr kumimoji="0" lang="en-US" sz="1800" b="0" i="0" u="none" strike="noStrike" cap="none" normalizeH="0" baseline="0" dirty="0" err="1">
                <a:ln>
                  <a:noFill/>
                </a:ln>
                <a:solidFill>
                  <a:schemeClr val="tx1"/>
                </a:solidFill>
                <a:effectLst/>
                <a:latin typeface="Arial" panose="020B0604020202020204" pitchFamily="34" charset="0"/>
              </a:rPr>
              <a:t>Hadoop</a:t>
            </a:r>
            <a:r>
              <a:rPr kumimoji="0" lang="en-US" sz="1800" b="0" i="0" u="none" strike="noStrike" cap="none" normalizeH="0" baseline="0" dirty="0">
                <a:ln>
                  <a:noFill/>
                </a:ln>
                <a:solidFill>
                  <a:schemeClr val="tx1"/>
                </a:solidFill>
                <a:effectLst/>
                <a:latin typeface="Arial" panose="020B0604020202020204" pitchFamily="34" charset="0"/>
              </a:rPr>
              <a:t> cluster for storage.</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Data Processing</a:t>
            </a:r>
            <a:r>
              <a:rPr kumimoji="0" 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1600" b="1" i="0" u="none" strike="noStrike" cap="none" normalizeH="0" baseline="0" dirty="0">
                <a:ln>
                  <a:noFill/>
                </a:ln>
                <a:solidFill>
                  <a:schemeClr val="tx1"/>
                </a:solidFill>
                <a:effectLst/>
                <a:latin typeface="Arial" panose="020B0604020202020204" pitchFamily="34" charset="0"/>
              </a:rPr>
              <a:t>Real-time Processing</a:t>
            </a:r>
            <a:r>
              <a:rPr lang="en-US" sz="1800" dirty="0">
                <a:latin typeface="Arial" panose="020B0604020202020204" pitchFamily="34" charset="0"/>
              </a:rPr>
              <a:t>: </a:t>
            </a:r>
            <a:r>
              <a:rPr kumimoji="0" lang="en-US" sz="1800" b="0" i="0" u="none" strike="noStrike" cap="none" normalizeH="0" baseline="0" dirty="0">
                <a:ln>
                  <a:noFill/>
                </a:ln>
                <a:solidFill>
                  <a:schemeClr val="tx1"/>
                </a:solidFill>
                <a:effectLst/>
                <a:latin typeface="Arial" panose="020B0604020202020204" pitchFamily="34" charset="0"/>
              </a:rPr>
              <a:t>Spark Streaming processes data as it arrives in the cluster, providing real-time insights</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chemeClr val="tx1"/>
                </a:solidFill>
                <a:effectLst/>
                <a:latin typeface="Arial" panose="020B0604020202020204" pitchFamily="34" charset="0"/>
              </a:rPr>
              <a:t>on traffic flow, charging station utilization, and power consumption.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1600" b="1" i="0" u="none" strike="noStrike" cap="none" normalizeH="0" baseline="0" dirty="0">
                <a:ln>
                  <a:noFill/>
                </a:ln>
                <a:solidFill>
                  <a:schemeClr val="tx1"/>
                </a:solidFill>
                <a:effectLst/>
                <a:latin typeface="Arial" panose="020B0604020202020204" pitchFamily="34" charset="0"/>
              </a:rPr>
              <a:t>Batch Processing</a:t>
            </a:r>
            <a:r>
              <a:rPr kumimoji="0" lang="en-US" sz="1600" b="0" i="0" u="none" strike="noStrike" cap="none" normalizeH="0" baseline="0" dirty="0">
                <a:ln>
                  <a:noFill/>
                </a:ln>
                <a:solidFill>
                  <a:schemeClr val="tx1"/>
                </a:solidFill>
                <a:effectLst/>
                <a:latin typeface="Arial" panose="020B0604020202020204" pitchFamily="34" charset="0"/>
              </a:rPr>
              <a:t>: </a:t>
            </a:r>
            <a:r>
              <a:rPr kumimoji="0" lang="en-US" sz="1800" b="0" i="0" u="none" strike="noStrike" cap="none" normalizeH="0" baseline="0" dirty="0" err="1">
                <a:ln>
                  <a:noFill/>
                </a:ln>
                <a:solidFill>
                  <a:schemeClr val="tx1"/>
                </a:solidFill>
                <a:effectLst/>
                <a:latin typeface="Arial" panose="020B0604020202020204" pitchFamily="34" charset="0"/>
              </a:rPr>
              <a:t>MapReduce</a:t>
            </a:r>
            <a:r>
              <a:rPr kumimoji="0" lang="en-US" sz="1800" b="0" i="0" u="none" strike="noStrike" cap="none" normalizeH="0" baseline="0" dirty="0">
                <a:ln>
                  <a:noFill/>
                </a:ln>
                <a:solidFill>
                  <a:schemeClr val="tx1"/>
                </a:solidFill>
                <a:effectLst/>
                <a:latin typeface="Arial" panose="020B0604020202020204" pitchFamily="34" charset="0"/>
              </a:rPr>
              <a:t> processes large historical datasets for trend analysis and long-term planning.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Predictive Analytics</a:t>
            </a:r>
            <a:r>
              <a:rPr kumimoji="0" lang="en-US" sz="1800" b="0" i="0" u="none" strike="noStrike" cap="none" normalizeH="0" baseline="0" dirty="0">
                <a:ln>
                  <a:noFill/>
                </a:ln>
                <a:solidFill>
                  <a:schemeClr val="tx1"/>
                </a:solidFill>
                <a:effectLst/>
                <a:latin typeface="Arial" panose="020B0604020202020204" pitchFamily="34" charset="0"/>
              </a:rPr>
              <a:t>: Machine learning algorithms (Mahout, Spark </a:t>
            </a:r>
            <a:r>
              <a:rPr kumimoji="0" lang="en-US" sz="1800" b="0" i="0" u="none" strike="noStrike" cap="none" normalizeH="0" baseline="0" dirty="0" err="1">
                <a:ln>
                  <a:noFill/>
                </a:ln>
                <a:solidFill>
                  <a:schemeClr val="tx1"/>
                </a:solidFill>
                <a:effectLst/>
                <a:latin typeface="Arial" panose="020B0604020202020204" pitchFamily="34" charset="0"/>
              </a:rPr>
              <a:t>MLlib</a:t>
            </a:r>
            <a:r>
              <a:rPr kumimoji="0" lang="en-US" sz="1800" b="0" i="0" u="none" strike="noStrike" cap="none" normalizeH="0" baseline="0" dirty="0">
                <a:ln>
                  <a:noFill/>
                </a:ln>
                <a:solidFill>
                  <a:schemeClr val="tx1"/>
                </a:solidFill>
                <a:effectLst/>
                <a:latin typeface="Arial" panose="020B0604020202020204" pitchFamily="34" charset="0"/>
              </a:rPr>
              <a:t>) predict future traffic patterns,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chemeClr val="tx1"/>
                </a:solidFill>
                <a:effectLst/>
                <a:latin typeface="Arial" panose="020B0604020202020204" pitchFamily="34" charset="0"/>
              </a:rPr>
              <a:t>charging demand, and power usage.</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Visualization</a:t>
            </a:r>
            <a:r>
              <a:rPr kumimoji="0" lang="en-US" sz="1800" b="0" i="0" u="none" strike="noStrike" cap="none" normalizeH="0" baseline="0" dirty="0">
                <a:ln>
                  <a:noFill/>
                </a:ln>
                <a:solidFill>
                  <a:schemeClr val="tx1"/>
                </a:solidFill>
                <a:effectLst/>
                <a:latin typeface="Arial" panose="020B0604020202020204" pitchFamily="34" charset="0"/>
              </a:rPr>
              <a:t>: Data is visualized on dashboards (Tableau, </a:t>
            </a:r>
            <a:r>
              <a:rPr kumimoji="0" lang="en-US" sz="1800" b="0" i="0" u="none" strike="noStrike" cap="none" normalizeH="0" baseline="0" dirty="0" err="1">
                <a:ln>
                  <a:noFill/>
                </a:ln>
                <a:solidFill>
                  <a:schemeClr val="tx1"/>
                </a:solidFill>
                <a:effectLst/>
                <a:latin typeface="Arial" panose="020B0604020202020204" pitchFamily="34" charset="0"/>
              </a:rPr>
              <a:t>Grafana</a:t>
            </a:r>
            <a:r>
              <a:rPr kumimoji="0" lang="en-US" sz="1800" b="0" i="0" u="none" strike="noStrike" cap="none" normalizeH="0" baseline="0" dirty="0">
                <a:ln>
                  <a:noFill/>
                </a:ln>
                <a:solidFill>
                  <a:schemeClr val="tx1"/>
                </a:solidFill>
                <a:effectLst/>
                <a:latin typeface="Arial" panose="020B0604020202020204" pitchFamily="34" charset="0"/>
              </a:rPr>
              <a:t>) in the smart city control room, where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chemeClr val="tx1"/>
                </a:solidFill>
                <a:effectLst/>
                <a:latin typeface="Arial" panose="020B0604020202020204" pitchFamily="34" charset="0"/>
              </a:rPr>
              <a:t>operators monitor traffic flow, energy consumption, and system health.</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Alerts and Decision-Making</a:t>
            </a:r>
            <a:r>
              <a:rPr kumimoji="0" lang="en-US" sz="1800" b="0" i="0" u="none" strike="noStrike" cap="none" normalizeH="0" baseline="0" dirty="0">
                <a:ln>
                  <a:noFill/>
                </a:ln>
                <a:solidFill>
                  <a:schemeClr val="tx1"/>
                </a:solidFill>
                <a:effectLst/>
                <a:latin typeface="Arial" panose="020B0604020202020204" pitchFamily="34" charset="0"/>
              </a:rPr>
              <a:t>: If predefined thresholds are exceeded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chemeClr val="tx1"/>
                </a:solidFill>
                <a:effectLst/>
                <a:latin typeface="Arial" panose="020B0604020202020204" pitchFamily="34" charset="0"/>
              </a:rPr>
              <a:t>(e.g., excessive grid load or traffic congestion), alert systems (Apache Storm) notify control room staff,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chemeClr val="tx1"/>
                </a:solidFill>
                <a:effectLst/>
                <a:latin typeface="Arial" panose="020B0604020202020204" pitchFamily="34" charset="0"/>
              </a:rPr>
              <a:t>enabling proactive decision-making.</a:t>
            </a: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1211</TotalTime>
  <Words>1513</Words>
  <Application>Microsoft Office PowerPoint</Application>
  <PresentationFormat>Widescreen</PresentationFormat>
  <Paragraphs>138</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Bookman Old Style</vt:lpstr>
      <vt:lpstr>Calibri</vt:lpstr>
      <vt:lpstr>Cambria</vt:lpstr>
      <vt:lpstr>Times New Roman</vt:lpstr>
      <vt:lpstr>Verdana</vt:lpstr>
      <vt:lpstr>Wingdings</vt:lpstr>
      <vt:lpstr>Bioinformatics</vt:lpstr>
      <vt:lpstr>Big Data Challenges in E-mobility for Smart cities</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Syeada Sufiya Moosa</cp:lastModifiedBy>
  <cp:revision>28</cp:revision>
  <dcterms:created xsi:type="dcterms:W3CDTF">2023-03-16T03:26:27Z</dcterms:created>
  <dcterms:modified xsi:type="dcterms:W3CDTF">2024-10-20T11:29:14Z</dcterms:modified>
</cp:coreProperties>
</file>