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4" roundtripDataSignature="AMtx7mioLsBHcMskddXetVHxBZlNjul3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1f100366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1f10036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3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3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3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3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Apache Kafka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Topics</a:t>
            </a: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1143000" y="1676400"/>
            <a:ext cx="67818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no explicit limit on the number of topics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–However, Kafka works better with a few large topics than many small ones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topic can be created explicitly or simply by publishing to the topic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This behavior is configurable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Producers</a:t>
            </a:r>
            <a:endParaRPr/>
          </a:p>
        </p:txBody>
      </p:sp>
      <p:sp>
        <p:nvSpPr>
          <p:cNvPr id="150" name="Google Shape;150;p10"/>
          <p:cNvSpPr/>
          <p:nvPr/>
        </p:nvSpPr>
        <p:spPr>
          <a:xfrm>
            <a:off x="838200" y="1595735"/>
            <a:ext cx="7239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Producers publish messages to Kafka topics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They communicate with Kafka, not a consumer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Kafka persists messages to disk on receipt</a:t>
            </a:r>
            <a:endParaRPr/>
          </a:p>
        </p:txBody>
      </p:sp>
      <p:pic>
        <p:nvPicPr>
          <p:cNvPr id="151" name="Google Shape;15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250" y="3048000"/>
            <a:ext cx="643890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Consumers</a:t>
            </a:r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1143000" y="1524000"/>
            <a:ext cx="68580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consumer reads messages that were published to Kafka topics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They communicate with Kafka, not any producer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Consumer actions do not affect other consumers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For example, having one consumer display the messages in a topic 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are published does not change what is consumed by other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consumers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Producers and Consumers</a:t>
            </a:r>
            <a:endParaRPr/>
          </a:p>
        </p:txBody>
      </p:sp>
      <p:sp>
        <p:nvSpPr>
          <p:cNvPr id="163" name="Google Shape;163;p12"/>
          <p:cNvSpPr/>
          <p:nvPr/>
        </p:nvSpPr>
        <p:spPr>
          <a:xfrm>
            <a:off x="914400" y="1166843"/>
            <a:ext cx="7162800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available as part of Kafka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Command-line producer and consumer tools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Client (producer and consumer) Java APIs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growing number of other APIs are available from third parties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Client libraries in many languages including Python, PHP, C/C++, Go,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.NET, and Ruby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Integrations with other tools and projects include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Apache Flume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Apache Spark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–Amazon AWS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syslog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 also has a large and growing ecosystem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Scaling Kafka</a:t>
            </a:r>
            <a:endParaRPr/>
          </a:p>
        </p:txBody>
      </p:sp>
      <p:sp>
        <p:nvSpPr>
          <p:cNvPr id="169" name="Google Shape;169;p13"/>
          <p:cNvSpPr/>
          <p:nvPr/>
        </p:nvSpPr>
        <p:spPr>
          <a:xfrm>
            <a:off x="762000" y="1447800"/>
            <a:ext cx="7620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Scalability is one of the key benefits of Kafka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features let you scale Kafka for performance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Topic partitions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Consumer groups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Topic Partitioning</a:t>
            </a:r>
            <a:endParaRPr/>
          </a:p>
        </p:txBody>
      </p:sp>
      <p:sp>
        <p:nvSpPr>
          <p:cNvPr id="175" name="Google Shape;175;p14"/>
          <p:cNvSpPr/>
          <p:nvPr/>
        </p:nvSpPr>
        <p:spPr>
          <a:xfrm>
            <a:off x="533400" y="1219200"/>
            <a:ext cx="822960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 divides each topic into some number of partitions 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Topic partitioning improves scalability and throughput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topic partition is an ordered and immutable sequence of messages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New messages are appended to the partition as they are received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Each message is assigned a unique sequential ID known as an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offset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4419600"/>
            <a:ext cx="7772400" cy="2286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Consumer Groups</a:t>
            </a: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990600" y="1524000"/>
            <a:ext cx="72390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or more consumers can form their own consumer group that work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together to consume the messages in a topic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partition is consumed by only one member of a consumer group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4537" y="3657600"/>
            <a:ext cx="511492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Increasing Consumer Throughput</a:t>
            </a:r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685800" y="1524000"/>
            <a:ext cx="78486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consumers can be added to scale consumer group processing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Consumer instances that belong to the same consumer group can be 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separate processes or on separate machines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Multiple Mesaage groups</a:t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533400" y="1524000"/>
            <a:ext cx="7391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message published to a topic is delivered to one consumer instance within each subscribing consumer group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5912" y="3429000"/>
            <a:ext cx="597217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Publish and Subscribe to Topic</a:t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685800" y="1447800"/>
            <a:ext cx="731520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 functions like a traditional queue when all consumer instances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belong to the same consumer group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In this case, a given message is received by one consumer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 functions like traditional publish-subscribe when each consumer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instance belongs to a different consumer group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In this case, all messages are broadcast to all consumer groups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Apache Kafka?</a:t>
            </a: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838200" y="1828800"/>
            <a:ext cx="76200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Apache Kafka is a distributed commit log service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Widely used for data ingest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Conceptually similar to a publish-subscribe messaging system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Offers scalability, performance, reliability, and flexibility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Kafka Clusters</a:t>
            </a:r>
            <a:endParaRPr/>
          </a:p>
        </p:txBody>
      </p:sp>
      <p:sp>
        <p:nvSpPr>
          <p:cNvPr id="208" name="Google Shape;208;p19"/>
          <p:cNvSpPr/>
          <p:nvPr/>
        </p:nvSpPr>
        <p:spPr>
          <a:xfrm>
            <a:off x="533400" y="1600200"/>
            <a:ext cx="80772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Kafka cluster consists of one or more </a:t>
            </a: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brokers—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servers running the Kafka broker daemon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 depends on the Apache ZooKeeper service for coordination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3657600"/>
            <a:ext cx="6644906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Apache ZooKeeper</a:t>
            </a:r>
            <a:endParaRPr/>
          </a:p>
        </p:txBody>
      </p:sp>
      <p:sp>
        <p:nvSpPr>
          <p:cNvPr id="215" name="Google Shape;215;p20"/>
          <p:cNvSpPr/>
          <p:nvPr/>
        </p:nvSpPr>
        <p:spPr>
          <a:xfrm>
            <a:off x="990600" y="1600200"/>
            <a:ext cx="723900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Apache ZooKeeper is a coordination service for distributed applications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 depends on the ZooKeeper service for coordination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 uses ZooKeeper to keep track of brokers running in the cluster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 uses ZooKeeper to detect the addition or removal of consumers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Kafka Brokers</a:t>
            </a:r>
            <a:endParaRPr/>
          </a:p>
        </p:txBody>
      </p:sp>
      <p:sp>
        <p:nvSpPr>
          <p:cNvPr id="221" name="Google Shape;221;p21"/>
          <p:cNvSpPr/>
          <p:nvPr/>
        </p:nvSpPr>
        <p:spPr>
          <a:xfrm>
            <a:off x="762000" y="1752600"/>
            <a:ext cx="75438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Brokers are the fundamental daemons that make up a Kafka cluster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broker fully stores a topic partition on disk, with caching in memory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single broker can reasonably host 1000 topic partitions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broker is elected controller of the cluster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Topic Replication</a:t>
            </a:r>
            <a:endParaRPr/>
          </a:p>
        </p:txBody>
      </p:sp>
      <p:sp>
        <p:nvSpPr>
          <p:cNvPr id="227" name="Google Shape;227;p22"/>
          <p:cNvSpPr/>
          <p:nvPr/>
        </p:nvSpPr>
        <p:spPr>
          <a:xfrm>
            <a:off x="609600" y="1676400"/>
            <a:ext cx="72390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topic creation, a topic can be set with a replication count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–Doing so is recommended, as it provides fault tolerance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broker can act as a leader for some topic partitions and a follower for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Followers passively replicate the leader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If the leader fails, a follower will automatically become the new leader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Messages Are Replicated</a:t>
            </a:r>
            <a:endParaRPr/>
          </a:p>
        </p:txBody>
      </p:sp>
      <p:sp>
        <p:nvSpPr>
          <p:cNvPr id="233" name="Google Shape;233;p23"/>
          <p:cNvSpPr/>
          <p:nvPr/>
        </p:nvSpPr>
        <p:spPr>
          <a:xfrm>
            <a:off x="533400" y="1371600"/>
            <a:ext cx="80010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 the producer with a list of one or more brokers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The producer asks the first available broker for the leader of the desired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 partition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producer then sends the message to the leader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The leader writes the message to its local log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Each follower then writes the message to its own log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After acknowledgements from followers, the message is committed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" y="3886200"/>
            <a:ext cx="7772400" cy="2574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Creating Topics from the Command Line</a:t>
            </a:r>
            <a:endParaRPr/>
          </a:p>
        </p:txBody>
      </p:sp>
      <p:sp>
        <p:nvSpPr>
          <p:cNvPr id="240" name="Google Shape;240;p24"/>
          <p:cNvSpPr/>
          <p:nvPr/>
        </p:nvSpPr>
        <p:spPr>
          <a:xfrm>
            <a:off x="762000" y="1524000"/>
            <a:ext cx="74676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 includes a convenient set of command line tools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These are helpful for exploring and experimentation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kafka-topics command offers a simple way to create Kafka topics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Provide the topic name of your choice, such as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device_status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4"/>
          <p:cNvSpPr/>
          <p:nvPr/>
        </p:nvSpPr>
        <p:spPr>
          <a:xfrm>
            <a:off x="1600200" y="4306163"/>
            <a:ext cx="59436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kafka-topics --create \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--zookeeper zkhost1:2181,zkhost2:2181,zkhost3:2181 \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--replication-factor 3 \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--partitions 5 \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--topic device_status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Running a Producer from the Command Line</a:t>
            </a:r>
            <a:endParaRPr/>
          </a:p>
        </p:txBody>
      </p:sp>
      <p:sp>
        <p:nvSpPr>
          <p:cNvPr id="247" name="Google Shape;247;p25"/>
          <p:cNvSpPr/>
          <p:nvPr/>
        </p:nvSpPr>
        <p:spPr>
          <a:xfrm>
            <a:off x="838200" y="1676400"/>
            <a:ext cx="716280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run a producer using the kafka-console-producer tool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 one or more brokers in the --broker-list option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Each broker consists of a hostname, a colon, and a port number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If specifying multiple brokers, separate them with commas</a:t>
            </a:r>
            <a:endParaRPr/>
          </a:p>
        </p:txBody>
      </p:sp>
      <p:sp>
        <p:nvSpPr>
          <p:cNvPr id="248" name="Google Shape;248;p25"/>
          <p:cNvSpPr/>
          <p:nvPr/>
        </p:nvSpPr>
        <p:spPr>
          <a:xfrm>
            <a:off x="1295400" y="4723388"/>
            <a:ext cx="609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kafka-console-producer \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--broker-list brokerhost1:9092,brokerhost2:9092 \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--topic device_status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Running a Consumer from the Command Line</a:t>
            </a:r>
            <a:endParaRPr/>
          </a:p>
        </p:txBody>
      </p:sp>
      <p:sp>
        <p:nvSpPr>
          <p:cNvPr id="254" name="Google Shape;254;p26"/>
          <p:cNvSpPr/>
          <p:nvPr/>
        </p:nvSpPr>
        <p:spPr>
          <a:xfrm>
            <a:off x="771525" y="1676400"/>
            <a:ext cx="74676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run a consumer with the kafka-console-consumer tool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requires the ZooKeeper connection string for your cluster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–Unlike starting a producer, which instead requires a list of brokers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command also requires a topic name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6"/>
          <p:cNvSpPr/>
          <p:nvPr/>
        </p:nvSpPr>
        <p:spPr>
          <a:xfrm>
            <a:off x="1828800" y="4724400"/>
            <a:ext cx="4572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kafka-console-consumer \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--zookeeper zkhost1:2181,zkhost2:2181,zkhost3:2181 \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--topic device_status \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--from-beginning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1f1003660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Batch vs Streaming</a:t>
            </a:r>
            <a:endParaRPr/>
          </a:p>
        </p:txBody>
      </p:sp>
      <p:sp>
        <p:nvSpPr>
          <p:cNvPr id="97" name="Google Shape;97;g81f1003660_0_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81f1003660_0_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81f1003660_0_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81f1003660_0_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g81f100366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025" y="1417650"/>
            <a:ext cx="4164874" cy="488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81f100366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275" y="1417650"/>
            <a:ext cx="4164874" cy="488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Characteristics of Kafka</a:t>
            </a:r>
            <a:endParaRPr/>
          </a:p>
        </p:txBody>
      </p:sp>
      <p:sp>
        <p:nvSpPr>
          <p:cNvPr id="108" name="Google Shape;108;p3"/>
          <p:cNvSpPr/>
          <p:nvPr/>
        </p:nvSpPr>
        <p:spPr>
          <a:xfrm>
            <a:off x="762000" y="1443841"/>
            <a:ext cx="777240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Kafka is a distributed system that supports multiple nodes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Fault-tolerant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Data is persisted to disk and can be replicated throughout the cluster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throughput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Each broker can process hundreds of thousands of messages per second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latency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Data is delivered in a fraction of a second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Flexible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Decouples the production of data from its consumptio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Kafka Use Cases</a:t>
            </a:r>
            <a:endParaRPr/>
          </a:p>
        </p:txBody>
      </p:sp>
      <p:sp>
        <p:nvSpPr>
          <p:cNvPr id="114" name="Google Shape;114;p4"/>
          <p:cNvSpPr/>
          <p:nvPr/>
        </p:nvSpPr>
        <p:spPr>
          <a:xfrm>
            <a:off x="533400" y="2413338"/>
            <a:ext cx="63246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 is used for a variety of use cases, such 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Log aggregation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–Messaging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–Web site activity tracking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Stream processing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Event sourcing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Key Terminology</a:t>
            </a: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990600" y="1676400"/>
            <a:ext cx="693420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A single data record passed by Kafka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A named log or feed of messages within Kafka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A program that writes messages to Kafka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A program that reads messages from Kafka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Example: High-Level Architecture</a:t>
            </a:r>
            <a:endParaRPr/>
          </a:p>
        </p:txBody>
      </p:sp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371600"/>
            <a:ext cx="7393038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Message</a:t>
            </a:r>
            <a:endParaRPr/>
          </a:p>
        </p:txBody>
      </p:sp>
      <p:sp>
        <p:nvSpPr>
          <p:cNvPr id="132" name="Google Shape;132;p7"/>
          <p:cNvSpPr/>
          <p:nvPr/>
        </p:nvSpPr>
        <p:spPr>
          <a:xfrm>
            <a:off x="762000" y="1600200"/>
            <a:ext cx="7543800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Messages in Kafka are variable-size byte arrays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Represent arbitrary user-defined content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Use any format your application requires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Common formats include free-form text, JSON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no explicit limit on message size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Optimal performance at a few KB per message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Practical limit of 1MB per message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 will retain messages regardless of whether they were read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Kafka discards messages automatically after the retention period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Message</a:t>
            </a:r>
            <a:endParaRPr/>
          </a:p>
        </p:txBody>
      </p:sp>
      <p:sp>
        <p:nvSpPr>
          <p:cNvPr id="138" name="Google Shape;138;p8"/>
          <p:cNvSpPr/>
          <p:nvPr/>
        </p:nvSpPr>
        <p:spPr>
          <a:xfrm>
            <a:off x="762000" y="1600200"/>
            <a:ext cx="7543800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 retains all messages for a defined time period and/or total size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Administrators can specify retention on global or per-topic basis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Kafka will retain messages regardless of whether they were read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Kafka discards messages automatically after the retention period 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size is exceeded (whichever limit is reached first)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Default retention is one week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Retention can reasonably be one year or longer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2017-09-08T02:19:47Z</dcterms:created>
  <dc:creator>Archana</dc:creator>
</cp:coreProperties>
</file>