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287" r:id="rId4"/>
    <p:sldId id="293" r:id="rId5"/>
    <p:sldId id="294" r:id="rId6"/>
    <p:sldId id="295" r:id="rId7"/>
    <p:sldId id="281" r:id="rId8"/>
    <p:sldId id="277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501D2-294B-4365-B8D3-08B5F2D6B43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F7ACAF-CDFB-4F00-8D74-D9CC612FA4D8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rPr>
            <a:t>Key Drivers of Early Attrition</a:t>
          </a:r>
        </a:p>
      </dgm:t>
    </dgm:pt>
    <dgm:pt modelId="{15BF3314-EC35-41A0-9B9E-24BFC0BE8C02}" type="parTrans" cxnId="{4CBFC4C8-D2CA-45FC-9227-6BCEF5ABA0AA}">
      <dgm:prSet/>
      <dgm:spPr/>
      <dgm:t>
        <a:bodyPr/>
        <a:lstStyle/>
        <a:p>
          <a:endParaRPr lang="en-US"/>
        </a:p>
      </dgm:t>
    </dgm:pt>
    <dgm:pt modelId="{99D8359F-CD0B-4AB8-AA62-4F879576BBDC}" type="sibTrans" cxnId="{4CBFC4C8-D2CA-45FC-9227-6BCEF5ABA0AA}">
      <dgm:prSet/>
      <dgm:spPr/>
      <dgm:t>
        <a:bodyPr/>
        <a:lstStyle/>
        <a:p>
          <a:endParaRPr lang="en-US"/>
        </a:p>
      </dgm:t>
    </dgm:pt>
    <dgm:pt modelId="{E4A74766-BB22-4A27-AEC0-25006213AD3C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rPr>
            <a:t>Modelling</a:t>
          </a:r>
        </a:p>
      </dgm:t>
    </dgm:pt>
    <dgm:pt modelId="{DE6E7475-6DD0-4D62-8ACF-18488EAE5C13}" type="parTrans" cxnId="{1B259F10-CB53-4937-8ADE-F31F8441E7E6}">
      <dgm:prSet/>
      <dgm:spPr/>
      <dgm:t>
        <a:bodyPr/>
        <a:lstStyle/>
        <a:p>
          <a:endParaRPr lang="en-US"/>
        </a:p>
      </dgm:t>
    </dgm:pt>
    <dgm:pt modelId="{25DC5BB3-2F89-44AE-A82D-D2D295C6C522}" type="sibTrans" cxnId="{1B259F10-CB53-4937-8ADE-F31F8441E7E6}">
      <dgm:prSet/>
      <dgm:spPr/>
      <dgm:t>
        <a:bodyPr/>
        <a:lstStyle/>
        <a:p>
          <a:endParaRPr lang="en-US"/>
        </a:p>
      </dgm:t>
    </dgm:pt>
    <dgm:pt modelId="{A2E84820-4895-4DA7-B24A-C47B7CB80607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rPr>
            <a:t>Recommendations</a:t>
          </a:r>
        </a:p>
      </dgm:t>
    </dgm:pt>
    <dgm:pt modelId="{A8FB9ED3-1A9F-4292-A8A7-68E3A9D90967}" type="parTrans" cxnId="{A7D1D47F-082C-4DA8-ACDB-B2AD2C1FF848}">
      <dgm:prSet/>
      <dgm:spPr/>
      <dgm:t>
        <a:bodyPr/>
        <a:lstStyle/>
        <a:p>
          <a:endParaRPr lang="en-US"/>
        </a:p>
      </dgm:t>
    </dgm:pt>
    <dgm:pt modelId="{AA7BEB7F-2E36-494B-BAE6-2920AA75C01C}" type="sibTrans" cxnId="{A7D1D47F-082C-4DA8-ACDB-B2AD2C1FF848}">
      <dgm:prSet/>
      <dgm:spPr/>
      <dgm:t>
        <a:bodyPr/>
        <a:lstStyle/>
        <a:p>
          <a:endParaRPr lang="en-US"/>
        </a:p>
      </dgm:t>
    </dgm:pt>
    <dgm:pt modelId="{AD9AA671-BCC6-4B48-9AA1-26F0ECE24ACB}" type="pres">
      <dgm:prSet presAssocID="{28C501D2-294B-4365-B8D3-08B5F2D6B434}" presName="Name0" presStyleCnt="0">
        <dgm:presLayoutVars>
          <dgm:chMax val="7"/>
          <dgm:chPref val="7"/>
          <dgm:dir/>
        </dgm:presLayoutVars>
      </dgm:prSet>
      <dgm:spPr/>
    </dgm:pt>
    <dgm:pt modelId="{982A5F6F-F812-419A-8B8F-9ADCC4C1DBF0}" type="pres">
      <dgm:prSet presAssocID="{28C501D2-294B-4365-B8D3-08B5F2D6B434}" presName="Name1" presStyleCnt="0"/>
      <dgm:spPr/>
    </dgm:pt>
    <dgm:pt modelId="{80F79B54-2915-42DE-BFE3-DC027A131DDB}" type="pres">
      <dgm:prSet presAssocID="{28C501D2-294B-4365-B8D3-08B5F2D6B434}" presName="cycle" presStyleCnt="0"/>
      <dgm:spPr/>
    </dgm:pt>
    <dgm:pt modelId="{D6602BF8-297F-4209-B785-F3D56C1D0DDF}" type="pres">
      <dgm:prSet presAssocID="{28C501D2-294B-4365-B8D3-08B5F2D6B434}" presName="srcNode" presStyleLbl="node1" presStyleIdx="0" presStyleCnt="3"/>
      <dgm:spPr/>
    </dgm:pt>
    <dgm:pt modelId="{56A6ADDD-1661-407F-8239-3F2F899A82B6}" type="pres">
      <dgm:prSet presAssocID="{28C501D2-294B-4365-B8D3-08B5F2D6B434}" presName="conn" presStyleLbl="parChTrans1D2" presStyleIdx="0" presStyleCnt="1"/>
      <dgm:spPr/>
    </dgm:pt>
    <dgm:pt modelId="{9216F0F9-7B59-4E5E-9272-6A66E526F576}" type="pres">
      <dgm:prSet presAssocID="{28C501D2-294B-4365-B8D3-08B5F2D6B434}" presName="extraNode" presStyleLbl="node1" presStyleIdx="0" presStyleCnt="3"/>
      <dgm:spPr/>
    </dgm:pt>
    <dgm:pt modelId="{94B7ECF0-D98C-4131-8FA6-28C1437E4C21}" type="pres">
      <dgm:prSet presAssocID="{28C501D2-294B-4365-B8D3-08B5F2D6B434}" presName="dstNode" presStyleLbl="node1" presStyleIdx="0" presStyleCnt="3"/>
      <dgm:spPr/>
    </dgm:pt>
    <dgm:pt modelId="{57C769CD-F20B-4795-B004-21B08958AF34}" type="pres">
      <dgm:prSet presAssocID="{D7F7ACAF-CDFB-4F00-8D74-D9CC612FA4D8}" presName="text_1" presStyleLbl="node1" presStyleIdx="0" presStyleCnt="3">
        <dgm:presLayoutVars>
          <dgm:bulletEnabled val="1"/>
        </dgm:presLayoutVars>
      </dgm:prSet>
      <dgm:spPr/>
    </dgm:pt>
    <dgm:pt modelId="{841C2132-5A3F-42B6-9A14-B7508A49DEA5}" type="pres">
      <dgm:prSet presAssocID="{D7F7ACAF-CDFB-4F00-8D74-D9CC612FA4D8}" presName="accent_1" presStyleCnt="0"/>
      <dgm:spPr/>
    </dgm:pt>
    <dgm:pt modelId="{A71FDBED-E851-4582-BEF4-2134D5C6A63F}" type="pres">
      <dgm:prSet presAssocID="{D7F7ACAF-CDFB-4F00-8D74-D9CC612FA4D8}" presName="accentRepeatNode" presStyleLbl="solidFgAcc1" presStyleIdx="0" presStyleCnt="3"/>
      <dgm:spPr/>
    </dgm:pt>
    <dgm:pt modelId="{F31868CE-DC9E-4467-9674-BEEFECB75EC5}" type="pres">
      <dgm:prSet presAssocID="{E4A74766-BB22-4A27-AEC0-25006213AD3C}" presName="text_2" presStyleLbl="node1" presStyleIdx="1" presStyleCnt="3">
        <dgm:presLayoutVars>
          <dgm:bulletEnabled val="1"/>
        </dgm:presLayoutVars>
      </dgm:prSet>
      <dgm:spPr/>
    </dgm:pt>
    <dgm:pt modelId="{5FD4D22E-3345-4BB6-B3F0-81A0289F7D6D}" type="pres">
      <dgm:prSet presAssocID="{E4A74766-BB22-4A27-AEC0-25006213AD3C}" presName="accent_2" presStyleCnt="0"/>
      <dgm:spPr/>
    </dgm:pt>
    <dgm:pt modelId="{50082748-7422-4935-AF74-5738126DFDCB}" type="pres">
      <dgm:prSet presAssocID="{E4A74766-BB22-4A27-AEC0-25006213AD3C}" presName="accentRepeatNode" presStyleLbl="solidFgAcc1" presStyleIdx="1" presStyleCnt="3"/>
      <dgm:spPr/>
    </dgm:pt>
    <dgm:pt modelId="{B205C0C4-FB29-4D59-9AF2-ED5EC7EACB8F}" type="pres">
      <dgm:prSet presAssocID="{A2E84820-4895-4DA7-B24A-C47B7CB80607}" presName="text_3" presStyleLbl="node1" presStyleIdx="2" presStyleCnt="3">
        <dgm:presLayoutVars>
          <dgm:bulletEnabled val="1"/>
        </dgm:presLayoutVars>
      </dgm:prSet>
      <dgm:spPr/>
    </dgm:pt>
    <dgm:pt modelId="{EB839CF5-9030-4E71-82D5-B7DD1E633FCA}" type="pres">
      <dgm:prSet presAssocID="{A2E84820-4895-4DA7-B24A-C47B7CB80607}" presName="accent_3" presStyleCnt="0"/>
      <dgm:spPr/>
    </dgm:pt>
    <dgm:pt modelId="{168E9F25-3EE3-4ACD-97C1-74B5A829B33A}" type="pres">
      <dgm:prSet presAssocID="{A2E84820-4895-4DA7-B24A-C47B7CB80607}" presName="accentRepeatNode" presStyleLbl="solidFgAcc1" presStyleIdx="2" presStyleCnt="3"/>
      <dgm:spPr/>
    </dgm:pt>
  </dgm:ptLst>
  <dgm:cxnLst>
    <dgm:cxn modelId="{1B259F10-CB53-4937-8ADE-F31F8441E7E6}" srcId="{28C501D2-294B-4365-B8D3-08B5F2D6B434}" destId="{E4A74766-BB22-4A27-AEC0-25006213AD3C}" srcOrd="1" destOrd="0" parTransId="{DE6E7475-6DD0-4D62-8ACF-18488EAE5C13}" sibTransId="{25DC5BB3-2F89-44AE-A82D-D2D295C6C522}"/>
    <dgm:cxn modelId="{2CF39B76-7BF4-4008-B439-9007EFF93ED7}" type="presOf" srcId="{D7F7ACAF-CDFB-4F00-8D74-D9CC612FA4D8}" destId="{57C769CD-F20B-4795-B004-21B08958AF34}" srcOrd="0" destOrd="0" presId="urn:microsoft.com/office/officeart/2008/layout/VerticalCurvedList"/>
    <dgm:cxn modelId="{EC4FC27D-FD31-4317-995C-495A6B217A2F}" type="presOf" srcId="{99D8359F-CD0B-4AB8-AA62-4F879576BBDC}" destId="{56A6ADDD-1661-407F-8239-3F2F899A82B6}" srcOrd="0" destOrd="0" presId="urn:microsoft.com/office/officeart/2008/layout/VerticalCurvedList"/>
    <dgm:cxn modelId="{A7D1D47F-082C-4DA8-ACDB-B2AD2C1FF848}" srcId="{28C501D2-294B-4365-B8D3-08B5F2D6B434}" destId="{A2E84820-4895-4DA7-B24A-C47B7CB80607}" srcOrd="2" destOrd="0" parTransId="{A8FB9ED3-1A9F-4292-A8A7-68E3A9D90967}" sibTransId="{AA7BEB7F-2E36-494B-BAE6-2920AA75C01C}"/>
    <dgm:cxn modelId="{28579EC8-7D5A-4549-A7F8-4D9A4DC2B8F9}" type="presOf" srcId="{A2E84820-4895-4DA7-B24A-C47B7CB80607}" destId="{B205C0C4-FB29-4D59-9AF2-ED5EC7EACB8F}" srcOrd="0" destOrd="0" presId="urn:microsoft.com/office/officeart/2008/layout/VerticalCurvedList"/>
    <dgm:cxn modelId="{4CBFC4C8-D2CA-45FC-9227-6BCEF5ABA0AA}" srcId="{28C501D2-294B-4365-B8D3-08B5F2D6B434}" destId="{D7F7ACAF-CDFB-4F00-8D74-D9CC612FA4D8}" srcOrd="0" destOrd="0" parTransId="{15BF3314-EC35-41A0-9B9E-24BFC0BE8C02}" sibTransId="{99D8359F-CD0B-4AB8-AA62-4F879576BBDC}"/>
    <dgm:cxn modelId="{A3A3A0F6-99A4-42B7-AC9F-0C25FBA4455F}" type="presOf" srcId="{E4A74766-BB22-4A27-AEC0-25006213AD3C}" destId="{F31868CE-DC9E-4467-9674-BEEFECB75EC5}" srcOrd="0" destOrd="0" presId="urn:microsoft.com/office/officeart/2008/layout/VerticalCurvedList"/>
    <dgm:cxn modelId="{711E32F9-1C7C-43A2-9FF0-2B721E06209D}" type="presOf" srcId="{28C501D2-294B-4365-B8D3-08B5F2D6B434}" destId="{AD9AA671-BCC6-4B48-9AA1-26F0ECE24ACB}" srcOrd="0" destOrd="0" presId="urn:microsoft.com/office/officeart/2008/layout/VerticalCurvedList"/>
    <dgm:cxn modelId="{E0DBF59A-DA9C-47A5-91EC-2DA37BEC83FB}" type="presParOf" srcId="{AD9AA671-BCC6-4B48-9AA1-26F0ECE24ACB}" destId="{982A5F6F-F812-419A-8B8F-9ADCC4C1DBF0}" srcOrd="0" destOrd="0" presId="urn:microsoft.com/office/officeart/2008/layout/VerticalCurvedList"/>
    <dgm:cxn modelId="{130BB765-0035-438F-9615-A192E42ACEF5}" type="presParOf" srcId="{982A5F6F-F812-419A-8B8F-9ADCC4C1DBF0}" destId="{80F79B54-2915-42DE-BFE3-DC027A131DDB}" srcOrd="0" destOrd="0" presId="urn:microsoft.com/office/officeart/2008/layout/VerticalCurvedList"/>
    <dgm:cxn modelId="{BC113FF7-06AB-4DF8-A6D4-54DE9D69B8B7}" type="presParOf" srcId="{80F79B54-2915-42DE-BFE3-DC027A131DDB}" destId="{D6602BF8-297F-4209-B785-F3D56C1D0DDF}" srcOrd="0" destOrd="0" presId="urn:microsoft.com/office/officeart/2008/layout/VerticalCurvedList"/>
    <dgm:cxn modelId="{A1836622-21C8-4022-9906-3A50D05A2B39}" type="presParOf" srcId="{80F79B54-2915-42DE-BFE3-DC027A131DDB}" destId="{56A6ADDD-1661-407F-8239-3F2F899A82B6}" srcOrd="1" destOrd="0" presId="urn:microsoft.com/office/officeart/2008/layout/VerticalCurvedList"/>
    <dgm:cxn modelId="{D8FF50BF-BBAB-4E3E-8631-8FDCA4AB7B8C}" type="presParOf" srcId="{80F79B54-2915-42DE-BFE3-DC027A131DDB}" destId="{9216F0F9-7B59-4E5E-9272-6A66E526F576}" srcOrd="2" destOrd="0" presId="urn:microsoft.com/office/officeart/2008/layout/VerticalCurvedList"/>
    <dgm:cxn modelId="{A1F51982-0A5C-48B2-BF65-4C5E897CA807}" type="presParOf" srcId="{80F79B54-2915-42DE-BFE3-DC027A131DDB}" destId="{94B7ECF0-D98C-4131-8FA6-28C1437E4C21}" srcOrd="3" destOrd="0" presId="urn:microsoft.com/office/officeart/2008/layout/VerticalCurvedList"/>
    <dgm:cxn modelId="{E954E5C2-F47C-4634-BB20-5B1FDA3F4BA4}" type="presParOf" srcId="{982A5F6F-F812-419A-8B8F-9ADCC4C1DBF0}" destId="{57C769CD-F20B-4795-B004-21B08958AF34}" srcOrd="1" destOrd="0" presId="urn:microsoft.com/office/officeart/2008/layout/VerticalCurvedList"/>
    <dgm:cxn modelId="{013B9CB9-5D20-474B-A554-096253642B3B}" type="presParOf" srcId="{982A5F6F-F812-419A-8B8F-9ADCC4C1DBF0}" destId="{841C2132-5A3F-42B6-9A14-B7508A49DEA5}" srcOrd="2" destOrd="0" presId="urn:microsoft.com/office/officeart/2008/layout/VerticalCurvedList"/>
    <dgm:cxn modelId="{7C80EBD1-75D5-4790-88F0-29482F83FF2C}" type="presParOf" srcId="{841C2132-5A3F-42B6-9A14-B7508A49DEA5}" destId="{A71FDBED-E851-4582-BEF4-2134D5C6A63F}" srcOrd="0" destOrd="0" presId="urn:microsoft.com/office/officeart/2008/layout/VerticalCurvedList"/>
    <dgm:cxn modelId="{6F87BA97-6FE2-45C4-BB4E-8319EBF2ADA2}" type="presParOf" srcId="{982A5F6F-F812-419A-8B8F-9ADCC4C1DBF0}" destId="{F31868CE-DC9E-4467-9674-BEEFECB75EC5}" srcOrd="3" destOrd="0" presId="urn:microsoft.com/office/officeart/2008/layout/VerticalCurvedList"/>
    <dgm:cxn modelId="{EF2829BE-7189-4F86-9735-54EDB05E46A3}" type="presParOf" srcId="{982A5F6F-F812-419A-8B8F-9ADCC4C1DBF0}" destId="{5FD4D22E-3345-4BB6-B3F0-81A0289F7D6D}" srcOrd="4" destOrd="0" presId="urn:microsoft.com/office/officeart/2008/layout/VerticalCurvedList"/>
    <dgm:cxn modelId="{09305831-7835-47C1-ADBE-7F797686D8CA}" type="presParOf" srcId="{5FD4D22E-3345-4BB6-B3F0-81A0289F7D6D}" destId="{50082748-7422-4935-AF74-5738126DFDCB}" srcOrd="0" destOrd="0" presId="urn:microsoft.com/office/officeart/2008/layout/VerticalCurvedList"/>
    <dgm:cxn modelId="{38AA12C9-8C92-40B5-9FA8-6A1F6D932649}" type="presParOf" srcId="{982A5F6F-F812-419A-8B8F-9ADCC4C1DBF0}" destId="{B205C0C4-FB29-4D59-9AF2-ED5EC7EACB8F}" srcOrd="5" destOrd="0" presId="urn:microsoft.com/office/officeart/2008/layout/VerticalCurvedList"/>
    <dgm:cxn modelId="{50E018C7-7670-429C-A59A-D2FC3BD6636E}" type="presParOf" srcId="{982A5F6F-F812-419A-8B8F-9ADCC4C1DBF0}" destId="{EB839CF5-9030-4E71-82D5-B7DD1E633FCA}" srcOrd="6" destOrd="0" presId="urn:microsoft.com/office/officeart/2008/layout/VerticalCurvedList"/>
    <dgm:cxn modelId="{DAD73B26-02F2-4709-B78B-D1787EB7A260}" type="presParOf" srcId="{EB839CF5-9030-4E71-82D5-B7DD1E633FCA}" destId="{168E9F25-3EE3-4ACD-97C1-74B5A829B3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1580B-4447-43E4-AFD7-80B7E6F3CCA6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27CB50-9A82-4550-B73B-E8EEDBF39638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Grade Points</a:t>
          </a:r>
        </a:p>
      </dgm:t>
    </dgm:pt>
    <dgm:pt modelId="{3C065C49-3925-4A10-AC91-2CDE2214327D}" type="parTrans" cxnId="{9918EC04-C03E-4189-87E6-C66A8443885D}">
      <dgm:prSet/>
      <dgm:spPr/>
      <dgm:t>
        <a:bodyPr/>
        <a:lstStyle/>
        <a:p>
          <a:endParaRPr lang="en-US"/>
        </a:p>
      </dgm:t>
    </dgm:pt>
    <dgm:pt modelId="{0EFD4A55-13D1-4E73-9F76-9936EC649589}" type="sibTrans" cxnId="{9918EC04-C03E-4189-87E6-C66A8443885D}">
      <dgm:prSet/>
      <dgm:spPr/>
      <dgm:t>
        <a:bodyPr/>
        <a:lstStyle/>
        <a:p>
          <a:endParaRPr lang="en-US"/>
        </a:p>
      </dgm:t>
    </dgm:pt>
    <dgm:pt modelId="{4A6B2FE1-B2C8-4C66-8C69-4D836CE84E45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Students having higher percentage of Earned Hours out of Attempted hours are less likely to drop out.</a:t>
          </a:r>
        </a:p>
      </dgm:t>
    </dgm:pt>
    <dgm:pt modelId="{0BACC19F-50A6-41EB-8BA4-0326B9B7FAA1}" type="parTrans" cxnId="{7C2532B8-538D-4C7B-8FB8-A72FC12F78EF}">
      <dgm:prSet/>
      <dgm:spPr/>
      <dgm:t>
        <a:bodyPr/>
        <a:lstStyle/>
        <a:p>
          <a:endParaRPr lang="en-US"/>
        </a:p>
      </dgm:t>
    </dgm:pt>
    <dgm:pt modelId="{F6919BF7-52C4-4D26-8688-5207C073FFCF}" type="sibTrans" cxnId="{7C2532B8-538D-4C7B-8FB8-A72FC12F78EF}">
      <dgm:prSet/>
      <dgm:spPr/>
      <dgm:t>
        <a:bodyPr/>
        <a:lstStyle/>
        <a:p>
          <a:endParaRPr lang="en-US"/>
        </a:p>
      </dgm:t>
    </dgm:pt>
    <dgm:pt modelId="{79D4DACB-81C3-4CBA-A1B8-6B1E2A748DD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Entrance Exam</a:t>
          </a:r>
        </a:p>
      </dgm:t>
    </dgm:pt>
    <dgm:pt modelId="{ED68442A-F498-49A9-90C4-FD2BBD1E7FB9}" type="parTrans" cxnId="{289896F7-0DF4-4606-9F6A-1CF8B1B72DE9}">
      <dgm:prSet/>
      <dgm:spPr/>
      <dgm:t>
        <a:bodyPr/>
        <a:lstStyle/>
        <a:p>
          <a:endParaRPr lang="en-US"/>
        </a:p>
      </dgm:t>
    </dgm:pt>
    <dgm:pt modelId="{1A570F5E-4D0D-4A1D-A935-210B6CDD81E0}" type="sibTrans" cxnId="{289896F7-0DF4-4606-9F6A-1CF8B1B72DE9}">
      <dgm:prSet/>
      <dgm:spPr/>
      <dgm:t>
        <a:bodyPr/>
        <a:lstStyle/>
        <a:p>
          <a:endParaRPr lang="en-US"/>
        </a:p>
      </dgm:t>
    </dgm:pt>
    <dgm:pt modelId="{4EC8904B-0EEE-4FF8-A86E-6E426CDEAAFF}">
      <dgm:prSet phldrT="[Text]"/>
      <dgm:spPr/>
      <dgm:t>
        <a:bodyPr/>
        <a:lstStyle/>
        <a:p>
          <a:r>
            <a:rPr lang="en-US" dirty="0"/>
            <a:t>Entrance Exam signifies the potential of student, to recruit better students management should consider this factor as key driver. </a:t>
          </a:r>
        </a:p>
      </dgm:t>
    </dgm:pt>
    <dgm:pt modelId="{5F4CB665-041F-43C3-ABBB-BF21F4CADBFD}" type="parTrans" cxnId="{035E13C3-A4CD-472E-9691-AAB46106B85F}">
      <dgm:prSet/>
      <dgm:spPr/>
      <dgm:t>
        <a:bodyPr/>
        <a:lstStyle/>
        <a:p>
          <a:endParaRPr lang="en-US"/>
        </a:p>
      </dgm:t>
    </dgm:pt>
    <dgm:pt modelId="{A0A07BE8-FFBB-4F0E-81BA-23BC184BABEB}" type="sibTrans" cxnId="{035E13C3-A4CD-472E-9691-AAB46106B85F}">
      <dgm:prSet/>
      <dgm:spPr/>
      <dgm:t>
        <a:bodyPr/>
        <a:lstStyle/>
        <a:p>
          <a:endParaRPr lang="en-US"/>
        </a:p>
      </dgm:t>
    </dgm:pt>
    <dgm:pt modelId="{C4776C02-0E75-498F-84C8-BA9A349D23D0}" type="pres">
      <dgm:prSet presAssocID="{6021580B-4447-43E4-AFD7-80B7E6F3CCA6}" presName="linearFlow" presStyleCnt="0">
        <dgm:presLayoutVars>
          <dgm:dir/>
          <dgm:animLvl val="lvl"/>
          <dgm:resizeHandles val="exact"/>
        </dgm:presLayoutVars>
      </dgm:prSet>
      <dgm:spPr/>
    </dgm:pt>
    <dgm:pt modelId="{FD09AB4F-247B-411D-A815-CC7FAC1DF89A}" type="pres">
      <dgm:prSet presAssocID="{E427CB50-9A82-4550-B73B-E8EEDBF39638}" presName="composite" presStyleCnt="0"/>
      <dgm:spPr/>
    </dgm:pt>
    <dgm:pt modelId="{BEE3C2F7-4536-4963-B172-1E4C0DD4BC96}" type="pres">
      <dgm:prSet presAssocID="{E427CB50-9A82-4550-B73B-E8EEDBF39638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E62DC1B-FC7B-4FB1-82E7-F7D5003E98EC}" type="pres">
      <dgm:prSet presAssocID="{E427CB50-9A82-4550-B73B-E8EEDBF39638}" presName="descendantText" presStyleLbl="alignAcc1" presStyleIdx="0" presStyleCnt="2">
        <dgm:presLayoutVars>
          <dgm:bulletEnabled val="1"/>
        </dgm:presLayoutVars>
      </dgm:prSet>
      <dgm:spPr/>
    </dgm:pt>
    <dgm:pt modelId="{46A5640D-6EA0-488E-8D45-BBEB0A84FEB0}" type="pres">
      <dgm:prSet presAssocID="{0EFD4A55-13D1-4E73-9F76-9936EC649589}" presName="sp" presStyleCnt="0"/>
      <dgm:spPr/>
    </dgm:pt>
    <dgm:pt modelId="{48F81C99-A953-4195-81EC-28E0C9D0A1A5}" type="pres">
      <dgm:prSet presAssocID="{79D4DACB-81C3-4CBA-A1B8-6B1E2A748DD2}" presName="composite" presStyleCnt="0"/>
      <dgm:spPr/>
    </dgm:pt>
    <dgm:pt modelId="{9D51133C-5397-4A60-8CC4-D89319A750B7}" type="pres">
      <dgm:prSet presAssocID="{79D4DACB-81C3-4CBA-A1B8-6B1E2A748DD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08562EF-C397-4835-B4AE-61411EDC669A}" type="pres">
      <dgm:prSet presAssocID="{79D4DACB-81C3-4CBA-A1B8-6B1E2A748DD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918EC04-C03E-4189-87E6-C66A8443885D}" srcId="{6021580B-4447-43E4-AFD7-80B7E6F3CCA6}" destId="{E427CB50-9A82-4550-B73B-E8EEDBF39638}" srcOrd="0" destOrd="0" parTransId="{3C065C49-3925-4A10-AC91-2CDE2214327D}" sibTransId="{0EFD4A55-13D1-4E73-9F76-9936EC649589}"/>
    <dgm:cxn modelId="{9575C210-FC3A-4EA5-BB56-2BB9A1B2CCA7}" type="presOf" srcId="{6021580B-4447-43E4-AFD7-80B7E6F3CCA6}" destId="{C4776C02-0E75-498F-84C8-BA9A349D23D0}" srcOrd="0" destOrd="0" presId="urn:microsoft.com/office/officeart/2005/8/layout/chevron2"/>
    <dgm:cxn modelId="{A1FC632B-FEC2-4281-B0C1-2AA5A0622A6F}" type="presOf" srcId="{4EC8904B-0EEE-4FF8-A86E-6E426CDEAAFF}" destId="{A08562EF-C397-4835-B4AE-61411EDC669A}" srcOrd="0" destOrd="0" presId="urn:microsoft.com/office/officeart/2005/8/layout/chevron2"/>
    <dgm:cxn modelId="{F029D72B-CFC8-4499-BD5E-BB8354350EC2}" type="presOf" srcId="{4A6B2FE1-B2C8-4C66-8C69-4D836CE84E45}" destId="{8E62DC1B-FC7B-4FB1-82E7-F7D5003E98EC}" srcOrd="0" destOrd="0" presId="urn:microsoft.com/office/officeart/2005/8/layout/chevron2"/>
    <dgm:cxn modelId="{A5C88FA1-22EC-48C3-A843-FA2C89715F89}" type="presOf" srcId="{79D4DACB-81C3-4CBA-A1B8-6B1E2A748DD2}" destId="{9D51133C-5397-4A60-8CC4-D89319A750B7}" srcOrd="0" destOrd="0" presId="urn:microsoft.com/office/officeart/2005/8/layout/chevron2"/>
    <dgm:cxn modelId="{7C2532B8-538D-4C7B-8FB8-A72FC12F78EF}" srcId="{E427CB50-9A82-4550-B73B-E8EEDBF39638}" destId="{4A6B2FE1-B2C8-4C66-8C69-4D836CE84E45}" srcOrd="0" destOrd="0" parTransId="{0BACC19F-50A6-41EB-8BA4-0326B9B7FAA1}" sibTransId="{F6919BF7-52C4-4D26-8688-5207C073FFCF}"/>
    <dgm:cxn modelId="{035E13C3-A4CD-472E-9691-AAB46106B85F}" srcId="{79D4DACB-81C3-4CBA-A1B8-6B1E2A748DD2}" destId="{4EC8904B-0EEE-4FF8-A86E-6E426CDEAAFF}" srcOrd="0" destOrd="0" parTransId="{5F4CB665-041F-43C3-ABBB-BF21F4CADBFD}" sibTransId="{A0A07BE8-FFBB-4F0E-81BA-23BC184BABEB}"/>
    <dgm:cxn modelId="{289896F7-0DF4-4606-9F6A-1CF8B1B72DE9}" srcId="{6021580B-4447-43E4-AFD7-80B7E6F3CCA6}" destId="{79D4DACB-81C3-4CBA-A1B8-6B1E2A748DD2}" srcOrd="1" destOrd="0" parTransId="{ED68442A-F498-49A9-90C4-FD2BBD1E7FB9}" sibTransId="{1A570F5E-4D0D-4A1D-A935-210B6CDD81E0}"/>
    <dgm:cxn modelId="{41F28FFB-981E-45B0-AB1D-FF949BEA3125}" type="presOf" srcId="{E427CB50-9A82-4550-B73B-E8EEDBF39638}" destId="{BEE3C2F7-4536-4963-B172-1E4C0DD4BC96}" srcOrd="0" destOrd="0" presId="urn:microsoft.com/office/officeart/2005/8/layout/chevron2"/>
    <dgm:cxn modelId="{F5CA4972-A736-4C42-96B8-CCF0F3CB0C3D}" type="presParOf" srcId="{C4776C02-0E75-498F-84C8-BA9A349D23D0}" destId="{FD09AB4F-247B-411D-A815-CC7FAC1DF89A}" srcOrd="0" destOrd="0" presId="urn:microsoft.com/office/officeart/2005/8/layout/chevron2"/>
    <dgm:cxn modelId="{EB8A3E91-5887-4D05-9705-AECA2C517654}" type="presParOf" srcId="{FD09AB4F-247B-411D-A815-CC7FAC1DF89A}" destId="{BEE3C2F7-4536-4963-B172-1E4C0DD4BC96}" srcOrd="0" destOrd="0" presId="urn:microsoft.com/office/officeart/2005/8/layout/chevron2"/>
    <dgm:cxn modelId="{820E5A82-E0D9-4055-A4D3-186A361C5743}" type="presParOf" srcId="{FD09AB4F-247B-411D-A815-CC7FAC1DF89A}" destId="{8E62DC1B-FC7B-4FB1-82E7-F7D5003E98EC}" srcOrd="1" destOrd="0" presId="urn:microsoft.com/office/officeart/2005/8/layout/chevron2"/>
    <dgm:cxn modelId="{0CBEF4EB-E3BA-4946-9ED5-1E904AF9B88A}" type="presParOf" srcId="{C4776C02-0E75-498F-84C8-BA9A349D23D0}" destId="{46A5640D-6EA0-488E-8D45-BBEB0A84FEB0}" srcOrd="1" destOrd="0" presId="urn:microsoft.com/office/officeart/2005/8/layout/chevron2"/>
    <dgm:cxn modelId="{F669770E-E7D5-46CD-9873-E1209BA8E707}" type="presParOf" srcId="{C4776C02-0E75-498F-84C8-BA9A349D23D0}" destId="{48F81C99-A953-4195-81EC-28E0C9D0A1A5}" srcOrd="2" destOrd="0" presId="urn:microsoft.com/office/officeart/2005/8/layout/chevron2"/>
    <dgm:cxn modelId="{0DD56CEF-59DC-4222-8BD2-DC9A83096A8F}" type="presParOf" srcId="{48F81C99-A953-4195-81EC-28E0C9D0A1A5}" destId="{9D51133C-5397-4A60-8CC4-D89319A750B7}" srcOrd="0" destOrd="0" presId="urn:microsoft.com/office/officeart/2005/8/layout/chevron2"/>
    <dgm:cxn modelId="{9E51684A-18FD-4D5F-AFF6-847829FD01F2}" type="presParOf" srcId="{48F81C99-A953-4195-81EC-28E0C9D0A1A5}" destId="{A08562EF-C397-4835-B4AE-61411EDC66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6ADDD-1661-407F-8239-3F2F899A82B6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769CD-F20B-4795-B004-21B08958AF34}">
      <dsp:nvSpPr>
        <dsp:cNvPr id="0" name=""/>
        <dsp:cNvSpPr/>
      </dsp:nvSpPr>
      <dsp:spPr>
        <a:xfrm>
          <a:off x="752110" y="541866"/>
          <a:ext cx="9174362" cy="10837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rPr>
            <a:t>Key Drivers of Early Attrition</a:t>
          </a:r>
        </a:p>
      </dsp:txBody>
      <dsp:txXfrm>
        <a:off x="752110" y="541866"/>
        <a:ext cx="9174362" cy="1083733"/>
      </dsp:txXfrm>
    </dsp:sp>
    <dsp:sp modelId="{A71FDBED-E851-4582-BEF4-2134D5C6A63F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868CE-DC9E-4467-9674-BEEFECB75EC5}">
      <dsp:nvSpPr>
        <dsp:cNvPr id="0" name=""/>
        <dsp:cNvSpPr/>
      </dsp:nvSpPr>
      <dsp:spPr>
        <a:xfrm>
          <a:off x="1146048" y="2167466"/>
          <a:ext cx="8780425" cy="108373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rPr>
            <a:t>Modelling</a:t>
          </a:r>
        </a:p>
      </dsp:txBody>
      <dsp:txXfrm>
        <a:off x="1146048" y="2167466"/>
        <a:ext cx="8780425" cy="1083733"/>
      </dsp:txXfrm>
    </dsp:sp>
    <dsp:sp modelId="{50082748-7422-4935-AF74-5738126DFDCB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5C0C4-FB29-4D59-9AF2-ED5EC7EACB8F}">
      <dsp:nvSpPr>
        <dsp:cNvPr id="0" name=""/>
        <dsp:cNvSpPr/>
      </dsp:nvSpPr>
      <dsp:spPr>
        <a:xfrm>
          <a:off x="752110" y="3793066"/>
          <a:ext cx="9174362" cy="108373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rPr>
            <a:t>Recommendations</a:t>
          </a:r>
        </a:p>
      </dsp:txBody>
      <dsp:txXfrm>
        <a:off x="752110" y="3793066"/>
        <a:ext cx="9174362" cy="1083733"/>
      </dsp:txXfrm>
    </dsp:sp>
    <dsp:sp modelId="{168E9F25-3EE3-4ACD-97C1-74B5A829B33A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3C2F7-4536-4963-B172-1E4C0DD4BC96}">
      <dsp:nvSpPr>
        <dsp:cNvPr id="0" name=""/>
        <dsp:cNvSpPr/>
      </dsp:nvSpPr>
      <dsp:spPr>
        <a:xfrm rot="5400000">
          <a:off x="-684025" y="685257"/>
          <a:ext cx="3563794" cy="219574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w Cen MT" panose="020B0602020104020603" pitchFamily="34" charset="0"/>
            </a:rPr>
            <a:t>Grade Points</a:t>
          </a:r>
        </a:p>
      </dsp:txBody>
      <dsp:txXfrm rot="-5400000">
        <a:off x="1" y="1099104"/>
        <a:ext cx="2195743" cy="1368051"/>
      </dsp:txXfrm>
    </dsp:sp>
    <dsp:sp modelId="{8E62DC1B-FC7B-4FB1-82E7-F7D5003E98EC}">
      <dsp:nvSpPr>
        <dsp:cNvPr id="0" name=""/>
        <dsp:cNvSpPr/>
      </dsp:nvSpPr>
      <dsp:spPr>
        <a:xfrm rot="5400000">
          <a:off x="2609589" y="-412613"/>
          <a:ext cx="2465922" cy="32936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w Cen MT" panose="020B0602020104020603" pitchFamily="34" charset="0"/>
            </a:rPr>
            <a:t>Students having higher percentage of Earned Hours out of Attempted hours are less likely to drop out.</a:t>
          </a:r>
        </a:p>
      </dsp:txBody>
      <dsp:txXfrm rot="-5400000">
        <a:off x="2195743" y="121609"/>
        <a:ext cx="3173239" cy="2225170"/>
      </dsp:txXfrm>
    </dsp:sp>
    <dsp:sp modelId="{9D51133C-5397-4A60-8CC4-D89319A750B7}">
      <dsp:nvSpPr>
        <dsp:cNvPr id="0" name=""/>
        <dsp:cNvSpPr/>
      </dsp:nvSpPr>
      <dsp:spPr>
        <a:xfrm rot="5400000">
          <a:off x="-684025" y="3959241"/>
          <a:ext cx="3563794" cy="2195743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w Cen MT" panose="020B0602020104020603" pitchFamily="34" charset="0"/>
            </a:rPr>
            <a:t>Entrance Exam</a:t>
          </a:r>
        </a:p>
      </dsp:txBody>
      <dsp:txXfrm rot="-5400000">
        <a:off x="1" y="4373088"/>
        <a:ext cx="2195743" cy="1368051"/>
      </dsp:txXfrm>
    </dsp:sp>
    <dsp:sp modelId="{A08562EF-C397-4835-B4AE-61411EDC669A}">
      <dsp:nvSpPr>
        <dsp:cNvPr id="0" name=""/>
        <dsp:cNvSpPr/>
      </dsp:nvSpPr>
      <dsp:spPr>
        <a:xfrm rot="5400000">
          <a:off x="2609589" y="2861369"/>
          <a:ext cx="2465922" cy="32936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Entrance Exam signifies the potential of student, to recruit better students management should consider this factor as key driver. </a:t>
          </a:r>
        </a:p>
      </dsp:txBody>
      <dsp:txXfrm rot="-5400000">
        <a:off x="2195743" y="3395591"/>
        <a:ext cx="3173239" cy="2225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92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6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24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31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83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91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00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29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99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98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22AE-FC9E-445E-8EB1-AF80E3CBA647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CB4C-800B-4A0C-85E8-64E496D82C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2B590-C92B-4B95-AD1C-6142FF584D89}"/>
              </a:ext>
            </a:extLst>
          </p:cNvPr>
          <p:cNvSpPr txBox="1"/>
          <p:nvPr/>
        </p:nvSpPr>
        <p:spPr>
          <a:xfrm>
            <a:off x="0" y="4180328"/>
            <a:ext cx="12465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>
                <a:solidFill>
                  <a:prstClr val="white"/>
                </a:solidFill>
                <a:latin typeface="Tw Cen MT" panose="020B0602020104020603" pitchFamily="34" charset="0"/>
              </a:rPr>
              <a:t>Students’ Early Attrition Modelling for Clearwater State University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3D675B-8E91-4F0B-A0F3-BB319C9FB3A3}"/>
              </a:ext>
            </a:extLst>
          </p:cNvPr>
          <p:cNvSpPr/>
          <p:nvPr/>
        </p:nvSpPr>
        <p:spPr>
          <a:xfrm>
            <a:off x="8291" y="5690586"/>
            <a:ext cx="12192000" cy="11674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A03D3-AFD6-4597-9B73-C65889D48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18" y="1382153"/>
            <a:ext cx="3925614" cy="3925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01E4E-AB47-4FEA-AE26-BD2137F3C130}"/>
              </a:ext>
            </a:extLst>
          </p:cNvPr>
          <p:cNvSpPr txBox="1"/>
          <p:nvPr/>
        </p:nvSpPr>
        <p:spPr>
          <a:xfrm>
            <a:off x="2277382" y="1436897"/>
            <a:ext cx="7910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1FF0D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Capstone</a:t>
            </a:r>
            <a:r>
              <a:rPr kumimoji="0" lang="en-US" sz="6600" b="1" i="0" u="none" strike="noStrike" kern="1200" cap="none" spc="0" normalizeH="0" noProof="0" dirty="0">
                <a:ln>
                  <a:noFill/>
                </a:ln>
                <a:solidFill>
                  <a:srgbClr val="1FF0D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Project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1FF0D8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C713CF-183A-4D75-9AF2-5BE6652DE947}"/>
              </a:ext>
            </a:extLst>
          </p:cNvPr>
          <p:cNvCxnSpPr>
            <a:cxnSpLocks/>
          </p:cNvCxnSpPr>
          <p:nvPr/>
        </p:nvCxnSpPr>
        <p:spPr>
          <a:xfrm>
            <a:off x="254000" y="5626878"/>
            <a:ext cx="11684000" cy="0"/>
          </a:xfrm>
          <a:prstGeom prst="line">
            <a:avLst/>
          </a:prstGeom>
          <a:ln w="107950">
            <a:solidFill>
              <a:srgbClr val="1FF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61317D6-607A-4BDC-88C3-2A0D64942D29}"/>
              </a:ext>
            </a:extLst>
          </p:cNvPr>
          <p:cNvSpPr/>
          <p:nvPr/>
        </p:nvSpPr>
        <p:spPr>
          <a:xfrm>
            <a:off x="0" y="1"/>
            <a:ext cx="12192000" cy="685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2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36DB80-AA71-4C00-92D3-8BA215363385}"/>
              </a:ext>
            </a:extLst>
          </p:cNvPr>
          <p:cNvGrpSpPr/>
          <p:nvPr/>
        </p:nvGrpSpPr>
        <p:grpSpPr>
          <a:xfrm>
            <a:off x="1695450" y="171450"/>
            <a:ext cx="8515350" cy="1200150"/>
            <a:chOff x="1695450" y="171450"/>
            <a:chExt cx="8515350" cy="120015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F58012D-1FED-4F58-A236-2BA7F75C26B8}"/>
                </a:ext>
              </a:extLst>
            </p:cNvPr>
            <p:cNvSpPr/>
            <p:nvPr/>
          </p:nvSpPr>
          <p:spPr>
            <a:xfrm>
              <a:off x="1695450" y="171450"/>
              <a:ext cx="8515350" cy="1200150"/>
            </a:xfrm>
            <a:prstGeom prst="roundRect">
              <a:avLst>
                <a:gd name="adj" fmla="val 50000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C3337F-38D6-4E07-ACE1-55D22D24DF5B}"/>
                </a:ext>
              </a:extLst>
            </p:cNvPr>
            <p:cNvSpPr txBox="1"/>
            <p:nvPr/>
          </p:nvSpPr>
          <p:spPr>
            <a:xfrm>
              <a:off x="2676525" y="309860"/>
              <a:ext cx="59721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0"/>
                </a:rPr>
                <a:t>Points To Be Covered</a:t>
              </a:r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81F10E-BD09-4274-8BDD-3CACAEF36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483927"/>
              </p:ext>
            </p:extLst>
          </p:nvPr>
        </p:nvGraphicFramePr>
        <p:xfrm>
          <a:off x="-1" y="1538585"/>
          <a:ext cx="100012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01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6ADDD-1661-407F-8239-3F2F899A8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56A6ADDD-1661-407F-8239-3F2F899A8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6A6ADDD-1661-407F-8239-3F2F899A8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1FDBED-E851-4582-BEF4-2134D5C6A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A71FDBED-E851-4582-BEF4-2134D5C6A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A71FDBED-E851-4582-BEF4-2134D5C6A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C769CD-F20B-4795-B004-21B08958A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57C769CD-F20B-4795-B004-21B08958A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57C769CD-F20B-4795-B004-21B08958A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082748-7422-4935-AF74-5738126DF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50082748-7422-4935-AF74-5738126DF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50082748-7422-4935-AF74-5738126DF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1868CE-DC9E-4467-9674-BEEFECB75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F31868CE-DC9E-4467-9674-BEEFECB75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F31868CE-DC9E-4467-9674-BEEFECB75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8E9F25-3EE3-4ACD-97C1-74B5A829B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168E9F25-3EE3-4ACD-97C1-74B5A829B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168E9F25-3EE3-4ACD-97C1-74B5A829B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05C0C4-FB29-4D59-9AF2-ED5EC7EA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B205C0C4-FB29-4D59-9AF2-ED5EC7EA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B205C0C4-FB29-4D59-9AF2-ED5EC7EA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FCAE0A-6576-4DFB-AEAF-0BB9A2917087}"/>
              </a:ext>
            </a:extLst>
          </p:cNvPr>
          <p:cNvGrpSpPr/>
          <p:nvPr/>
        </p:nvGrpSpPr>
        <p:grpSpPr>
          <a:xfrm>
            <a:off x="4435513" y="1598308"/>
            <a:ext cx="1743783" cy="1743782"/>
            <a:chOff x="6744538" y="1526596"/>
            <a:chExt cx="1492682" cy="1492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20CBE0-C1C1-412B-B0AD-0ADA072E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A05CEF-0190-40A9-A982-BA93C33B2137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75ECBC-BF1C-443F-BC41-AF6E3BE18464}"/>
              </a:ext>
            </a:extLst>
          </p:cNvPr>
          <p:cNvGrpSpPr/>
          <p:nvPr/>
        </p:nvGrpSpPr>
        <p:grpSpPr>
          <a:xfrm>
            <a:off x="5597162" y="870858"/>
            <a:ext cx="1743783" cy="1743782"/>
            <a:chOff x="6744538" y="1526596"/>
            <a:chExt cx="1492682" cy="14926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97F631-9139-4780-91D6-B0C5FC1B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A66CCE-6798-4058-92DF-CFDA85C28919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FBD8DD-C56D-41C0-A44E-599286DC4498}"/>
              </a:ext>
            </a:extLst>
          </p:cNvPr>
          <p:cNvSpPr txBox="1"/>
          <p:nvPr/>
        </p:nvSpPr>
        <p:spPr>
          <a:xfrm>
            <a:off x="1837770" y="3141616"/>
            <a:ext cx="85185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b="1" dirty="0">
                <a:solidFill>
                  <a:prstClr val="whit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DRIVERS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DB36E-72C4-42A3-A715-167F230D6D92}"/>
              </a:ext>
            </a:extLst>
          </p:cNvPr>
          <p:cNvSpPr txBox="1"/>
          <p:nvPr/>
        </p:nvSpPr>
        <p:spPr>
          <a:xfrm>
            <a:off x="1835634" y="4473565"/>
            <a:ext cx="7994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F0D8"/>
                </a:solidFill>
                <a:effectLst/>
                <a:uLnTx/>
                <a:uFillTx/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</a:t>
            </a:r>
            <a:r>
              <a:rPr kumimoji="0" lang="en-US" sz="6000" b="1" i="0" u="none" strike="noStrike" kern="1200" cap="none" spc="0" normalizeH="0" noProof="0" dirty="0">
                <a:ln>
                  <a:noFill/>
                </a:ln>
                <a:solidFill>
                  <a:srgbClr val="1FF0D8"/>
                </a:solidFill>
                <a:effectLst/>
                <a:uLnTx/>
                <a:uFillTx/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Attrition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F0D8"/>
              </a:solidFill>
              <a:effectLst/>
              <a:uLnTx/>
              <a:uFillTx/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EE6141-AB5A-4E7B-A525-26C51747AA91}"/>
              </a:ext>
            </a:extLst>
          </p:cNvPr>
          <p:cNvSpPr/>
          <p:nvPr/>
        </p:nvSpPr>
        <p:spPr>
          <a:xfrm>
            <a:off x="0" y="5370286"/>
            <a:ext cx="12192000" cy="1487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2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0CE56-AC6E-4AF5-BCEC-E5CE02D15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49087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F2B985-D92D-49D2-8CD4-B01E0258D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290643"/>
              </p:ext>
            </p:extLst>
          </p:nvPr>
        </p:nvGraphicFramePr>
        <p:xfrm>
          <a:off x="6702641" y="17755"/>
          <a:ext cx="5489359" cy="684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23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E3C2F7-4536-4963-B172-1E4C0DD4B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graphicEl>
                                              <a:dgm id="{BEE3C2F7-4536-4963-B172-1E4C0DD4B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BEE3C2F7-4536-4963-B172-1E4C0DD4B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62DC1B-FC7B-4FB1-82E7-F7D5003E9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8E62DC1B-FC7B-4FB1-82E7-F7D5003E9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8E62DC1B-FC7B-4FB1-82E7-F7D5003E9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51133C-5397-4A60-8CC4-D89319A75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9D51133C-5397-4A60-8CC4-D89319A75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9D51133C-5397-4A60-8CC4-D89319A75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08562EF-C397-4835-B4AE-61411EDC6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A08562EF-C397-4835-B4AE-61411EDC6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A08562EF-C397-4835-B4AE-61411EDC6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FCAE0A-6576-4DFB-AEAF-0BB9A2917087}"/>
              </a:ext>
            </a:extLst>
          </p:cNvPr>
          <p:cNvGrpSpPr/>
          <p:nvPr/>
        </p:nvGrpSpPr>
        <p:grpSpPr>
          <a:xfrm>
            <a:off x="4435513" y="1598308"/>
            <a:ext cx="1743783" cy="1743782"/>
            <a:chOff x="6744538" y="1526596"/>
            <a:chExt cx="1492682" cy="1492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20CBE0-C1C1-412B-B0AD-0ADA072E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A05CEF-0190-40A9-A982-BA93C33B2137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75ECBC-BF1C-443F-BC41-AF6E3BE18464}"/>
              </a:ext>
            </a:extLst>
          </p:cNvPr>
          <p:cNvGrpSpPr/>
          <p:nvPr/>
        </p:nvGrpSpPr>
        <p:grpSpPr>
          <a:xfrm>
            <a:off x="5597162" y="870858"/>
            <a:ext cx="1743783" cy="1743782"/>
            <a:chOff x="6744538" y="1526596"/>
            <a:chExt cx="1492682" cy="14926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97F631-9139-4780-91D6-B0C5FC1B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A66CCE-6798-4058-92DF-CFDA85C28919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FBD8DD-C56D-41C0-A44E-599286DC4498}"/>
              </a:ext>
            </a:extLst>
          </p:cNvPr>
          <p:cNvSpPr txBox="1"/>
          <p:nvPr/>
        </p:nvSpPr>
        <p:spPr>
          <a:xfrm>
            <a:off x="1837770" y="3141616"/>
            <a:ext cx="85185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b="1" dirty="0">
                <a:solidFill>
                  <a:prstClr val="whit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DB36E-72C4-42A3-A715-167F230D6D92}"/>
              </a:ext>
            </a:extLst>
          </p:cNvPr>
          <p:cNvSpPr txBox="1"/>
          <p:nvPr/>
        </p:nvSpPr>
        <p:spPr>
          <a:xfrm>
            <a:off x="1996253" y="4679144"/>
            <a:ext cx="7994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1FF0D8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Interpretation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F0D8"/>
              </a:solidFill>
              <a:effectLst/>
              <a:uLnTx/>
              <a:uFillTx/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EE6141-AB5A-4E7B-A525-26C51747AA91}"/>
              </a:ext>
            </a:extLst>
          </p:cNvPr>
          <p:cNvSpPr/>
          <p:nvPr/>
        </p:nvSpPr>
        <p:spPr>
          <a:xfrm>
            <a:off x="0" y="5530640"/>
            <a:ext cx="12192000" cy="1327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02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05AB82-41F7-47F2-BC90-1F1850FCF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2868"/>
              </p:ext>
            </p:extLst>
          </p:nvPr>
        </p:nvGraphicFramePr>
        <p:xfrm>
          <a:off x="1190626" y="1609725"/>
          <a:ext cx="9915525" cy="468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175">
                  <a:extLst>
                    <a:ext uri="{9D8B030D-6E8A-4147-A177-3AD203B41FA5}">
                      <a16:colId xmlns:a16="http://schemas.microsoft.com/office/drawing/2014/main" val="3248276039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1440238885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3173147269"/>
                    </a:ext>
                  </a:extLst>
                </a:gridCol>
              </a:tblGrid>
              <a:tr h="4331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Area under the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96049"/>
                  </a:ext>
                </a:extLst>
              </a:tr>
              <a:tr h="4331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85.220000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0.520322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34281"/>
                  </a:ext>
                </a:extLst>
              </a:tr>
              <a:tr h="4331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Bagged Trees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81.950000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0.651731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42843"/>
                  </a:ext>
                </a:extLst>
              </a:tr>
              <a:tr h="4331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Support Vector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80.370000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0.580625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3108"/>
                  </a:ext>
                </a:extLst>
              </a:tr>
              <a:tr h="4331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Gradient Boost 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80.290000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0.674483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10976"/>
                  </a:ext>
                </a:extLst>
              </a:tr>
              <a:tr h="4331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77.060000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0.668282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4243"/>
                  </a:ext>
                </a:extLst>
              </a:tr>
              <a:tr h="4331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75.260000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0.619697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49258"/>
                  </a:ext>
                </a:extLst>
              </a:tr>
              <a:tr h="56786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Decision Trees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71.470000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0.587116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0897"/>
                  </a:ext>
                </a:extLst>
              </a:tr>
              <a:tr h="4331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0.791176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0.672794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6281"/>
                  </a:ext>
                </a:extLst>
              </a:tr>
              <a:tr h="4331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 panose="020B0602020104020603" pitchFamily="34" charset="0"/>
                        </a:rPr>
                        <a:t>AdaBoost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0.782353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0.654141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1585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51B03D-7107-40C8-824F-63C4315CB7E9}"/>
              </a:ext>
            </a:extLst>
          </p:cNvPr>
          <p:cNvSpPr/>
          <p:nvPr/>
        </p:nvSpPr>
        <p:spPr>
          <a:xfrm>
            <a:off x="1009650" y="267970"/>
            <a:ext cx="9772650" cy="1122680"/>
          </a:xfrm>
          <a:prstGeom prst="roundRect">
            <a:avLst>
              <a:gd name="adj" fmla="val 50000"/>
            </a:avLst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Tw Cen MT" panose="020B0602020104020603" pitchFamily="34" charset="0"/>
              </a:rPr>
              <a:t>AUC-Accuracy Summary</a:t>
            </a:r>
          </a:p>
        </p:txBody>
      </p:sp>
    </p:spTree>
    <p:extLst>
      <p:ext uri="{BB962C8B-B14F-4D97-AF65-F5344CB8AC3E}">
        <p14:creationId xmlns:p14="http://schemas.microsoft.com/office/powerpoint/2010/main" val="155018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04EB3E-F3B6-40A5-9C90-BE4F53B69D7C}"/>
              </a:ext>
            </a:extLst>
          </p:cNvPr>
          <p:cNvGrpSpPr/>
          <p:nvPr/>
        </p:nvGrpSpPr>
        <p:grpSpPr>
          <a:xfrm>
            <a:off x="731707" y="1871618"/>
            <a:ext cx="11554987" cy="1754326"/>
            <a:chOff x="2155054" y="2109015"/>
            <a:chExt cx="9939196" cy="1754326"/>
          </a:xfrm>
        </p:grpSpPr>
        <p:sp>
          <p:nvSpPr>
            <p:cNvPr id="3" name="Rectangle 2" hidden="1">
              <a:extLst>
                <a:ext uri="{FF2B5EF4-FFF2-40B4-BE49-F238E27FC236}">
                  <a16:creationId xmlns:a16="http://schemas.microsoft.com/office/drawing/2014/main" id="{DAD2B8E7-6B85-4B2D-BB1D-FE4583320E06}"/>
                </a:ext>
              </a:extLst>
            </p:cNvPr>
            <p:cNvSpPr/>
            <p:nvPr/>
          </p:nvSpPr>
          <p:spPr>
            <a:xfrm>
              <a:off x="2155054" y="2210710"/>
              <a:ext cx="6993919" cy="8216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14289E-ECFB-4DF3-B453-1389674671ED}"/>
                </a:ext>
              </a:extLst>
            </p:cNvPr>
            <p:cNvSpPr txBox="1"/>
            <p:nvPr/>
          </p:nvSpPr>
          <p:spPr>
            <a:xfrm>
              <a:off x="2464633" y="2109015"/>
              <a:ext cx="96296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1FF0D8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Recommended Inter</a:t>
              </a:r>
              <a:r>
                <a:rPr lang="en-US" sz="5400" b="1" dirty="0">
                  <a:solidFill>
                    <a:srgbClr val="1FF0D8"/>
                  </a:solidFill>
                  <a:latin typeface="Tw Cen MT" panose="020B0602020104020603" pitchFamily="34" charset="0"/>
                </a:rPr>
                <a:t>ventions For Early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FF0D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A567069-F023-48B4-A7ED-54E8F14CAD12}"/>
              </a:ext>
            </a:extLst>
          </p:cNvPr>
          <p:cNvSpPr/>
          <p:nvPr/>
        </p:nvSpPr>
        <p:spPr>
          <a:xfrm>
            <a:off x="731708" y="2830458"/>
            <a:ext cx="11368555" cy="4063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066C6-92E4-48DA-BB1F-C6FB0A46ECF4}"/>
              </a:ext>
            </a:extLst>
          </p:cNvPr>
          <p:cNvSpPr txBox="1"/>
          <p:nvPr/>
        </p:nvSpPr>
        <p:spPr>
          <a:xfrm>
            <a:off x="1091614" y="2179596"/>
            <a:ext cx="104559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ATTRITION</a:t>
            </a:r>
          </a:p>
        </p:txBody>
      </p:sp>
    </p:spTree>
    <p:extLst>
      <p:ext uri="{BB962C8B-B14F-4D97-AF65-F5344CB8AC3E}">
        <p14:creationId xmlns:p14="http://schemas.microsoft.com/office/powerpoint/2010/main" val="403192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B115B4-AB12-4707-B8BA-AA9B812B04C4}"/>
              </a:ext>
            </a:extLst>
          </p:cNvPr>
          <p:cNvSpPr/>
          <p:nvPr/>
        </p:nvSpPr>
        <p:spPr>
          <a:xfrm>
            <a:off x="0" y="5148072"/>
            <a:ext cx="12192000" cy="1709928"/>
          </a:xfrm>
          <a:prstGeom prst="rect">
            <a:avLst/>
          </a:prstGeom>
          <a:solidFill>
            <a:srgbClr val="5D737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2535FC-656C-4777-8E9B-3783549F8CDD}"/>
              </a:ext>
            </a:extLst>
          </p:cNvPr>
          <p:cNvSpPr/>
          <p:nvPr/>
        </p:nvSpPr>
        <p:spPr>
          <a:xfrm>
            <a:off x="0" y="0"/>
            <a:ext cx="12192000" cy="1719072"/>
          </a:xfrm>
          <a:prstGeom prst="rect">
            <a:avLst/>
          </a:prstGeom>
          <a:solidFill>
            <a:srgbClr val="00A0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F6EE2-1F4E-49F7-B6AE-4EA3D894EE2E}"/>
              </a:ext>
            </a:extLst>
          </p:cNvPr>
          <p:cNvSpPr/>
          <p:nvPr/>
        </p:nvSpPr>
        <p:spPr>
          <a:xfrm>
            <a:off x="0" y="1709928"/>
            <a:ext cx="12192000" cy="1719072"/>
          </a:xfrm>
          <a:prstGeom prst="rect">
            <a:avLst/>
          </a:prstGeom>
          <a:solidFill>
            <a:srgbClr val="E2CF7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73307-616B-4ABC-8C25-B717A7E4F62C}"/>
              </a:ext>
            </a:extLst>
          </p:cNvPr>
          <p:cNvSpPr/>
          <p:nvPr/>
        </p:nvSpPr>
        <p:spPr>
          <a:xfrm>
            <a:off x="0" y="3429000"/>
            <a:ext cx="12192000" cy="1719072"/>
          </a:xfrm>
          <a:prstGeom prst="rect">
            <a:avLst/>
          </a:prstGeom>
          <a:solidFill>
            <a:srgbClr val="FF68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CD409C-C3F9-4082-B295-E8348274205E}"/>
              </a:ext>
            </a:extLst>
          </p:cNvPr>
          <p:cNvGrpSpPr/>
          <p:nvPr/>
        </p:nvGrpSpPr>
        <p:grpSpPr>
          <a:xfrm>
            <a:off x="508383" y="316540"/>
            <a:ext cx="6236115" cy="1089113"/>
            <a:chOff x="508383" y="243970"/>
            <a:chExt cx="6236115" cy="10891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CDFD7-3AB4-400B-A1CE-B7BE7BDB9A7A}"/>
                </a:ext>
              </a:extLst>
            </p:cNvPr>
            <p:cNvSpPr txBox="1"/>
            <p:nvPr/>
          </p:nvSpPr>
          <p:spPr>
            <a:xfrm>
              <a:off x="508384" y="243970"/>
              <a:ext cx="2989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Competitive Exam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5A9453-ECF9-4385-A302-AE65D768BC7B}"/>
                </a:ext>
              </a:extLst>
            </p:cNvPr>
            <p:cNvSpPr txBox="1"/>
            <p:nvPr/>
          </p:nvSpPr>
          <p:spPr>
            <a:xfrm>
              <a:off x="508383" y="625197"/>
              <a:ext cx="62361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Competetive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Exams can be very useful to recruit potential students.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9CC5B6-6B11-40E2-9940-653F0D4171A1}"/>
              </a:ext>
            </a:extLst>
          </p:cNvPr>
          <p:cNvGrpSpPr/>
          <p:nvPr/>
        </p:nvGrpSpPr>
        <p:grpSpPr>
          <a:xfrm>
            <a:off x="278741" y="1699874"/>
            <a:ext cx="4643828" cy="1704666"/>
            <a:chOff x="508384" y="2037160"/>
            <a:chExt cx="4643828" cy="17046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190421-F70F-49E0-87EB-44789C49AE17}"/>
                </a:ext>
              </a:extLst>
            </p:cNvPr>
            <p:cNvSpPr txBox="1"/>
            <p:nvPr/>
          </p:nvSpPr>
          <p:spPr>
            <a:xfrm>
              <a:off x="508384" y="2037160"/>
              <a:ext cx="3870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i="1" dirty="0">
                  <a:solidFill>
                    <a:srgbClr val="E8E5D6"/>
                  </a:solidFill>
                  <a:latin typeface="Tw Cen MT" panose="020B0602020104020603" pitchFamily="34" charset="0"/>
                </a:rPr>
                <a:t>Credit Relation Regulations</a:t>
              </a:r>
              <a:endPara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E8E5D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D62AAB-D054-4C31-9A8A-218CB90B57FD}"/>
                </a:ext>
              </a:extLst>
            </p:cNvPr>
            <p:cNvSpPr txBox="1"/>
            <p:nvPr/>
          </p:nvSpPr>
          <p:spPr>
            <a:xfrm>
              <a:off x="508384" y="2418387"/>
              <a:ext cx="46438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Students struggling in grades must be targeted to provide them extra attention,</a:t>
              </a:r>
              <a:r>
                <a:rPr lang="en-US" sz="2000" i="1" dirty="0">
                  <a:solidFill>
                    <a:srgbClr val="E8E5D6"/>
                  </a:solidFill>
                  <a:latin typeface="Tw Cen MT" panose="020B0602020104020603" pitchFamily="34" charset="0"/>
                </a:rPr>
                <a:t> and there should be periodical mandatory sessions related to career guidance.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E8E5D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6DA621-3E02-4685-891A-4F4959AD9445}"/>
              </a:ext>
            </a:extLst>
          </p:cNvPr>
          <p:cNvGrpSpPr/>
          <p:nvPr/>
        </p:nvGrpSpPr>
        <p:grpSpPr>
          <a:xfrm>
            <a:off x="7290176" y="3432746"/>
            <a:ext cx="4663985" cy="1704666"/>
            <a:chOff x="7067013" y="3729785"/>
            <a:chExt cx="4663985" cy="17046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918A55-19E7-40C5-AF0C-D9874A6F5827}"/>
                </a:ext>
              </a:extLst>
            </p:cNvPr>
            <p:cNvSpPr txBox="1"/>
            <p:nvPr/>
          </p:nvSpPr>
          <p:spPr>
            <a:xfrm>
              <a:off x="7258873" y="3729785"/>
              <a:ext cx="4472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Mental and Social Health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C5B12B-A531-4A7B-815C-3F559BA93972}"/>
                </a:ext>
              </a:extLst>
            </p:cNvPr>
            <p:cNvSpPr txBox="1"/>
            <p:nvPr/>
          </p:nvSpPr>
          <p:spPr>
            <a:xfrm>
              <a:off x="7067013" y="4111012"/>
              <a:ext cx="46438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Intelligence and wisdom comes with time and experience, therefore students living alone for first time must be taken care for healthy environment.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8E6A22-EAEA-4D2F-B3A5-1A4A2F7BB224}"/>
              </a:ext>
            </a:extLst>
          </p:cNvPr>
          <p:cNvGrpSpPr/>
          <p:nvPr/>
        </p:nvGrpSpPr>
        <p:grpSpPr>
          <a:xfrm>
            <a:off x="5682216" y="5214922"/>
            <a:ext cx="6351903" cy="1775309"/>
            <a:chOff x="5990773" y="5278536"/>
            <a:chExt cx="5740225" cy="177530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2C470A-05C9-49A4-9E62-483E4CA38782}"/>
                </a:ext>
              </a:extLst>
            </p:cNvPr>
            <p:cNvSpPr txBox="1"/>
            <p:nvPr/>
          </p:nvSpPr>
          <p:spPr>
            <a:xfrm>
              <a:off x="7480527" y="5278536"/>
              <a:ext cx="4210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More Remote More Responsibility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3B1900-C503-4ED3-BD7D-7D63457D6C1B}"/>
                </a:ext>
              </a:extLst>
            </p:cNvPr>
            <p:cNvSpPr txBox="1"/>
            <p:nvPr/>
          </p:nvSpPr>
          <p:spPr>
            <a:xfrm>
              <a:off x="5990773" y="5730406"/>
              <a:ext cx="57402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1" dirty="0">
                  <a:solidFill>
                    <a:srgbClr val="E8E5D6"/>
                  </a:solidFill>
                  <a:latin typeface="Tw Cen MT" panose="020B0602020104020603" pitchFamily="34" charset="0"/>
                </a:rPr>
                <a:t>Students studying far away from home (International Students)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Must feel safe and comfortable, as there could be several issues like: Ragging, Home sickness, Discrimination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4DE450-3906-4C2A-BAE5-C082EC0BE962}"/>
              </a:ext>
            </a:extLst>
          </p:cNvPr>
          <p:cNvGrpSpPr/>
          <p:nvPr/>
        </p:nvGrpSpPr>
        <p:grpSpPr>
          <a:xfrm>
            <a:off x="9251144" y="107684"/>
            <a:ext cx="2642570" cy="1513990"/>
            <a:chOff x="9251144" y="107684"/>
            <a:chExt cx="2642570" cy="151399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522ECA-BCCA-4A1F-887F-1E849F25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5679" y="107684"/>
              <a:ext cx="715816" cy="7158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1F4B8D-44D0-4C1F-BC56-65EFA419193E}"/>
                </a:ext>
              </a:extLst>
            </p:cNvPr>
            <p:cNvSpPr txBox="1"/>
            <p:nvPr/>
          </p:nvSpPr>
          <p:spPr>
            <a:xfrm>
              <a:off x="9251144" y="667567"/>
              <a:ext cx="26425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Targets Potential Students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3459AD-17B2-4C46-8AD2-2AD45E819969}"/>
              </a:ext>
            </a:extLst>
          </p:cNvPr>
          <p:cNvGrpSpPr/>
          <p:nvPr/>
        </p:nvGrpSpPr>
        <p:grpSpPr>
          <a:xfrm>
            <a:off x="7955113" y="1920428"/>
            <a:ext cx="3646888" cy="1115757"/>
            <a:chOff x="7740974" y="1756570"/>
            <a:chExt cx="3646888" cy="111575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ED02A0-8644-4495-BB6E-494887CA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823" y="1756570"/>
              <a:ext cx="715816" cy="71581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6D56A7-E19B-4592-8A56-67CBD4ADE21E}"/>
                </a:ext>
              </a:extLst>
            </p:cNvPr>
            <p:cNvSpPr txBox="1"/>
            <p:nvPr/>
          </p:nvSpPr>
          <p:spPr>
            <a:xfrm>
              <a:off x="7740974" y="2349107"/>
              <a:ext cx="3646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Bounded Credit</a:t>
              </a:r>
              <a:r>
                <a:rPr lang="en-US" sz="2800" b="1" i="1" dirty="0">
                  <a:solidFill>
                    <a:srgbClr val="E8E5D6"/>
                  </a:solidFill>
                  <a:latin typeface="Tw Cen MT" panose="020B0602020104020603" pitchFamily="34" charset="0"/>
                </a:rPr>
                <a:t> System</a:t>
              </a:r>
              <a:endPara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E8E5D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310676-B3D0-4C88-81D3-80D2D32B3E9D}"/>
              </a:ext>
            </a:extLst>
          </p:cNvPr>
          <p:cNvGrpSpPr/>
          <p:nvPr/>
        </p:nvGrpSpPr>
        <p:grpSpPr>
          <a:xfrm>
            <a:off x="172671" y="3584840"/>
            <a:ext cx="4401460" cy="1553352"/>
            <a:chOff x="-33359" y="3577263"/>
            <a:chExt cx="4401460" cy="15533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4A87A4-FDCF-4115-A620-EE71170D1890}"/>
                </a:ext>
              </a:extLst>
            </p:cNvPr>
            <p:cNvSpPr txBox="1"/>
            <p:nvPr/>
          </p:nvSpPr>
          <p:spPr>
            <a:xfrm>
              <a:off x="-33359" y="4176508"/>
              <a:ext cx="44014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Counselling with younger stud</a:t>
              </a:r>
              <a:r>
                <a:rPr lang="en-US" sz="2800" b="1" i="1" dirty="0">
                  <a:solidFill>
                    <a:srgbClr val="E8E5D6"/>
                  </a:solidFill>
                  <a:latin typeface="Tw Cen MT" panose="020B0602020104020603" pitchFamily="34" charset="0"/>
                </a:rPr>
                <a:t>ents</a:t>
              </a:r>
              <a:endPara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E8E5D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9D373CB-A942-4BE4-94A2-34102BDD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56" y="3577263"/>
              <a:ext cx="715816" cy="71581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A6D074-54B8-4D58-86E4-F8AD189D6E95}"/>
              </a:ext>
            </a:extLst>
          </p:cNvPr>
          <p:cNvGrpSpPr/>
          <p:nvPr/>
        </p:nvGrpSpPr>
        <p:grpSpPr>
          <a:xfrm>
            <a:off x="228970" y="5267296"/>
            <a:ext cx="3587941" cy="1504589"/>
            <a:chOff x="-694213" y="5172495"/>
            <a:chExt cx="3587941" cy="150458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BDAB22-90C5-4236-B693-A84BB85D3287}"/>
                </a:ext>
              </a:extLst>
            </p:cNvPr>
            <p:cNvSpPr txBox="1"/>
            <p:nvPr/>
          </p:nvSpPr>
          <p:spPr>
            <a:xfrm>
              <a:off x="-694213" y="5722977"/>
              <a:ext cx="35879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Prioritized</a:t>
              </a:r>
              <a:r>
                <a:rPr lang="en-US" sz="2800" b="1" i="1" dirty="0">
                  <a:solidFill>
                    <a:srgbClr val="E8E5D6"/>
                  </a:solidFill>
                  <a:latin typeface="Tw Cen MT" panose="020B0602020104020603" pitchFamily="34" charset="0"/>
                </a:rPr>
                <a:t> Complain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E8E5D6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System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408A758-1503-42FA-8EDB-1E1D911D3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327" y="5172495"/>
              <a:ext cx="715816" cy="71581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057C57-E026-4AC2-8C47-1A3C209A4B91}"/>
              </a:ext>
            </a:extLst>
          </p:cNvPr>
          <p:cNvGrpSpPr/>
          <p:nvPr/>
        </p:nvGrpSpPr>
        <p:grpSpPr>
          <a:xfrm>
            <a:off x="6267035" y="-1"/>
            <a:ext cx="3626304" cy="1709019"/>
            <a:chOff x="6267035" y="-1"/>
            <a:chExt cx="3626304" cy="1709019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89A2B921-79B6-4D5C-AD5F-FFE5B41ECD4B}"/>
                </a:ext>
              </a:extLst>
            </p:cNvPr>
            <p:cNvSpPr/>
            <p:nvPr/>
          </p:nvSpPr>
          <p:spPr>
            <a:xfrm>
              <a:off x="6267035" y="-1"/>
              <a:ext cx="3626304" cy="1709019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A44456-E3C9-4A9E-80FF-62BA61FFCE62}"/>
                </a:ext>
              </a:extLst>
            </p:cNvPr>
            <p:cNvSpPr txBox="1"/>
            <p:nvPr/>
          </p:nvSpPr>
          <p:spPr>
            <a:xfrm>
              <a:off x="6782204" y="500576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1" u="none" strike="noStrike" kern="0" cap="none" spc="0" normalizeH="0" baseline="0" noProof="0" dirty="0">
                  <a:ln>
                    <a:noFill/>
                  </a:ln>
                  <a:solidFill>
                    <a:srgbClr val="00A0A8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48E981-0440-46C6-92CA-2CD64D016B72}"/>
                </a:ext>
              </a:extLst>
            </p:cNvPr>
            <p:cNvSpPr txBox="1"/>
            <p:nvPr/>
          </p:nvSpPr>
          <p:spPr>
            <a:xfrm>
              <a:off x="7279842" y="190403"/>
              <a:ext cx="2458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i="1" kern="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Entrance Exam</a:t>
              </a:r>
              <a:endPara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A0A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EC0FFC-7FFF-4D63-A4B6-DBEED8C8183C}"/>
              </a:ext>
            </a:extLst>
          </p:cNvPr>
          <p:cNvGrpSpPr/>
          <p:nvPr/>
        </p:nvGrpSpPr>
        <p:grpSpPr>
          <a:xfrm>
            <a:off x="5067714" y="1709018"/>
            <a:ext cx="3626304" cy="1709019"/>
            <a:chOff x="5067714" y="1709018"/>
            <a:chExt cx="3626304" cy="1709019"/>
          </a:xfrm>
        </p:grpSpPr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05DDD72E-F4F6-41A0-AC64-9603FF78CFA2}"/>
                </a:ext>
              </a:extLst>
            </p:cNvPr>
            <p:cNvSpPr/>
            <p:nvPr/>
          </p:nvSpPr>
          <p:spPr>
            <a:xfrm>
              <a:off x="5067714" y="1709018"/>
              <a:ext cx="3626304" cy="1709019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C3D8D5-CC86-45D7-852E-F86A444E23FB}"/>
                </a:ext>
              </a:extLst>
            </p:cNvPr>
            <p:cNvSpPr txBox="1"/>
            <p:nvPr/>
          </p:nvSpPr>
          <p:spPr>
            <a:xfrm>
              <a:off x="5595908" y="2162155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1" u="none" strike="noStrike" kern="0" cap="none" spc="0" normalizeH="0" baseline="0" noProof="0" dirty="0">
                  <a:ln>
                    <a:noFill/>
                  </a:ln>
                  <a:solidFill>
                    <a:srgbClr val="E2CF7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252CF6-F4C1-4C11-B26C-300D3B35E9AB}"/>
                </a:ext>
              </a:extLst>
            </p:cNvPr>
            <p:cNvSpPr txBox="1"/>
            <p:nvPr/>
          </p:nvSpPr>
          <p:spPr>
            <a:xfrm>
              <a:off x="6129052" y="1866494"/>
              <a:ext cx="2458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i="1" kern="0" dirty="0">
                  <a:solidFill>
                    <a:srgbClr val="E2CF70"/>
                  </a:solidFill>
                  <a:latin typeface="Tw Cen MT" panose="020B0602020104020603" pitchFamily="34" charset="0"/>
                </a:rPr>
                <a:t>Credit System</a:t>
              </a:r>
              <a:endPara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E2CF7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FBFCFC-31C2-4850-8730-2E0245D0D4E8}"/>
              </a:ext>
            </a:extLst>
          </p:cNvPr>
          <p:cNvGrpSpPr/>
          <p:nvPr/>
        </p:nvGrpSpPr>
        <p:grpSpPr>
          <a:xfrm>
            <a:off x="3854223" y="3418036"/>
            <a:ext cx="3626304" cy="1730036"/>
            <a:chOff x="3854223" y="3418036"/>
            <a:chExt cx="3626304" cy="1730036"/>
          </a:xfrm>
        </p:grpSpPr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6E5DA36A-0003-47A4-850B-8ADE81C1D6E8}"/>
                </a:ext>
              </a:extLst>
            </p:cNvPr>
            <p:cNvSpPr/>
            <p:nvPr/>
          </p:nvSpPr>
          <p:spPr>
            <a:xfrm>
              <a:off x="3854223" y="3418036"/>
              <a:ext cx="3626304" cy="1730036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B20AB4-D043-434C-BA43-141A4D0E4E0B}"/>
                </a:ext>
              </a:extLst>
            </p:cNvPr>
            <p:cNvSpPr txBox="1"/>
            <p:nvPr/>
          </p:nvSpPr>
          <p:spPr>
            <a:xfrm>
              <a:off x="4342797" y="3888509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1" u="none" strike="noStrike" kern="0" cap="none" spc="0" normalizeH="0" baseline="0" noProof="0" dirty="0">
                  <a:ln>
                    <a:noFill/>
                  </a:ln>
                  <a:solidFill>
                    <a:srgbClr val="FF685C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A65331-81C3-4C66-8E42-6D25A2176F15}"/>
                </a:ext>
              </a:extLst>
            </p:cNvPr>
            <p:cNvSpPr txBox="1"/>
            <p:nvPr/>
          </p:nvSpPr>
          <p:spPr>
            <a:xfrm>
              <a:off x="4900002" y="3559849"/>
              <a:ext cx="2458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685C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Student Age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809E47-5C79-41DF-AE7F-F3B667173A06}"/>
              </a:ext>
            </a:extLst>
          </p:cNvPr>
          <p:cNvGrpSpPr/>
          <p:nvPr/>
        </p:nvGrpSpPr>
        <p:grpSpPr>
          <a:xfrm>
            <a:off x="2640731" y="5148072"/>
            <a:ext cx="4253590" cy="1730036"/>
            <a:chOff x="2640731" y="5148072"/>
            <a:chExt cx="4253590" cy="1730036"/>
          </a:xfrm>
        </p:grpSpPr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B5AA8158-4D8A-4B4A-A0A7-73EDE262F4FF}"/>
                </a:ext>
              </a:extLst>
            </p:cNvPr>
            <p:cNvSpPr/>
            <p:nvPr/>
          </p:nvSpPr>
          <p:spPr>
            <a:xfrm>
              <a:off x="2640731" y="5148072"/>
              <a:ext cx="3626304" cy="1730036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27CB62-FB87-4FA9-B2C1-8DF959003B2F}"/>
                </a:ext>
              </a:extLst>
            </p:cNvPr>
            <p:cNvSpPr txBox="1"/>
            <p:nvPr/>
          </p:nvSpPr>
          <p:spPr>
            <a:xfrm>
              <a:off x="3142610" y="5667725"/>
              <a:ext cx="1884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1" u="none" strike="noStrike" kern="0" cap="none" spc="0" normalizeH="0" baseline="0" noProof="0" dirty="0">
                  <a:ln>
                    <a:noFill/>
                  </a:ln>
                  <a:solidFill>
                    <a:srgbClr val="5D7373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606FC1-FF5E-4212-9885-996E5760D5C7}"/>
                </a:ext>
              </a:extLst>
            </p:cNvPr>
            <p:cNvSpPr txBox="1"/>
            <p:nvPr/>
          </p:nvSpPr>
          <p:spPr>
            <a:xfrm>
              <a:off x="3714224" y="5151316"/>
              <a:ext cx="318009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5D7373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Distance From </a:t>
              </a:r>
            </a:p>
            <a:p>
              <a:pPr marL="0" marR="0" lvl="0" indent="0" algn="l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i="1" kern="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Home</a:t>
              </a:r>
              <a:endPara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5D7373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0BF08540-0DA2-4B14-B41B-76A87B22AD82}"/>
              </a:ext>
            </a:extLst>
          </p:cNvPr>
          <p:cNvSpPr/>
          <p:nvPr/>
        </p:nvSpPr>
        <p:spPr>
          <a:xfrm>
            <a:off x="0" y="1661365"/>
            <a:ext cx="12192000" cy="115413"/>
          </a:xfrm>
          <a:prstGeom prst="rect">
            <a:avLst/>
          </a:prstGeom>
          <a:solidFill>
            <a:srgbClr val="67544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C315C0-1C74-4F40-A1FD-6F7E5BA767E9}"/>
              </a:ext>
            </a:extLst>
          </p:cNvPr>
          <p:cNvSpPr/>
          <p:nvPr/>
        </p:nvSpPr>
        <p:spPr>
          <a:xfrm>
            <a:off x="0" y="3362150"/>
            <a:ext cx="12192000" cy="115413"/>
          </a:xfrm>
          <a:prstGeom prst="rect">
            <a:avLst/>
          </a:prstGeom>
          <a:solidFill>
            <a:srgbClr val="67544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7143D-5A92-44FF-AF9D-6AC1B0A7DED8}"/>
              </a:ext>
            </a:extLst>
          </p:cNvPr>
          <p:cNvSpPr/>
          <p:nvPr/>
        </p:nvSpPr>
        <p:spPr>
          <a:xfrm>
            <a:off x="0" y="5062935"/>
            <a:ext cx="12192000" cy="115413"/>
          </a:xfrm>
          <a:prstGeom prst="rect">
            <a:avLst/>
          </a:prstGeom>
          <a:solidFill>
            <a:srgbClr val="67544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C82746-71AA-4307-BC02-EBE9AFE77BB5}"/>
              </a:ext>
            </a:extLst>
          </p:cNvPr>
          <p:cNvSpPr/>
          <p:nvPr/>
        </p:nvSpPr>
        <p:spPr>
          <a:xfrm>
            <a:off x="0" y="6763720"/>
            <a:ext cx="12192000" cy="115413"/>
          </a:xfrm>
          <a:prstGeom prst="rect">
            <a:avLst/>
          </a:prstGeom>
          <a:solidFill>
            <a:srgbClr val="67544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562231-FAFD-4739-89BA-A017C5B1C54B}"/>
              </a:ext>
            </a:extLst>
          </p:cNvPr>
          <p:cNvSpPr/>
          <p:nvPr/>
        </p:nvSpPr>
        <p:spPr>
          <a:xfrm>
            <a:off x="0" y="-21134"/>
            <a:ext cx="12192000" cy="115413"/>
          </a:xfrm>
          <a:prstGeom prst="rect">
            <a:avLst/>
          </a:prstGeom>
          <a:solidFill>
            <a:srgbClr val="67544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3459C8-F5E8-4328-95D6-2167EC774A9C}"/>
              </a:ext>
            </a:extLst>
          </p:cNvPr>
          <p:cNvSpPr/>
          <p:nvPr/>
        </p:nvSpPr>
        <p:spPr>
          <a:xfrm rot="5400000">
            <a:off x="-3391915" y="3370780"/>
            <a:ext cx="6899242" cy="115413"/>
          </a:xfrm>
          <a:prstGeom prst="rect">
            <a:avLst/>
          </a:prstGeom>
          <a:solidFill>
            <a:srgbClr val="67544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4B9CBB-E517-46E8-88BB-51F2614B1041}"/>
              </a:ext>
            </a:extLst>
          </p:cNvPr>
          <p:cNvSpPr/>
          <p:nvPr/>
        </p:nvSpPr>
        <p:spPr>
          <a:xfrm rot="5400000">
            <a:off x="8684672" y="3370780"/>
            <a:ext cx="6899242" cy="115413"/>
          </a:xfrm>
          <a:prstGeom prst="rect">
            <a:avLst/>
          </a:prstGeom>
          <a:solidFill>
            <a:srgbClr val="67544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30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09FFB-4848-4F62-9B32-4DB0D500D41D}"/>
              </a:ext>
            </a:extLst>
          </p:cNvPr>
          <p:cNvSpPr txBox="1"/>
          <p:nvPr/>
        </p:nvSpPr>
        <p:spPr>
          <a:xfrm>
            <a:off x="1691674" y="1808202"/>
            <a:ext cx="88086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44B799-B2E6-41D6-9D43-807AD2E9B2DA}"/>
              </a:ext>
            </a:extLst>
          </p:cNvPr>
          <p:cNvSpPr/>
          <p:nvPr/>
        </p:nvSpPr>
        <p:spPr>
          <a:xfrm>
            <a:off x="0" y="3676650"/>
            <a:ext cx="12192000" cy="31813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23CA-2591-4FBD-83D7-E9BB9A5EB5D0}"/>
              </a:ext>
            </a:extLst>
          </p:cNvPr>
          <p:cNvSpPr txBox="1"/>
          <p:nvPr/>
        </p:nvSpPr>
        <p:spPr>
          <a:xfrm>
            <a:off x="1691674" y="3603445"/>
            <a:ext cx="880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F0D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FOR YOUR ATTENTION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1E3F6-770E-43F6-A15D-195A2A022558}"/>
              </a:ext>
            </a:extLst>
          </p:cNvPr>
          <p:cNvSpPr/>
          <p:nvPr/>
        </p:nvSpPr>
        <p:spPr>
          <a:xfrm>
            <a:off x="0" y="4532025"/>
            <a:ext cx="12192000" cy="2325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446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devesh solanki</dc:creator>
  <cp:lastModifiedBy>devesh solanki</cp:lastModifiedBy>
  <cp:revision>14</cp:revision>
  <dcterms:created xsi:type="dcterms:W3CDTF">2020-02-28T09:50:43Z</dcterms:created>
  <dcterms:modified xsi:type="dcterms:W3CDTF">2020-03-01T09:45:32Z</dcterms:modified>
</cp:coreProperties>
</file>