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Montserrat SemiBold"/>
      <p:regular r:id="rId13"/>
      <p:bold r:id="rId14"/>
      <p:italic r:id="rId15"/>
      <p:boldItalic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Montserrat ExtraBold"/>
      <p:bold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ExtraBold-boldItalic.fntdata"/><Relationship Id="rId25" Type="http://schemas.openxmlformats.org/officeDocument/2006/relationships/font" Target="fonts/MontserratExtraBo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SemiBold-regular.fntdata"/><Relationship Id="rId12" Type="http://schemas.openxmlformats.org/officeDocument/2006/relationships/slide" Target="slides/slide8.xml"/><Relationship Id="rId15" Type="http://schemas.openxmlformats.org/officeDocument/2006/relationships/font" Target="fonts/MontserratSemiBold-italic.fntdata"/><Relationship Id="rId14" Type="http://schemas.openxmlformats.org/officeDocument/2006/relationships/font" Target="fonts/MontserratSemiBold-bold.fntdata"/><Relationship Id="rId17" Type="http://schemas.openxmlformats.org/officeDocument/2006/relationships/font" Target="fonts/Roboto-regular.fntdata"/><Relationship Id="rId16" Type="http://schemas.openxmlformats.org/officeDocument/2006/relationships/font" Target="fonts/MontserratSemiBold-boldItalic.fntdata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6A008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2658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To bring all advertisements of vacancies for Govt jobs under one umbrella in Personnel Department’s website</a:t>
            </a:r>
            <a:endParaRPr sz="24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Shape 55"/>
          <p:cNvSpPr txBox="1"/>
          <p:nvPr/>
        </p:nvSpPr>
        <p:spPr>
          <a:xfrm>
            <a:off x="392375" y="2108300"/>
            <a:ext cx="44436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5036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Problem Statement</a:t>
            </a:r>
            <a:endParaRPr sz="2400">
              <a:solidFill>
                <a:srgbClr val="F5036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3336450" y="125175"/>
            <a:ext cx="24711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Reflex</a:t>
            </a:r>
            <a:endParaRPr sz="3600">
              <a:solidFill>
                <a:schemeClr val="accen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7" name="Shape 57"/>
          <p:cNvSpPr txBox="1"/>
          <p:nvPr/>
        </p:nvSpPr>
        <p:spPr>
          <a:xfrm>
            <a:off x="2386150" y="1153850"/>
            <a:ext cx="40725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Ministry Category</a:t>
            </a:r>
            <a:r>
              <a:rPr lang="en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 - Government of Assam</a:t>
            </a:r>
            <a:endParaRPr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2875" y="1440012"/>
            <a:ext cx="3435449" cy="22634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5048050" y="3370325"/>
            <a:ext cx="38178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Finding Govt Jobs had never been so easy...</a:t>
            </a:r>
            <a:endParaRPr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/>
        </p:nvSpPr>
        <p:spPr>
          <a:xfrm>
            <a:off x="2085600" y="178175"/>
            <a:ext cx="49728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50364"/>
                </a:solidFill>
                <a:latin typeface="Montserrat"/>
                <a:ea typeface="Montserrat"/>
                <a:cs typeface="Montserrat"/>
                <a:sym typeface="Montserrat"/>
              </a:rPr>
              <a:t>Problems faced in Finding </a:t>
            </a:r>
            <a:r>
              <a:rPr b="1" lang="en" sz="1800">
                <a:solidFill>
                  <a:srgbClr val="F50364"/>
                </a:solidFill>
                <a:latin typeface="Montserrat"/>
                <a:ea typeface="Montserrat"/>
                <a:cs typeface="Montserrat"/>
                <a:sym typeface="Montserrat"/>
              </a:rPr>
              <a:t>Employment</a:t>
            </a:r>
            <a:endParaRPr b="1" sz="1800">
              <a:solidFill>
                <a:srgbClr val="F5036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Shape 75"/>
          <p:cNvSpPr txBox="1"/>
          <p:nvPr/>
        </p:nvSpPr>
        <p:spPr>
          <a:xfrm>
            <a:off x="360575" y="994775"/>
            <a:ext cx="7423500" cy="3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For Seeking jobs majority of the people in India still dwell on Classifieds.</a:t>
            </a:r>
            <a:endParaRPr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●"/>
            </a:pPr>
            <a:r>
              <a:rPr lang="en"/>
              <a:t> </a:t>
            </a:r>
            <a:r>
              <a:rPr lang="en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Although there exists online websites for finding jobs listings, None of them works for Government Jobs because of lack of Government supervision on this portals.</a:t>
            </a:r>
            <a:endParaRPr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Complexity of User Interface making it intimidating for the ‘not so educated crowd’.</a:t>
            </a:r>
            <a:endParaRPr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Lack of Authentication from the Government.</a:t>
            </a:r>
            <a:endParaRPr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Biased recruitments as the number of applicants and the applicant details is not known to other candidates applying. </a:t>
            </a:r>
            <a:endParaRPr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Shape 83"/>
          <p:cNvCxnSpPr>
            <a:stCxn id="84" idx="2"/>
            <a:endCxn id="85" idx="1"/>
          </p:cNvCxnSpPr>
          <p:nvPr/>
        </p:nvCxnSpPr>
        <p:spPr>
          <a:xfrm>
            <a:off x="2242650" y="2571750"/>
            <a:ext cx="609600" cy="923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" name="Shape 86"/>
          <p:cNvCxnSpPr>
            <a:stCxn id="84" idx="2"/>
            <a:endCxn id="87" idx="1"/>
          </p:cNvCxnSpPr>
          <p:nvPr/>
        </p:nvCxnSpPr>
        <p:spPr>
          <a:xfrm flipH="1" rot="10800000">
            <a:off x="2242650" y="1675950"/>
            <a:ext cx="609600" cy="895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Shape 84"/>
          <p:cNvSpPr/>
          <p:nvPr/>
        </p:nvSpPr>
        <p:spPr>
          <a:xfrm rot="-5400000">
            <a:off x="359400" y="2309100"/>
            <a:ext cx="3241200" cy="525300"/>
          </a:xfrm>
          <a:prstGeom prst="roundRect">
            <a:avLst>
              <a:gd fmla="val 16667" name="adj"/>
            </a:avLst>
          </a:prstGeom>
          <a:solidFill>
            <a:srgbClr val="840D35"/>
          </a:solidFill>
          <a:ln cap="flat" cmpd="sng" w="9525">
            <a:solidFill>
              <a:srgbClr val="840D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Supervisor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Shape 87"/>
          <p:cNvSpPr/>
          <p:nvPr/>
        </p:nvSpPr>
        <p:spPr>
          <a:xfrm>
            <a:off x="2852250" y="141317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B61249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Department Admins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Shape 85"/>
          <p:cNvSpPr/>
          <p:nvPr/>
        </p:nvSpPr>
        <p:spPr>
          <a:xfrm>
            <a:off x="2852250" y="323277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B61249"/>
          </a:solidFill>
          <a:ln cap="flat" cmpd="sng" w="9525">
            <a:solidFill>
              <a:srgbClr val="B612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Department Admins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Shape 88"/>
          <p:cNvSpPr/>
          <p:nvPr/>
        </p:nvSpPr>
        <p:spPr>
          <a:xfrm>
            <a:off x="5406150" y="950188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E1165A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Applicant1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5406150" y="1856488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E1165A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Applicant2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5406150" y="2761688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E1165A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Applicant3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5406150" y="3667988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E1165A"/>
          </a:solidFill>
          <a:ln cap="flat" cmpd="sng" w="9525">
            <a:solidFill>
              <a:srgbClr val="E116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Applicant4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2" name="Shape 92"/>
          <p:cNvCxnSpPr>
            <a:stCxn id="87" idx="3"/>
            <a:endCxn id="88" idx="1"/>
          </p:cNvCxnSpPr>
          <p:nvPr/>
        </p:nvCxnSpPr>
        <p:spPr>
          <a:xfrm flipH="1" rot="10800000">
            <a:off x="4872750" y="1212924"/>
            <a:ext cx="533400" cy="462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" name="Shape 93"/>
          <p:cNvCxnSpPr>
            <a:stCxn id="87" idx="3"/>
            <a:endCxn id="89" idx="1"/>
          </p:cNvCxnSpPr>
          <p:nvPr/>
        </p:nvCxnSpPr>
        <p:spPr>
          <a:xfrm>
            <a:off x="4872750" y="1675824"/>
            <a:ext cx="533400" cy="443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" name="Shape 94"/>
          <p:cNvCxnSpPr>
            <a:stCxn id="90" idx="1"/>
            <a:endCxn id="85" idx="3"/>
          </p:cNvCxnSpPr>
          <p:nvPr/>
        </p:nvCxnSpPr>
        <p:spPr>
          <a:xfrm flipH="1">
            <a:off x="4872750" y="3024338"/>
            <a:ext cx="533400" cy="471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" name="Shape 95"/>
          <p:cNvCxnSpPr>
            <a:stCxn id="91" idx="1"/>
            <a:endCxn id="85" idx="3"/>
          </p:cNvCxnSpPr>
          <p:nvPr/>
        </p:nvCxnSpPr>
        <p:spPr>
          <a:xfrm rot="10800000">
            <a:off x="4872750" y="3495338"/>
            <a:ext cx="533400" cy="435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Shape 96"/>
          <p:cNvSpPr txBox="1"/>
          <p:nvPr/>
        </p:nvSpPr>
        <p:spPr>
          <a:xfrm>
            <a:off x="3870150" y="219200"/>
            <a:ext cx="14037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50364"/>
                </a:solidFill>
                <a:latin typeface="Montserrat"/>
                <a:ea typeface="Montserrat"/>
                <a:cs typeface="Montserrat"/>
                <a:sym typeface="Montserrat"/>
              </a:rPr>
              <a:t>Hierarchy</a:t>
            </a:r>
            <a:endParaRPr b="1" sz="1800">
              <a:solidFill>
                <a:srgbClr val="F5036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2502000" y="152475"/>
            <a:ext cx="41400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50364"/>
                </a:solidFill>
                <a:latin typeface="Montserrat"/>
                <a:ea typeface="Montserrat"/>
                <a:cs typeface="Montserrat"/>
                <a:sym typeface="Montserrat"/>
              </a:rPr>
              <a:t>Solutions provided by E-Rozgaar </a:t>
            </a:r>
            <a:endParaRPr b="1" sz="1800">
              <a:solidFill>
                <a:srgbClr val="F5036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723750" y="750775"/>
            <a:ext cx="7642800" cy="4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All Government Jobs sorted and listed under one umbrella.</a:t>
            </a:r>
            <a:endParaRPr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Full Government participation and authentication for every movement of the applicants progress.</a:t>
            </a:r>
            <a:endParaRPr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Complete Transparency provided so that every candidate applying for the job can see the list of applicants recruited.</a:t>
            </a:r>
            <a:endParaRPr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Category wise selection compulsory and authenticated by the supervisor.</a:t>
            </a:r>
            <a:endParaRPr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Free and lucid User-Interface keeping in mind the Users and their needs.</a:t>
            </a:r>
            <a:endParaRPr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Complete Report of the candidates recruited are sent to all the applicants applied for the job. Thus avoiding any </a:t>
            </a:r>
            <a:r>
              <a:rPr lang="en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discrepancy</a:t>
            </a:r>
            <a:r>
              <a:rPr lang="en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 between the applicants.</a:t>
            </a:r>
            <a:endParaRPr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2608200" y="181425"/>
            <a:ext cx="39276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50364"/>
                </a:solidFill>
                <a:latin typeface="Montserrat"/>
                <a:ea typeface="Montserrat"/>
                <a:cs typeface="Montserrat"/>
                <a:sym typeface="Montserrat"/>
              </a:rPr>
              <a:t>Same as Naukri.com, Right?</a:t>
            </a:r>
            <a:endParaRPr b="1" sz="1800">
              <a:solidFill>
                <a:srgbClr val="F5036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878150" y="731475"/>
            <a:ext cx="7469100" cy="38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NO, Well the Use case might be the same. But naukri.com is not a site WHERE…</a:t>
            </a:r>
            <a:endParaRPr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There is a full Government Supervision for every step of the process.</a:t>
            </a:r>
            <a:endParaRPr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Full transparency is provided for the applicant avoiding the ‘category-wise selection’ bias problem.</a:t>
            </a:r>
            <a:endParaRPr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A Report is sent to every candidate applying for the job mentioning the applicants recruited and their details. Supporting the above point and thus avoiding any discrepancy.</a:t>
            </a:r>
            <a:endParaRPr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The interface is designed keeping the users especially the ‘less educated’ crowd in mind.</a:t>
            </a:r>
            <a:endParaRPr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Also Hicks Law is the main reason why our portal is better than Naukri.com for seeking jobs.</a:t>
            </a:r>
            <a:endParaRPr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/>
        </p:nvSpPr>
        <p:spPr>
          <a:xfrm>
            <a:off x="3923100" y="180750"/>
            <a:ext cx="12978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50364"/>
                </a:solidFill>
                <a:latin typeface="Montserrat"/>
                <a:ea typeface="Montserrat"/>
                <a:cs typeface="Montserrat"/>
                <a:sym typeface="Montserrat"/>
              </a:rPr>
              <a:t>Features</a:t>
            </a:r>
            <a:endParaRPr b="1" sz="1800">
              <a:solidFill>
                <a:srgbClr val="F5036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Shape 123"/>
          <p:cNvSpPr txBox="1"/>
          <p:nvPr/>
        </p:nvSpPr>
        <p:spPr>
          <a:xfrm>
            <a:off x="769125" y="930625"/>
            <a:ext cx="7345200" cy="3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Google Authentication</a:t>
            </a:r>
            <a:endParaRPr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Translate in your regional Language</a:t>
            </a:r>
            <a:endParaRPr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Shows you Jobs according to your </a:t>
            </a:r>
            <a:r>
              <a:rPr lang="en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Skill Set</a:t>
            </a:r>
            <a:r>
              <a:rPr lang="en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, obtained by scanning your profile.</a:t>
            </a:r>
            <a:endParaRPr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Filter the joblist based on the location department and Qualification</a:t>
            </a:r>
            <a:endParaRPr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Digest Mail Notification on new job openings</a:t>
            </a:r>
            <a:endParaRPr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No spam jobs, because the vacancies list are approved by supervisor and uploaded the department admin.</a:t>
            </a:r>
            <a:endParaRPr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Automatic closing of the vacancy once the deadline is exceeded.</a:t>
            </a:r>
            <a:endParaRPr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Dedicated Portal for Dept admin and supervisor to see who all have applied for the jobs and their details.</a:t>
            </a:r>
            <a:endParaRPr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3428100" y="313425"/>
            <a:ext cx="22878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50364"/>
                </a:solidFill>
                <a:latin typeface="Montserrat"/>
                <a:ea typeface="Montserrat"/>
                <a:cs typeface="Montserrat"/>
                <a:sym typeface="Montserrat"/>
              </a:rPr>
              <a:t>Future Upgrades</a:t>
            </a:r>
            <a:endParaRPr b="1" sz="1800">
              <a:solidFill>
                <a:srgbClr val="F5036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740275" y="1113300"/>
            <a:ext cx="8143200" cy="3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Making it a decentralized application using Blockchain technology</a:t>
            </a:r>
            <a:endParaRPr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This will minimize the chance of data piracy and data tampering.</a:t>
            </a:r>
            <a:endParaRPr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Specific Job feed for every user according to his profiles, skills and login activities using Machine Learning.</a:t>
            </a:r>
            <a:endParaRPr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Montserrat"/>
              <a:buChar char="●"/>
            </a:pPr>
            <a:r>
              <a:rPr lang="en">
                <a:solidFill>
                  <a:srgbClr val="EFEFEF"/>
                </a:solidFill>
                <a:latin typeface="Montserrat"/>
                <a:ea typeface="Montserrat"/>
                <a:cs typeface="Montserrat"/>
                <a:sym typeface="Montserrat"/>
              </a:rPr>
              <a:t>Online Helpdesk to clarify doubts of users regarding any discrepancy.</a:t>
            </a:r>
            <a:endParaRPr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