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7559675" cy="1069181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72" userDrawn="1">
          <p15:clr>
            <a:srgbClr val="A4A3A4"/>
          </p15:clr>
        </p15:guide>
        <p15:guide id="2" pos="1995" userDrawn="1">
          <p15:clr>
            <a:srgbClr val="A4A3A4"/>
          </p15:clr>
        </p15:guide>
        <p15:guide id="3" pos="1519" userDrawn="1">
          <p15:clr>
            <a:srgbClr val="A4A3A4"/>
          </p15:clr>
        </p15:guide>
        <p15:guide id="4" pos="136" userDrawn="1">
          <p15:clr>
            <a:srgbClr val="A4A3A4"/>
          </p15:clr>
        </p15:guide>
        <p15:guide id="5" orient="horz"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4"/>
    <p:restoredTop sz="94631"/>
  </p:normalViewPr>
  <p:slideViewPr>
    <p:cSldViewPr snapToGrid="0" snapToObjects="1">
      <p:cViewPr varScale="1">
        <p:scale>
          <a:sx n="59" d="100"/>
          <a:sy n="59" d="100"/>
        </p:scale>
        <p:origin x="2640" y="90"/>
      </p:cViewPr>
      <p:guideLst>
        <p:guide pos="4672"/>
        <p:guide pos="1995"/>
        <p:guide pos="1519"/>
        <p:guide pos="136"/>
        <p:guide orient="horz"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Cliquez et modifiez le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C1547086-8660-D442-829B-29A5B43D77D4}" type="datetimeFigureOut">
              <a:rPr lang="fr-FR" smtClean="0"/>
              <a:t>17/09/2020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1547086-8660-D442-829B-29A5B43D77D4}" type="datetimeFigureOut">
              <a:rPr lang="fr-FR" smtClean="0"/>
              <a:t>17/09/2020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1547086-8660-D442-829B-29A5B43D77D4}" type="datetimeFigureOut">
              <a:rPr lang="fr-FR" smtClean="0"/>
              <a:t>17/09/2020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1547086-8660-D442-829B-29A5B43D77D4}" type="datetimeFigureOut">
              <a:rPr lang="fr-FR" smtClean="0"/>
              <a:t>17/09/2020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Cliquez et modifiez le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1547086-8660-D442-829B-29A5B43D77D4}" type="datetimeFigureOut">
              <a:rPr lang="fr-FR" smtClean="0"/>
              <a:t>17/09/2020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1547086-8660-D442-829B-29A5B43D77D4}" type="datetimeFigureOut">
              <a:rPr lang="fr-FR" smtClean="0"/>
              <a:t>17/09/2020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Cliquez et modifiez le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1547086-8660-D442-829B-29A5B43D77D4}" type="datetimeFigureOut">
              <a:rPr lang="fr-FR" smtClean="0"/>
              <a:t>17/09/2020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C1547086-8660-D442-829B-29A5B43D77D4}" type="datetimeFigureOut">
              <a:rPr lang="fr-FR" smtClean="0"/>
              <a:t>17/09/2020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47086-8660-D442-829B-29A5B43D77D4}" type="datetimeFigureOut">
              <a:rPr lang="fr-FR" smtClean="0"/>
              <a:t>17/09/2020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1547086-8660-D442-829B-29A5B43D77D4}" type="datetimeFigureOut">
              <a:rPr lang="fr-FR" smtClean="0"/>
              <a:t>17/09/2020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Cliquez et modifiez le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1547086-8660-D442-829B-29A5B43D77D4}" type="datetimeFigureOut">
              <a:rPr lang="fr-FR" smtClean="0"/>
              <a:t>17/09/2020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A23E58-DD77-FD46-ABC0-6E5F09E02A4D}"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C1547086-8660-D442-829B-29A5B43D77D4}" type="datetimeFigureOut">
              <a:rPr lang="fr-FR" smtClean="0"/>
              <a:t>17/09/2020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84A23E58-DD77-FD46-ABC0-6E5F09E02A4D}" type="slidenum">
              <a:rPr lang="fr-FR" smtClean="0"/>
              <a:t>‹N°›</a:t>
            </a:fld>
            <a:endParaRPr lang="fr-FR"/>
          </a:p>
        </p:txBody>
      </p:sp>
    </p:spTree>
    <p:extLst>
      <p:ext uri="{BB962C8B-B14F-4D97-AF65-F5344CB8AC3E}">
        <p14:creationId xmlns:p14="http://schemas.microsoft.com/office/powerpoint/2010/main" val="1304207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7999" y="0"/>
            <a:ext cx="5591026" cy="106918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2756217" cy="10691813"/>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srcRect/>
          <a:stretch/>
        </p:blipFill>
        <p:spPr>
          <a:xfrm>
            <a:off x="605886" y="181280"/>
            <a:ext cx="1516826" cy="1516826"/>
          </a:xfrm>
          <a:prstGeom prst="ellipse">
            <a:avLst/>
          </a:prstGeom>
          <a:ln w="28575">
            <a:solidFill>
              <a:schemeClr val="bg1"/>
            </a:solidFill>
          </a:ln>
        </p:spPr>
      </p:pic>
      <p:sp>
        <p:nvSpPr>
          <p:cNvPr id="11" name="Rectangle 10"/>
          <p:cNvSpPr/>
          <p:nvPr/>
        </p:nvSpPr>
        <p:spPr>
          <a:xfrm>
            <a:off x="3245548" y="6032785"/>
            <a:ext cx="4152170" cy="4685898"/>
          </a:xfrm>
          <a:prstGeom prst="rect">
            <a:avLst/>
          </a:prstGeom>
        </p:spPr>
        <p:txBody>
          <a:bodyPr wrap="square" anchor="ctr">
            <a:spAutoFit/>
          </a:bodyPr>
          <a:lstStyle/>
          <a:p>
            <a:pPr algn="just"/>
            <a:r>
              <a:rPr lang="fr-FR" sz="1100" b="1" dirty="0">
                <a:solidFill>
                  <a:schemeClr val="tx1">
                    <a:lumMod val="85000"/>
                    <a:lumOff val="15000"/>
                  </a:schemeClr>
                </a:solidFill>
                <a:ea typeface="Times New Roman" charset="0"/>
                <a:cs typeface="Times New Roman" charset="0"/>
              </a:rPr>
              <a:t>Février 2020</a:t>
            </a:r>
            <a:r>
              <a:rPr lang="en-GB" sz="1100" b="1" dirty="0">
                <a:solidFill>
                  <a:schemeClr val="tx1">
                    <a:lumMod val="85000"/>
                    <a:lumOff val="15000"/>
                  </a:schemeClr>
                </a:solidFill>
                <a:ea typeface="Times New Roman" charset="0"/>
                <a:cs typeface="Times New Roman" charset="0"/>
              </a:rPr>
              <a:t>| </a:t>
            </a:r>
            <a:r>
              <a:rPr lang="fr-FR" sz="1100" b="1" dirty="0">
                <a:solidFill>
                  <a:schemeClr val="tx1">
                    <a:lumMod val="85000"/>
                    <a:lumOff val="15000"/>
                  </a:schemeClr>
                </a:solidFill>
                <a:ea typeface="Times New Roman" charset="0"/>
                <a:cs typeface="Times New Roman" charset="0"/>
              </a:rPr>
              <a:t>Stage en Développement Web </a:t>
            </a:r>
            <a:r>
              <a:rPr lang="en-GB" sz="1100" b="1" dirty="0">
                <a:solidFill>
                  <a:schemeClr val="tx1">
                    <a:lumMod val="85000"/>
                    <a:lumOff val="15000"/>
                  </a:schemeClr>
                </a:solidFill>
                <a:ea typeface="Times New Roman" charset="0"/>
                <a:cs typeface="Times New Roman" charset="0"/>
              </a:rPr>
              <a:t>| </a:t>
            </a:r>
            <a:r>
              <a:rPr lang="en-GB" sz="1100" b="1" dirty="0" err="1">
                <a:solidFill>
                  <a:schemeClr val="tx1">
                    <a:lumMod val="85000"/>
                    <a:lumOff val="15000"/>
                  </a:schemeClr>
                </a:solidFill>
                <a:ea typeface="Times New Roman" charset="0"/>
                <a:cs typeface="Times New Roman" charset="0"/>
              </a:rPr>
              <a:t>Onlineformapro</a:t>
            </a:r>
            <a:endParaRPr lang="en-GB" sz="1100" b="1" dirty="0">
              <a:solidFill>
                <a:schemeClr val="tx1">
                  <a:lumMod val="85000"/>
                  <a:lumOff val="15000"/>
                </a:schemeClr>
              </a:solidFill>
              <a:ea typeface="Times New Roman" charset="0"/>
              <a:cs typeface="Times New Roman" charset="0"/>
            </a:endParaRPr>
          </a:p>
          <a:p>
            <a:pPr algn="just"/>
            <a:r>
              <a:rPr lang="fr-FR" sz="1100" b="1" dirty="0">
                <a:solidFill>
                  <a:schemeClr val="tx1">
                    <a:lumMod val="50000"/>
                    <a:lumOff val="50000"/>
                  </a:schemeClr>
                </a:solidFill>
                <a:ea typeface="Times New Roman" charset="0"/>
                <a:cs typeface="Times New Roman" charset="0"/>
              </a:rPr>
              <a:t>Pédagogie Access Code </a:t>
            </a:r>
            <a:r>
              <a:rPr lang="fr-FR" sz="1100" b="1" dirty="0" err="1">
                <a:solidFill>
                  <a:schemeClr val="tx1">
                    <a:lumMod val="50000"/>
                    <a:lumOff val="50000"/>
                  </a:schemeClr>
                </a:solidFill>
                <a:ea typeface="Times New Roman" charset="0"/>
                <a:cs typeface="Times New Roman" charset="0"/>
              </a:rPr>
              <a:t>School</a:t>
            </a:r>
            <a:r>
              <a:rPr lang="fr-FR" sz="1100" b="1" dirty="0">
                <a:solidFill>
                  <a:schemeClr val="tx1">
                    <a:lumMod val="50000"/>
                    <a:lumOff val="50000"/>
                  </a:schemeClr>
                </a:solidFill>
                <a:ea typeface="Times New Roman" charset="0"/>
                <a:cs typeface="Times New Roman" charset="0"/>
              </a:rPr>
              <a:t> :</a:t>
            </a:r>
            <a:r>
              <a:rPr lang="fr-FR" sz="1100" dirty="0">
                <a:solidFill>
                  <a:schemeClr val="tx1">
                    <a:lumMod val="50000"/>
                    <a:lumOff val="50000"/>
                  </a:schemeClr>
                </a:solidFill>
                <a:ea typeface="Times New Roman" charset="0"/>
                <a:cs typeface="Times New Roman" charset="0"/>
              </a:rPr>
              <a:t> Création de sites web avec HTML5 et CSS3 ; Découpage et intégration de maquettes ;️ Utilisation de Bootstrap, de la ligne de commande dans un terminal, de Git et GitHub ; Programmation en JavaScript ; Utilisation du JavaScript pour le web ; Création de sites avec WordPress 5 ; Optimisation du référencement de sites (SEO) ; développement d’un Snake en JavaScript.</a:t>
            </a:r>
          </a:p>
          <a:p>
            <a:pPr algn="just">
              <a:spcBef>
                <a:spcPts val="300"/>
              </a:spcBef>
            </a:pPr>
            <a:endParaRPr lang="fr-FR" sz="1100" dirty="0">
              <a:solidFill>
                <a:schemeClr val="tx1">
                  <a:lumMod val="50000"/>
                  <a:lumOff val="50000"/>
                </a:schemeClr>
              </a:solidFill>
              <a:ea typeface="Times New Roman" charset="0"/>
              <a:cs typeface="Times New Roman" charset="0"/>
            </a:endParaRPr>
          </a:p>
          <a:p>
            <a:r>
              <a:rPr lang="fr-FR" sz="1100" b="1" dirty="0">
                <a:solidFill>
                  <a:schemeClr val="tx1">
                    <a:lumMod val="85000"/>
                    <a:lumOff val="15000"/>
                  </a:schemeClr>
                </a:solidFill>
                <a:ea typeface="Times New Roman" charset="0"/>
                <a:cs typeface="Times New Roman" charset="0"/>
              </a:rPr>
              <a:t>11/2019 – 03/2020</a:t>
            </a:r>
            <a:r>
              <a:rPr lang="en-GB" sz="1100" b="1" dirty="0">
                <a:solidFill>
                  <a:schemeClr val="tx1">
                    <a:lumMod val="85000"/>
                    <a:lumOff val="15000"/>
                  </a:schemeClr>
                </a:solidFill>
                <a:ea typeface="Times New Roman" charset="0"/>
                <a:cs typeface="Times New Roman" charset="0"/>
              </a:rPr>
              <a:t>| </a:t>
            </a:r>
            <a:r>
              <a:rPr lang="fr-FR" sz="1100" b="1" dirty="0">
                <a:solidFill>
                  <a:schemeClr val="tx1">
                    <a:lumMod val="85000"/>
                    <a:lumOff val="15000"/>
                  </a:schemeClr>
                </a:solidFill>
                <a:ea typeface="Times New Roman" charset="0"/>
                <a:cs typeface="Times New Roman" charset="0"/>
              </a:rPr>
              <a:t>Stagiaire de la Formation Professionnelle</a:t>
            </a:r>
            <a:r>
              <a:rPr lang="en-GB" sz="1100" b="1" dirty="0">
                <a:solidFill>
                  <a:schemeClr val="tx1">
                    <a:lumMod val="85000"/>
                    <a:lumOff val="15000"/>
                  </a:schemeClr>
                </a:solidFill>
                <a:ea typeface="Times New Roman" charset="0"/>
                <a:cs typeface="Times New Roman" charset="0"/>
              </a:rPr>
              <a:t> |INFA</a:t>
            </a:r>
          </a:p>
          <a:p>
            <a:pPr>
              <a:spcBef>
                <a:spcPts val="300"/>
              </a:spcBef>
            </a:pPr>
            <a:r>
              <a:rPr lang="fr-FR" sz="1100" dirty="0">
                <a:solidFill>
                  <a:schemeClr val="tx1">
                    <a:lumMod val="50000"/>
                    <a:lumOff val="50000"/>
                  </a:schemeClr>
                </a:solidFill>
                <a:ea typeface="Times New Roman" charset="0"/>
                <a:cs typeface="Times New Roman" charset="0"/>
              </a:rPr>
              <a:t>Travail collaboratif; Techniques de recherche d'emploi ; Entraînement aux tests psychotechniques, logiques, etc. ; Remise à niveau en langue étrangère (Anglais) et matières scolaires (Français, Mathématiques); Construction d'un projet de formation : Développement Web (préparation du projet + montée en compétences).</a:t>
            </a:r>
          </a:p>
          <a:p>
            <a:pPr algn="just">
              <a:spcBef>
                <a:spcPts val="300"/>
              </a:spcBef>
            </a:pPr>
            <a:endParaRPr lang="fr-FR" sz="1100" dirty="0">
              <a:solidFill>
                <a:schemeClr val="tx1">
                  <a:lumMod val="50000"/>
                  <a:lumOff val="50000"/>
                </a:schemeClr>
              </a:solidFill>
              <a:ea typeface="Times New Roman" charset="0"/>
              <a:cs typeface="Times New Roman" charset="0"/>
            </a:endParaRPr>
          </a:p>
          <a:p>
            <a:pPr algn="just"/>
            <a:r>
              <a:rPr lang="en-GB" sz="1100" b="1" dirty="0">
                <a:solidFill>
                  <a:schemeClr val="tx1">
                    <a:lumMod val="85000"/>
                    <a:lumOff val="15000"/>
                  </a:schemeClr>
                </a:solidFill>
                <a:ea typeface="Times New Roman" charset="0"/>
                <a:cs typeface="Times New Roman" charset="0"/>
              </a:rPr>
              <a:t>2013 </a:t>
            </a:r>
            <a:r>
              <a:rPr lang="mr-IN" sz="1100" b="1" dirty="0">
                <a:solidFill>
                  <a:schemeClr val="tx1">
                    <a:lumMod val="85000"/>
                    <a:lumOff val="15000"/>
                  </a:schemeClr>
                </a:solidFill>
                <a:ea typeface="Times New Roman" charset="0"/>
                <a:cs typeface="Times New Roman" charset="0"/>
              </a:rPr>
              <a:t>–</a:t>
            </a:r>
            <a:r>
              <a:rPr lang="en-GB" sz="1100" b="1" dirty="0">
                <a:solidFill>
                  <a:schemeClr val="tx1">
                    <a:lumMod val="85000"/>
                    <a:lumOff val="15000"/>
                  </a:schemeClr>
                </a:solidFill>
                <a:ea typeface="Times New Roman" charset="0"/>
                <a:cs typeface="Times New Roman" charset="0"/>
              </a:rPr>
              <a:t> 2017 | Animateur </a:t>
            </a:r>
            <a:r>
              <a:rPr lang="en-GB" sz="1100" b="1" dirty="0" err="1">
                <a:solidFill>
                  <a:schemeClr val="tx1">
                    <a:lumMod val="85000"/>
                    <a:lumOff val="15000"/>
                  </a:schemeClr>
                </a:solidFill>
                <a:ea typeface="Times New Roman" charset="0"/>
                <a:cs typeface="Times New Roman" charset="0"/>
              </a:rPr>
              <a:t>Périscolaire</a:t>
            </a:r>
            <a:r>
              <a:rPr lang="en-GB" sz="1100" b="1" dirty="0">
                <a:solidFill>
                  <a:schemeClr val="tx1">
                    <a:lumMod val="85000"/>
                    <a:lumOff val="15000"/>
                  </a:schemeClr>
                </a:solidFill>
                <a:ea typeface="Times New Roman" charset="0"/>
                <a:cs typeface="Times New Roman" charset="0"/>
              </a:rPr>
              <a:t> | </a:t>
            </a:r>
            <a:r>
              <a:rPr lang="en-GB" sz="1100" b="1" dirty="0" err="1">
                <a:solidFill>
                  <a:schemeClr val="tx1">
                    <a:lumMod val="85000"/>
                    <a:lumOff val="15000"/>
                  </a:schemeClr>
                </a:solidFill>
                <a:ea typeface="Times New Roman" charset="0"/>
                <a:cs typeface="Times New Roman" charset="0"/>
              </a:rPr>
              <a:t>Mairie</a:t>
            </a:r>
            <a:r>
              <a:rPr lang="en-GB" sz="1100" b="1" dirty="0">
                <a:solidFill>
                  <a:schemeClr val="tx1">
                    <a:lumMod val="85000"/>
                    <a:lumOff val="15000"/>
                  </a:schemeClr>
                </a:solidFill>
                <a:ea typeface="Times New Roman" charset="0"/>
                <a:cs typeface="Times New Roman" charset="0"/>
              </a:rPr>
              <a:t> de Champigny</a:t>
            </a:r>
          </a:p>
          <a:p>
            <a:pPr algn="just">
              <a:spcBef>
                <a:spcPts val="300"/>
              </a:spcBef>
            </a:pPr>
            <a:r>
              <a:rPr lang="fr-FR" sz="1100" dirty="0">
                <a:solidFill>
                  <a:schemeClr val="tx1">
                    <a:lumMod val="50000"/>
                    <a:lumOff val="50000"/>
                  </a:schemeClr>
                </a:solidFill>
                <a:ea typeface="Times New Roman" charset="0"/>
                <a:cs typeface="Times New Roman" charset="0"/>
              </a:rPr>
              <a:t>Accueillir les enfants ; Encadrer par l'animation un groupe d'enfants ; Assurer le développement physique, psychologique et affectif de l'enfant ; Animer, construire et maintenir la dynamique de groupe ; Planifier; Appliquer et contrôler les règles de sécurité dans les activités ; Assurer l'organisation pratique matérielle de la prestation ; Maîtriser les méthodes et les outils pédagogiques d'animation ,</a:t>
            </a:r>
          </a:p>
          <a:p>
            <a:pPr algn="just">
              <a:spcBef>
                <a:spcPts val="300"/>
              </a:spcBef>
            </a:pPr>
            <a:endParaRPr lang="fr-FR" sz="1100" dirty="0">
              <a:solidFill>
                <a:schemeClr val="tx1">
                  <a:lumMod val="50000"/>
                  <a:lumOff val="50000"/>
                </a:schemeClr>
              </a:solidFill>
              <a:ea typeface="Times New Roman" charset="0"/>
              <a:cs typeface="Times New Roman" charset="0"/>
            </a:endParaRPr>
          </a:p>
        </p:txBody>
      </p:sp>
      <p:sp>
        <p:nvSpPr>
          <p:cNvPr id="12" name="Rectangle 11"/>
          <p:cNvSpPr/>
          <p:nvPr/>
        </p:nvSpPr>
        <p:spPr>
          <a:xfrm>
            <a:off x="3145796" y="5794322"/>
            <a:ext cx="2188420" cy="276999"/>
          </a:xfrm>
          <a:prstGeom prst="rect">
            <a:avLst/>
          </a:prstGeom>
        </p:spPr>
        <p:txBody>
          <a:bodyPr wrap="none">
            <a:spAutoFit/>
          </a:bodyPr>
          <a:lstStyle/>
          <a:p>
            <a:r>
              <a:rPr lang="fr-FR" sz="1200" b="1" dirty="0"/>
              <a:t>EXPERIENCE PROFESSIONNELLE</a:t>
            </a:r>
            <a:endParaRPr lang="fr-FR" sz="1200" dirty="0"/>
          </a:p>
        </p:txBody>
      </p:sp>
      <p:sp>
        <p:nvSpPr>
          <p:cNvPr id="13" name="Rectangle 12"/>
          <p:cNvSpPr/>
          <p:nvPr/>
        </p:nvSpPr>
        <p:spPr>
          <a:xfrm>
            <a:off x="3257997" y="1767813"/>
            <a:ext cx="4151523" cy="4493538"/>
          </a:xfrm>
          <a:prstGeom prst="rect">
            <a:avLst/>
          </a:prstGeom>
        </p:spPr>
        <p:txBody>
          <a:bodyPr wrap="square">
            <a:spAutoFit/>
          </a:bodyPr>
          <a:lstStyle/>
          <a:p>
            <a:pPr algn="just" defTabSz="685800">
              <a:defRPr/>
            </a:pPr>
            <a:endParaRPr lang="fr-FR" sz="1100" b="1" dirty="0">
              <a:solidFill>
                <a:schemeClr val="tx1">
                  <a:lumMod val="85000"/>
                  <a:lumOff val="15000"/>
                </a:schemeClr>
              </a:solidFill>
            </a:endParaRPr>
          </a:p>
          <a:p>
            <a:pPr algn="just" defTabSz="685800">
              <a:defRPr/>
            </a:pPr>
            <a:endParaRPr lang="fr-FR" sz="1100" b="1" dirty="0">
              <a:solidFill>
                <a:schemeClr val="tx1">
                  <a:lumMod val="85000"/>
                  <a:lumOff val="15000"/>
                </a:schemeClr>
              </a:solidFill>
            </a:endParaRPr>
          </a:p>
          <a:p>
            <a:pPr algn="just" defTabSz="685800">
              <a:defRPr/>
            </a:pPr>
            <a:r>
              <a:rPr lang="fr-FR" sz="1100" b="1" dirty="0">
                <a:solidFill>
                  <a:schemeClr val="tx1">
                    <a:lumMod val="85000"/>
                    <a:lumOff val="15000"/>
                  </a:schemeClr>
                </a:solidFill>
              </a:rPr>
              <a:t>En cours </a:t>
            </a:r>
            <a:r>
              <a:rPr lang="mr-IN" sz="1100" b="1" dirty="0">
                <a:solidFill>
                  <a:schemeClr val="tx1">
                    <a:lumMod val="85000"/>
                    <a:lumOff val="15000"/>
                  </a:schemeClr>
                </a:solidFill>
              </a:rPr>
              <a:t>–</a:t>
            </a:r>
            <a:r>
              <a:rPr lang="fr-FR" sz="1100" b="1" dirty="0">
                <a:solidFill>
                  <a:schemeClr val="tx1">
                    <a:lumMod val="85000"/>
                    <a:lumOff val="15000"/>
                  </a:schemeClr>
                </a:solidFill>
              </a:rPr>
              <a:t> </a:t>
            </a:r>
            <a:r>
              <a:rPr lang="fr-FR" sz="1100" b="1" dirty="0">
                <a:ea typeface="Arial" charset="0"/>
                <a:cs typeface="Arial" charset="0"/>
              </a:rPr>
              <a:t>Développeur Web &amp; Web Mobile </a:t>
            </a:r>
            <a:r>
              <a:rPr lang="fr-FR" sz="1100" b="1" dirty="0"/>
              <a:t> </a:t>
            </a:r>
            <a:r>
              <a:rPr lang="fr-FR" sz="1100" b="1" dirty="0">
                <a:solidFill>
                  <a:schemeClr val="tx1">
                    <a:lumMod val="85000"/>
                    <a:lumOff val="15000"/>
                  </a:schemeClr>
                </a:solidFill>
              </a:rPr>
              <a:t>–  </a:t>
            </a:r>
            <a:r>
              <a:rPr lang="en-GB" sz="1100" b="1" dirty="0" err="1">
                <a:solidFill>
                  <a:schemeClr val="tx1">
                    <a:lumMod val="85000"/>
                    <a:lumOff val="15000"/>
                  </a:schemeClr>
                </a:solidFill>
                <a:ea typeface="Times New Roman" charset="0"/>
                <a:cs typeface="Times New Roman" charset="0"/>
              </a:rPr>
              <a:t>Onlineformapro</a:t>
            </a:r>
            <a:endParaRPr lang="en-GB" sz="1100" b="1" dirty="0">
              <a:solidFill>
                <a:schemeClr val="tx1">
                  <a:lumMod val="85000"/>
                  <a:lumOff val="15000"/>
                </a:schemeClr>
              </a:solidFill>
              <a:ea typeface="Times New Roman" charset="0"/>
              <a:cs typeface="Times New Roman" charset="0"/>
            </a:endParaRPr>
          </a:p>
          <a:p>
            <a:pPr algn="just" defTabSz="685800">
              <a:defRPr/>
            </a:pPr>
            <a:r>
              <a:rPr lang="fr-FR" sz="1100" dirty="0">
                <a:solidFill>
                  <a:schemeClr val="tx1">
                    <a:lumMod val="50000"/>
                    <a:lumOff val="50000"/>
                  </a:schemeClr>
                </a:solidFill>
                <a:ea typeface="Times New Roman" charset="0"/>
                <a:cs typeface="Times New Roman" charset="0"/>
              </a:rPr>
              <a:t>Création de sites web avec HTML5 ,CSS3 et PHP ; Découpage et intégration de maquettes ;️ Utilisation de Bootstrap, de Git et GitHub ; Programmation en JavaScript ; Utilisation du JavaScript pour le web ; Création de sites avec WordPress; Utilisation de base de données, développement en programmation orientée objet; Utilisation de l’architecture MVC,</a:t>
            </a:r>
            <a:endParaRPr lang="fr-FR" sz="1100" b="1" dirty="0">
              <a:solidFill>
                <a:schemeClr val="tx1">
                  <a:lumMod val="85000"/>
                  <a:lumOff val="15000"/>
                </a:schemeClr>
              </a:solidFill>
            </a:endParaRPr>
          </a:p>
          <a:p>
            <a:pPr algn="just" defTabSz="685800">
              <a:defRPr/>
            </a:pPr>
            <a:endParaRPr lang="fr-FR" sz="1100" b="1" dirty="0">
              <a:solidFill>
                <a:schemeClr val="tx1">
                  <a:lumMod val="85000"/>
                  <a:lumOff val="15000"/>
                </a:schemeClr>
              </a:solidFill>
            </a:endParaRPr>
          </a:p>
          <a:p>
            <a:pPr algn="just" defTabSz="685800">
              <a:defRPr/>
            </a:pPr>
            <a:r>
              <a:rPr lang="fr-FR" sz="1100" b="1" dirty="0">
                <a:solidFill>
                  <a:schemeClr val="tx1">
                    <a:lumMod val="85000"/>
                    <a:lumOff val="15000"/>
                  </a:schemeClr>
                </a:solidFill>
              </a:rPr>
              <a:t>2020 </a:t>
            </a:r>
            <a:r>
              <a:rPr lang="mr-IN" sz="1100" b="1" dirty="0">
                <a:solidFill>
                  <a:schemeClr val="tx1">
                    <a:lumMod val="85000"/>
                    <a:lumOff val="15000"/>
                  </a:schemeClr>
                </a:solidFill>
              </a:rPr>
              <a:t>–</a:t>
            </a:r>
            <a:r>
              <a:rPr lang="fr-FR" sz="1100" b="1" dirty="0">
                <a:solidFill>
                  <a:schemeClr val="tx1">
                    <a:lumMod val="85000"/>
                    <a:lumOff val="15000"/>
                  </a:schemeClr>
                </a:solidFill>
              </a:rPr>
              <a:t> Cléa – INFA Nevers</a:t>
            </a:r>
          </a:p>
          <a:p>
            <a:pPr algn="just" defTabSz="685800">
              <a:defRPr/>
            </a:pPr>
            <a:r>
              <a:rPr lang="fr-FR" sz="1100" dirty="0">
                <a:solidFill>
                  <a:schemeClr val="tx1">
                    <a:lumMod val="50000"/>
                    <a:lumOff val="50000"/>
                  </a:schemeClr>
                </a:solidFill>
              </a:rPr>
              <a:t>L’utilisation des règles de base de calcul et du raisonnement mathématique ; L’utilisation des techniques usuelles de l’information et de la communication numérique ; L’aptitude à travailler dans le cadre de règles définies d’un travail en équipe ; L’aptitude à travailler en autonomie et à réaliser un objectif individuel,</a:t>
            </a:r>
          </a:p>
          <a:p>
            <a:pPr algn="just" defTabSz="685800">
              <a:defRPr/>
            </a:pPr>
            <a:endParaRPr lang="fr-FR" sz="1100" dirty="0"/>
          </a:p>
          <a:p>
            <a:pPr algn="just" defTabSz="685800">
              <a:defRPr/>
            </a:pPr>
            <a:r>
              <a:rPr lang="fr-FR" sz="1100" b="1" dirty="0">
                <a:solidFill>
                  <a:schemeClr val="tx1">
                    <a:lumMod val="85000"/>
                    <a:lumOff val="15000"/>
                  </a:schemeClr>
                </a:solidFill>
              </a:rPr>
              <a:t>2009 </a:t>
            </a:r>
            <a:r>
              <a:rPr lang="mr-IN" sz="1100" b="1" dirty="0">
                <a:solidFill>
                  <a:schemeClr val="tx1">
                    <a:lumMod val="85000"/>
                    <a:lumOff val="15000"/>
                  </a:schemeClr>
                </a:solidFill>
              </a:rPr>
              <a:t>–</a:t>
            </a:r>
            <a:r>
              <a:rPr lang="fr-FR" sz="1100" b="1" dirty="0">
                <a:solidFill>
                  <a:schemeClr val="tx1">
                    <a:lumMod val="85000"/>
                    <a:lumOff val="15000"/>
                  </a:schemeClr>
                </a:solidFill>
              </a:rPr>
              <a:t> BEP Métiers du Bois (niveau) – Lycée François Mansart</a:t>
            </a:r>
          </a:p>
          <a:p>
            <a:pPr algn="just" defTabSz="685800">
              <a:defRPr/>
            </a:pPr>
            <a:r>
              <a:rPr lang="fr-FR" sz="1100" dirty="0">
                <a:solidFill>
                  <a:schemeClr val="tx1">
                    <a:lumMod val="50000"/>
                    <a:lumOff val="50000"/>
                  </a:schemeClr>
                </a:solidFill>
              </a:rPr>
              <a:t>Lire et analyser des documents techniques, utiliser un ordinateur, les logiciels dédiés et la communication par Internet. Préparer et organiser un poste de travail. Fabriquer des éléments, des produits finis, des ouvrages de construction. Contrôler la conformité des matériaux, produits et ouvrages.</a:t>
            </a:r>
          </a:p>
          <a:p>
            <a:pPr algn="just" defTabSz="685800">
              <a:defRPr/>
            </a:pPr>
            <a:endParaRPr lang="fr-FR" sz="1100" dirty="0"/>
          </a:p>
          <a:p>
            <a:pPr algn="just" defTabSz="685800">
              <a:defRPr/>
            </a:pPr>
            <a:endParaRPr lang="fr-FR" sz="1100" dirty="0"/>
          </a:p>
        </p:txBody>
      </p:sp>
      <p:sp>
        <p:nvSpPr>
          <p:cNvPr id="14" name="Rectangle 13"/>
          <p:cNvSpPr/>
          <p:nvPr/>
        </p:nvSpPr>
        <p:spPr>
          <a:xfrm>
            <a:off x="3167063" y="1858997"/>
            <a:ext cx="984565" cy="276999"/>
          </a:xfrm>
          <a:prstGeom prst="rect">
            <a:avLst/>
          </a:prstGeom>
        </p:spPr>
        <p:txBody>
          <a:bodyPr wrap="none">
            <a:spAutoFit/>
          </a:bodyPr>
          <a:lstStyle/>
          <a:p>
            <a:r>
              <a:rPr lang="fr-FR" sz="1200" b="1" dirty="0"/>
              <a:t>FORMATION</a:t>
            </a:r>
            <a:endParaRPr lang="fr-FR" sz="1600" dirty="0"/>
          </a:p>
        </p:txBody>
      </p:sp>
      <p:cxnSp>
        <p:nvCxnSpPr>
          <p:cNvPr id="15" name="Connecteur droit 14"/>
          <p:cNvCxnSpPr>
            <a:cxnSpLocks/>
          </p:cNvCxnSpPr>
          <p:nvPr/>
        </p:nvCxnSpPr>
        <p:spPr>
          <a:xfrm>
            <a:off x="3156783" y="5775231"/>
            <a:ext cx="4252737"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748820" y="0"/>
            <a:ext cx="236530" cy="1069181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22"/>
          <p:cNvSpPr txBox="1"/>
          <p:nvPr/>
        </p:nvSpPr>
        <p:spPr>
          <a:xfrm>
            <a:off x="240636" y="2718851"/>
            <a:ext cx="2187802" cy="1954381"/>
          </a:xfrm>
          <a:prstGeom prst="rect">
            <a:avLst/>
          </a:prstGeom>
          <a:noFill/>
        </p:spPr>
        <p:txBody>
          <a:bodyPr wrap="square" rtlCol="0">
            <a:spAutoFit/>
          </a:bodyPr>
          <a:lstStyle/>
          <a:p>
            <a:pPr defTabSz="685800">
              <a:defRPr/>
            </a:pPr>
            <a:r>
              <a:rPr lang="fr-FR" sz="1100" dirty="0">
                <a:solidFill>
                  <a:schemeClr val="bg1"/>
                </a:solidFill>
                <a:ea typeface="Arial" charset="0"/>
                <a:cs typeface="Arial" charset="0"/>
              </a:rPr>
              <a:t> Je me forme au Développement Web a l'Access Code </a:t>
            </a:r>
            <a:r>
              <a:rPr lang="fr-FR" sz="1100" dirty="0" err="1">
                <a:solidFill>
                  <a:schemeClr val="bg1"/>
                </a:solidFill>
                <a:ea typeface="Arial" charset="0"/>
                <a:cs typeface="Arial" charset="0"/>
              </a:rPr>
              <a:t>School</a:t>
            </a:r>
            <a:r>
              <a:rPr lang="fr-FR" sz="1100" dirty="0">
                <a:solidFill>
                  <a:schemeClr val="bg1"/>
                </a:solidFill>
                <a:ea typeface="Arial" charset="0"/>
                <a:cs typeface="Arial" charset="0"/>
              </a:rPr>
              <a:t> de Nevers, afin de préparer un Titre Professionnel de Développeur Web &amp; Web Mobile (niveau 5, équivalent bac + 2).</a:t>
            </a:r>
          </a:p>
          <a:p>
            <a:pPr algn="just" defTabSz="685800">
              <a:defRPr/>
            </a:pPr>
            <a:endParaRPr lang="fr-FR" sz="1100" dirty="0">
              <a:solidFill>
                <a:schemeClr val="bg1"/>
              </a:solidFill>
              <a:ea typeface="Arial" charset="0"/>
              <a:cs typeface="Arial" charset="0"/>
            </a:endParaRPr>
          </a:p>
          <a:p>
            <a:pPr defTabSz="685800">
              <a:defRPr/>
            </a:pPr>
            <a:r>
              <a:rPr lang="fr-FR" sz="1100" dirty="0">
                <a:solidFill>
                  <a:schemeClr val="bg1"/>
                </a:solidFill>
                <a:ea typeface="Arial" charset="0"/>
                <a:cs typeface="Arial" charset="0"/>
              </a:rPr>
              <a:t>Je suis actuellement a la recherche d’un stage du 30/10/2020 au 08/01/2021 pour valider mon titre professionnel.</a:t>
            </a:r>
          </a:p>
        </p:txBody>
      </p:sp>
      <p:sp>
        <p:nvSpPr>
          <p:cNvPr id="18" name="Rectangle 17"/>
          <p:cNvSpPr/>
          <p:nvPr/>
        </p:nvSpPr>
        <p:spPr>
          <a:xfrm>
            <a:off x="153500" y="2482637"/>
            <a:ext cx="841897" cy="276999"/>
          </a:xfrm>
          <a:prstGeom prst="rect">
            <a:avLst/>
          </a:prstGeom>
        </p:spPr>
        <p:txBody>
          <a:bodyPr wrap="none">
            <a:spAutoFit/>
          </a:bodyPr>
          <a:lstStyle/>
          <a:p>
            <a:r>
              <a:rPr lang="fr-FR" sz="1200" b="1" dirty="0">
                <a:solidFill>
                  <a:schemeClr val="bg1"/>
                </a:solidFill>
              </a:rPr>
              <a:t>A PROPOS</a:t>
            </a:r>
            <a:endParaRPr lang="fr-FR" sz="1200" dirty="0">
              <a:solidFill>
                <a:schemeClr val="bg1"/>
              </a:solidFill>
            </a:endParaRPr>
          </a:p>
        </p:txBody>
      </p:sp>
      <p:grpSp>
        <p:nvGrpSpPr>
          <p:cNvPr id="8" name="Groupe 7">
            <a:extLst>
              <a:ext uri="{FF2B5EF4-FFF2-40B4-BE49-F238E27FC236}">
                <a16:creationId xmlns:a16="http://schemas.microsoft.com/office/drawing/2014/main" id="{4CD7D838-69C9-4581-9358-4697468EB174}"/>
              </a:ext>
            </a:extLst>
          </p:cNvPr>
          <p:cNvGrpSpPr/>
          <p:nvPr/>
        </p:nvGrpSpPr>
        <p:grpSpPr>
          <a:xfrm>
            <a:off x="3278777" y="746892"/>
            <a:ext cx="4184530" cy="1041207"/>
            <a:chOff x="3249365" y="1157701"/>
            <a:chExt cx="4184530" cy="1041207"/>
          </a:xfrm>
        </p:grpSpPr>
        <p:sp>
          <p:nvSpPr>
            <p:cNvPr id="19" name="Ellipse 18"/>
            <p:cNvSpPr/>
            <p:nvPr/>
          </p:nvSpPr>
          <p:spPr>
            <a:xfrm>
              <a:off x="3249367" y="1272304"/>
              <a:ext cx="311971" cy="3119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203" y="1355530"/>
              <a:ext cx="164955" cy="164955"/>
            </a:xfrm>
            <a:prstGeom prst="rect">
              <a:avLst/>
            </a:prstGeom>
          </p:spPr>
        </p:pic>
        <p:sp>
          <p:nvSpPr>
            <p:cNvPr id="21" name="Ellipse 20"/>
            <p:cNvSpPr/>
            <p:nvPr/>
          </p:nvSpPr>
          <p:spPr>
            <a:xfrm>
              <a:off x="3249365" y="1710837"/>
              <a:ext cx="311971" cy="3119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p:cNvSpPr/>
            <p:nvPr/>
          </p:nvSpPr>
          <p:spPr>
            <a:xfrm>
              <a:off x="5231885" y="1242860"/>
              <a:ext cx="311971" cy="3119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p:cNvSpPr/>
            <p:nvPr/>
          </p:nvSpPr>
          <p:spPr>
            <a:xfrm>
              <a:off x="5231885" y="1684176"/>
              <a:ext cx="311971" cy="31197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8179" y="1796758"/>
              <a:ext cx="167573" cy="167573"/>
            </a:xfrm>
            <a:prstGeom prst="rect">
              <a:avLst/>
            </a:prstGeom>
          </p:spPr>
        </p:pic>
        <p:pic>
          <p:nvPicPr>
            <p:cNvPr id="25" name="Picture 1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0879" y="1318203"/>
              <a:ext cx="169953" cy="169953"/>
            </a:xfrm>
            <a:prstGeom prst="rect">
              <a:avLst/>
            </a:prstGeom>
          </p:spPr>
        </p:pic>
        <p:pic>
          <p:nvPicPr>
            <p:cNvPr id="26" name="Pictur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4347" y="1760329"/>
              <a:ext cx="168377" cy="168377"/>
            </a:xfrm>
            <a:prstGeom prst="rect">
              <a:avLst/>
            </a:prstGeom>
          </p:spPr>
        </p:pic>
        <p:sp>
          <p:nvSpPr>
            <p:cNvPr id="27" name="ZoneTexte 26"/>
            <p:cNvSpPr txBox="1"/>
            <p:nvPr/>
          </p:nvSpPr>
          <p:spPr>
            <a:xfrm>
              <a:off x="3562354" y="1176397"/>
              <a:ext cx="683200" cy="215444"/>
            </a:xfrm>
            <a:prstGeom prst="rect">
              <a:avLst/>
            </a:prstGeom>
            <a:noFill/>
          </p:spPr>
          <p:txBody>
            <a:bodyPr wrap="none" rtlCol="0">
              <a:spAutoFit/>
            </a:bodyPr>
            <a:lstStyle/>
            <a:p>
              <a:r>
                <a:rPr lang="fr-FR" sz="800" b="1" dirty="0"/>
                <a:t>TELEPHONE</a:t>
              </a:r>
            </a:p>
          </p:txBody>
        </p:sp>
        <p:sp>
          <p:nvSpPr>
            <p:cNvPr id="28" name="ZoneTexte 27"/>
            <p:cNvSpPr txBox="1"/>
            <p:nvPr/>
          </p:nvSpPr>
          <p:spPr>
            <a:xfrm>
              <a:off x="3562354" y="1630821"/>
              <a:ext cx="564578" cy="215444"/>
            </a:xfrm>
            <a:prstGeom prst="rect">
              <a:avLst/>
            </a:prstGeom>
            <a:noFill/>
          </p:spPr>
          <p:txBody>
            <a:bodyPr wrap="none" rtlCol="0">
              <a:spAutoFit/>
            </a:bodyPr>
            <a:lstStyle/>
            <a:p>
              <a:r>
                <a:rPr lang="fr-FR" sz="800" b="1" dirty="0"/>
                <a:t>ADRESSE</a:t>
              </a:r>
            </a:p>
          </p:txBody>
        </p:sp>
        <p:sp>
          <p:nvSpPr>
            <p:cNvPr id="29" name="ZoneTexte 28"/>
            <p:cNvSpPr txBox="1"/>
            <p:nvPr/>
          </p:nvSpPr>
          <p:spPr>
            <a:xfrm>
              <a:off x="5551258" y="1157701"/>
              <a:ext cx="457176" cy="215444"/>
            </a:xfrm>
            <a:prstGeom prst="rect">
              <a:avLst/>
            </a:prstGeom>
            <a:noFill/>
          </p:spPr>
          <p:txBody>
            <a:bodyPr wrap="none" rtlCol="0">
              <a:spAutoFit/>
            </a:bodyPr>
            <a:lstStyle/>
            <a:p>
              <a:r>
                <a:rPr lang="fr-FR" sz="800" b="1" dirty="0"/>
                <a:t>EMAIL</a:t>
              </a:r>
            </a:p>
          </p:txBody>
        </p:sp>
        <p:sp>
          <p:nvSpPr>
            <p:cNvPr id="30" name="ZoneTexte 29"/>
            <p:cNvSpPr txBox="1"/>
            <p:nvPr/>
          </p:nvSpPr>
          <p:spPr>
            <a:xfrm>
              <a:off x="5538392" y="1591091"/>
              <a:ext cx="575799" cy="215444"/>
            </a:xfrm>
            <a:prstGeom prst="rect">
              <a:avLst/>
            </a:prstGeom>
            <a:noFill/>
          </p:spPr>
          <p:txBody>
            <a:bodyPr wrap="none" rtlCol="0">
              <a:spAutoFit/>
            </a:bodyPr>
            <a:lstStyle/>
            <a:p>
              <a:r>
                <a:rPr lang="fr-FR" sz="800" b="1" dirty="0"/>
                <a:t>RESEAUX</a:t>
              </a:r>
            </a:p>
          </p:txBody>
        </p:sp>
        <p:sp>
          <p:nvSpPr>
            <p:cNvPr id="31" name="ZoneTexte 30"/>
            <p:cNvSpPr txBox="1"/>
            <p:nvPr/>
          </p:nvSpPr>
          <p:spPr>
            <a:xfrm>
              <a:off x="3554566" y="1798798"/>
              <a:ext cx="1335622" cy="400110"/>
            </a:xfrm>
            <a:prstGeom prst="rect">
              <a:avLst/>
            </a:prstGeom>
            <a:noFill/>
          </p:spPr>
          <p:txBody>
            <a:bodyPr wrap="none" rtlCol="0">
              <a:spAutoFit/>
            </a:bodyPr>
            <a:lstStyle/>
            <a:p>
              <a:r>
                <a:rPr lang="fr-FR" sz="1000" dirty="0">
                  <a:solidFill>
                    <a:schemeClr val="tx1">
                      <a:lumMod val="50000"/>
                      <a:lumOff val="50000"/>
                    </a:schemeClr>
                  </a:solidFill>
                </a:rPr>
                <a:t>74 rue Francis Garnier</a:t>
              </a:r>
            </a:p>
            <a:p>
              <a:r>
                <a:rPr lang="fr-FR" sz="1000" dirty="0">
                  <a:solidFill>
                    <a:schemeClr val="tx1">
                      <a:lumMod val="50000"/>
                      <a:lumOff val="50000"/>
                    </a:schemeClr>
                  </a:solidFill>
                </a:rPr>
                <a:t>58000 Nevers</a:t>
              </a:r>
            </a:p>
          </p:txBody>
        </p:sp>
        <p:sp>
          <p:nvSpPr>
            <p:cNvPr id="32" name="ZoneTexte 31"/>
            <p:cNvSpPr txBox="1"/>
            <p:nvPr/>
          </p:nvSpPr>
          <p:spPr>
            <a:xfrm>
              <a:off x="5550975" y="1316843"/>
              <a:ext cx="1510350" cy="246221"/>
            </a:xfrm>
            <a:prstGeom prst="rect">
              <a:avLst/>
            </a:prstGeom>
            <a:noFill/>
          </p:spPr>
          <p:txBody>
            <a:bodyPr wrap="none" rtlCol="0">
              <a:spAutoFit/>
            </a:bodyPr>
            <a:lstStyle/>
            <a:p>
              <a:r>
                <a:rPr lang="fr-FR" sz="1000" dirty="0" err="1">
                  <a:solidFill>
                    <a:schemeClr val="tx1">
                      <a:lumMod val="50000"/>
                      <a:lumOff val="50000"/>
                    </a:schemeClr>
                  </a:solidFill>
                </a:rPr>
                <a:t>s.thibault@codeur.online</a:t>
              </a:r>
              <a:endParaRPr lang="fr-FR" sz="1000" dirty="0">
                <a:solidFill>
                  <a:schemeClr val="tx1">
                    <a:lumMod val="50000"/>
                    <a:lumOff val="50000"/>
                  </a:schemeClr>
                </a:solidFill>
              </a:endParaRPr>
            </a:p>
          </p:txBody>
        </p:sp>
        <p:sp>
          <p:nvSpPr>
            <p:cNvPr id="33" name="ZoneTexte 32"/>
            <p:cNvSpPr txBox="1"/>
            <p:nvPr/>
          </p:nvSpPr>
          <p:spPr>
            <a:xfrm>
              <a:off x="5540428" y="1748307"/>
              <a:ext cx="1893467" cy="400110"/>
            </a:xfrm>
            <a:prstGeom prst="rect">
              <a:avLst/>
            </a:prstGeom>
            <a:noFill/>
          </p:spPr>
          <p:txBody>
            <a:bodyPr wrap="none" rtlCol="0">
              <a:spAutoFit/>
            </a:bodyPr>
            <a:lstStyle/>
            <a:p>
              <a:r>
                <a:rPr lang="fr-FR" sz="1000" dirty="0">
                  <a:solidFill>
                    <a:schemeClr val="tx1">
                      <a:lumMod val="50000"/>
                      <a:lumOff val="50000"/>
                    </a:schemeClr>
                  </a:solidFill>
                </a:rPr>
                <a:t>linkedin.com/in/</a:t>
              </a:r>
              <a:r>
                <a:rPr lang="fr-FR" sz="1000" dirty="0" err="1">
                  <a:solidFill>
                    <a:schemeClr val="tx1">
                      <a:lumMod val="50000"/>
                      <a:lumOff val="50000"/>
                    </a:schemeClr>
                  </a:solidFill>
                </a:rPr>
                <a:t>thibault</a:t>
              </a:r>
              <a:r>
                <a:rPr lang="fr-FR" sz="1000" dirty="0">
                  <a:solidFill>
                    <a:schemeClr val="tx1">
                      <a:lumMod val="50000"/>
                      <a:lumOff val="50000"/>
                    </a:schemeClr>
                  </a:solidFill>
                </a:rPr>
                <a:t>-sylvain/</a:t>
              </a:r>
            </a:p>
            <a:p>
              <a:r>
                <a:rPr lang="fr-FR" sz="1000" dirty="0">
                  <a:solidFill>
                    <a:schemeClr val="tx1">
                      <a:lumMod val="50000"/>
                      <a:lumOff val="50000"/>
                    </a:schemeClr>
                  </a:solidFill>
                </a:rPr>
                <a:t>github.com/S-Thibault</a:t>
              </a:r>
            </a:p>
          </p:txBody>
        </p:sp>
        <p:sp>
          <p:nvSpPr>
            <p:cNvPr id="34" name="ZoneTexte 33"/>
            <p:cNvSpPr txBox="1"/>
            <p:nvPr/>
          </p:nvSpPr>
          <p:spPr>
            <a:xfrm>
              <a:off x="3568457" y="1338053"/>
              <a:ext cx="957313" cy="246221"/>
            </a:xfrm>
            <a:prstGeom prst="rect">
              <a:avLst/>
            </a:prstGeom>
            <a:noFill/>
          </p:spPr>
          <p:txBody>
            <a:bodyPr wrap="none" rtlCol="0">
              <a:spAutoFit/>
            </a:bodyPr>
            <a:lstStyle/>
            <a:p>
              <a:r>
                <a:rPr lang="fr-FR" sz="1000" dirty="0">
                  <a:solidFill>
                    <a:schemeClr val="tx1">
                      <a:lumMod val="50000"/>
                      <a:lumOff val="50000"/>
                    </a:schemeClr>
                  </a:solidFill>
                </a:rPr>
                <a:t>07 86 25 72 22</a:t>
              </a:r>
            </a:p>
          </p:txBody>
        </p:sp>
      </p:grpSp>
      <p:cxnSp>
        <p:nvCxnSpPr>
          <p:cNvPr id="35" name="Connecteur droit 34"/>
          <p:cNvCxnSpPr>
            <a:cxnSpLocks/>
          </p:cNvCxnSpPr>
          <p:nvPr/>
        </p:nvCxnSpPr>
        <p:spPr>
          <a:xfrm>
            <a:off x="3185101" y="1854595"/>
            <a:ext cx="4249739"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185101" y="452853"/>
            <a:ext cx="784189" cy="276999"/>
          </a:xfrm>
          <a:prstGeom prst="rect">
            <a:avLst/>
          </a:prstGeom>
        </p:spPr>
        <p:txBody>
          <a:bodyPr wrap="none">
            <a:spAutoFit/>
          </a:bodyPr>
          <a:lstStyle/>
          <a:p>
            <a:r>
              <a:rPr lang="fr-FR" sz="1200" b="1" dirty="0"/>
              <a:t>CONTACT</a:t>
            </a:r>
            <a:endParaRPr lang="fr-FR" sz="1200" dirty="0"/>
          </a:p>
        </p:txBody>
      </p:sp>
      <p:cxnSp>
        <p:nvCxnSpPr>
          <p:cNvPr id="37" name="Connecteur droit 36"/>
          <p:cNvCxnSpPr>
            <a:cxnSpLocks/>
          </p:cNvCxnSpPr>
          <p:nvPr/>
        </p:nvCxnSpPr>
        <p:spPr>
          <a:xfrm>
            <a:off x="3167063" y="457424"/>
            <a:ext cx="4220325"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0" y="1788099"/>
            <a:ext cx="2733514" cy="461665"/>
          </a:xfrm>
          <a:prstGeom prst="rect">
            <a:avLst/>
          </a:prstGeom>
          <a:noFill/>
        </p:spPr>
        <p:txBody>
          <a:bodyPr wrap="square" rtlCol="0">
            <a:spAutoFit/>
          </a:bodyPr>
          <a:lstStyle/>
          <a:p>
            <a:pPr algn="ctr"/>
            <a:r>
              <a:rPr lang="fr-FR" sz="2400" b="1" dirty="0">
                <a:solidFill>
                  <a:schemeClr val="bg1"/>
                </a:solidFill>
                <a:effectLst>
                  <a:outerShdw blurRad="38100" dist="38100" dir="2700000" algn="tl">
                    <a:srgbClr val="000000">
                      <a:alpha val="43137"/>
                    </a:srgbClr>
                  </a:outerShdw>
                </a:effectLst>
              </a:rPr>
              <a:t>S</a:t>
            </a:r>
            <a:r>
              <a:rPr lang="fr-FR" sz="2000" b="1" dirty="0">
                <a:solidFill>
                  <a:schemeClr val="bg1"/>
                </a:solidFill>
                <a:effectLst>
                  <a:outerShdw blurRad="38100" dist="38100" dir="2700000" algn="tl">
                    <a:srgbClr val="000000">
                      <a:alpha val="43137"/>
                    </a:srgbClr>
                  </a:outerShdw>
                </a:effectLst>
              </a:rPr>
              <a:t>ylvain</a:t>
            </a:r>
            <a:r>
              <a:rPr lang="fr-FR" sz="2400" b="1" dirty="0">
                <a:solidFill>
                  <a:schemeClr val="bg1"/>
                </a:solidFill>
                <a:effectLst>
                  <a:outerShdw blurRad="38100" dist="38100" dir="2700000" algn="tl">
                    <a:srgbClr val="000000">
                      <a:alpha val="43137"/>
                    </a:srgbClr>
                  </a:outerShdw>
                </a:effectLst>
              </a:rPr>
              <a:t> T</a:t>
            </a:r>
            <a:r>
              <a:rPr lang="fr-FR" sz="2000" b="1" dirty="0">
                <a:solidFill>
                  <a:schemeClr val="bg1"/>
                </a:solidFill>
                <a:effectLst>
                  <a:outerShdw blurRad="38100" dist="38100" dir="2700000" algn="tl">
                    <a:srgbClr val="000000">
                      <a:alpha val="43137"/>
                    </a:srgbClr>
                  </a:outerShdw>
                </a:effectLst>
              </a:rPr>
              <a:t>HIBAULT</a:t>
            </a:r>
            <a:endParaRPr lang="fr-FR" sz="2400" b="1" dirty="0">
              <a:solidFill>
                <a:schemeClr val="bg1"/>
              </a:solidFill>
              <a:effectLst>
                <a:outerShdw blurRad="38100" dist="38100" dir="2700000" algn="tl">
                  <a:srgbClr val="000000">
                    <a:alpha val="43137"/>
                  </a:srgbClr>
                </a:outerShdw>
              </a:effectLst>
            </a:endParaRPr>
          </a:p>
        </p:txBody>
      </p:sp>
      <p:sp>
        <p:nvSpPr>
          <p:cNvPr id="7" name="ZoneTexte 6"/>
          <p:cNvSpPr txBox="1"/>
          <p:nvPr/>
        </p:nvSpPr>
        <p:spPr>
          <a:xfrm>
            <a:off x="3078000" y="39541"/>
            <a:ext cx="3700052" cy="369332"/>
          </a:xfrm>
          <a:prstGeom prst="rect">
            <a:avLst/>
          </a:prstGeom>
          <a:noFill/>
        </p:spPr>
        <p:txBody>
          <a:bodyPr wrap="none" rtlCol="0">
            <a:spAutoFit/>
          </a:bodyPr>
          <a:lstStyle/>
          <a:p>
            <a:r>
              <a:rPr lang="fr-FR" b="1" dirty="0">
                <a:effectLst>
                  <a:outerShdw blurRad="38100" dist="38100" dir="2700000" algn="tl">
                    <a:srgbClr val="000000">
                      <a:alpha val="43137"/>
                    </a:srgbClr>
                  </a:outerShdw>
                </a:effectLst>
              </a:rPr>
              <a:t>Projet : Formation Développeur Web</a:t>
            </a:r>
          </a:p>
        </p:txBody>
      </p:sp>
      <p:sp>
        <p:nvSpPr>
          <p:cNvPr id="49" name="Rectangle 48"/>
          <p:cNvSpPr/>
          <p:nvPr/>
        </p:nvSpPr>
        <p:spPr>
          <a:xfrm>
            <a:off x="141978" y="5020084"/>
            <a:ext cx="2286460" cy="276999"/>
          </a:xfrm>
          <a:prstGeom prst="rect">
            <a:avLst/>
          </a:prstGeom>
        </p:spPr>
        <p:txBody>
          <a:bodyPr wrap="none">
            <a:spAutoFit/>
          </a:bodyPr>
          <a:lstStyle/>
          <a:p>
            <a:r>
              <a:rPr lang="fr-FR" sz="1200" b="1" dirty="0">
                <a:solidFill>
                  <a:schemeClr val="bg1"/>
                </a:solidFill>
              </a:rPr>
              <a:t>CERTIFICATS OPENCLASSROOMS</a:t>
            </a:r>
            <a:endParaRPr lang="fr-FR" sz="1200" dirty="0">
              <a:solidFill>
                <a:schemeClr val="bg1"/>
              </a:solidFill>
            </a:endParaRPr>
          </a:p>
        </p:txBody>
      </p:sp>
      <p:cxnSp>
        <p:nvCxnSpPr>
          <p:cNvPr id="62" name="Connecteur droit 61"/>
          <p:cNvCxnSpPr/>
          <p:nvPr/>
        </p:nvCxnSpPr>
        <p:spPr>
          <a:xfrm>
            <a:off x="219636" y="2402775"/>
            <a:ext cx="2187802"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a:off x="223611" y="4932329"/>
            <a:ext cx="2187802"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TextBox 22">
            <a:extLst>
              <a:ext uri="{FF2B5EF4-FFF2-40B4-BE49-F238E27FC236}">
                <a16:creationId xmlns:a16="http://schemas.microsoft.com/office/drawing/2014/main" id="{6A5D967F-4740-4393-A5B2-1D465F75F297}"/>
              </a:ext>
            </a:extLst>
          </p:cNvPr>
          <p:cNvSpPr txBox="1"/>
          <p:nvPr/>
        </p:nvSpPr>
        <p:spPr>
          <a:xfrm>
            <a:off x="219636" y="5319941"/>
            <a:ext cx="2300052" cy="5190592"/>
          </a:xfrm>
          <a:prstGeom prst="rect">
            <a:avLst/>
          </a:prstGeom>
          <a:noFill/>
        </p:spPr>
        <p:txBody>
          <a:bodyPr wrap="square" rtlCol="0">
            <a:spAutoFit/>
          </a:bodyPr>
          <a:lstStyle/>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Apprenez à créer votre site web avec HTML5 et CSS3</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Apprenez à apprendre</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Apprenez à utiliser la ligne de commande dans un terminal</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Découpez et intégrez une maquette</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Prenez en main Bootstrap</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Comprendre le Web</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Optimisez le référencement de votre site (SEO) en améliorant ses performances techniques</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Mettez en place un système de veille informationnelle</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Utilisez Git et GitHub pour vos projets de développement</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Améliorez l'impact de vos présentations</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Créez des animations CSS modernes</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Apprenez à programmer avec JavaScript</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Créez un site moderne et professionnel avec WordPress 5</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Écrivez du JavaScript pour le web</a:t>
            </a:r>
          </a:p>
          <a:p>
            <a:pPr marL="171450" indent="-171450" defTabSz="685800">
              <a:spcAft>
                <a:spcPts val="200"/>
              </a:spcAft>
              <a:buFont typeface="Wingdings" panose="05000000000000000000" pitchFamily="2" charset="2"/>
              <a:buChar char="q"/>
              <a:defRPr/>
            </a:pPr>
            <a:r>
              <a:rPr lang="fr-FR" sz="1100" dirty="0">
                <a:solidFill>
                  <a:schemeClr val="bg1"/>
                </a:solidFill>
                <a:ea typeface="Arial" charset="0"/>
                <a:cs typeface="Arial" charset="0"/>
              </a:rPr>
              <a:t>Débutez la programmation avec Java</a:t>
            </a:r>
          </a:p>
        </p:txBody>
      </p:sp>
    </p:spTree>
    <p:extLst>
      <p:ext uri="{BB962C8B-B14F-4D97-AF65-F5344CB8AC3E}">
        <p14:creationId xmlns:p14="http://schemas.microsoft.com/office/powerpoint/2010/main" val="130431721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1390</TotalTime>
  <Words>609</Words>
  <Application>Microsoft Office PowerPoint</Application>
  <PresentationFormat>Personnalisé</PresentationFormat>
  <Paragraphs>53</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Wingdings</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acs</cp:lastModifiedBy>
  <cp:revision>34</cp:revision>
  <dcterms:created xsi:type="dcterms:W3CDTF">2017-11-12T00:45:54Z</dcterms:created>
  <dcterms:modified xsi:type="dcterms:W3CDTF">2020-09-17T07:17:30Z</dcterms:modified>
</cp:coreProperties>
</file>