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fA6HGnrNjjshPUNA2GZ0gAVbi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cdb6d217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" name="Google Shape;29;gacdb6d217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d1dabd3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b2d1dabd3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d1dabd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b2d1dabd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d1dabd3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b2d1dabd3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a2010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aa2010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a201055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aa201055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d1dabd3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b2d1dabd3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d1dabd3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b2d1dabd3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2a19b6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gb2a19b6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2d1dabd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" name="Google Shape;48;gb2d1dabd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1fa923c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a1fa923c5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d1dabd3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2d1dabd3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d1dabd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b2d1dabd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d1dabd3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b2d1dabd3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d1dabd3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gb2d1dabd3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DB3F-6370-6A39-8D0A-0CFAA680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2586D-3C92-1EE2-44E2-E254A7B6F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3D29-24C3-2ADF-2803-52F80329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D4BE-EA31-C7CA-D144-EE4140A4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F3D6-ADA0-831D-7B87-7BCFD3F8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2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A7D6-AA2A-AC4B-8E89-8DA3238B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A98D7-F42C-71D6-5E15-27F579C96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4AB4-0D76-ADD4-B80C-4BF2F01E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2D03-F273-8D64-1AC4-2419004C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86CF-4C06-5663-D735-2982820E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1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9F670-06D6-959F-79CA-FF05888FC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9DE9E-592D-2CAF-862E-51EB86FE8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09BF-1C9C-F12C-34B2-1442142A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5D72-C88E-D3DA-A8C0-BD0C9204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3299A-9D21-8859-335C-7DC6F3A6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4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sz="41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53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Right Side Image">
  <p:cSld name="Title + Body + Right Side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9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9E7F-E406-C436-ADFB-BF064980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1141-A835-F185-F21F-4DD5DE19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C84C-099B-9082-6EC9-DAC8FD1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9454-A9B4-12A7-E01A-4868AE78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3CBE-A18D-3F3F-8950-7EA89907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0555-D246-E557-49C4-81BBD203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E6D46-2A48-7F6C-3A53-755A5A87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E153-080F-2B5B-9968-2640E146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A0A1-89EF-1231-F1F3-D397AE90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720E-16CC-53B3-CFAA-59B70F7A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91A3-054F-19F1-137A-19AFE7D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ADC6-2DB8-8781-4796-C66C68E8D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F3DA1-D19B-9271-30EC-7551A0B56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0EC7-4043-2769-D07E-BE2D4BCE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8CFF4-A25B-DAE3-3812-2E878F4C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BF6BC-D83C-22C4-D287-D0973894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7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05D9-3942-F40F-CA6F-5F79843D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577D-D64F-06C2-3D4D-08C73E22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095E5-75C5-2AF3-84FC-66DC624A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88240-6F9B-3F12-6F4D-250A54AF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7D8C4-ABD6-CAED-E775-17D8EB4C9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2CAED-C45E-0576-0E4F-2CE9999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69DA1-7955-46E7-E542-C8B644B8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29097-3420-4658-516E-0B79D9B5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9C74-08C3-D20D-5BE8-6A7BBBDF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8CC25-D4E6-E12A-BEC1-D5C2242C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81105-182B-F524-B95A-504EE107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9322B-3EDE-1723-4830-651D6BF0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3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5C500-B38B-BEB1-AE20-DF34ABE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0F62D-69A4-0ADE-7919-D794EB26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1247-D6CE-44F4-3A0A-3DD98458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7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385C-D0C1-4316-CE72-58125636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05A2-3733-AFF7-BAAD-F6B8725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B6507-EB76-7FAD-5E52-DFE78C28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A3D7D-6C0F-61F4-4B19-D5753517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1DD62-E507-7C67-F90F-153CAA17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C86D5-811E-6975-EA8B-7B0B431A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ACD0-B150-3CF4-959B-35D18ED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02F15-A182-5087-F012-CEB493ED4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270F-8FCE-3713-9FB4-2126E3760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35E3-1899-3590-0710-9842B9D7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A39B-BA57-C498-57F2-7A6C5CC4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Meghana Harsh Ghogare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F3CE-E7EC-D8FC-2A28-1B5F172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0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EF629-FA70-4ED7-A455-48B2FAA1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110EE-1470-1B7B-24B5-2BAABC5C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0A05-3290-7091-A7C6-1A171C62E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1AB2-417E-E859-5A5C-57C44E778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Dr. Meghana Harsh Ghogare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E4B0-AEA7-EFA3-8770-9946BEE1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646E-269A-4AC8-BEC6-C2AF95A7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cdb6d217b_0_200"/>
          <p:cNvSpPr txBox="1"/>
          <p:nvPr/>
        </p:nvSpPr>
        <p:spPr>
          <a:xfrm>
            <a:off x="822750" y="1163900"/>
            <a:ext cx="10546500" cy="3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Fruit Recognition</a:t>
            </a:r>
            <a:endParaRPr sz="95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d1dabd33_0_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Setup</a:t>
            </a:r>
            <a:endParaRPr b="0"/>
          </a:p>
        </p:txBody>
      </p:sp>
      <p:sp>
        <p:nvSpPr>
          <p:cNvPr id="91" name="Google Shape;91;gb2d1dabd33_0_11"/>
          <p:cNvSpPr txBox="1">
            <a:spLocks noGrp="1"/>
          </p:cNvSpPr>
          <p:nvPr>
            <p:ph type="body" idx="1"/>
          </p:nvPr>
        </p:nvSpPr>
        <p:spPr>
          <a:xfrm>
            <a:off x="357000" y="1359900"/>
            <a:ext cx="11478000" cy="4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 run on a normal CPU, having a ‘CUDA’ enabled GPU helps models get trained quicker.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‘Google’s Colaboratory’ is the developer's best friend when it comes to deep learning.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Colaboratory is a Google research project created to help machine learning education and research. 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Hosted on Google Cloud instances which we can use for free. </a:t>
            </a:r>
            <a:endParaRPr sz="2500"/>
          </a:p>
        </p:txBody>
      </p:sp>
      <p:cxnSp>
        <p:nvCxnSpPr>
          <p:cNvPr id="92" name="Google Shape;92;gb2d1dabd33_0_1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d1dabd33_0_39"/>
          <p:cNvSpPr txBox="1"/>
          <p:nvPr/>
        </p:nvSpPr>
        <p:spPr>
          <a:xfrm>
            <a:off x="822750" y="1110175"/>
            <a:ext cx="10546500" cy="3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Time Prediction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d1dabd33_0_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For Example</a:t>
            </a:r>
            <a:endParaRPr b="0"/>
          </a:p>
        </p:txBody>
      </p:sp>
      <p:sp>
        <p:nvSpPr>
          <p:cNvPr id="103" name="Google Shape;103;gb2d1dabd33_0_43"/>
          <p:cNvSpPr txBox="1">
            <a:spLocks noGrp="1"/>
          </p:cNvSpPr>
          <p:nvPr>
            <p:ph type="body" idx="1"/>
          </p:nvPr>
        </p:nvSpPr>
        <p:spPr>
          <a:xfrm>
            <a:off x="101700" y="1276500"/>
            <a:ext cx="11988600" cy="3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built a model that can classify different types of fruits and vegetables, we can go ahead and make a simple application out of it.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 customer would click an image with his smart phone and upload it in our application and we detect the fruit name and return it back to the customer.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to build a pipeline that takes an input as a single image and the output would be a string that tells the name of the fruit.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04" name="Google Shape;104;gb2d1dabd33_0_43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201055ac_0_0"/>
          <p:cNvSpPr txBox="1"/>
          <p:nvPr/>
        </p:nvSpPr>
        <p:spPr>
          <a:xfrm>
            <a:off x="822750" y="1110175"/>
            <a:ext cx="105465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201055ac_0_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Summary</a:t>
            </a:r>
            <a:endParaRPr b="0"/>
          </a:p>
        </p:txBody>
      </p:sp>
      <p:sp>
        <p:nvSpPr>
          <p:cNvPr id="115" name="Google Shape;115;gaa201055ac_0_4"/>
          <p:cNvSpPr txBox="1">
            <a:spLocks noGrp="1"/>
          </p:cNvSpPr>
          <p:nvPr>
            <p:ph type="body" idx="1"/>
          </p:nvPr>
        </p:nvSpPr>
        <p:spPr>
          <a:xfrm>
            <a:off x="101700" y="1276500"/>
            <a:ext cx="11988600" cy="3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Google Colab and GPUs.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Utilizing the Resources for solving High level Computational Problems where Datasets consist of Images, Text, and Videos.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To Set up the environment for Solving Deep Learning Problems.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How to use Tensorflow to build Convolutional Neural Networks.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Created a Model that can detect different types of fruits and vegetables from their images.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16" name="Google Shape;116;gaa201055ac_0_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d1dabd33_0_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Summary</a:t>
            </a:r>
            <a:endParaRPr b="0"/>
          </a:p>
        </p:txBody>
      </p:sp>
      <p:sp>
        <p:nvSpPr>
          <p:cNvPr id="122" name="Google Shape;122;gb2d1dabd33_0_61"/>
          <p:cNvSpPr txBox="1">
            <a:spLocks noGrp="1"/>
          </p:cNvSpPr>
          <p:nvPr>
            <p:ph type="body" idx="1"/>
          </p:nvPr>
        </p:nvSpPr>
        <p:spPr>
          <a:xfrm>
            <a:off x="113925" y="1401850"/>
            <a:ext cx="11847300" cy="2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trained multiple models and compared their result to select the best performing model.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Two phase training on our models, where we have frozen a few layers before our model starts overfitting.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Evaluated our model on Test set and applied real time prediction.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23" name="Google Shape;123;gb2d1dabd33_0_6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d1dabd33_0_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Ways to improve our training results</a:t>
            </a:r>
            <a:endParaRPr b="0"/>
          </a:p>
        </p:txBody>
      </p:sp>
      <p:sp>
        <p:nvSpPr>
          <p:cNvPr id="129" name="Google Shape;129;gb2d1dabd33_0_49"/>
          <p:cNvSpPr txBox="1">
            <a:spLocks noGrp="1"/>
          </p:cNvSpPr>
          <p:nvPr>
            <p:ph type="body" idx="1"/>
          </p:nvPr>
        </p:nvSpPr>
        <p:spPr>
          <a:xfrm>
            <a:off x="78200" y="1359900"/>
            <a:ext cx="11901000" cy="4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Increasing the training in Phase 1 for 1 more epoch.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Increase Number of phases and Decrease number of epochs per phase.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 b="1">
                <a:solidFill>
                  <a:schemeClr val="dk1"/>
                </a:solidFill>
              </a:rPr>
              <a:t>For example:</a:t>
            </a:r>
            <a:r>
              <a:rPr lang="en-US" sz="2500">
                <a:solidFill>
                  <a:schemeClr val="dk1"/>
                </a:solidFill>
              </a:rPr>
              <a:t> You can train a model using a phase 1 with 2 epochs repeated by phase 2 with 4 epochs for 2 times.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Better version of EfficientNet, as EfficientNetB3 performed better in this case.</a:t>
            </a:r>
            <a:endParaRPr sz="2500"/>
          </a:p>
        </p:txBody>
      </p:sp>
      <p:cxnSp>
        <p:nvCxnSpPr>
          <p:cNvPr id="130" name="Google Shape;130;gb2d1dabd33_0_4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Fruits Identification Systems</a:t>
            </a:r>
            <a:endParaRPr sz="4200" b="0"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322300" y="1454475"/>
            <a:ext cx="106911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Dealing with Image datasets.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Performing Data Processing and Augmentation as and when required.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Creating and training a Convolutional Neural Network using Tensorflow 2.0.</a:t>
            </a:r>
            <a:endParaRPr sz="2500"/>
          </a:p>
        </p:txBody>
      </p:sp>
      <p:cxnSp>
        <p:nvCxnSpPr>
          <p:cNvPr id="38" name="Google Shape;38;p2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2a19b60a7_0_0"/>
          <p:cNvSpPr txBox="1">
            <a:spLocks noGrp="1"/>
          </p:cNvSpPr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Pre-Requisites</a:t>
            </a:r>
            <a:endParaRPr sz="4200" b="0">
              <a:solidFill>
                <a:schemeClr val="dk1"/>
              </a:solidFill>
            </a:endParaRPr>
          </a:p>
        </p:txBody>
      </p:sp>
      <p:sp>
        <p:nvSpPr>
          <p:cNvPr id="44" name="Google Shape;44;gb2a19b60a7_0_0"/>
          <p:cNvSpPr txBox="1">
            <a:spLocks noGrp="1"/>
          </p:cNvSpPr>
          <p:nvPr>
            <p:ph type="body" idx="1"/>
          </p:nvPr>
        </p:nvSpPr>
        <p:spPr>
          <a:xfrm>
            <a:off x="322300" y="1265850"/>
            <a:ext cx="11770200" cy="4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Good Knowledge of Python programming language, as the whole code would be written in python.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Depth knowledge over Linear and Logistic regression because these are the Bricks of Neural Networks.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Understanding of Basic Image processing.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Basic Understanding on Artificial neural networks and Convolutional neural networks Working and Implementation.</a:t>
            </a:r>
            <a:endParaRPr sz="2500"/>
          </a:p>
        </p:txBody>
      </p:sp>
      <p:cxnSp>
        <p:nvCxnSpPr>
          <p:cNvPr id="45" name="Google Shape;45;gb2a19b60a7_0_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2d1dabd33_0_1"/>
          <p:cNvSpPr txBox="1"/>
          <p:nvPr/>
        </p:nvSpPr>
        <p:spPr>
          <a:xfrm>
            <a:off x="125850" y="2053275"/>
            <a:ext cx="12066300" cy="1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 vs Multiclass</a:t>
            </a:r>
            <a:endParaRPr sz="8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1fa923c5f_0_8"/>
          <p:cNvSpPr txBox="1">
            <a:spLocks noGrp="1"/>
          </p:cNvSpPr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Binary vs Multiclass classification</a:t>
            </a:r>
            <a:endParaRPr sz="4200" b="0">
              <a:solidFill>
                <a:schemeClr val="dk1"/>
              </a:solidFill>
            </a:endParaRPr>
          </a:p>
        </p:txBody>
      </p:sp>
      <p:sp>
        <p:nvSpPr>
          <p:cNvPr id="56" name="Google Shape;56;ga1fa923c5f_0_8"/>
          <p:cNvSpPr txBox="1">
            <a:spLocks noGrp="1"/>
          </p:cNvSpPr>
          <p:nvPr>
            <p:ph type="body" idx="1"/>
          </p:nvPr>
        </p:nvSpPr>
        <p:spPr>
          <a:xfrm>
            <a:off x="322400" y="1533750"/>
            <a:ext cx="115011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Binary Classification problem statements have two outputs, it would be 1 or 0.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But in the real world there would be multiple objects and we cannot create a binary classification model for each object to predict whether it's that object or not.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 Multi class classification addresses this issue.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7" name="Google Shape;57;ga1fa923c5f_0_8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d1dabd33_1_7"/>
          <p:cNvSpPr txBox="1">
            <a:spLocks noGrp="1"/>
          </p:cNvSpPr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Binary vs Multiclass classification</a:t>
            </a:r>
            <a:endParaRPr sz="4200" b="0">
              <a:solidFill>
                <a:schemeClr val="dk1"/>
              </a:solidFill>
            </a:endParaRPr>
          </a:p>
        </p:txBody>
      </p:sp>
      <p:sp>
        <p:nvSpPr>
          <p:cNvPr id="63" name="Google Shape;63;gb2d1dabd33_1_7"/>
          <p:cNvSpPr txBox="1">
            <a:spLocks noGrp="1"/>
          </p:cNvSpPr>
          <p:nvPr>
            <p:ph type="body" idx="1"/>
          </p:nvPr>
        </p:nvSpPr>
        <p:spPr>
          <a:xfrm>
            <a:off x="139650" y="1412825"/>
            <a:ext cx="119127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this type of problem we predict a vector of outputs, where each index of vector represents a different class.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6" name="Google Shape;66;gb2d1dabd33_1_7"/>
          <p:cNvSpPr txBox="1">
            <a:spLocks noGrp="1"/>
          </p:cNvSpPr>
          <p:nvPr>
            <p:ph type="body" idx="4294967295"/>
          </p:nvPr>
        </p:nvSpPr>
        <p:spPr>
          <a:xfrm>
            <a:off x="0" y="2593975"/>
            <a:ext cx="83851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Here is an example of multi class classification: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Pedestrian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Car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Motorcycle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Truck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4" name="Google Shape;64;gb2d1dabd33_1_7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" name="Google Shape;65;gb2d1dabd33_1_7"/>
          <p:cNvPicPr preferRelativeResize="0"/>
          <p:nvPr/>
        </p:nvPicPr>
        <p:blipFill rotWithShape="1">
          <a:blip r:embed="rId3">
            <a:alphaModFix/>
          </a:blip>
          <a:srcRect l="1972" t="4384" r="2288" b="3889"/>
          <a:stretch/>
        </p:blipFill>
        <p:spPr>
          <a:xfrm>
            <a:off x="4601850" y="3411325"/>
            <a:ext cx="7223425" cy="22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d1dabd33_1_0"/>
          <p:cNvSpPr txBox="1">
            <a:spLocks noGrp="1"/>
          </p:cNvSpPr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Binary vs Multiclass classification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2" name="Google Shape;72;gb2d1dabd33_1_0"/>
          <p:cNvSpPr txBox="1">
            <a:spLocks noGrp="1"/>
          </p:cNvSpPr>
          <p:nvPr>
            <p:ph type="body" idx="1"/>
          </p:nvPr>
        </p:nvSpPr>
        <p:spPr>
          <a:xfrm>
            <a:off x="304400" y="1679350"/>
            <a:ext cx="112932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Compared to Binary Classification.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Multi class classification problems are difficult to solve because now there are multiple classes.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It's easy for our model to commit a mistake between classes.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73" name="Google Shape;73;gb2d1dabd33_1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d1dabd33_1_14"/>
          <p:cNvSpPr txBox="1">
            <a:spLocks noGrp="1"/>
          </p:cNvSpPr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Binary vs Multiclass classification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9" name="Google Shape;79;gb2d1dabd33_1_14"/>
          <p:cNvSpPr txBox="1">
            <a:spLocks noGrp="1"/>
          </p:cNvSpPr>
          <p:nvPr>
            <p:ph type="body" idx="1"/>
          </p:nvPr>
        </p:nvSpPr>
        <p:spPr>
          <a:xfrm>
            <a:off x="225600" y="1532000"/>
            <a:ext cx="117408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Binary Classification the probability for a random guess to win is 50% but for Multi class it decreases with increase in number of classes.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Given 131 class classification in our current dataset, the probability for a random guess to win is 0.7% which is almost 70 times less likely compared to Binary class.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80" name="Google Shape;80;gb2d1dabd33_1_1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d1dabd33_0_7"/>
          <p:cNvSpPr txBox="1"/>
          <p:nvPr/>
        </p:nvSpPr>
        <p:spPr>
          <a:xfrm>
            <a:off x="822750" y="1469000"/>
            <a:ext cx="105465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 Setup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622</Words>
  <Application>Microsoft Office PowerPoint</Application>
  <PresentationFormat>Widescreen</PresentationFormat>
  <Paragraphs>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Light</vt:lpstr>
      <vt:lpstr>Arial</vt:lpstr>
      <vt:lpstr>Calibri</vt:lpstr>
      <vt:lpstr>Montserrat</vt:lpstr>
      <vt:lpstr>Montserrat ExtraBold</vt:lpstr>
      <vt:lpstr>Office Theme</vt:lpstr>
      <vt:lpstr>PowerPoint Presentation</vt:lpstr>
      <vt:lpstr>Fruits Identification Systems</vt:lpstr>
      <vt:lpstr>Pre-Requisites</vt:lpstr>
      <vt:lpstr>PowerPoint Presentation</vt:lpstr>
      <vt:lpstr>Binary vs Multiclass classification</vt:lpstr>
      <vt:lpstr>Binary vs Multiclass classification</vt:lpstr>
      <vt:lpstr>Binary vs Multiclass classification</vt:lpstr>
      <vt:lpstr>Binary vs Multiclass classification</vt:lpstr>
      <vt:lpstr>PowerPoint Presentation</vt:lpstr>
      <vt:lpstr>Setup</vt:lpstr>
      <vt:lpstr>PowerPoint Presentation</vt:lpstr>
      <vt:lpstr>For Example</vt:lpstr>
      <vt:lpstr>PowerPoint Presentation</vt:lpstr>
      <vt:lpstr>Summary</vt:lpstr>
      <vt:lpstr>Summary</vt:lpstr>
      <vt:lpstr>Ways to improve our training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Chaitasi Ghogare</cp:lastModifiedBy>
  <cp:revision>1</cp:revision>
  <dcterms:modified xsi:type="dcterms:W3CDTF">2024-12-14T04:26:56Z</dcterms:modified>
</cp:coreProperties>
</file>