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7" r:id="rId6"/>
    <p:sldId id="260" r:id="rId7"/>
    <p:sldId id="268" r:id="rId8"/>
    <p:sldId id="269" r:id="rId9"/>
    <p:sldId id="270" r:id="rId10"/>
    <p:sldId id="271" r:id="rId11"/>
    <p:sldId id="272" r:id="rId12"/>
    <p:sldId id="273"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p:scale>
          <a:sx n="75" d="100"/>
          <a:sy n="75" d="100"/>
        </p:scale>
        <p:origin x="69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98E447-AE6B-4E27-B286-B8B09CC65DA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260440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8E447-AE6B-4E27-B286-B8B09CC65DA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1300451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8E447-AE6B-4E27-B286-B8B09CC65DA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D7A27E-7921-44B0-903B-F1CCDF49741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149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98E447-AE6B-4E27-B286-B8B09CC65DAA}"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1089230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98E447-AE6B-4E27-B286-B8B09CC65DAA}"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D7A27E-7921-44B0-903B-F1CCDF49741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131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98E447-AE6B-4E27-B286-B8B09CC65DAA}"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1382467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E447-AE6B-4E27-B286-B8B09CC65DA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1456949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E447-AE6B-4E27-B286-B8B09CC65DA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408999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E447-AE6B-4E27-B286-B8B09CC65DA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261628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8E447-AE6B-4E27-B286-B8B09CC65DA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334139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98E447-AE6B-4E27-B286-B8B09CC65DAA}"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223960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98E447-AE6B-4E27-B286-B8B09CC65DAA}" type="datetimeFigureOut">
              <a:rPr lang="en-IN" smtClean="0"/>
              <a:t>22-05-2025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107353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98E447-AE6B-4E27-B286-B8B09CC65DAA}" type="datetimeFigureOut">
              <a:rPr lang="en-IN" smtClean="0"/>
              <a:t>22-05-2025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360296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8E447-AE6B-4E27-B286-B8B09CC65DAA}" type="datetimeFigureOut">
              <a:rPr lang="en-IN" smtClean="0"/>
              <a:t>22-05-2025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168901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8E447-AE6B-4E27-B286-B8B09CC65DAA}"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29729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8E447-AE6B-4E27-B286-B8B09CC65DAA}"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D7A27E-7921-44B0-903B-F1CCDF49741D}" type="slidenum">
              <a:rPr lang="en-IN" smtClean="0"/>
              <a:t>‹#›</a:t>
            </a:fld>
            <a:endParaRPr lang="en-IN"/>
          </a:p>
        </p:txBody>
      </p:sp>
    </p:spTree>
    <p:extLst>
      <p:ext uri="{BB962C8B-B14F-4D97-AF65-F5344CB8AC3E}">
        <p14:creationId xmlns:p14="http://schemas.microsoft.com/office/powerpoint/2010/main" val="76878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98E447-AE6B-4E27-B286-B8B09CC65DAA}" type="datetimeFigureOut">
              <a:rPr lang="en-IN" smtClean="0"/>
              <a:t>22-05-2025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9D7A27E-7921-44B0-903B-F1CCDF49741D}" type="slidenum">
              <a:rPr lang="en-IN" smtClean="0"/>
              <a:t>‹#›</a:t>
            </a:fld>
            <a:endParaRPr lang="en-IN"/>
          </a:p>
        </p:txBody>
      </p:sp>
    </p:spTree>
    <p:extLst>
      <p:ext uri="{BB962C8B-B14F-4D97-AF65-F5344CB8AC3E}">
        <p14:creationId xmlns:p14="http://schemas.microsoft.com/office/powerpoint/2010/main" val="157686595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59B1-A3E1-90E9-F08C-5BAAC55EDB82}"/>
              </a:ext>
            </a:extLst>
          </p:cNvPr>
          <p:cNvSpPr>
            <a:spLocks noGrp="1"/>
          </p:cNvSpPr>
          <p:nvPr>
            <p:ph type="ctrTitle"/>
          </p:nvPr>
        </p:nvSpPr>
        <p:spPr>
          <a:xfrm>
            <a:off x="1654175" y="3584575"/>
            <a:ext cx="10160000" cy="1993900"/>
          </a:xfrm>
        </p:spPr>
        <p:txBody>
          <a:bodyPr>
            <a:noAutofit/>
          </a:bodyPr>
          <a:lstStyle/>
          <a:p>
            <a:pPr algn="ctr"/>
            <a:r>
              <a:rPr lang="en-US" sz="6000" b="1" dirty="0">
                <a:latin typeface="Algerian" panose="04020705040A02060702" pitchFamily="82" charset="0"/>
              </a:rPr>
              <a:t>NETFLIX MOVIES AND TV SHOWS DATA EXPLORATION</a:t>
            </a:r>
            <a:endParaRPr lang="en-IN" sz="6000" b="1" dirty="0">
              <a:latin typeface="Algerian" panose="04020705040A02060702" pitchFamily="82" charset="0"/>
            </a:endParaRPr>
          </a:p>
        </p:txBody>
      </p:sp>
      <p:sp>
        <p:nvSpPr>
          <p:cNvPr id="3" name="Subtitle 2">
            <a:extLst>
              <a:ext uri="{FF2B5EF4-FFF2-40B4-BE49-F238E27FC236}">
                <a16:creationId xmlns:a16="http://schemas.microsoft.com/office/drawing/2014/main" id="{EAB99ED2-5437-C8A0-0AA1-5C7C5F0F5B89}"/>
              </a:ext>
            </a:extLst>
          </p:cNvPr>
          <p:cNvSpPr>
            <a:spLocks noGrp="1"/>
          </p:cNvSpPr>
          <p:nvPr>
            <p:ph type="subTitle" idx="1"/>
          </p:nvPr>
        </p:nvSpPr>
        <p:spPr>
          <a:xfrm>
            <a:off x="7832725" y="5578475"/>
            <a:ext cx="4191000" cy="1993899"/>
          </a:xfrm>
        </p:spPr>
        <p:txBody>
          <a:bodyPr>
            <a:normAutofit/>
          </a:bodyPr>
          <a:lstStyle/>
          <a:p>
            <a:pPr algn="r"/>
            <a:r>
              <a:rPr lang="en-US" b="1" dirty="0"/>
              <a:t>By </a:t>
            </a:r>
          </a:p>
          <a:p>
            <a:pPr algn="r"/>
            <a:r>
              <a:rPr lang="en-US" b="1" dirty="0"/>
              <a:t>-Jennifer Shalet Sequeira</a:t>
            </a:r>
          </a:p>
          <a:p>
            <a:pPr algn="r"/>
            <a:r>
              <a:rPr lang="en-US" b="1" dirty="0"/>
              <a:t>-Suryakanth Bal</a:t>
            </a:r>
            <a:endParaRPr lang="en-IN" b="1" dirty="0"/>
          </a:p>
        </p:txBody>
      </p:sp>
      <p:pic>
        <p:nvPicPr>
          <p:cNvPr id="3074" name="Picture 2" descr="Netflix brings new audio-only feature for Android users">
            <a:extLst>
              <a:ext uri="{FF2B5EF4-FFF2-40B4-BE49-F238E27FC236}">
                <a16:creationId xmlns:a16="http://schemas.microsoft.com/office/drawing/2014/main" id="{6F0734B0-4C15-F0CE-5B5F-DF22C765C8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47" t="24914" r="16184" b="21134"/>
          <a:stretch/>
        </p:blipFill>
        <p:spPr bwMode="auto">
          <a:xfrm>
            <a:off x="0" y="-116927"/>
            <a:ext cx="12192000" cy="3533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037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A26D-BFAA-E6A6-99F6-98CFE1741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A26A7-C505-DAA2-CACC-8A13D2751B12}"/>
              </a:ext>
            </a:extLst>
          </p:cNvPr>
          <p:cNvSpPr>
            <a:spLocks noGrp="1"/>
          </p:cNvSpPr>
          <p:nvPr>
            <p:ph type="title"/>
          </p:nvPr>
        </p:nvSpPr>
        <p:spPr>
          <a:xfrm>
            <a:off x="1697935" y="552450"/>
            <a:ext cx="3505199" cy="687358"/>
          </a:xfrm>
        </p:spPr>
        <p:txBody>
          <a:bodyPr>
            <a:normAutofit/>
          </a:bodyPr>
          <a:lstStyle/>
          <a:p>
            <a:r>
              <a:rPr lang="en-US" sz="3200" b="1" u="sng" dirty="0"/>
              <a:t>HEATMAP</a:t>
            </a:r>
            <a:endParaRPr lang="en-IN" sz="3200" b="1" u="sng" dirty="0"/>
          </a:p>
        </p:txBody>
      </p:sp>
      <p:pic>
        <p:nvPicPr>
          <p:cNvPr id="6" name="Content Placeholder 5">
            <a:extLst>
              <a:ext uri="{FF2B5EF4-FFF2-40B4-BE49-F238E27FC236}">
                <a16:creationId xmlns:a16="http://schemas.microsoft.com/office/drawing/2014/main" id="{6D1DC92D-E8DE-5E73-C254-2A291D46AA1A}"/>
              </a:ext>
            </a:extLst>
          </p:cNvPr>
          <p:cNvPicPr>
            <a:picLocks noGrp="1" noChangeAspect="1"/>
          </p:cNvPicPr>
          <p:nvPr>
            <p:ph idx="1"/>
          </p:nvPr>
        </p:nvPicPr>
        <p:blipFill>
          <a:blip r:embed="rId2"/>
          <a:stretch>
            <a:fillRect/>
          </a:stretch>
        </p:blipFill>
        <p:spPr>
          <a:xfrm>
            <a:off x="5537471" y="364586"/>
            <a:ext cx="6582042" cy="5985414"/>
          </a:xfrm>
        </p:spPr>
      </p:pic>
      <p:sp>
        <p:nvSpPr>
          <p:cNvPr id="4" name="Text Placeholder 3">
            <a:extLst>
              <a:ext uri="{FF2B5EF4-FFF2-40B4-BE49-F238E27FC236}">
                <a16:creationId xmlns:a16="http://schemas.microsoft.com/office/drawing/2014/main" id="{0873FC4F-AC81-BACF-73EF-5BE806FB6E34}"/>
              </a:ext>
            </a:extLst>
          </p:cNvPr>
          <p:cNvSpPr>
            <a:spLocks noGrp="1"/>
          </p:cNvSpPr>
          <p:nvPr>
            <p:ph type="body" sz="half" idx="2"/>
          </p:nvPr>
        </p:nvSpPr>
        <p:spPr>
          <a:xfrm>
            <a:off x="1725461" y="1558236"/>
            <a:ext cx="3505199" cy="5350563"/>
          </a:xfrm>
        </p:spPr>
        <p:txBody>
          <a:bodyPr/>
          <a:lstStyle/>
          <a:p>
            <a:pPr marL="285750" indent="-285750" algn="just">
              <a:buFont typeface="Arial" panose="020B0604020202020204" pitchFamily="34" charset="0"/>
              <a:buChar char="•"/>
            </a:pPr>
            <a:r>
              <a:rPr lang="en-US" sz="1600" b="1" dirty="0"/>
              <a:t>The heatmap visualization highlights the distribution of Netflix content—movies and TV shows—across the top 10 countries with the highest number of titles. Each cell in the heatmap represents the volume of either movies or TV shows available in a given country, with color intensity indicating quantity.</a:t>
            </a:r>
          </a:p>
          <a:p>
            <a:pPr marL="285750" indent="-285750" algn="just">
              <a:buFont typeface="Arial" panose="020B0604020202020204" pitchFamily="34" charset="0"/>
              <a:buChar char="•"/>
            </a:pPr>
            <a:r>
              <a:rPr lang="en-US" sz="1600" b="1" dirty="0"/>
              <a:t>Overall, movies tend to outnumber TV shows in most countries, but certain markets show a clear shift toward serialized content.</a:t>
            </a:r>
          </a:p>
          <a:p>
            <a:endParaRPr lang="en-US" dirty="0"/>
          </a:p>
          <a:p>
            <a:endParaRPr lang="en-IN" dirty="0"/>
          </a:p>
        </p:txBody>
      </p:sp>
    </p:spTree>
    <p:extLst>
      <p:ext uri="{BB962C8B-B14F-4D97-AF65-F5344CB8AC3E}">
        <p14:creationId xmlns:p14="http://schemas.microsoft.com/office/powerpoint/2010/main" val="237494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9205E-0283-B75C-A293-9F0123CA9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E1323-EA20-10B7-4619-F1ABF8797888}"/>
              </a:ext>
            </a:extLst>
          </p:cNvPr>
          <p:cNvSpPr>
            <a:spLocks noGrp="1"/>
          </p:cNvSpPr>
          <p:nvPr>
            <p:ph type="title"/>
          </p:nvPr>
        </p:nvSpPr>
        <p:spPr>
          <a:xfrm>
            <a:off x="4830762" y="455612"/>
            <a:ext cx="3505199" cy="634197"/>
          </a:xfrm>
        </p:spPr>
        <p:txBody>
          <a:bodyPr>
            <a:normAutofit/>
          </a:bodyPr>
          <a:lstStyle/>
          <a:p>
            <a:r>
              <a:rPr lang="en-US" sz="3200" b="1" u="sng" dirty="0"/>
              <a:t>BOX PLOT</a:t>
            </a:r>
            <a:endParaRPr lang="en-IN" sz="3200" b="1" u="sng" dirty="0"/>
          </a:p>
        </p:txBody>
      </p:sp>
      <p:sp>
        <p:nvSpPr>
          <p:cNvPr id="4" name="Text Placeholder 3">
            <a:extLst>
              <a:ext uri="{FF2B5EF4-FFF2-40B4-BE49-F238E27FC236}">
                <a16:creationId xmlns:a16="http://schemas.microsoft.com/office/drawing/2014/main" id="{F9F83A07-AD2D-21A3-7D39-B521F5E1BCE2}"/>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51752A23-E9A8-AE25-275F-5B02151CC5E2}"/>
              </a:ext>
            </a:extLst>
          </p:cNvPr>
          <p:cNvPicPr>
            <a:picLocks noChangeAspect="1"/>
          </p:cNvPicPr>
          <p:nvPr/>
        </p:nvPicPr>
        <p:blipFill>
          <a:blip r:embed="rId2"/>
          <a:stretch>
            <a:fillRect/>
          </a:stretch>
        </p:blipFill>
        <p:spPr>
          <a:xfrm>
            <a:off x="196850" y="1266758"/>
            <a:ext cx="11878205" cy="5591241"/>
          </a:xfrm>
          <a:prstGeom prst="rect">
            <a:avLst/>
          </a:prstGeom>
        </p:spPr>
      </p:pic>
    </p:spTree>
    <p:extLst>
      <p:ext uri="{BB962C8B-B14F-4D97-AF65-F5344CB8AC3E}">
        <p14:creationId xmlns:p14="http://schemas.microsoft.com/office/powerpoint/2010/main" val="57860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92E2D-33E0-07EE-61A9-3ABD968AD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07AE2-DD3F-C63E-EC43-51CBBD1A3D82}"/>
              </a:ext>
            </a:extLst>
          </p:cNvPr>
          <p:cNvSpPr>
            <a:spLocks noGrp="1"/>
          </p:cNvSpPr>
          <p:nvPr>
            <p:ph type="title"/>
          </p:nvPr>
        </p:nvSpPr>
        <p:spPr>
          <a:xfrm>
            <a:off x="1700212" y="565150"/>
            <a:ext cx="3505199" cy="647700"/>
          </a:xfrm>
        </p:spPr>
        <p:txBody>
          <a:bodyPr>
            <a:normAutofit/>
          </a:bodyPr>
          <a:lstStyle/>
          <a:p>
            <a:r>
              <a:rPr lang="en-US" sz="3200" b="1" u="sng" dirty="0"/>
              <a:t>PIE PLOT</a:t>
            </a:r>
            <a:endParaRPr lang="en-IN" sz="3200" b="1" u="sng" dirty="0"/>
          </a:p>
        </p:txBody>
      </p:sp>
      <p:sp>
        <p:nvSpPr>
          <p:cNvPr id="3" name="Content Placeholder 2">
            <a:extLst>
              <a:ext uri="{FF2B5EF4-FFF2-40B4-BE49-F238E27FC236}">
                <a16:creationId xmlns:a16="http://schemas.microsoft.com/office/drawing/2014/main" id="{18151554-4008-861A-7C51-45D599E8748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E3EF3D4B-CE68-A984-3B65-A053D56F2CA4}"/>
              </a:ext>
            </a:extLst>
          </p:cNvPr>
          <p:cNvPicPr>
            <a:picLocks noChangeAspect="1"/>
          </p:cNvPicPr>
          <p:nvPr/>
        </p:nvPicPr>
        <p:blipFill>
          <a:blip r:embed="rId2"/>
          <a:stretch>
            <a:fillRect/>
          </a:stretch>
        </p:blipFill>
        <p:spPr>
          <a:xfrm>
            <a:off x="5790050" y="692765"/>
            <a:ext cx="5960623" cy="5472469"/>
          </a:xfrm>
          <a:prstGeom prst="rect">
            <a:avLst/>
          </a:prstGeom>
        </p:spPr>
      </p:pic>
      <p:sp>
        <p:nvSpPr>
          <p:cNvPr id="7" name="Rectangle 1">
            <a:extLst>
              <a:ext uri="{FF2B5EF4-FFF2-40B4-BE49-F238E27FC236}">
                <a16:creationId xmlns:a16="http://schemas.microsoft.com/office/drawing/2014/main" id="{8EB42FA5-D72A-66FE-93DA-A74E6BA7E959}"/>
              </a:ext>
            </a:extLst>
          </p:cNvPr>
          <p:cNvSpPr>
            <a:spLocks noGrp="1" noChangeArrowheads="1"/>
          </p:cNvSpPr>
          <p:nvPr>
            <p:ph type="body" sz="half" idx="2"/>
          </p:nvPr>
        </p:nvSpPr>
        <p:spPr bwMode="auto">
          <a:xfrm>
            <a:off x="1700212" y="1766829"/>
            <a:ext cx="389254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This pie chart shows the proportion of Movies and TV Shows available on Netflix.</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It helps us understand what type of content dominates the platform. TV Shows occupy a smaller but significant portion.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This distribution reflects Netflix’s focus on feature films, while also maintaining a strong catalog of series.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645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F44FB-7780-FCAD-96F9-159DEE1604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60E1EA-9A79-D4FB-F857-4BDE58DAAFA4}"/>
              </a:ext>
            </a:extLst>
          </p:cNvPr>
          <p:cNvSpPr>
            <a:spLocks noGrp="1"/>
          </p:cNvSpPr>
          <p:nvPr>
            <p:ph type="title"/>
          </p:nvPr>
        </p:nvSpPr>
        <p:spPr>
          <a:xfrm>
            <a:off x="1839912" y="784226"/>
            <a:ext cx="3505199" cy="425449"/>
          </a:xfrm>
        </p:spPr>
        <p:txBody>
          <a:bodyPr>
            <a:noAutofit/>
          </a:bodyPr>
          <a:lstStyle/>
          <a:p>
            <a:r>
              <a:rPr lang="en-US" sz="3600" b="1" u="sng" dirty="0"/>
              <a:t>CONCLUSION</a:t>
            </a:r>
            <a:endParaRPr lang="en-IN" sz="3600" b="1" u="sng" dirty="0"/>
          </a:p>
        </p:txBody>
      </p:sp>
      <p:sp>
        <p:nvSpPr>
          <p:cNvPr id="4" name="Text Placeholder 3">
            <a:extLst>
              <a:ext uri="{FF2B5EF4-FFF2-40B4-BE49-F238E27FC236}">
                <a16:creationId xmlns:a16="http://schemas.microsoft.com/office/drawing/2014/main" id="{37AF82C8-3FEA-FD76-0BDC-B297D725725A}"/>
              </a:ext>
            </a:extLst>
          </p:cNvPr>
          <p:cNvSpPr>
            <a:spLocks noGrp="1"/>
          </p:cNvSpPr>
          <p:nvPr>
            <p:ph type="body" sz="half" idx="2"/>
          </p:nvPr>
        </p:nvSpPr>
        <p:spPr>
          <a:xfrm>
            <a:off x="2216150" y="1598613"/>
            <a:ext cx="9385300" cy="4262436"/>
          </a:xfrm>
        </p:spPr>
        <p:txBody>
          <a:bodyPr>
            <a:normAutofit/>
          </a:bodyPr>
          <a:lstStyle/>
          <a:p>
            <a:r>
              <a:rPr lang="en-US" sz="2000" b="1" dirty="0"/>
              <a:t>In this Netflix Movies and TV Shows Data Exploration project, we analyzed key aspects of the streaming platform's content library. We discovered that movies dominate the content type, and the United States produces the largest number of titles. Most content is targeted at mature audiences (TV-MA, R ratings), and the volume of releases peaked around 2018–2020. Genre analysis revealed that Dramas, Comedies, and Documentaries are the most common, while duration analysis showed that most movies are between 80–100 minutes long. These insights provide a comprehensive overview of Netflix’s content trends, helping us understand their content strategy, audience focus, and global reach.</a:t>
            </a:r>
            <a:endParaRPr lang="en-IN" sz="2000" b="1" dirty="0"/>
          </a:p>
        </p:txBody>
      </p:sp>
    </p:spTree>
    <p:extLst>
      <p:ext uri="{BB962C8B-B14F-4D97-AF65-F5344CB8AC3E}">
        <p14:creationId xmlns:p14="http://schemas.microsoft.com/office/powerpoint/2010/main" val="80987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EB603-DDC5-3D2D-B65E-80B182D9C9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E3D52-8521-8D4F-AFB2-B143E85E1807}"/>
              </a:ext>
            </a:extLst>
          </p:cNvPr>
          <p:cNvSpPr>
            <a:spLocks noGrp="1"/>
          </p:cNvSpPr>
          <p:nvPr>
            <p:ph type="title"/>
          </p:nvPr>
        </p:nvSpPr>
        <p:spPr>
          <a:xfrm>
            <a:off x="4872336" y="2631446"/>
            <a:ext cx="3505199" cy="976312"/>
          </a:xfrm>
        </p:spPr>
        <p:txBody>
          <a:bodyPr>
            <a:normAutofit/>
          </a:bodyPr>
          <a:lstStyle/>
          <a:p>
            <a:endParaRPr lang="en-IN" sz="5400" dirty="0"/>
          </a:p>
        </p:txBody>
      </p:sp>
      <p:pic>
        <p:nvPicPr>
          <p:cNvPr id="4" name="Picture 3">
            <a:extLst>
              <a:ext uri="{FF2B5EF4-FFF2-40B4-BE49-F238E27FC236}">
                <a16:creationId xmlns:a16="http://schemas.microsoft.com/office/drawing/2014/main" id="{4F2F3820-B9DB-C3C4-B09D-6B8130ECB60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4322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948-9F35-94D4-5ABE-6788DCF5938B}"/>
              </a:ext>
            </a:extLst>
          </p:cNvPr>
          <p:cNvSpPr>
            <a:spLocks noGrp="1"/>
          </p:cNvSpPr>
          <p:nvPr>
            <p:ph type="title"/>
          </p:nvPr>
        </p:nvSpPr>
        <p:spPr>
          <a:xfrm>
            <a:off x="1857819" y="546416"/>
            <a:ext cx="8911687" cy="1280890"/>
          </a:xfrm>
        </p:spPr>
        <p:txBody>
          <a:bodyPr>
            <a:normAutofit/>
          </a:bodyPr>
          <a:lstStyle/>
          <a:p>
            <a:r>
              <a:rPr lang="en-US" sz="4400" b="1" u="sng" dirty="0"/>
              <a:t>PROBLEM STATEMENT</a:t>
            </a:r>
            <a:endParaRPr lang="en-IN" sz="4400" b="1" u="sng" dirty="0"/>
          </a:p>
        </p:txBody>
      </p:sp>
      <p:sp>
        <p:nvSpPr>
          <p:cNvPr id="3" name="Content Placeholder 2">
            <a:extLst>
              <a:ext uri="{FF2B5EF4-FFF2-40B4-BE49-F238E27FC236}">
                <a16:creationId xmlns:a16="http://schemas.microsoft.com/office/drawing/2014/main" id="{48CB8176-4190-D042-FAE5-42FA6B561423}"/>
              </a:ext>
            </a:extLst>
          </p:cNvPr>
          <p:cNvSpPr>
            <a:spLocks noGrp="1"/>
          </p:cNvSpPr>
          <p:nvPr>
            <p:ph idx="1"/>
          </p:nvPr>
        </p:nvSpPr>
        <p:spPr>
          <a:xfrm>
            <a:off x="1907894" y="1912471"/>
            <a:ext cx="8915400" cy="3777622"/>
          </a:xfrm>
        </p:spPr>
        <p:txBody>
          <a:bodyPr/>
          <a:lstStyle/>
          <a:p>
            <a:pPr algn="just">
              <a:buNone/>
            </a:pPr>
            <a:r>
              <a:rPr lang="en-US" sz="2000" dirty="0"/>
              <a:t>     With the growing popularity of streaming platforms like Netflix, there is an ever-increasing amount of content being added and consumed globally. However, understanding the nature of this content — such as what types of shows are most common, which countries contribute the most, how ratings vary, or how content has evolved over time — remains a challenge.</a:t>
            </a:r>
          </a:p>
          <a:p>
            <a:pPr algn="just"/>
            <a:r>
              <a:rPr lang="en-US" sz="2000" dirty="0"/>
              <a:t>This project aims to </a:t>
            </a:r>
            <a:r>
              <a:rPr lang="en-US" sz="2000" b="1" dirty="0"/>
              <a:t>explore and analyze the Netflix Movies and TV Shows dataset</a:t>
            </a:r>
            <a:r>
              <a:rPr lang="en-US" sz="2000" dirty="0"/>
              <a:t> to extract meaningful insights about the platform’s content library.</a:t>
            </a:r>
          </a:p>
          <a:p>
            <a:endParaRPr lang="en-IN" dirty="0"/>
          </a:p>
        </p:txBody>
      </p:sp>
    </p:spTree>
    <p:extLst>
      <p:ext uri="{BB962C8B-B14F-4D97-AF65-F5344CB8AC3E}">
        <p14:creationId xmlns:p14="http://schemas.microsoft.com/office/powerpoint/2010/main" val="375890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CAC5E-173F-C9EE-59B6-4DE3D54EB521}"/>
              </a:ext>
            </a:extLst>
          </p:cNvPr>
          <p:cNvSpPr>
            <a:spLocks noGrp="1"/>
          </p:cNvSpPr>
          <p:nvPr>
            <p:ph idx="1"/>
          </p:nvPr>
        </p:nvSpPr>
        <p:spPr>
          <a:xfrm>
            <a:off x="1295401" y="983411"/>
            <a:ext cx="9601196" cy="4892457"/>
          </a:xfrm>
        </p:spPr>
        <p:txBody>
          <a:bodyPr>
            <a:normAutofit fontScale="92500"/>
          </a:bodyPr>
          <a:lstStyle/>
          <a:p>
            <a:pPr>
              <a:buNone/>
            </a:pPr>
            <a:endParaRPr lang="en-US" dirty="0"/>
          </a:p>
          <a:p>
            <a:pPr>
              <a:buNone/>
            </a:pPr>
            <a:endParaRPr lang="en-US" dirty="0"/>
          </a:p>
          <a:p>
            <a:pPr>
              <a:buNone/>
            </a:pPr>
            <a:r>
              <a:rPr lang="en-US" sz="2400" dirty="0"/>
              <a:t>By performing detailed exploratory data analysis (EDA), we seek to:</a:t>
            </a:r>
          </a:p>
          <a:p>
            <a:pPr>
              <a:buFont typeface="Arial" panose="020B0604020202020204" pitchFamily="34" charset="0"/>
              <a:buChar char="•"/>
            </a:pPr>
            <a:r>
              <a:rPr lang="en-US" sz="2400" dirty="0"/>
              <a:t>Identify trends in content type (Movies vs TV Shows)</a:t>
            </a:r>
          </a:p>
          <a:p>
            <a:pPr>
              <a:buFont typeface="Arial" panose="020B0604020202020204" pitchFamily="34" charset="0"/>
              <a:buChar char="•"/>
            </a:pPr>
            <a:r>
              <a:rPr lang="en-US" sz="2400" dirty="0"/>
              <a:t>Examine the distribution of content across countries, ratings, and release years</a:t>
            </a:r>
          </a:p>
          <a:p>
            <a:pPr>
              <a:buFont typeface="Arial" panose="020B0604020202020204" pitchFamily="34" charset="0"/>
              <a:buChar char="•"/>
            </a:pPr>
            <a:r>
              <a:rPr lang="en-US" sz="2400" dirty="0"/>
              <a:t>Analyze the duration of movies and how it relates to ratings and genres</a:t>
            </a:r>
          </a:p>
          <a:p>
            <a:pPr>
              <a:buFont typeface="Arial" panose="020B0604020202020204" pitchFamily="34" charset="0"/>
              <a:buChar char="•"/>
            </a:pPr>
            <a:r>
              <a:rPr lang="en-US" sz="2400" dirty="0"/>
              <a:t>Discover the most common genres, top directors, and prolific countries</a:t>
            </a:r>
          </a:p>
          <a:p>
            <a:pPr>
              <a:buFont typeface="Arial" panose="020B0604020202020204" pitchFamily="34" charset="0"/>
              <a:buChar char="•"/>
            </a:pPr>
            <a:r>
              <a:rPr lang="en-US" sz="2400" dirty="0"/>
              <a:t>Provide visual summaries to help stakeholders understand user preferences and content trends</a:t>
            </a:r>
          </a:p>
        </p:txBody>
      </p:sp>
    </p:spTree>
    <p:extLst>
      <p:ext uri="{BB962C8B-B14F-4D97-AF65-F5344CB8AC3E}">
        <p14:creationId xmlns:p14="http://schemas.microsoft.com/office/powerpoint/2010/main" val="306407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ACAC-3A57-1969-A28F-7361AD66F4C4}"/>
              </a:ext>
            </a:extLst>
          </p:cNvPr>
          <p:cNvSpPr>
            <a:spLocks noGrp="1"/>
          </p:cNvSpPr>
          <p:nvPr>
            <p:ph type="title"/>
          </p:nvPr>
        </p:nvSpPr>
        <p:spPr>
          <a:xfrm>
            <a:off x="1874057" y="652865"/>
            <a:ext cx="8911687" cy="1280890"/>
          </a:xfrm>
        </p:spPr>
        <p:txBody>
          <a:bodyPr/>
          <a:lstStyle/>
          <a:p>
            <a:r>
              <a:rPr lang="en-US" b="1" u="sng" dirty="0"/>
              <a:t>DATASET</a:t>
            </a:r>
            <a:endParaRPr lang="en-IN" b="1" u="sng" dirty="0"/>
          </a:p>
        </p:txBody>
      </p:sp>
      <p:sp>
        <p:nvSpPr>
          <p:cNvPr id="5" name="Rectangle 2">
            <a:extLst>
              <a:ext uri="{FF2B5EF4-FFF2-40B4-BE49-F238E27FC236}">
                <a16:creationId xmlns:a16="http://schemas.microsoft.com/office/drawing/2014/main" id="{45280F9D-EF50-159E-DF4F-4C0AA115C024}"/>
              </a:ext>
            </a:extLst>
          </p:cNvPr>
          <p:cNvSpPr>
            <a:spLocks noGrp="1" noChangeArrowheads="1"/>
          </p:cNvSpPr>
          <p:nvPr>
            <p:ph idx="1"/>
          </p:nvPr>
        </p:nvSpPr>
        <p:spPr bwMode="auto">
          <a:xfrm>
            <a:off x="1295400" y="3214241"/>
            <a:ext cx="36087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A8FE238-3ACA-AA81-21AF-0F24A718D2ED}"/>
              </a:ext>
            </a:extLst>
          </p:cNvPr>
          <p:cNvSpPr txBox="1"/>
          <p:nvPr/>
        </p:nvSpPr>
        <p:spPr>
          <a:xfrm>
            <a:off x="2369388" y="1293310"/>
            <a:ext cx="8120332" cy="553997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err="1">
                <a:ln>
                  <a:noFill/>
                </a:ln>
                <a:solidFill>
                  <a:schemeClr val="tx1"/>
                </a:solidFill>
                <a:effectLst/>
                <a:latin typeface="Arial Unicode MS"/>
              </a:rPr>
              <a:t>show_id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Unique ID for each entry (e.g., </a:t>
            </a:r>
            <a:r>
              <a:rPr kumimoji="0" lang="en-US" altLang="en-US" sz="1050" b="0" i="0" u="none" strike="noStrike" cap="none" normalizeH="0" baseline="0" dirty="0">
                <a:ln>
                  <a:noFill/>
                </a:ln>
                <a:solidFill>
                  <a:schemeClr val="tx1"/>
                </a:solidFill>
                <a:effectLst/>
                <a:latin typeface="Arial Unicode MS"/>
              </a:rPr>
              <a:t>s1</a:t>
            </a:r>
            <a:r>
              <a:rPr kumimoji="0" lang="en-US" altLang="en-US" sz="600" b="0" i="0" u="none" strike="noStrike" cap="none" normalizeH="0" baseline="0" dirty="0">
                <a:ln>
                  <a:noFill/>
                </a:ln>
                <a:solidFill>
                  <a:schemeClr val="tx1"/>
                </a:solidFill>
                <a:effectLst/>
              </a:rPr>
              <a:t>, </a:t>
            </a:r>
            <a:r>
              <a:rPr kumimoji="0" lang="en-US" altLang="en-US" sz="1050" b="0" i="0" u="none" strike="noStrike" cap="none" normalizeH="0" baseline="0" dirty="0">
                <a:ln>
                  <a:noFill/>
                </a:ln>
                <a:solidFill>
                  <a:schemeClr val="tx1"/>
                </a:solidFill>
                <a:effectLst/>
                <a:latin typeface="Arial Unicode MS"/>
              </a:rPr>
              <a:t>s2</a:t>
            </a:r>
            <a:r>
              <a:rPr kumimoji="0" lang="en-US" altLang="en-US" sz="600" b="0" i="0" u="none" strike="noStrike" cap="none" normalizeH="0" baseline="0" dirty="0">
                <a:ln>
                  <a:noFill/>
                </a:ln>
                <a:solidFill>
                  <a:schemeClr val="tx1"/>
                </a:solidFill>
                <a:effectLst/>
              </a:rPr>
              <a:t>, etc.)</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Unicode MS"/>
              </a:rPr>
              <a:t>type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Indicates whether the content is a </a:t>
            </a:r>
            <a:r>
              <a:rPr kumimoji="0" lang="en-US" altLang="en-US" sz="2000" b="1" i="0" u="none" strike="noStrike" cap="none" normalizeH="0" baseline="0" dirty="0">
                <a:ln>
                  <a:noFill/>
                </a:ln>
                <a:solidFill>
                  <a:schemeClr val="tx1"/>
                </a:solidFill>
                <a:effectLst/>
                <a:latin typeface="Arial" panose="020B0604020202020204" pitchFamily="34" charset="0"/>
              </a:rPr>
              <a:t>Movie</a:t>
            </a:r>
            <a:r>
              <a:rPr kumimoji="0" lang="en-US" altLang="en-US" sz="2000" b="0" i="0" u="none" strike="noStrike" cap="none" normalizeH="0" baseline="0" dirty="0">
                <a:ln>
                  <a:noFill/>
                </a:ln>
                <a:solidFill>
                  <a:schemeClr val="tx1"/>
                </a:solidFill>
                <a:effectLst/>
                <a:latin typeface="Arial" panose="020B0604020202020204" pitchFamily="34" charset="0"/>
              </a:rPr>
              <a:t> or a </a:t>
            </a:r>
            <a:r>
              <a:rPr kumimoji="0" lang="en-US" altLang="en-US" sz="2000" b="1" i="0" u="none" strike="noStrike" cap="none" normalizeH="0" baseline="0" dirty="0">
                <a:ln>
                  <a:noFill/>
                </a:ln>
                <a:solidFill>
                  <a:schemeClr val="tx1"/>
                </a:solidFill>
                <a:effectLst/>
                <a:latin typeface="Arial" panose="020B0604020202020204" pitchFamily="34" charset="0"/>
              </a:rPr>
              <a:t>TV Show</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Unicode MS"/>
              </a:rPr>
              <a:t>title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Name/title of the show or movie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Unicode MS"/>
              </a:rPr>
              <a:t>director</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Name of the director(s) of the content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Unicode MS"/>
              </a:rPr>
              <a:t>cast</a:t>
            </a:r>
            <a:endParaRPr kumimoji="0" lang="en-US" altLang="en-US" sz="11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Arial" panose="020B0604020202020204" pitchFamily="34" charset="0"/>
              </a:rPr>
              <a:t>Names of the main actors/actresses, separated by commas</a:t>
            </a:r>
          </a:p>
          <a:p>
            <a:pPr marL="0" indent="0" defTabSz="914400" eaLnBrk="0" fontAlgn="base" hangingPunct="0">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Arial Unicode MS"/>
              </a:rPr>
              <a:t>country</a:t>
            </a:r>
            <a:endParaRPr kumimoji="0" lang="en-US" altLang="en-US" sz="16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Arial" panose="020B0604020202020204" pitchFamily="34" charset="0"/>
              </a:rPr>
              <a:t>Country where the content was produced</a:t>
            </a:r>
          </a:p>
          <a:p>
            <a:pPr marL="0" indent="0" defTabSz="914400" eaLnBrk="0" fontAlgn="base" hangingPunct="0">
              <a:spcBef>
                <a:spcPct val="0"/>
              </a:spcBef>
              <a:spcAft>
                <a:spcPct val="0"/>
              </a:spcAft>
              <a:buClrTx/>
              <a:buSzTx/>
              <a:buNone/>
            </a:pPr>
            <a:r>
              <a:rPr kumimoji="0" lang="en-US" altLang="en-US" sz="2000" b="1" i="0" u="none" strike="noStrike" cap="none" normalizeH="0" baseline="0" dirty="0" err="1">
                <a:ln>
                  <a:noFill/>
                </a:ln>
                <a:solidFill>
                  <a:schemeClr val="tx1"/>
                </a:solidFill>
                <a:effectLst/>
                <a:latin typeface="Arial Unicode MS"/>
              </a:rPr>
              <a:t>date_added</a:t>
            </a:r>
            <a:endParaRPr kumimoji="0" lang="en-US" altLang="en-US" sz="16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Arial" panose="020B0604020202020204" pitchFamily="34" charset="0"/>
              </a:rPr>
              <a:t>The date when the show or movie was added to Netflix</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b="1" dirty="0">
              <a:latin typeface="Arial Unicode MS"/>
            </a:endParaRPr>
          </a:p>
          <a:p>
            <a:endParaRPr lang="en-IN" sz="1600" dirty="0"/>
          </a:p>
        </p:txBody>
      </p:sp>
    </p:spTree>
    <p:extLst>
      <p:ext uri="{BB962C8B-B14F-4D97-AF65-F5344CB8AC3E}">
        <p14:creationId xmlns:p14="http://schemas.microsoft.com/office/powerpoint/2010/main" val="115189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B408C-D166-5E5B-DBB3-465491564474}"/>
              </a:ext>
            </a:extLst>
          </p:cNvPr>
          <p:cNvSpPr>
            <a:spLocks noGrp="1"/>
          </p:cNvSpPr>
          <p:nvPr>
            <p:ph idx="1"/>
          </p:nvPr>
        </p:nvSpPr>
        <p:spPr>
          <a:xfrm>
            <a:off x="2552700" y="913760"/>
            <a:ext cx="10678063" cy="5030479"/>
          </a:xfrm>
        </p:spPr>
        <p:txBody>
          <a:bodyPr>
            <a:normAutofit fontScale="92500" lnSpcReduction="20000"/>
          </a:bodyPr>
          <a:lstStyle/>
          <a:p>
            <a:pPr marL="0" indent="0" defTabSz="914400" eaLnBrk="0" fontAlgn="base" hangingPunct="0">
              <a:spcBef>
                <a:spcPct val="0"/>
              </a:spcBef>
              <a:spcAft>
                <a:spcPct val="0"/>
              </a:spcAft>
              <a:buClrTx/>
              <a:buSzTx/>
              <a:buNone/>
            </a:pPr>
            <a:endParaRPr kumimoji="0" lang="en-US" altLang="en-US" sz="1900" b="1" i="0" u="none" strike="noStrike" cap="none" normalizeH="0" baseline="0" dirty="0">
              <a:ln>
                <a:noFill/>
              </a:ln>
              <a:solidFill>
                <a:schemeClr val="tx1"/>
              </a:solidFill>
              <a:effectLst/>
              <a:latin typeface="Arial Unicode MS"/>
            </a:endParaRPr>
          </a:p>
          <a:p>
            <a:pPr marL="0" indent="0" defTabSz="914400" eaLnBrk="0" fontAlgn="base" hangingPunct="0">
              <a:spcBef>
                <a:spcPct val="0"/>
              </a:spcBef>
              <a:spcAft>
                <a:spcPct val="0"/>
              </a:spcAft>
              <a:buClrTx/>
              <a:buSzTx/>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None/>
            </a:pPr>
            <a:endParaRPr kumimoji="0" lang="en-US" altLang="en-US" sz="1700" b="1" i="0" u="none" strike="noStrike" cap="none" normalizeH="0" baseline="0" dirty="0">
              <a:ln>
                <a:noFill/>
              </a:ln>
              <a:solidFill>
                <a:schemeClr val="tx1"/>
              </a:solidFill>
              <a:effectLst/>
              <a:latin typeface="Arial Unicode MS"/>
            </a:endParaRPr>
          </a:p>
          <a:p>
            <a:pPr marL="0" indent="0" defTabSz="914400" eaLnBrk="0" fontAlgn="base" hangingPunct="0">
              <a:spcBef>
                <a:spcPct val="0"/>
              </a:spcBef>
              <a:spcAft>
                <a:spcPct val="0"/>
              </a:spcAft>
              <a:buClrTx/>
              <a:buSzTx/>
              <a:buNone/>
            </a:pPr>
            <a:endParaRPr lang="en-US" altLang="en-US" sz="1700" b="1" dirty="0">
              <a:solidFill>
                <a:schemeClr val="tx1"/>
              </a:solidFill>
              <a:latin typeface="Arial Unicode MS"/>
            </a:endParaRPr>
          </a:p>
          <a:p>
            <a:pPr marL="0" indent="0" defTabSz="914400" eaLnBrk="0" fontAlgn="base" hangingPunct="0">
              <a:spcBef>
                <a:spcPct val="0"/>
              </a:spcBef>
              <a:spcAft>
                <a:spcPct val="0"/>
              </a:spcAft>
              <a:buClrTx/>
              <a:buSzTx/>
              <a:buNone/>
            </a:pPr>
            <a:r>
              <a:rPr kumimoji="0" lang="en-US" altLang="en-US" sz="2200" b="1" i="0" u="none" strike="noStrike" cap="none" normalizeH="0" baseline="0" dirty="0">
                <a:ln>
                  <a:noFill/>
                </a:ln>
                <a:solidFill>
                  <a:schemeClr val="tx1"/>
                </a:solidFill>
                <a:effectLst/>
                <a:latin typeface="Arial Unicode MS"/>
              </a:rPr>
              <a:t>release_year</a:t>
            </a:r>
            <a:endParaRPr kumimoji="0" lang="en-US" altLang="en-US" sz="22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Arial" panose="020B0604020202020204" pitchFamily="34" charset="0"/>
              </a:rPr>
              <a:t>The original release year of the content</a:t>
            </a:r>
          </a:p>
          <a:p>
            <a:pPr marL="0" indent="0" defTabSz="914400" eaLnBrk="0" fontAlgn="base" hangingPunct="0">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None/>
            </a:pPr>
            <a:r>
              <a:rPr kumimoji="0" lang="en-US" altLang="en-US" sz="2200" b="1" i="0" u="none" strike="noStrike" cap="none" normalizeH="0" baseline="0" dirty="0">
                <a:ln>
                  <a:noFill/>
                </a:ln>
                <a:solidFill>
                  <a:schemeClr val="tx1"/>
                </a:solidFill>
                <a:effectLst/>
                <a:latin typeface="Arial Unicode MS"/>
              </a:rPr>
              <a:t>rating</a:t>
            </a:r>
            <a:endParaRPr kumimoji="0" lang="en-US" altLang="en-US" sz="22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Arial" panose="020B0604020202020204" pitchFamily="34" charset="0"/>
              </a:rPr>
              <a:t>Maturity rating of the content (e.g., TV-MA, PG, R)</a:t>
            </a:r>
          </a:p>
          <a:p>
            <a:pPr marL="0" indent="0" defTabSz="914400" eaLnBrk="0" fontAlgn="base" hangingPunct="0">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None/>
            </a:pPr>
            <a:r>
              <a:rPr kumimoji="0" lang="en-US" altLang="en-US" sz="2200" b="1" i="0" u="none" strike="noStrike" cap="none" normalizeH="0" baseline="0" dirty="0">
                <a:ln>
                  <a:noFill/>
                </a:ln>
                <a:solidFill>
                  <a:schemeClr val="tx1"/>
                </a:solidFill>
                <a:effectLst/>
                <a:latin typeface="Arial Unicode MS"/>
              </a:rPr>
              <a:t>duration</a:t>
            </a:r>
            <a:endParaRPr kumimoji="0" lang="en-US" altLang="en-US" sz="22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Arial" panose="020B0604020202020204" pitchFamily="34" charset="0"/>
              </a:rPr>
              <a:t>Shows duration as:</a:t>
            </a:r>
          </a:p>
          <a:p>
            <a:pPr marL="457200" lvl="1"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Arial" panose="020B0604020202020204" pitchFamily="34" charset="0"/>
              </a:rPr>
              <a:t>For Movies: duration in minutes (e.g., "90 min")</a:t>
            </a:r>
          </a:p>
          <a:p>
            <a:pPr marL="457200" lvl="1"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Arial" panose="020B0604020202020204" pitchFamily="34" charset="0"/>
              </a:rPr>
              <a:t>For TV Shows: number of seasons (e.g., "2 Seasons")</a:t>
            </a:r>
          </a:p>
          <a:p>
            <a:pPr marL="0" indent="0" defTabSz="914400" eaLnBrk="0" fontAlgn="base" hangingPunct="0">
              <a:spcBef>
                <a:spcPct val="0"/>
              </a:spcBef>
              <a:spcAft>
                <a:spcPct val="0"/>
              </a:spcAft>
              <a:buClrTx/>
              <a:buSzTx/>
              <a:buNone/>
            </a:pPr>
            <a:endParaRPr kumimoji="0" lang="en-US" altLang="en-US" sz="2200" b="1" i="0" u="none" strike="noStrike" cap="none" normalizeH="0" baseline="0" dirty="0">
              <a:ln>
                <a:noFill/>
              </a:ln>
              <a:solidFill>
                <a:schemeClr val="tx1"/>
              </a:solidFill>
              <a:effectLst/>
              <a:latin typeface="Arial Unicode MS"/>
            </a:endParaRPr>
          </a:p>
          <a:p>
            <a:pPr marL="0" indent="0" defTabSz="914400" eaLnBrk="0" fontAlgn="base" hangingPunct="0">
              <a:spcBef>
                <a:spcPct val="0"/>
              </a:spcBef>
              <a:spcAft>
                <a:spcPct val="0"/>
              </a:spcAft>
              <a:buClrTx/>
              <a:buSzTx/>
              <a:buNone/>
            </a:pPr>
            <a:r>
              <a:rPr kumimoji="0" lang="en-US" altLang="en-US" sz="2200" b="1" i="0" u="none" strike="noStrike" cap="none" normalizeH="0" baseline="0" dirty="0" err="1">
                <a:ln>
                  <a:noFill/>
                </a:ln>
                <a:solidFill>
                  <a:schemeClr val="tx1"/>
                </a:solidFill>
                <a:effectLst/>
                <a:latin typeface="Arial Unicode MS"/>
              </a:rPr>
              <a:t>listed_in</a:t>
            </a:r>
            <a:endParaRPr kumimoji="0" lang="en-US" altLang="en-US" sz="22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Arial" panose="020B0604020202020204" pitchFamily="34" charset="0"/>
              </a:rPr>
              <a:t>Categories/genres (e.g., Dramas, Action, Kids’ TV)</a:t>
            </a:r>
          </a:p>
          <a:p>
            <a:pPr marL="0" indent="0" defTabSz="914400" eaLnBrk="0" fontAlgn="base" hangingPunct="0">
              <a:spcBef>
                <a:spcPct val="0"/>
              </a:spcBef>
              <a:spcAft>
                <a:spcPct val="0"/>
              </a:spcAft>
              <a:buClrTx/>
              <a:buSzTx/>
              <a:buNone/>
            </a:pPr>
            <a:endParaRPr kumimoji="0" lang="en-US" altLang="en-US" sz="2200" b="1" i="0" u="none" strike="noStrike" cap="none" normalizeH="0" baseline="0" dirty="0">
              <a:ln>
                <a:noFill/>
              </a:ln>
              <a:solidFill>
                <a:schemeClr val="tx1"/>
              </a:solidFill>
              <a:effectLst/>
              <a:latin typeface="Arial Unicode MS"/>
            </a:endParaRPr>
          </a:p>
          <a:p>
            <a:pPr marL="0" indent="0" defTabSz="914400" eaLnBrk="0" fontAlgn="base" hangingPunct="0">
              <a:spcBef>
                <a:spcPct val="0"/>
              </a:spcBef>
              <a:spcAft>
                <a:spcPct val="0"/>
              </a:spcAft>
              <a:buClrTx/>
              <a:buSzTx/>
              <a:buNone/>
            </a:pPr>
            <a:r>
              <a:rPr kumimoji="0" lang="en-US" altLang="en-US" sz="2200" b="1" i="0" u="none" strike="noStrike" cap="none" normalizeH="0" baseline="0" dirty="0">
                <a:ln>
                  <a:noFill/>
                </a:ln>
                <a:solidFill>
                  <a:schemeClr val="tx1"/>
                </a:solidFill>
                <a:effectLst/>
                <a:latin typeface="Arial Unicode MS"/>
              </a:rPr>
              <a:t>description</a:t>
            </a:r>
            <a:endParaRPr kumimoji="0" lang="en-US" altLang="en-US" sz="22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Arial" panose="020B0604020202020204" pitchFamily="34" charset="0"/>
              </a:rPr>
              <a:t>Short summary or synopsis of the show/movie</a:t>
            </a:r>
          </a:p>
          <a:p>
            <a:endParaRPr lang="en-IN" sz="2000" dirty="0"/>
          </a:p>
        </p:txBody>
      </p:sp>
      <p:sp>
        <p:nvSpPr>
          <p:cNvPr id="2" name="TextBox 1">
            <a:extLst>
              <a:ext uri="{FF2B5EF4-FFF2-40B4-BE49-F238E27FC236}">
                <a16:creationId xmlns:a16="http://schemas.microsoft.com/office/drawing/2014/main" id="{35E002A0-8642-0FE1-CB84-FB9190C23A74}"/>
              </a:ext>
            </a:extLst>
          </p:cNvPr>
          <p:cNvSpPr txBox="1"/>
          <p:nvPr/>
        </p:nvSpPr>
        <p:spPr>
          <a:xfrm>
            <a:off x="1879600" y="621372"/>
            <a:ext cx="4603750" cy="584775"/>
          </a:xfrm>
          <a:prstGeom prst="rect">
            <a:avLst/>
          </a:prstGeom>
          <a:noFill/>
        </p:spPr>
        <p:txBody>
          <a:bodyPr wrap="square" rtlCol="0">
            <a:spAutoFit/>
          </a:bodyPr>
          <a:lstStyle/>
          <a:p>
            <a:r>
              <a:rPr lang="en-US" sz="3200" b="1" u="sng" dirty="0"/>
              <a:t>DATASET</a:t>
            </a:r>
            <a:endParaRPr lang="en-IN" sz="4000" b="1" u="sng" dirty="0"/>
          </a:p>
        </p:txBody>
      </p:sp>
    </p:spTree>
    <p:extLst>
      <p:ext uri="{BB962C8B-B14F-4D97-AF65-F5344CB8AC3E}">
        <p14:creationId xmlns:p14="http://schemas.microsoft.com/office/powerpoint/2010/main" val="133387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21A8D-E835-B233-4582-E6A0EBF95A80}"/>
              </a:ext>
            </a:extLst>
          </p:cNvPr>
          <p:cNvSpPr>
            <a:spLocks noGrp="1"/>
          </p:cNvSpPr>
          <p:nvPr>
            <p:ph idx="1"/>
          </p:nvPr>
        </p:nvSpPr>
        <p:spPr>
          <a:xfrm>
            <a:off x="1790702" y="818072"/>
            <a:ext cx="9601196" cy="4077419"/>
          </a:xfrm>
        </p:spPr>
        <p:txBody>
          <a:bodyPr/>
          <a:lstStyle/>
          <a:p>
            <a:pPr>
              <a:buNone/>
            </a:pPr>
            <a:r>
              <a:rPr lang="en-US" sz="3200" b="1" dirty="0"/>
              <a:t>Why This Dataset Is Useful?</a:t>
            </a:r>
          </a:p>
          <a:p>
            <a:pPr>
              <a:buNone/>
            </a:pPr>
            <a:endParaRPr lang="en-US" b="1" dirty="0"/>
          </a:p>
          <a:p>
            <a:pPr>
              <a:buNone/>
            </a:pPr>
            <a:endParaRPr lang="en-US" b="1" dirty="0"/>
          </a:p>
          <a:p>
            <a:pPr>
              <a:buFont typeface="Arial" panose="020B0604020202020204" pitchFamily="34" charset="0"/>
              <a:buChar char="•"/>
            </a:pPr>
            <a:r>
              <a:rPr lang="en-US" sz="2000" dirty="0"/>
              <a:t>Great for practicing </a:t>
            </a:r>
            <a:r>
              <a:rPr lang="en-US" sz="2000" b="1" dirty="0"/>
              <a:t>data cleaning</a:t>
            </a:r>
            <a:r>
              <a:rPr lang="en-US" sz="2000" dirty="0"/>
              <a:t>, </a:t>
            </a:r>
            <a:r>
              <a:rPr lang="en-US" sz="2000" b="1" dirty="0"/>
              <a:t>EDA</a:t>
            </a:r>
            <a:r>
              <a:rPr lang="en-US" sz="2000" dirty="0"/>
              <a:t>, and </a:t>
            </a:r>
            <a:r>
              <a:rPr lang="en-US" sz="2000" b="1" dirty="0"/>
              <a:t>visualization</a:t>
            </a:r>
            <a:r>
              <a:rPr lang="en-US" sz="2000" dirty="0"/>
              <a:t>.</a:t>
            </a:r>
          </a:p>
          <a:p>
            <a:pPr>
              <a:buFont typeface="Arial" panose="020B0604020202020204" pitchFamily="34" charset="0"/>
              <a:buChar char="•"/>
            </a:pPr>
            <a:r>
              <a:rPr lang="en-US" sz="2000" dirty="0"/>
              <a:t>Helps analyze </a:t>
            </a:r>
            <a:r>
              <a:rPr lang="en-US" sz="2000" b="1" dirty="0"/>
              <a:t>content trends</a:t>
            </a:r>
            <a:r>
              <a:rPr lang="en-US" sz="2000" dirty="0"/>
              <a:t>, </a:t>
            </a:r>
            <a:r>
              <a:rPr lang="en-US" sz="2000" b="1" dirty="0"/>
              <a:t>audience targeting</a:t>
            </a:r>
            <a:r>
              <a:rPr lang="en-US" sz="2000" dirty="0"/>
              <a:t>, and </a:t>
            </a:r>
            <a:r>
              <a:rPr lang="en-US" sz="2000" b="1" dirty="0"/>
              <a:t>regional content distribution</a:t>
            </a:r>
            <a:r>
              <a:rPr lang="en-US" sz="2000" dirty="0"/>
              <a:t>.</a:t>
            </a:r>
          </a:p>
          <a:p>
            <a:pPr>
              <a:buFont typeface="Arial" panose="020B0604020202020204" pitchFamily="34" charset="0"/>
              <a:buChar char="•"/>
            </a:pPr>
            <a:r>
              <a:rPr lang="en-US" sz="2000" dirty="0"/>
              <a:t>Useful for both </a:t>
            </a:r>
            <a:r>
              <a:rPr lang="en-US" sz="2000" b="1" dirty="0"/>
              <a:t>business</a:t>
            </a:r>
            <a:r>
              <a:rPr lang="en-US" sz="2000" dirty="0"/>
              <a:t> and </a:t>
            </a:r>
            <a:r>
              <a:rPr lang="en-US" sz="2000" b="1" dirty="0"/>
              <a:t>technical</a:t>
            </a:r>
            <a:r>
              <a:rPr lang="en-US" sz="2000" dirty="0"/>
              <a:t> insights.</a:t>
            </a:r>
          </a:p>
          <a:p>
            <a:pPr marL="0" indent="0">
              <a:buNone/>
            </a:pPr>
            <a:endParaRPr lang="en-IN" dirty="0"/>
          </a:p>
        </p:txBody>
      </p:sp>
    </p:spTree>
    <p:extLst>
      <p:ext uri="{BB962C8B-B14F-4D97-AF65-F5344CB8AC3E}">
        <p14:creationId xmlns:p14="http://schemas.microsoft.com/office/powerpoint/2010/main" val="421890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7E14-B296-A9D8-E814-C196CC683CCD}"/>
              </a:ext>
            </a:extLst>
          </p:cNvPr>
          <p:cNvSpPr>
            <a:spLocks noGrp="1"/>
          </p:cNvSpPr>
          <p:nvPr>
            <p:ph type="title"/>
          </p:nvPr>
        </p:nvSpPr>
        <p:spPr>
          <a:xfrm>
            <a:off x="5275971" y="0"/>
            <a:ext cx="3718455" cy="649538"/>
          </a:xfrm>
        </p:spPr>
        <p:txBody>
          <a:bodyPr>
            <a:normAutofit/>
          </a:bodyPr>
          <a:lstStyle/>
          <a:p>
            <a:r>
              <a:rPr lang="en-US" sz="2800" b="1" u="sng" dirty="0"/>
              <a:t>BAR CHART</a:t>
            </a:r>
            <a:endParaRPr lang="en-IN" sz="2800" b="1" u="sng" dirty="0"/>
          </a:p>
        </p:txBody>
      </p:sp>
      <p:pic>
        <p:nvPicPr>
          <p:cNvPr id="6" name="Content Placeholder 5">
            <a:extLst>
              <a:ext uri="{FF2B5EF4-FFF2-40B4-BE49-F238E27FC236}">
                <a16:creationId xmlns:a16="http://schemas.microsoft.com/office/drawing/2014/main" id="{FDB7F9E4-7F94-426E-A857-F4DBC08E2B3B}"/>
              </a:ext>
            </a:extLst>
          </p:cNvPr>
          <p:cNvPicPr>
            <a:picLocks noGrp="1" noChangeAspect="1"/>
          </p:cNvPicPr>
          <p:nvPr>
            <p:ph idx="1"/>
          </p:nvPr>
        </p:nvPicPr>
        <p:blipFill>
          <a:blip r:embed="rId2"/>
          <a:stretch>
            <a:fillRect/>
          </a:stretch>
        </p:blipFill>
        <p:spPr>
          <a:xfrm>
            <a:off x="2222500" y="853943"/>
            <a:ext cx="8972550" cy="3921257"/>
          </a:xfrm>
        </p:spPr>
      </p:pic>
      <p:sp>
        <p:nvSpPr>
          <p:cNvPr id="4" name="Text Placeholder 3">
            <a:extLst>
              <a:ext uri="{FF2B5EF4-FFF2-40B4-BE49-F238E27FC236}">
                <a16:creationId xmlns:a16="http://schemas.microsoft.com/office/drawing/2014/main" id="{CB54E5A1-ED0E-7B74-EAF3-C75867FE6EE3}"/>
              </a:ext>
            </a:extLst>
          </p:cNvPr>
          <p:cNvSpPr>
            <a:spLocks noGrp="1"/>
          </p:cNvSpPr>
          <p:nvPr>
            <p:ph type="body" sz="half" idx="2"/>
          </p:nvPr>
        </p:nvSpPr>
        <p:spPr>
          <a:xfrm>
            <a:off x="1822450" y="4222882"/>
            <a:ext cx="9956800" cy="2152650"/>
          </a:xfrm>
        </p:spPr>
        <p:txBody>
          <a:bodyPr>
            <a:normAutofit fontScale="92500" lnSpcReduction="20000"/>
          </a:bodyPr>
          <a:lstStyle/>
          <a:p>
            <a:pPr>
              <a:buNone/>
            </a:pPr>
            <a:endParaRPr lang="en-US" dirty="0"/>
          </a:p>
          <a:p>
            <a:pPr>
              <a:buNone/>
            </a:pPr>
            <a:endParaRPr lang="en-US" dirty="0"/>
          </a:p>
          <a:p>
            <a:pPr>
              <a:buNone/>
            </a:pPr>
            <a:endParaRPr lang="en-US" dirty="0"/>
          </a:p>
          <a:p>
            <a:pPr>
              <a:buNone/>
            </a:pPr>
            <a:r>
              <a:rPr lang="en-US" sz="2000" b="1" dirty="0"/>
              <a:t>This bar chart highlights the 10 directors with the highest number of titles available on Netflix. Leading the list is Rajiv Chilaka, followed by Raúl Campos &amp; Jan Suter, and Marcus Raboy. The directors featured in this list are known for creating a wide range of content, including children’s shows, stand-up comedy specials, TV series, and films.</a:t>
            </a:r>
          </a:p>
          <a:p>
            <a:endParaRPr lang="en-IN" dirty="0"/>
          </a:p>
        </p:txBody>
      </p:sp>
    </p:spTree>
    <p:extLst>
      <p:ext uri="{BB962C8B-B14F-4D97-AF65-F5344CB8AC3E}">
        <p14:creationId xmlns:p14="http://schemas.microsoft.com/office/powerpoint/2010/main" val="62390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24F0-FD05-6CE9-E88D-3D0AF39DCC02}"/>
              </a:ext>
            </a:extLst>
          </p:cNvPr>
          <p:cNvSpPr>
            <a:spLocks noGrp="1"/>
          </p:cNvSpPr>
          <p:nvPr>
            <p:ph type="title"/>
          </p:nvPr>
        </p:nvSpPr>
        <p:spPr>
          <a:xfrm>
            <a:off x="1719262" y="606560"/>
            <a:ext cx="3505199" cy="612116"/>
          </a:xfrm>
        </p:spPr>
        <p:txBody>
          <a:bodyPr>
            <a:normAutofit/>
          </a:bodyPr>
          <a:lstStyle/>
          <a:p>
            <a:r>
              <a:rPr lang="en-US" sz="2800" b="1" u="sng" dirty="0"/>
              <a:t>HISTOGRAM </a:t>
            </a:r>
            <a:endParaRPr lang="en-IN" sz="2800" b="1" u="sng" dirty="0"/>
          </a:p>
        </p:txBody>
      </p:sp>
      <p:pic>
        <p:nvPicPr>
          <p:cNvPr id="6" name="Content Placeholder 5">
            <a:extLst>
              <a:ext uri="{FF2B5EF4-FFF2-40B4-BE49-F238E27FC236}">
                <a16:creationId xmlns:a16="http://schemas.microsoft.com/office/drawing/2014/main" id="{6921B711-E7ED-DD38-DE54-32AB44CE085E}"/>
              </a:ext>
            </a:extLst>
          </p:cNvPr>
          <p:cNvPicPr>
            <a:picLocks noGrp="1" noChangeAspect="1"/>
          </p:cNvPicPr>
          <p:nvPr>
            <p:ph idx="1"/>
          </p:nvPr>
        </p:nvPicPr>
        <p:blipFill>
          <a:blip r:embed="rId2"/>
          <a:stretch>
            <a:fillRect/>
          </a:stretch>
        </p:blipFill>
        <p:spPr>
          <a:xfrm>
            <a:off x="6132609" y="606560"/>
            <a:ext cx="5959342" cy="5070340"/>
          </a:xfrm>
        </p:spPr>
      </p:pic>
      <p:sp>
        <p:nvSpPr>
          <p:cNvPr id="4" name="Text Placeholder 3">
            <a:extLst>
              <a:ext uri="{FF2B5EF4-FFF2-40B4-BE49-F238E27FC236}">
                <a16:creationId xmlns:a16="http://schemas.microsoft.com/office/drawing/2014/main" id="{1A580F66-9861-44A1-FEB0-2EAC390A56EE}"/>
              </a:ext>
            </a:extLst>
          </p:cNvPr>
          <p:cNvSpPr>
            <a:spLocks noGrp="1"/>
          </p:cNvSpPr>
          <p:nvPr>
            <p:ph type="body" sz="half" idx="2"/>
          </p:nvPr>
        </p:nvSpPr>
        <p:spPr>
          <a:xfrm>
            <a:off x="1719262" y="1554163"/>
            <a:ext cx="3790949" cy="4262436"/>
          </a:xfrm>
        </p:spPr>
        <p:txBody>
          <a:bodyPr>
            <a:normAutofit/>
          </a:bodyPr>
          <a:lstStyle/>
          <a:p>
            <a:pPr marL="285750" indent="-285750" algn="just">
              <a:buFont typeface="Arial" panose="020B0604020202020204" pitchFamily="34" charset="0"/>
              <a:buChar char="•"/>
            </a:pPr>
            <a:r>
              <a:rPr lang="en-US" sz="1600" b="1" dirty="0"/>
              <a:t>The histogram shows that most Netflix movies have a duration between 75 to 120 minutes, with a peak around 90–100 minutes, indicating that standard feature-length films are the most common. </a:t>
            </a:r>
          </a:p>
          <a:p>
            <a:pPr marL="285750" indent="-285750" algn="just">
              <a:buFont typeface="Arial" panose="020B0604020202020204" pitchFamily="34" charset="0"/>
              <a:buChar char="•"/>
            </a:pPr>
            <a:r>
              <a:rPr lang="en-US" sz="1600" b="1" dirty="0"/>
              <a:t>The distribution is slightly right-skewed, suggesting that while longer movies exist, they are relatively rare. Very few movies are under 40 minutes or over 150 minutes, highlighting Netflix’s focus on conventional movie lengths that align with typical viewer preferences.</a:t>
            </a:r>
            <a:endParaRPr lang="en-IN" sz="1600" b="1" dirty="0"/>
          </a:p>
        </p:txBody>
      </p:sp>
    </p:spTree>
    <p:extLst>
      <p:ext uri="{BB962C8B-B14F-4D97-AF65-F5344CB8AC3E}">
        <p14:creationId xmlns:p14="http://schemas.microsoft.com/office/powerpoint/2010/main" val="42499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41F4-EB6E-20A1-9762-E25C061967A9}"/>
              </a:ext>
            </a:extLst>
          </p:cNvPr>
          <p:cNvSpPr>
            <a:spLocks noGrp="1"/>
          </p:cNvSpPr>
          <p:nvPr>
            <p:ph type="title"/>
          </p:nvPr>
        </p:nvSpPr>
        <p:spPr>
          <a:xfrm>
            <a:off x="1782762" y="746065"/>
            <a:ext cx="3505199" cy="412750"/>
          </a:xfrm>
        </p:spPr>
        <p:txBody>
          <a:bodyPr>
            <a:noAutofit/>
          </a:bodyPr>
          <a:lstStyle/>
          <a:p>
            <a:r>
              <a:rPr lang="en-US" sz="2800" b="1" u="sng" dirty="0"/>
              <a:t>PAIR PLOT</a:t>
            </a:r>
            <a:endParaRPr lang="en-IN" sz="2800" b="1" u="sng" dirty="0"/>
          </a:p>
        </p:txBody>
      </p:sp>
      <p:pic>
        <p:nvPicPr>
          <p:cNvPr id="6" name="Content Placeholder 5">
            <a:extLst>
              <a:ext uri="{FF2B5EF4-FFF2-40B4-BE49-F238E27FC236}">
                <a16:creationId xmlns:a16="http://schemas.microsoft.com/office/drawing/2014/main" id="{6015F614-B582-83D5-106C-A37D2D9AA251}"/>
              </a:ext>
            </a:extLst>
          </p:cNvPr>
          <p:cNvPicPr>
            <a:picLocks noGrp="1" noChangeAspect="1"/>
          </p:cNvPicPr>
          <p:nvPr>
            <p:ph idx="1"/>
          </p:nvPr>
        </p:nvPicPr>
        <p:blipFill>
          <a:blip r:embed="rId2"/>
          <a:stretch>
            <a:fillRect/>
          </a:stretch>
        </p:blipFill>
        <p:spPr>
          <a:xfrm>
            <a:off x="5617067" y="51397"/>
            <a:ext cx="6574933" cy="6609751"/>
          </a:xfrm>
        </p:spPr>
      </p:pic>
      <p:sp>
        <p:nvSpPr>
          <p:cNvPr id="4" name="Text Placeholder 3">
            <a:extLst>
              <a:ext uri="{FF2B5EF4-FFF2-40B4-BE49-F238E27FC236}">
                <a16:creationId xmlns:a16="http://schemas.microsoft.com/office/drawing/2014/main" id="{647C02E8-7C60-E627-F2A7-092CC58D3686}"/>
              </a:ext>
            </a:extLst>
          </p:cNvPr>
          <p:cNvSpPr>
            <a:spLocks noGrp="1"/>
          </p:cNvSpPr>
          <p:nvPr>
            <p:ph type="body" sz="half" idx="2"/>
          </p:nvPr>
        </p:nvSpPr>
        <p:spPr>
          <a:xfrm>
            <a:off x="1345046" y="1649412"/>
            <a:ext cx="4052454" cy="5011737"/>
          </a:xfrm>
        </p:spPr>
        <p:txBody>
          <a:bodyPr>
            <a:normAutofit/>
          </a:bodyPr>
          <a:lstStyle/>
          <a:p>
            <a:pPr marL="285750" indent="-285750" algn="just">
              <a:buFont typeface="Arial" panose="020B0604020202020204" pitchFamily="34" charset="0"/>
              <a:buChar char="•"/>
            </a:pPr>
            <a:r>
              <a:rPr lang="en-US" sz="1600" b="1" dirty="0">
                <a:cs typeface="Times New Roman" panose="02020603050405020304" pitchFamily="18" charset="0"/>
              </a:rPr>
              <a:t>The pair plot illustrates the relationships among movie duration, release year, and numeric rating. Most movies cluster around 80–120 minutes in duration, with a sharp increase in releases after 2000, showing Netflix’s focus on newer content. </a:t>
            </a:r>
          </a:p>
          <a:p>
            <a:pPr marL="285750" indent="-285750" algn="just">
              <a:buFont typeface="Arial" panose="020B0604020202020204" pitchFamily="34" charset="0"/>
              <a:buChar char="•"/>
            </a:pPr>
            <a:r>
              <a:rPr lang="en-US" sz="1600" b="1" dirty="0">
                <a:cs typeface="Times New Roman" panose="02020603050405020304" pitchFamily="18" charset="0"/>
              </a:rPr>
              <a:t>The rating values are concentrated at discrete levels, indicating categorical ratings mapped to numbers rather than continuous scores. There is no strong correlation between duration and ratings or between release year and ratings, suggesting that movie length and release date do not significantly influence the assigned rating on Netflix.</a:t>
            </a:r>
            <a:endParaRPr lang="en-IN" sz="1600" b="1" dirty="0">
              <a:cs typeface="Times New Roman" panose="02020603050405020304" pitchFamily="18" charset="0"/>
            </a:endParaRPr>
          </a:p>
        </p:txBody>
      </p:sp>
    </p:spTree>
    <p:extLst>
      <p:ext uri="{BB962C8B-B14F-4D97-AF65-F5344CB8AC3E}">
        <p14:creationId xmlns:p14="http://schemas.microsoft.com/office/powerpoint/2010/main" val="19978225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127</TotalTime>
  <Words>892</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Unicode MS</vt:lpstr>
      <vt:lpstr>Century Gothic</vt:lpstr>
      <vt:lpstr>Times New Roman</vt:lpstr>
      <vt:lpstr>Wingdings 3</vt:lpstr>
      <vt:lpstr>Wisp</vt:lpstr>
      <vt:lpstr>NETFLIX MOVIES AND TV SHOWS DATA EXPLORATION</vt:lpstr>
      <vt:lpstr>PROBLEM STATEMENT</vt:lpstr>
      <vt:lpstr>PowerPoint Presentation</vt:lpstr>
      <vt:lpstr>DATASET</vt:lpstr>
      <vt:lpstr>PowerPoint Presentation</vt:lpstr>
      <vt:lpstr>PowerPoint Presentation</vt:lpstr>
      <vt:lpstr>BAR CHART</vt:lpstr>
      <vt:lpstr>HISTOGRAM </vt:lpstr>
      <vt:lpstr>PAIR PLOT</vt:lpstr>
      <vt:lpstr>HEATMAP</vt:lpstr>
      <vt:lpstr>BOX PLOT</vt:lpstr>
      <vt:lpstr>PIE PLOT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Jennifer Shalet Sequeira</dc:creator>
  <cp:lastModifiedBy>Jennifer Shalet Sequeira</cp:lastModifiedBy>
  <cp:revision>2</cp:revision>
  <dcterms:created xsi:type="dcterms:W3CDTF">2025-05-22T10:38:16Z</dcterms:created>
  <dcterms:modified xsi:type="dcterms:W3CDTF">2025-05-22T15:00:37Z</dcterms:modified>
</cp:coreProperties>
</file>