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2a61e2e9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2a61e2e9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2a61e2e9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2a61e2e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2a61e2e9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2a61e2e9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2a61e2e9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2a61e2e9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2a61e2e9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2a61e2e9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2a61e2e9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2a61e2e9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2a61e2e9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2a61e2e9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2a61e2e9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2a61e2e9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2a61e2e9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2a61e2e9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2a61e2e9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2a61e2e9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53d94431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53d94431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2a61e2e9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2a61e2e9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b2a61e2e9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b2a61e2e9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2a61e2e9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2a61e2e9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2a61e2e9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2a61e2e9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2a61e2e9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b2a61e2e9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b2a61e2e9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b2a61e2e9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b2a61e2e9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b2a61e2e9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b2a61e2e9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b2a61e2e9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b2a61e2e9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b2a61e2e9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b2a61e2e9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b2a61e2e9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2e86fae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2e86fae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b2a61e2e9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b2a61e2e9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b2a61e2e9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b2a61e2e9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b2a61e2e9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b2a61e2e9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b2a61e2e9c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b2a61e2e9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b2a61e2e9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b2a61e2e9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b2a61e2e9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b2a61e2e9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b2a61e2e9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b2a61e2e9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2e86fae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2e86fae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2a61e2e9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2a61e2e9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2a61e2e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2a61e2e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2a61e2e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2a61e2e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2a61e2e9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2a61e2e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2a61e2e9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2a61e2e9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vnhpt.vaibhav@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Credit EDA Assignment</a:t>
            </a:r>
            <a:endParaRPr/>
          </a:p>
          <a:p>
            <a:pPr indent="0" lvl="0" marL="0" rtl="0" algn="l">
              <a:spcBef>
                <a:spcPts val="0"/>
              </a:spcBef>
              <a:spcAft>
                <a:spcPts val="0"/>
              </a:spcAft>
              <a:buNone/>
            </a:pPr>
            <a:r>
              <a:rPr lang="en-GB"/>
              <a:t>Case Study</a:t>
            </a:r>
            <a:endParaRPr/>
          </a:p>
        </p:txBody>
      </p:sp>
      <p:sp>
        <p:nvSpPr>
          <p:cNvPr id="87" name="Google Shape;87;p13"/>
          <p:cNvSpPr txBox="1"/>
          <p:nvPr>
            <p:ph idx="1" type="subTitle"/>
          </p:nvPr>
        </p:nvSpPr>
        <p:spPr>
          <a:xfrm>
            <a:off x="729625" y="3172900"/>
            <a:ext cx="7688100" cy="105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Sai Vaibhav Naidu</a:t>
            </a:r>
            <a:endParaRPr/>
          </a:p>
          <a:p>
            <a:pPr indent="0" lvl="0" marL="0" rtl="0" algn="l">
              <a:spcBef>
                <a:spcPts val="0"/>
              </a:spcBef>
              <a:spcAft>
                <a:spcPts val="0"/>
              </a:spcAft>
              <a:buNone/>
            </a:pPr>
            <a:r>
              <a:rPr lang="en-GB"/>
              <a:t>Email: </a:t>
            </a:r>
            <a:r>
              <a:rPr lang="en-GB" u="sng">
                <a:solidFill>
                  <a:schemeClr val="hlink"/>
                </a:solidFill>
                <a:hlinkClick r:id="rId3"/>
              </a:rPr>
              <a:t>svnhpt.vaibhav@gmail.com</a:t>
            </a:r>
            <a:endParaRPr/>
          </a:p>
          <a:p>
            <a:pPr indent="0" lvl="0" marL="0" rtl="0" algn="l">
              <a:spcBef>
                <a:spcPts val="0"/>
              </a:spcBef>
              <a:spcAft>
                <a:spcPts val="0"/>
              </a:spcAft>
              <a:buNone/>
            </a:pPr>
            <a:r>
              <a:rPr lang="en-GB"/>
              <a:t>Phone: +917829999128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350600" y="1884950"/>
            <a:ext cx="3639600" cy="3033900"/>
          </a:xfrm>
          <a:prstGeom prst="rect">
            <a:avLst/>
          </a:prstGeom>
        </p:spPr>
        <p:txBody>
          <a:bodyPr anchorCtr="0" anchor="t" bIns="91425" lIns="91425" spcFirstLastPara="1" rIns="91425" wrap="square" tIns="91425">
            <a:norm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contract type ‘cash loans’ is having higher number of credits than ‘Revolving loans’ contract type.</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In this category too, Females are leading for applying credits.</a:t>
            </a:r>
            <a:endParaRPr/>
          </a:p>
        </p:txBody>
      </p:sp>
      <p:pic>
        <p:nvPicPr>
          <p:cNvPr id="147" name="Google Shape;147;p22"/>
          <p:cNvPicPr preferRelativeResize="0"/>
          <p:nvPr/>
        </p:nvPicPr>
        <p:blipFill>
          <a:blip r:embed="rId3">
            <a:alphaModFix/>
          </a:blip>
          <a:stretch>
            <a:fillRect/>
          </a:stretch>
        </p:blipFill>
        <p:spPr>
          <a:xfrm>
            <a:off x="4214050" y="1210250"/>
            <a:ext cx="4749148" cy="3750249"/>
          </a:xfrm>
          <a:prstGeom prst="rect">
            <a:avLst/>
          </a:prstGeom>
          <a:noFill/>
          <a:ln>
            <a:noFill/>
          </a:ln>
        </p:spPr>
      </p:pic>
      <p:sp>
        <p:nvSpPr>
          <p:cNvPr id="148" name="Google Shape;148;p22"/>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for Target - 0: Clients with no payment difficulty</a:t>
            </a:r>
            <a:endParaRPr/>
          </a:p>
        </p:txBody>
      </p:sp>
      <p:sp>
        <p:nvSpPr>
          <p:cNvPr id="149" name="Google Shape;149;p22"/>
          <p:cNvSpPr txBox="1"/>
          <p:nvPr>
            <p:ph idx="1" type="body"/>
          </p:nvPr>
        </p:nvSpPr>
        <p:spPr>
          <a:xfrm>
            <a:off x="350600" y="1355575"/>
            <a:ext cx="33132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Bar plot for different contract types</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idx="1" type="body"/>
          </p:nvPr>
        </p:nvSpPr>
        <p:spPr>
          <a:xfrm>
            <a:off x="350600" y="1958075"/>
            <a:ext cx="4740600" cy="2819700"/>
          </a:xfrm>
          <a:prstGeom prst="rect">
            <a:avLst/>
          </a:prstGeom>
        </p:spPr>
        <p:txBody>
          <a:bodyPr anchorCtr="0" anchor="t" bIns="91425" lIns="91425" spcFirstLastPara="1" rIns="91425" wrap="square" tIns="91425">
            <a:norm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Clients which have applied for credits are from most of the organization type ‘Business entity Type 3’ , ‘Self employed’, ‘Other’ , ‘Medicine’ and ‘Government’.</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Less clients are from Industry type 8,type 6, type 10, religion and trade type 5, type 4</a:t>
            </a:r>
            <a:endParaRPr>
              <a:solidFill>
                <a:srgbClr val="383838"/>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p>
        </p:txBody>
      </p:sp>
      <p:sp>
        <p:nvSpPr>
          <p:cNvPr id="155" name="Google Shape;155;p23"/>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for Target - 0: Clients with no payment difficulty</a:t>
            </a:r>
            <a:endParaRPr/>
          </a:p>
        </p:txBody>
      </p:sp>
      <p:sp>
        <p:nvSpPr>
          <p:cNvPr id="156" name="Google Shape;156;p23"/>
          <p:cNvSpPr txBox="1"/>
          <p:nvPr>
            <p:ph idx="1" type="body"/>
          </p:nvPr>
        </p:nvSpPr>
        <p:spPr>
          <a:xfrm>
            <a:off x="350600" y="1355575"/>
            <a:ext cx="40071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Horizontal </a:t>
            </a:r>
            <a:r>
              <a:rPr lang="en-GB">
                <a:solidFill>
                  <a:srgbClr val="383838"/>
                </a:solidFill>
                <a:highlight>
                  <a:schemeClr val="lt1"/>
                </a:highlight>
                <a:latin typeface="Arial"/>
                <a:ea typeface="Arial"/>
                <a:cs typeface="Arial"/>
                <a:sym typeface="Arial"/>
              </a:rPr>
              <a:t>Bar plot for different Organization types</a:t>
            </a:r>
            <a:endParaRPr>
              <a:solidFill>
                <a:srgbClr val="383838"/>
              </a:solidFill>
              <a:highlight>
                <a:schemeClr val="lt1"/>
              </a:highlight>
              <a:latin typeface="Arial"/>
              <a:ea typeface="Arial"/>
              <a:cs typeface="Arial"/>
              <a:sym typeface="Arial"/>
            </a:endParaRPr>
          </a:p>
        </p:txBody>
      </p:sp>
      <p:pic>
        <p:nvPicPr>
          <p:cNvPr id="157" name="Google Shape;157;p23"/>
          <p:cNvPicPr preferRelativeResize="0"/>
          <p:nvPr/>
        </p:nvPicPr>
        <p:blipFill>
          <a:blip r:embed="rId3">
            <a:alphaModFix/>
          </a:blip>
          <a:stretch>
            <a:fillRect/>
          </a:stretch>
        </p:blipFill>
        <p:spPr>
          <a:xfrm>
            <a:off x="6084150" y="1119075"/>
            <a:ext cx="2457075" cy="4028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Analysis for Target - 1: Clients with payment difficulty</a:t>
            </a:r>
            <a:endParaRPr>
              <a:highlight>
                <a:schemeClr val="lt1"/>
              </a:highlight>
            </a:endParaRPr>
          </a:p>
        </p:txBody>
      </p:sp>
      <p:sp>
        <p:nvSpPr>
          <p:cNvPr id="163" name="Google Shape;163;p24"/>
          <p:cNvSpPr txBox="1"/>
          <p:nvPr>
            <p:ph idx="1" type="body"/>
          </p:nvPr>
        </p:nvSpPr>
        <p:spPr>
          <a:xfrm>
            <a:off x="350600" y="1355575"/>
            <a:ext cx="33132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Bar plot for different income ranges</a:t>
            </a:r>
            <a:endParaRPr>
              <a:solidFill>
                <a:srgbClr val="383838"/>
              </a:solidFill>
              <a:highlight>
                <a:schemeClr val="lt1"/>
              </a:highlight>
              <a:latin typeface="Arial"/>
              <a:ea typeface="Arial"/>
              <a:cs typeface="Arial"/>
              <a:sym typeface="Arial"/>
            </a:endParaRPr>
          </a:p>
        </p:txBody>
      </p:sp>
      <p:sp>
        <p:nvSpPr>
          <p:cNvPr id="164" name="Google Shape;164;p24"/>
          <p:cNvSpPr txBox="1"/>
          <p:nvPr>
            <p:ph idx="1" type="body"/>
          </p:nvPr>
        </p:nvSpPr>
        <p:spPr>
          <a:xfrm>
            <a:off x="391425" y="4000500"/>
            <a:ext cx="6864600" cy="10410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Male counts are higher than female.</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Income range from 100000 to 200000 is having more number of credits.</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This graph show that males are more than female in having credits for that range.</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Very less count for income range 400000 and above.</a:t>
            </a:r>
            <a:endParaRPr>
              <a:solidFill>
                <a:srgbClr val="383838"/>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solidFill>
                <a:srgbClr val="383838"/>
              </a:solidFill>
              <a:highlight>
                <a:schemeClr val="lt1"/>
              </a:highlight>
              <a:latin typeface="Arial"/>
              <a:ea typeface="Arial"/>
              <a:cs typeface="Arial"/>
              <a:sym typeface="Arial"/>
            </a:endParaRPr>
          </a:p>
        </p:txBody>
      </p:sp>
      <p:pic>
        <p:nvPicPr>
          <p:cNvPr id="165" name="Google Shape;165;p24"/>
          <p:cNvPicPr preferRelativeResize="0"/>
          <p:nvPr/>
        </p:nvPicPr>
        <p:blipFill>
          <a:blip r:embed="rId3">
            <a:alphaModFix/>
          </a:blip>
          <a:stretch>
            <a:fillRect/>
          </a:stretch>
        </p:blipFill>
        <p:spPr>
          <a:xfrm>
            <a:off x="350600" y="1792325"/>
            <a:ext cx="6125341" cy="220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Analysis for Target - 1: Clients with payment difficulty</a:t>
            </a:r>
            <a:endParaRPr>
              <a:highlight>
                <a:schemeClr val="lt1"/>
              </a:highlight>
            </a:endParaRPr>
          </a:p>
        </p:txBody>
      </p:sp>
      <p:sp>
        <p:nvSpPr>
          <p:cNvPr id="171" name="Google Shape;171;p25"/>
          <p:cNvSpPr txBox="1"/>
          <p:nvPr>
            <p:ph idx="1" type="body"/>
          </p:nvPr>
        </p:nvSpPr>
        <p:spPr>
          <a:xfrm>
            <a:off x="350600" y="1355575"/>
            <a:ext cx="33132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Bar plot for different income types</a:t>
            </a:r>
            <a:endParaRPr>
              <a:solidFill>
                <a:srgbClr val="383838"/>
              </a:solidFill>
              <a:highlight>
                <a:schemeClr val="lt1"/>
              </a:highlight>
              <a:latin typeface="Arial"/>
              <a:ea typeface="Arial"/>
              <a:cs typeface="Arial"/>
              <a:sym typeface="Arial"/>
            </a:endParaRPr>
          </a:p>
        </p:txBody>
      </p:sp>
      <p:sp>
        <p:nvSpPr>
          <p:cNvPr id="172" name="Google Shape;172;p25"/>
          <p:cNvSpPr txBox="1"/>
          <p:nvPr>
            <p:ph idx="1" type="body"/>
          </p:nvPr>
        </p:nvSpPr>
        <p:spPr>
          <a:xfrm>
            <a:off x="350600" y="1998900"/>
            <a:ext cx="3139500" cy="27351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income type ‘working’, ’commercial associate’, and ‘State Servant’ the number of credits are higher than other i.e. ‘Maternity leave.</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this Females are having more number of credits than male.</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Less number of credits for income type ‘Maternity leave’.</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type 1: There is no income type for ‘student’ , ’pensioner’ and ‘Businessman’ which means they don’t do any late payments.</a:t>
            </a:r>
            <a:endParaRPr sz="1400">
              <a:solidFill>
                <a:srgbClr val="383838"/>
              </a:solidFill>
              <a:highlight>
                <a:schemeClr val="lt1"/>
              </a:highlight>
              <a:latin typeface="Arial"/>
              <a:ea typeface="Arial"/>
              <a:cs typeface="Arial"/>
              <a:sym typeface="Arial"/>
            </a:endParaRPr>
          </a:p>
        </p:txBody>
      </p:sp>
      <p:pic>
        <p:nvPicPr>
          <p:cNvPr id="173" name="Google Shape;173;p25"/>
          <p:cNvPicPr preferRelativeResize="0"/>
          <p:nvPr/>
        </p:nvPicPr>
        <p:blipFill>
          <a:blip r:embed="rId3">
            <a:alphaModFix/>
          </a:blip>
          <a:stretch>
            <a:fillRect/>
          </a:stretch>
        </p:blipFill>
        <p:spPr>
          <a:xfrm>
            <a:off x="3816200" y="1271475"/>
            <a:ext cx="5108201" cy="371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Analysis for Target - 1: Clients with payment difficulty</a:t>
            </a:r>
            <a:endParaRPr>
              <a:highlight>
                <a:schemeClr val="lt1"/>
              </a:highlight>
            </a:endParaRPr>
          </a:p>
        </p:txBody>
      </p:sp>
      <p:sp>
        <p:nvSpPr>
          <p:cNvPr id="179" name="Google Shape;179;p26"/>
          <p:cNvSpPr txBox="1"/>
          <p:nvPr>
            <p:ph idx="1" type="body"/>
          </p:nvPr>
        </p:nvSpPr>
        <p:spPr>
          <a:xfrm>
            <a:off x="350600" y="1355575"/>
            <a:ext cx="33132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Bar plot for different contract types</a:t>
            </a:r>
            <a:endParaRPr>
              <a:solidFill>
                <a:srgbClr val="383838"/>
              </a:solidFill>
              <a:highlight>
                <a:schemeClr val="lt1"/>
              </a:highlight>
              <a:latin typeface="Arial"/>
              <a:ea typeface="Arial"/>
              <a:cs typeface="Arial"/>
              <a:sym typeface="Arial"/>
            </a:endParaRPr>
          </a:p>
        </p:txBody>
      </p:sp>
      <p:sp>
        <p:nvSpPr>
          <p:cNvPr id="180" name="Google Shape;180;p26"/>
          <p:cNvSpPr txBox="1"/>
          <p:nvPr>
            <p:ph idx="1" type="body"/>
          </p:nvPr>
        </p:nvSpPr>
        <p:spPr>
          <a:xfrm>
            <a:off x="350600" y="1884950"/>
            <a:ext cx="3639600" cy="3033900"/>
          </a:xfrm>
          <a:prstGeom prst="rect">
            <a:avLst/>
          </a:prstGeom>
        </p:spPr>
        <p:txBody>
          <a:bodyPr anchorCtr="0" anchor="t" bIns="91425" lIns="91425" spcFirstLastPara="1" rIns="91425" wrap="square" tIns="91425">
            <a:norm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contract type ‘cash loans’ is having higher number of credits than ‘Revolving loans’ contract type.</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this also Female is leading for applying credits.</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type 1 : there is only Female Revolving loans.</a:t>
            </a:r>
            <a:endParaRPr sz="1400">
              <a:solidFill>
                <a:srgbClr val="383838"/>
              </a:solidFill>
              <a:highlight>
                <a:schemeClr val="lt1"/>
              </a:highlight>
              <a:latin typeface="Arial"/>
              <a:ea typeface="Arial"/>
              <a:cs typeface="Arial"/>
              <a:sym typeface="Arial"/>
            </a:endParaRPr>
          </a:p>
        </p:txBody>
      </p:sp>
      <p:pic>
        <p:nvPicPr>
          <p:cNvPr id="181" name="Google Shape;181;p26"/>
          <p:cNvPicPr preferRelativeResize="0"/>
          <p:nvPr/>
        </p:nvPicPr>
        <p:blipFill>
          <a:blip r:embed="rId3">
            <a:alphaModFix/>
          </a:blip>
          <a:stretch>
            <a:fillRect/>
          </a:stretch>
        </p:blipFill>
        <p:spPr>
          <a:xfrm>
            <a:off x="4142600" y="1271475"/>
            <a:ext cx="4747339" cy="371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7"/>
          <p:cNvPicPr preferRelativeResize="0"/>
          <p:nvPr/>
        </p:nvPicPr>
        <p:blipFill>
          <a:blip r:embed="rId3">
            <a:alphaModFix/>
          </a:blip>
          <a:stretch>
            <a:fillRect/>
          </a:stretch>
        </p:blipFill>
        <p:spPr>
          <a:xfrm>
            <a:off x="5850098" y="1119075"/>
            <a:ext cx="2457075" cy="4028602"/>
          </a:xfrm>
          <a:prstGeom prst="rect">
            <a:avLst/>
          </a:prstGeom>
          <a:noFill/>
          <a:ln>
            <a:noFill/>
          </a:ln>
        </p:spPr>
      </p:pic>
      <p:sp>
        <p:nvSpPr>
          <p:cNvPr id="187" name="Google Shape;187;p27"/>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Analysis for Target - 1: Clients with payment difficulty</a:t>
            </a:r>
            <a:endParaRPr>
              <a:highlight>
                <a:schemeClr val="lt1"/>
              </a:highlight>
            </a:endParaRPr>
          </a:p>
        </p:txBody>
      </p:sp>
      <p:sp>
        <p:nvSpPr>
          <p:cNvPr id="188" name="Google Shape;188;p27"/>
          <p:cNvSpPr txBox="1"/>
          <p:nvPr>
            <p:ph idx="1" type="body"/>
          </p:nvPr>
        </p:nvSpPr>
        <p:spPr>
          <a:xfrm>
            <a:off x="350600" y="1355575"/>
            <a:ext cx="40071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Horizontal Bar plot for different Organization types</a:t>
            </a:r>
            <a:endParaRPr>
              <a:solidFill>
                <a:srgbClr val="383838"/>
              </a:solidFill>
              <a:highlight>
                <a:schemeClr val="lt1"/>
              </a:highlight>
              <a:latin typeface="Arial"/>
              <a:ea typeface="Arial"/>
              <a:cs typeface="Arial"/>
              <a:sym typeface="Arial"/>
            </a:endParaRPr>
          </a:p>
        </p:txBody>
      </p:sp>
      <p:sp>
        <p:nvSpPr>
          <p:cNvPr id="189" name="Google Shape;189;p27"/>
          <p:cNvSpPr txBox="1"/>
          <p:nvPr>
            <p:ph idx="1" type="body"/>
          </p:nvPr>
        </p:nvSpPr>
        <p:spPr>
          <a:xfrm>
            <a:off x="350600" y="1958075"/>
            <a:ext cx="4740600" cy="2819700"/>
          </a:xfrm>
          <a:prstGeom prst="rect">
            <a:avLst/>
          </a:prstGeom>
        </p:spPr>
        <p:txBody>
          <a:bodyPr anchorCtr="0" anchor="t" bIns="91425" lIns="91425" spcFirstLastPara="1" rIns="91425" wrap="square" tIns="91425">
            <a:norm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Clients which have applied for credits are from most of the organization type ‘Business entity Type 3’ , ‘Self employed’ , ‘Other’ , ‘Medicine’ and ‘Government’.</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Less clients are from Industry type 8,type 6, type 10, religion and trade type 5, type 4.</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Same as type 0 in distribution of organization type.</a:t>
            </a:r>
            <a:endParaRPr sz="1400">
              <a:solidFill>
                <a:srgbClr val="383838"/>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Correlation between Target 0 and 1</a:t>
            </a:r>
            <a:endParaRPr>
              <a:highlight>
                <a:schemeClr val="lt1"/>
              </a:highlight>
            </a:endParaRPr>
          </a:p>
        </p:txBody>
      </p:sp>
      <p:sp>
        <p:nvSpPr>
          <p:cNvPr id="195" name="Google Shape;195;p28"/>
          <p:cNvSpPr txBox="1"/>
          <p:nvPr>
            <p:ph idx="1" type="body"/>
          </p:nvPr>
        </p:nvSpPr>
        <p:spPr>
          <a:xfrm>
            <a:off x="350600" y="1355575"/>
            <a:ext cx="40071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Heat maps plotting correlation for target 0</a:t>
            </a:r>
            <a:endParaRPr>
              <a:solidFill>
                <a:srgbClr val="383838"/>
              </a:solidFill>
              <a:highlight>
                <a:schemeClr val="lt1"/>
              </a:highlight>
              <a:latin typeface="Arial"/>
              <a:ea typeface="Arial"/>
              <a:cs typeface="Arial"/>
              <a:sym typeface="Arial"/>
            </a:endParaRPr>
          </a:p>
        </p:txBody>
      </p:sp>
      <p:pic>
        <p:nvPicPr>
          <p:cNvPr id="196" name="Google Shape;196;p28"/>
          <p:cNvPicPr preferRelativeResize="0"/>
          <p:nvPr/>
        </p:nvPicPr>
        <p:blipFill>
          <a:blip r:embed="rId3">
            <a:alphaModFix/>
          </a:blip>
          <a:stretch>
            <a:fillRect/>
          </a:stretch>
        </p:blipFill>
        <p:spPr>
          <a:xfrm>
            <a:off x="4510100" y="1271475"/>
            <a:ext cx="4302471" cy="3719624"/>
          </a:xfrm>
          <a:prstGeom prst="rect">
            <a:avLst/>
          </a:prstGeom>
          <a:noFill/>
          <a:ln>
            <a:noFill/>
          </a:ln>
        </p:spPr>
      </p:pic>
      <p:sp>
        <p:nvSpPr>
          <p:cNvPr id="197" name="Google Shape;197;p28"/>
          <p:cNvSpPr txBox="1"/>
          <p:nvPr>
            <p:ph idx="1" type="body"/>
          </p:nvPr>
        </p:nvSpPr>
        <p:spPr>
          <a:xfrm>
            <a:off x="350600" y="1958075"/>
            <a:ext cx="4007100" cy="3033000"/>
          </a:xfrm>
          <a:prstGeom prst="rect">
            <a:avLst/>
          </a:prstGeom>
        </p:spPr>
        <p:txBody>
          <a:bodyPr anchorCtr="0" anchor="t" bIns="91425" lIns="91425" spcFirstLastPara="1" rIns="91425" wrap="square" tIns="91425">
            <a:noAutofit/>
          </a:bodyPr>
          <a:lstStyle/>
          <a:p>
            <a:pPr indent="-305435" lvl="0" marL="457200" rtl="0" algn="l">
              <a:spcBef>
                <a:spcPts val="600"/>
              </a:spcBef>
              <a:spcAft>
                <a:spcPts val="0"/>
              </a:spcAft>
              <a:buClr>
                <a:srgbClr val="383838"/>
              </a:buClr>
              <a:buSzPts val="1210"/>
              <a:buFont typeface="Arial"/>
              <a:buAutoNum type="arabicPeriod"/>
            </a:pPr>
            <a:r>
              <a:rPr lang="en-GB" sz="1210">
                <a:solidFill>
                  <a:srgbClr val="383838"/>
                </a:solidFill>
                <a:highlight>
                  <a:schemeClr val="lt1"/>
                </a:highlight>
                <a:latin typeface="Arial"/>
                <a:ea typeface="Arial"/>
                <a:cs typeface="Arial"/>
                <a:sym typeface="Arial"/>
              </a:rPr>
              <a:t>Credit amount is inversely proportional to the date of birth, which means Credit amount is higher for low age and vice-versa.</a:t>
            </a:r>
            <a:endParaRPr sz="1210">
              <a:solidFill>
                <a:srgbClr val="383838"/>
              </a:solidFill>
              <a:highlight>
                <a:schemeClr val="lt1"/>
              </a:highlight>
              <a:latin typeface="Arial"/>
              <a:ea typeface="Arial"/>
              <a:cs typeface="Arial"/>
              <a:sym typeface="Arial"/>
            </a:endParaRPr>
          </a:p>
          <a:p>
            <a:pPr indent="-305435" lvl="0" marL="457200" rtl="0" algn="l">
              <a:spcBef>
                <a:spcPts val="0"/>
              </a:spcBef>
              <a:spcAft>
                <a:spcPts val="0"/>
              </a:spcAft>
              <a:buClr>
                <a:srgbClr val="383838"/>
              </a:buClr>
              <a:buSzPts val="1210"/>
              <a:buFont typeface="Arial"/>
              <a:buAutoNum type="arabicPeriod"/>
            </a:pPr>
            <a:r>
              <a:rPr lang="en-GB" sz="1210">
                <a:solidFill>
                  <a:srgbClr val="383838"/>
                </a:solidFill>
                <a:highlight>
                  <a:schemeClr val="lt1"/>
                </a:highlight>
                <a:latin typeface="Arial"/>
                <a:ea typeface="Arial"/>
                <a:cs typeface="Arial"/>
                <a:sym typeface="Arial"/>
              </a:rPr>
              <a:t>Credit amount is inversely proportional to the number of children client have, means Credit amount is higher for less children count client have and vice-versa.</a:t>
            </a:r>
            <a:endParaRPr sz="1210">
              <a:solidFill>
                <a:srgbClr val="383838"/>
              </a:solidFill>
              <a:highlight>
                <a:schemeClr val="lt1"/>
              </a:highlight>
              <a:latin typeface="Arial"/>
              <a:ea typeface="Arial"/>
              <a:cs typeface="Arial"/>
              <a:sym typeface="Arial"/>
            </a:endParaRPr>
          </a:p>
          <a:p>
            <a:pPr indent="-305435" lvl="0" marL="457200" rtl="0" algn="l">
              <a:spcBef>
                <a:spcPts val="0"/>
              </a:spcBef>
              <a:spcAft>
                <a:spcPts val="0"/>
              </a:spcAft>
              <a:buClr>
                <a:srgbClr val="383838"/>
              </a:buClr>
              <a:buSzPts val="1210"/>
              <a:buFont typeface="Arial"/>
              <a:buAutoNum type="arabicPeriod"/>
            </a:pPr>
            <a:r>
              <a:rPr lang="en-GB" sz="1210">
                <a:solidFill>
                  <a:srgbClr val="383838"/>
                </a:solidFill>
                <a:highlight>
                  <a:schemeClr val="lt1"/>
                </a:highlight>
                <a:latin typeface="Arial"/>
                <a:ea typeface="Arial"/>
                <a:cs typeface="Arial"/>
                <a:sym typeface="Arial"/>
              </a:rPr>
              <a:t>Income amount is inversely proportional to the number of children client have, means more income for less children client have and vice-versa.</a:t>
            </a:r>
            <a:endParaRPr sz="1210">
              <a:solidFill>
                <a:srgbClr val="383838"/>
              </a:solidFill>
              <a:highlight>
                <a:schemeClr val="lt1"/>
              </a:highlight>
              <a:latin typeface="Arial"/>
              <a:ea typeface="Arial"/>
              <a:cs typeface="Arial"/>
              <a:sym typeface="Arial"/>
            </a:endParaRPr>
          </a:p>
          <a:p>
            <a:pPr indent="-305435" lvl="0" marL="457200" rtl="0" algn="l">
              <a:spcBef>
                <a:spcPts val="0"/>
              </a:spcBef>
              <a:spcAft>
                <a:spcPts val="0"/>
              </a:spcAft>
              <a:buClr>
                <a:srgbClr val="383838"/>
              </a:buClr>
              <a:buSzPts val="1210"/>
              <a:buFont typeface="Arial"/>
              <a:buAutoNum type="arabicPeriod"/>
            </a:pPr>
            <a:r>
              <a:rPr lang="en-GB" sz="1210">
                <a:solidFill>
                  <a:srgbClr val="383838"/>
                </a:solidFill>
                <a:highlight>
                  <a:schemeClr val="lt1"/>
                </a:highlight>
                <a:latin typeface="Arial"/>
                <a:ea typeface="Arial"/>
                <a:cs typeface="Arial"/>
                <a:sym typeface="Arial"/>
              </a:rPr>
              <a:t>less children client have in densely populated area.</a:t>
            </a:r>
            <a:endParaRPr sz="1210">
              <a:solidFill>
                <a:srgbClr val="383838"/>
              </a:solidFill>
              <a:highlight>
                <a:schemeClr val="lt1"/>
              </a:highlight>
              <a:latin typeface="Arial"/>
              <a:ea typeface="Arial"/>
              <a:cs typeface="Arial"/>
              <a:sym typeface="Arial"/>
            </a:endParaRPr>
          </a:p>
          <a:p>
            <a:pPr indent="-305435" lvl="0" marL="457200" rtl="0" algn="l">
              <a:spcBef>
                <a:spcPts val="0"/>
              </a:spcBef>
              <a:spcAft>
                <a:spcPts val="0"/>
              </a:spcAft>
              <a:buClr>
                <a:srgbClr val="383838"/>
              </a:buClr>
              <a:buSzPts val="1210"/>
              <a:buFont typeface="Arial"/>
              <a:buAutoNum type="arabicPeriod"/>
            </a:pPr>
            <a:r>
              <a:rPr lang="en-GB" sz="1210">
                <a:solidFill>
                  <a:srgbClr val="383838"/>
                </a:solidFill>
                <a:highlight>
                  <a:schemeClr val="lt1"/>
                </a:highlight>
                <a:latin typeface="Arial"/>
                <a:ea typeface="Arial"/>
                <a:cs typeface="Arial"/>
                <a:sym typeface="Arial"/>
              </a:rPr>
              <a:t>Credit amount is higher to densely populated area.</a:t>
            </a:r>
            <a:endParaRPr sz="1210">
              <a:solidFill>
                <a:srgbClr val="383838"/>
              </a:solidFill>
              <a:highlight>
                <a:schemeClr val="lt1"/>
              </a:highlight>
              <a:latin typeface="Arial"/>
              <a:ea typeface="Arial"/>
              <a:cs typeface="Arial"/>
              <a:sym typeface="Arial"/>
            </a:endParaRPr>
          </a:p>
          <a:p>
            <a:pPr indent="-305435" lvl="0" marL="457200" rtl="0" algn="l">
              <a:spcBef>
                <a:spcPts val="0"/>
              </a:spcBef>
              <a:spcAft>
                <a:spcPts val="0"/>
              </a:spcAft>
              <a:buClr>
                <a:srgbClr val="383838"/>
              </a:buClr>
              <a:buSzPts val="1210"/>
              <a:buFont typeface="Arial"/>
              <a:buAutoNum type="arabicPeriod"/>
            </a:pPr>
            <a:r>
              <a:rPr lang="en-GB" sz="1210">
                <a:solidFill>
                  <a:srgbClr val="383838"/>
                </a:solidFill>
                <a:highlight>
                  <a:schemeClr val="lt1"/>
                </a:highlight>
                <a:latin typeface="Arial"/>
                <a:ea typeface="Arial"/>
                <a:cs typeface="Arial"/>
                <a:sym typeface="Arial"/>
              </a:rPr>
              <a:t>The income is also higher in densely populated area.</a:t>
            </a:r>
            <a:endParaRPr sz="1302">
              <a:solidFill>
                <a:srgbClr val="383838"/>
              </a:solidFill>
              <a:highlight>
                <a:schemeClr val="lt1"/>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Correlation between Target 0 and 1</a:t>
            </a:r>
            <a:endParaRPr>
              <a:highlight>
                <a:schemeClr val="lt1"/>
              </a:highlight>
            </a:endParaRPr>
          </a:p>
        </p:txBody>
      </p:sp>
      <p:sp>
        <p:nvSpPr>
          <p:cNvPr id="203" name="Google Shape;203;p29"/>
          <p:cNvSpPr txBox="1"/>
          <p:nvPr>
            <p:ph idx="1" type="body"/>
          </p:nvPr>
        </p:nvSpPr>
        <p:spPr>
          <a:xfrm>
            <a:off x="350600" y="1355575"/>
            <a:ext cx="40071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Heat maps plotting correlation for target 1</a:t>
            </a:r>
            <a:endParaRPr>
              <a:solidFill>
                <a:srgbClr val="383838"/>
              </a:solidFill>
              <a:highlight>
                <a:schemeClr val="lt1"/>
              </a:highlight>
              <a:latin typeface="Arial"/>
              <a:ea typeface="Arial"/>
              <a:cs typeface="Arial"/>
              <a:sym typeface="Arial"/>
            </a:endParaRPr>
          </a:p>
        </p:txBody>
      </p:sp>
      <p:sp>
        <p:nvSpPr>
          <p:cNvPr id="204" name="Google Shape;204;p29"/>
          <p:cNvSpPr txBox="1"/>
          <p:nvPr>
            <p:ph idx="1" type="body"/>
          </p:nvPr>
        </p:nvSpPr>
        <p:spPr>
          <a:xfrm>
            <a:off x="350600" y="1958075"/>
            <a:ext cx="4007100" cy="303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a:solidFill>
                  <a:srgbClr val="383838"/>
                </a:solidFill>
                <a:highlight>
                  <a:schemeClr val="lt1"/>
                </a:highlight>
                <a:latin typeface="Arial"/>
                <a:ea typeface="Arial"/>
                <a:cs typeface="Arial"/>
                <a:sym typeface="Arial"/>
              </a:rPr>
              <a:t>Here the heat map readings is almost same as observed for Target 0</a:t>
            </a:r>
            <a:endParaRPr>
              <a:solidFill>
                <a:srgbClr val="383838"/>
              </a:solidFill>
              <a:highlight>
                <a:schemeClr val="lt1"/>
              </a:highlight>
              <a:latin typeface="Arial"/>
              <a:ea typeface="Arial"/>
              <a:cs typeface="Arial"/>
              <a:sym typeface="Arial"/>
            </a:endParaRPr>
          </a:p>
          <a:p>
            <a:pPr indent="-311150" lvl="0" marL="457200" rtl="0" algn="l">
              <a:spcBef>
                <a:spcPts val="12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The client's permanent address does not match contact address are having less children and vice-versa</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The client's permanent address does not match work address are having less children and vice-versa</a:t>
            </a:r>
            <a:endParaRPr sz="1310">
              <a:solidFill>
                <a:srgbClr val="383838"/>
              </a:solidFill>
              <a:highlight>
                <a:schemeClr val="lt1"/>
              </a:highlight>
              <a:latin typeface="Arial"/>
              <a:ea typeface="Arial"/>
              <a:cs typeface="Arial"/>
              <a:sym typeface="Arial"/>
            </a:endParaRPr>
          </a:p>
        </p:txBody>
      </p:sp>
      <p:pic>
        <p:nvPicPr>
          <p:cNvPr id="205" name="Google Shape;205;p29"/>
          <p:cNvPicPr preferRelativeResize="0"/>
          <p:nvPr/>
        </p:nvPicPr>
        <p:blipFill>
          <a:blip r:embed="rId3">
            <a:alphaModFix/>
          </a:blip>
          <a:stretch>
            <a:fillRect/>
          </a:stretch>
        </p:blipFill>
        <p:spPr>
          <a:xfrm>
            <a:off x="4510100" y="1271475"/>
            <a:ext cx="4345808" cy="3719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idx="1" type="body"/>
          </p:nvPr>
        </p:nvSpPr>
        <p:spPr>
          <a:xfrm>
            <a:off x="4327100" y="3475450"/>
            <a:ext cx="4143300" cy="1542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a:p>
          <a:p>
            <a:pPr indent="0" lvl="0" marL="0" rtl="0" algn="l">
              <a:lnSpc>
                <a:spcPct val="135714"/>
              </a:lnSpc>
              <a:spcBef>
                <a:spcPts val="1200"/>
              </a:spcBef>
              <a:spcAft>
                <a:spcPts val="0"/>
              </a:spcAft>
              <a:buNone/>
            </a:pPr>
            <a:r>
              <a:rPr lang="en-GB" sz="2151">
                <a:solidFill>
                  <a:srgbClr val="383838"/>
                </a:solidFill>
                <a:highlight>
                  <a:schemeClr val="lt1"/>
                </a:highlight>
                <a:latin typeface="Arial"/>
                <a:ea typeface="Arial"/>
                <a:cs typeface="Arial"/>
                <a:sym typeface="Arial"/>
              </a:rPr>
              <a:t>1. Some outliers are noticed in income </a:t>
            </a:r>
            <a:endParaRPr sz="2151">
              <a:solidFill>
                <a:srgbClr val="383838"/>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GB" sz="2151">
                <a:solidFill>
                  <a:srgbClr val="383838"/>
                </a:solidFill>
                <a:highlight>
                  <a:schemeClr val="lt1"/>
                </a:highlight>
                <a:latin typeface="Arial"/>
                <a:ea typeface="Arial"/>
                <a:cs typeface="Arial"/>
                <a:sym typeface="Arial"/>
              </a:rPr>
              <a:t>amount.</a:t>
            </a:r>
            <a:endParaRPr sz="2151">
              <a:solidFill>
                <a:srgbClr val="383838"/>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GB" sz="2151">
                <a:solidFill>
                  <a:srgbClr val="383838"/>
                </a:solidFill>
                <a:highlight>
                  <a:schemeClr val="lt1"/>
                </a:highlight>
                <a:latin typeface="Arial"/>
                <a:ea typeface="Arial"/>
                <a:cs typeface="Arial"/>
                <a:sym typeface="Arial"/>
              </a:rPr>
              <a:t>2. The third quartiles is very slim for </a:t>
            </a:r>
            <a:endParaRPr sz="2151">
              <a:solidFill>
                <a:srgbClr val="383838"/>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GB" sz="2151">
                <a:solidFill>
                  <a:srgbClr val="383838"/>
                </a:solidFill>
                <a:highlight>
                  <a:schemeClr val="lt1"/>
                </a:highlight>
                <a:latin typeface="Arial"/>
                <a:ea typeface="Arial"/>
                <a:cs typeface="Arial"/>
                <a:sym typeface="Arial"/>
              </a:rPr>
              <a:t>income amount.</a:t>
            </a:r>
            <a:endParaRPr sz="2301">
              <a:solidFill>
                <a:srgbClr val="383838"/>
              </a:solidFill>
              <a:highlight>
                <a:schemeClr val="lt1"/>
              </a:highlight>
              <a:latin typeface="Arial"/>
              <a:ea typeface="Arial"/>
              <a:cs typeface="Arial"/>
              <a:sym typeface="Arial"/>
            </a:endParaRPr>
          </a:p>
          <a:p>
            <a:pPr indent="0" lvl="0" marL="0" rtl="0" algn="l">
              <a:spcBef>
                <a:spcPts val="0"/>
              </a:spcBef>
              <a:spcAft>
                <a:spcPts val="1200"/>
              </a:spcAft>
              <a:buNone/>
            </a:pPr>
            <a:r>
              <a:t/>
            </a:r>
            <a:endParaRPr/>
          </a:p>
        </p:txBody>
      </p:sp>
      <p:sp>
        <p:nvSpPr>
          <p:cNvPr id="211" name="Google Shape;211;p30"/>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Checking for Outliners - Target 0</a:t>
            </a:r>
            <a:endParaRPr>
              <a:highlight>
                <a:schemeClr val="lt1"/>
              </a:highlight>
            </a:endParaRPr>
          </a:p>
        </p:txBody>
      </p:sp>
      <p:pic>
        <p:nvPicPr>
          <p:cNvPr id="212" name="Google Shape;212;p30"/>
          <p:cNvPicPr preferRelativeResize="0"/>
          <p:nvPr/>
        </p:nvPicPr>
        <p:blipFill>
          <a:blip r:embed="rId3">
            <a:alphaModFix/>
          </a:blip>
          <a:stretch>
            <a:fillRect/>
          </a:stretch>
        </p:blipFill>
        <p:spPr>
          <a:xfrm>
            <a:off x="350600" y="2374450"/>
            <a:ext cx="3619275" cy="2562100"/>
          </a:xfrm>
          <a:prstGeom prst="rect">
            <a:avLst/>
          </a:prstGeom>
          <a:noFill/>
          <a:ln>
            <a:noFill/>
          </a:ln>
        </p:spPr>
      </p:pic>
      <p:pic>
        <p:nvPicPr>
          <p:cNvPr id="213" name="Google Shape;213;p30"/>
          <p:cNvPicPr preferRelativeResize="0"/>
          <p:nvPr/>
        </p:nvPicPr>
        <p:blipFill>
          <a:blip r:embed="rId4">
            <a:alphaModFix/>
          </a:blip>
          <a:stretch>
            <a:fillRect/>
          </a:stretch>
        </p:blipFill>
        <p:spPr>
          <a:xfrm>
            <a:off x="4284200" y="1221125"/>
            <a:ext cx="4074000" cy="2070625"/>
          </a:xfrm>
          <a:prstGeom prst="rect">
            <a:avLst/>
          </a:prstGeom>
          <a:noFill/>
          <a:ln>
            <a:noFill/>
          </a:ln>
        </p:spPr>
      </p:pic>
      <p:sp>
        <p:nvSpPr>
          <p:cNvPr id="214" name="Google Shape;214;p30"/>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For Income Amount</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idx="1" type="body"/>
          </p:nvPr>
        </p:nvSpPr>
        <p:spPr>
          <a:xfrm>
            <a:off x="4010700" y="3618375"/>
            <a:ext cx="4939500" cy="14001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Some outliners are noticed in credit amount</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The first quartile is bigger than third quartile for credit amount which means most of the credits of clients are present in the first quartile.</a:t>
            </a:r>
            <a:endParaRPr>
              <a:solidFill>
                <a:srgbClr val="383838"/>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p>
        </p:txBody>
      </p:sp>
      <p:sp>
        <p:nvSpPr>
          <p:cNvPr id="220" name="Google Shape;220;p31"/>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Checking for Outliners - Target 0</a:t>
            </a:r>
            <a:endParaRPr>
              <a:highlight>
                <a:schemeClr val="lt1"/>
              </a:highlight>
            </a:endParaRPr>
          </a:p>
        </p:txBody>
      </p:sp>
      <p:sp>
        <p:nvSpPr>
          <p:cNvPr id="221" name="Google Shape;221;p31"/>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For Credit Amount</a:t>
            </a:r>
            <a:endParaRPr>
              <a:solidFill>
                <a:srgbClr val="383838"/>
              </a:solidFill>
              <a:highlight>
                <a:schemeClr val="lt1"/>
              </a:highlight>
              <a:latin typeface="Arial"/>
              <a:ea typeface="Arial"/>
              <a:cs typeface="Arial"/>
              <a:sym typeface="Arial"/>
            </a:endParaRPr>
          </a:p>
        </p:txBody>
      </p:sp>
      <p:pic>
        <p:nvPicPr>
          <p:cNvPr id="222" name="Google Shape;222;p31"/>
          <p:cNvPicPr preferRelativeResize="0"/>
          <p:nvPr/>
        </p:nvPicPr>
        <p:blipFill>
          <a:blip r:embed="rId3">
            <a:alphaModFix/>
          </a:blip>
          <a:stretch>
            <a:fillRect/>
          </a:stretch>
        </p:blipFill>
        <p:spPr>
          <a:xfrm>
            <a:off x="388950" y="2364250"/>
            <a:ext cx="3397250" cy="2562100"/>
          </a:xfrm>
          <a:prstGeom prst="rect">
            <a:avLst/>
          </a:prstGeom>
          <a:noFill/>
          <a:ln>
            <a:noFill/>
          </a:ln>
        </p:spPr>
      </p:pic>
      <p:pic>
        <p:nvPicPr>
          <p:cNvPr id="223" name="Google Shape;223;p31"/>
          <p:cNvPicPr preferRelativeResize="0"/>
          <p:nvPr/>
        </p:nvPicPr>
        <p:blipFill>
          <a:blip r:embed="rId4">
            <a:alphaModFix/>
          </a:blip>
          <a:stretch>
            <a:fillRect/>
          </a:stretch>
        </p:blipFill>
        <p:spPr>
          <a:xfrm>
            <a:off x="4305949" y="1261999"/>
            <a:ext cx="4011390" cy="2213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5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3" name="Google Shape;93;p14"/>
          <p:cNvSpPr txBox="1"/>
          <p:nvPr>
            <p:ph idx="1" type="body"/>
          </p:nvPr>
        </p:nvSpPr>
        <p:spPr>
          <a:xfrm>
            <a:off x="727650" y="1640025"/>
            <a:ext cx="7843200" cy="2850300"/>
          </a:xfrm>
          <a:prstGeom prst="rect">
            <a:avLst/>
          </a:prstGeom>
        </p:spPr>
        <p:txBody>
          <a:bodyPr anchorCtr="0" anchor="t" bIns="91425" lIns="91425" spcFirstLastPara="1" rIns="91425" wrap="square" tIns="91425">
            <a:normAutofit lnSpcReduction="20000"/>
          </a:bodyPr>
          <a:lstStyle/>
          <a:p>
            <a:pPr indent="0" lvl="0" marL="0" rtl="0" algn="just">
              <a:spcBef>
                <a:spcPts val="600"/>
              </a:spcBef>
              <a:spcAft>
                <a:spcPts val="0"/>
              </a:spcAft>
              <a:buNone/>
            </a:pPr>
            <a:r>
              <a:rPr lang="en-GB">
                <a:solidFill>
                  <a:srgbClr val="383838"/>
                </a:solidFill>
                <a:highlight>
                  <a:schemeClr val="lt1"/>
                </a:highlight>
                <a:latin typeface="Arial"/>
                <a:ea typeface="Arial"/>
                <a:cs typeface="Arial"/>
                <a:sym typeface="Arial"/>
              </a:rPr>
              <a:t>The loan providing companies find it hard to give loans to the people due to their insufficient or non-existent credit history. Because of that, some consumers use it to their advantage by becoming a defaulter. Suppose you work for a consumer finance company which specialises in lending various types of loans to urban customers. You have to use EDA to analyse the patterns present in the data. This will ensure that the applicants capable of repaying the loan are not rejected.</a:t>
            </a:r>
            <a:endParaRPr>
              <a:solidFill>
                <a:srgbClr val="383838"/>
              </a:solidFill>
              <a:highlight>
                <a:schemeClr val="lt1"/>
              </a:highlight>
              <a:latin typeface="Arial"/>
              <a:ea typeface="Arial"/>
              <a:cs typeface="Arial"/>
              <a:sym typeface="Arial"/>
            </a:endParaRPr>
          </a:p>
          <a:p>
            <a:pPr indent="0" lvl="0" marL="0" rtl="0" algn="just">
              <a:spcBef>
                <a:spcPts val="600"/>
              </a:spcBef>
              <a:spcAft>
                <a:spcPts val="0"/>
              </a:spcAft>
              <a:buNone/>
            </a:pPr>
            <a:r>
              <a:rPr lang="en-GB">
                <a:solidFill>
                  <a:srgbClr val="383838"/>
                </a:solidFill>
                <a:highlight>
                  <a:schemeClr val="lt1"/>
                </a:highlight>
                <a:latin typeface="Arial"/>
                <a:ea typeface="Arial"/>
                <a:cs typeface="Arial"/>
                <a:sym typeface="Arial"/>
              </a:rPr>
              <a:t>When the company receives a loan application, the company has to decide for loan approval based on the applicant’s profile. Two types of risks are associated with the bank’s decision:</a:t>
            </a:r>
            <a:endParaRPr>
              <a:solidFill>
                <a:srgbClr val="383838"/>
              </a:solidFill>
              <a:highlight>
                <a:schemeClr val="lt1"/>
              </a:highlight>
              <a:latin typeface="Arial"/>
              <a:ea typeface="Arial"/>
              <a:cs typeface="Arial"/>
              <a:sym typeface="Arial"/>
            </a:endParaRPr>
          </a:p>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If the applicant is likely to repay the loan, then not approving the loan results in a loss of business to the company</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If the applicant is not likely to repay the loan, i.e. he/she is likely to default, then approving the loan may lead to a financial loss for the company.</a:t>
            </a:r>
            <a:endParaRPr>
              <a:solidFill>
                <a:srgbClr val="383838"/>
              </a:solidFill>
              <a:highlight>
                <a:schemeClr val="lt1"/>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idx="1" type="body"/>
          </p:nvPr>
        </p:nvSpPr>
        <p:spPr>
          <a:xfrm>
            <a:off x="4025600" y="3587750"/>
            <a:ext cx="4939500" cy="14001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Some outliers are noticed in annuity amount.</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The first quartile is bigger than third quartile for annuity amount which means most of the annuity clients are from first quartile.</a:t>
            </a:r>
            <a:endParaRPr sz="1400">
              <a:solidFill>
                <a:srgbClr val="383838"/>
              </a:solidFill>
              <a:highlight>
                <a:schemeClr val="lt1"/>
              </a:highlight>
              <a:latin typeface="Arial"/>
              <a:ea typeface="Arial"/>
              <a:cs typeface="Arial"/>
              <a:sym typeface="Arial"/>
            </a:endParaRPr>
          </a:p>
        </p:txBody>
      </p:sp>
      <p:sp>
        <p:nvSpPr>
          <p:cNvPr id="229" name="Google Shape;229;p32"/>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Checking for Outliners - Target 0</a:t>
            </a:r>
            <a:endParaRPr>
              <a:highlight>
                <a:schemeClr val="lt1"/>
              </a:highlight>
            </a:endParaRPr>
          </a:p>
        </p:txBody>
      </p:sp>
      <p:sp>
        <p:nvSpPr>
          <p:cNvPr id="230" name="Google Shape;230;p32"/>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For Annuity Amount</a:t>
            </a:r>
            <a:endParaRPr>
              <a:solidFill>
                <a:srgbClr val="383838"/>
              </a:solidFill>
              <a:highlight>
                <a:schemeClr val="lt1"/>
              </a:highlight>
              <a:latin typeface="Arial"/>
              <a:ea typeface="Arial"/>
              <a:cs typeface="Arial"/>
              <a:sym typeface="Arial"/>
            </a:endParaRPr>
          </a:p>
        </p:txBody>
      </p:sp>
      <p:pic>
        <p:nvPicPr>
          <p:cNvPr id="231" name="Google Shape;231;p32"/>
          <p:cNvPicPr preferRelativeResize="0"/>
          <p:nvPr/>
        </p:nvPicPr>
        <p:blipFill>
          <a:blip r:embed="rId3">
            <a:alphaModFix/>
          </a:blip>
          <a:stretch>
            <a:fillRect/>
          </a:stretch>
        </p:blipFill>
        <p:spPr>
          <a:xfrm>
            <a:off x="388950" y="2364250"/>
            <a:ext cx="3519700" cy="2562100"/>
          </a:xfrm>
          <a:prstGeom prst="rect">
            <a:avLst/>
          </a:prstGeom>
          <a:noFill/>
          <a:ln>
            <a:noFill/>
          </a:ln>
        </p:spPr>
      </p:pic>
      <p:pic>
        <p:nvPicPr>
          <p:cNvPr id="232" name="Google Shape;232;p32"/>
          <p:cNvPicPr preferRelativeResize="0"/>
          <p:nvPr/>
        </p:nvPicPr>
        <p:blipFill>
          <a:blip r:embed="rId4">
            <a:alphaModFix/>
          </a:blip>
          <a:stretch>
            <a:fillRect/>
          </a:stretch>
        </p:blipFill>
        <p:spPr>
          <a:xfrm>
            <a:off x="4397800" y="1221175"/>
            <a:ext cx="4195100" cy="221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idx="1" type="body"/>
          </p:nvPr>
        </p:nvSpPr>
        <p:spPr>
          <a:xfrm>
            <a:off x="4327100" y="3475450"/>
            <a:ext cx="4143300" cy="1542900"/>
          </a:xfrm>
          <a:prstGeom prst="rect">
            <a:avLst/>
          </a:prstGeom>
        </p:spPr>
        <p:txBody>
          <a:bodyPr anchorCtr="0" anchor="t" bIns="91425" lIns="91425" spcFirstLastPara="1" rIns="91425" wrap="square" tIns="91425">
            <a:norm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Some outliers are noticed in income amount.</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The third quartiles is very slim for income amount.</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Most of the clients of income are present in first quartile.</a:t>
            </a:r>
            <a:endParaRPr sz="1400">
              <a:solidFill>
                <a:srgbClr val="383838"/>
              </a:solidFill>
              <a:highlight>
                <a:schemeClr val="lt1"/>
              </a:highlight>
              <a:latin typeface="Arial"/>
              <a:ea typeface="Arial"/>
              <a:cs typeface="Arial"/>
              <a:sym typeface="Arial"/>
            </a:endParaRPr>
          </a:p>
        </p:txBody>
      </p:sp>
      <p:sp>
        <p:nvSpPr>
          <p:cNvPr id="238" name="Google Shape;238;p33"/>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Checking for Outliners - Target 1</a:t>
            </a:r>
            <a:endParaRPr>
              <a:highlight>
                <a:schemeClr val="lt1"/>
              </a:highlight>
            </a:endParaRPr>
          </a:p>
        </p:txBody>
      </p:sp>
      <p:sp>
        <p:nvSpPr>
          <p:cNvPr id="239" name="Google Shape;239;p33"/>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For Income Amount</a:t>
            </a:r>
            <a:endParaRPr>
              <a:solidFill>
                <a:srgbClr val="383838"/>
              </a:solidFill>
              <a:highlight>
                <a:schemeClr val="lt1"/>
              </a:highlight>
              <a:latin typeface="Arial"/>
              <a:ea typeface="Arial"/>
              <a:cs typeface="Arial"/>
              <a:sym typeface="Arial"/>
            </a:endParaRPr>
          </a:p>
        </p:txBody>
      </p:sp>
      <p:pic>
        <p:nvPicPr>
          <p:cNvPr id="240" name="Google Shape;240;p33"/>
          <p:cNvPicPr preferRelativeResize="0"/>
          <p:nvPr/>
        </p:nvPicPr>
        <p:blipFill>
          <a:blip r:embed="rId3">
            <a:alphaModFix/>
          </a:blip>
          <a:stretch>
            <a:fillRect/>
          </a:stretch>
        </p:blipFill>
        <p:spPr>
          <a:xfrm>
            <a:off x="350600" y="2374450"/>
            <a:ext cx="3721350" cy="2562100"/>
          </a:xfrm>
          <a:prstGeom prst="rect">
            <a:avLst/>
          </a:prstGeom>
          <a:noFill/>
          <a:ln>
            <a:noFill/>
          </a:ln>
        </p:spPr>
      </p:pic>
      <p:pic>
        <p:nvPicPr>
          <p:cNvPr id="241" name="Google Shape;241;p33"/>
          <p:cNvPicPr preferRelativeResize="0"/>
          <p:nvPr/>
        </p:nvPicPr>
        <p:blipFill>
          <a:blip r:embed="rId4">
            <a:alphaModFix/>
          </a:blip>
          <a:stretch>
            <a:fillRect/>
          </a:stretch>
        </p:blipFill>
        <p:spPr>
          <a:xfrm>
            <a:off x="4284200" y="1221125"/>
            <a:ext cx="4143300" cy="2070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idx="1" type="body"/>
          </p:nvPr>
        </p:nvSpPr>
        <p:spPr>
          <a:xfrm>
            <a:off x="4010700" y="3618375"/>
            <a:ext cx="4939500" cy="14001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chemeClr val="dk2"/>
              </a:buClr>
              <a:buSzPts val="1300"/>
              <a:buFont typeface="Arial"/>
              <a:buAutoNum type="arabicPeriod"/>
            </a:pPr>
            <a:r>
              <a:rPr lang="en-GB">
                <a:solidFill>
                  <a:schemeClr val="dk2"/>
                </a:solidFill>
                <a:highlight>
                  <a:schemeClr val="lt1"/>
                </a:highlight>
                <a:latin typeface="Arial"/>
                <a:ea typeface="Arial"/>
                <a:cs typeface="Arial"/>
                <a:sym typeface="Arial"/>
              </a:rPr>
              <a:t>Some outliers are noticed in credit amount.</a:t>
            </a:r>
            <a:endParaRPr>
              <a:solidFill>
                <a:schemeClr val="dk2"/>
              </a:solidFill>
              <a:highlight>
                <a:schemeClr val="lt1"/>
              </a:highlight>
              <a:latin typeface="Arial"/>
              <a:ea typeface="Arial"/>
              <a:cs typeface="Arial"/>
              <a:sym typeface="Arial"/>
            </a:endParaRPr>
          </a:p>
          <a:p>
            <a:pPr indent="-311150" lvl="0" marL="457200" rtl="0" algn="l">
              <a:spcBef>
                <a:spcPts val="0"/>
              </a:spcBef>
              <a:spcAft>
                <a:spcPts val="0"/>
              </a:spcAft>
              <a:buClr>
                <a:schemeClr val="dk2"/>
              </a:buClr>
              <a:buSzPts val="1300"/>
              <a:buFont typeface="Arial"/>
              <a:buAutoNum type="arabicPeriod"/>
            </a:pPr>
            <a:r>
              <a:rPr lang="en-GB">
                <a:solidFill>
                  <a:schemeClr val="dk2"/>
                </a:solidFill>
                <a:highlight>
                  <a:schemeClr val="lt1"/>
                </a:highlight>
                <a:latin typeface="Arial"/>
                <a:ea typeface="Arial"/>
                <a:cs typeface="Arial"/>
                <a:sym typeface="Arial"/>
              </a:rPr>
              <a:t>The first quartile is bigger than third quartile for credit amount which means most of the credits of clients are present in the first quartile.</a:t>
            </a:r>
            <a:endParaRPr sz="1400">
              <a:solidFill>
                <a:schemeClr val="dk2"/>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p>
        </p:txBody>
      </p:sp>
      <p:sp>
        <p:nvSpPr>
          <p:cNvPr id="247" name="Google Shape;247;p34"/>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Checking for Outliners - Target 1</a:t>
            </a:r>
            <a:endParaRPr>
              <a:highlight>
                <a:schemeClr val="lt1"/>
              </a:highlight>
            </a:endParaRPr>
          </a:p>
        </p:txBody>
      </p:sp>
      <p:sp>
        <p:nvSpPr>
          <p:cNvPr id="248" name="Google Shape;248;p34"/>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For Credit Amount</a:t>
            </a:r>
            <a:endParaRPr>
              <a:solidFill>
                <a:srgbClr val="383838"/>
              </a:solidFill>
              <a:highlight>
                <a:schemeClr val="lt1"/>
              </a:highlight>
              <a:latin typeface="Arial"/>
              <a:ea typeface="Arial"/>
              <a:cs typeface="Arial"/>
              <a:sym typeface="Arial"/>
            </a:endParaRPr>
          </a:p>
        </p:txBody>
      </p:sp>
      <p:pic>
        <p:nvPicPr>
          <p:cNvPr id="249" name="Google Shape;249;p34"/>
          <p:cNvPicPr preferRelativeResize="0"/>
          <p:nvPr/>
        </p:nvPicPr>
        <p:blipFill>
          <a:blip r:embed="rId3">
            <a:alphaModFix/>
          </a:blip>
          <a:stretch>
            <a:fillRect/>
          </a:stretch>
        </p:blipFill>
        <p:spPr>
          <a:xfrm>
            <a:off x="388950" y="2364250"/>
            <a:ext cx="3448275" cy="2585075"/>
          </a:xfrm>
          <a:prstGeom prst="rect">
            <a:avLst/>
          </a:prstGeom>
          <a:noFill/>
          <a:ln>
            <a:noFill/>
          </a:ln>
        </p:spPr>
      </p:pic>
      <p:pic>
        <p:nvPicPr>
          <p:cNvPr id="250" name="Google Shape;250;p34"/>
          <p:cNvPicPr preferRelativeResize="0"/>
          <p:nvPr/>
        </p:nvPicPr>
        <p:blipFill>
          <a:blip r:embed="rId4">
            <a:alphaModFix/>
          </a:blip>
          <a:stretch>
            <a:fillRect/>
          </a:stretch>
        </p:blipFill>
        <p:spPr>
          <a:xfrm>
            <a:off x="4305950" y="1252550"/>
            <a:ext cx="4082850" cy="2213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idx="1" type="body"/>
          </p:nvPr>
        </p:nvSpPr>
        <p:spPr>
          <a:xfrm>
            <a:off x="4025600" y="3587750"/>
            <a:ext cx="4939500" cy="14001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Some outliers are noticed in annuity amount.</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The first quartile is bigger than third quartile for annuity amount which means most of the annuity clients are from first quartile.</a:t>
            </a:r>
            <a:endParaRPr sz="1400">
              <a:solidFill>
                <a:srgbClr val="383838"/>
              </a:solidFill>
              <a:highlight>
                <a:schemeClr val="lt1"/>
              </a:highlight>
              <a:latin typeface="Arial"/>
              <a:ea typeface="Arial"/>
              <a:cs typeface="Arial"/>
              <a:sym typeface="Arial"/>
            </a:endParaRPr>
          </a:p>
        </p:txBody>
      </p:sp>
      <p:sp>
        <p:nvSpPr>
          <p:cNvPr id="256" name="Google Shape;256;p35"/>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Checking for Outliners - Target 1</a:t>
            </a:r>
            <a:endParaRPr>
              <a:highlight>
                <a:schemeClr val="lt1"/>
              </a:highlight>
            </a:endParaRPr>
          </a:p>
        </p:txBody>
      </p:sp>
      <p:sp>
        <p:nvSpPr>
          <p:cNvPr id="257" name="Google Shape;257;p35"/>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For Annuity Amount</a:t>
            </a:r>
            <a:endParaRPr>
              <a:solidFill>
                <a:srgbClr val="383838"/>
              </a:solidFill>
              <a:highlight>
                <a:schemeClr val="lt1"/>
              </a:highlight>
              <a:latin typeface="Arial"/>
              <a:ea typeface="Arial"/>
              <a:cs typeface="Arial"/>
              <a:sym typeface="Arial"/>
            </a:endParaRPr>
          </a:p>
        </p:txBody>
      </p:sp>
      <p:pic>
        <p:nvPicPr>
          <p:cNvPr id="258" name="Google Shape;258;p35"/>
          <p:cNvPicPr preferRelativeResize="0"/>
          <p:nvPr/>
        </p:nvPicPr>
        <p:blipFill>
          <a:blip r:embed="rId3">
            <a:alphaModFix/>
          </a:blip>
          <a:stretch>
            <a:fillRect/>
          </a:stretch>
        </p:blipFill>
        <p:spPr>
          <a:xfrm>
            <a:off x="388950" y="2342250"/>
            <a:ext cx="3509500" cy="2562100"/>
          </a:xfrm>
          <a:prstGeom prst="rect">
            <a:avLst/>
          </a:prstGeom>
          <a:noFill/>
          <a:ln>
            <a:noFill/>
          </a:ln>
        </p:spPr>
      </p:pic>
      <p:pic>
        <p:nvPicPr>
          <p:cNvPr id="259" name="Google Shape;259;p35"/>
          <p:cNvPicPr preferRelativeResize="0"/>
          <p:nvPr/>
        </p:nvPicPr>
        <p:blipFill>
          <a:blip r:embed="rId4">
            <a:alphaModFix/>
          </a:blip>
          <a:stretch>
            <a:fillRect/>
          </a:stretch>
        </p:blipFill>
        <p:spPr>
          <a:xfrm>
            <a:off x="4397800" y="1221175"/>
            <a:ext cx="4246150" cy="221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2702850" y="2218350"/>
            <a:ext cx="37383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Bivariate Analysis</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idx="1" type="body"/>
          </p:nvPr>
        </p:nvSpPr>
        <p:spPr>
          <a:xfrm>
            <a:off x="729450" y="2078875"/>
            <a:ext cx="3383400" cy="280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Family status of 'civil marriage', 'marriage' and 'separated' of Academic degree education are having higher number of credits than others.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Also, higher education of family status of 'marriage', 'single' and 'civil marriage' are having more outliers.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Civil marriage for Academic degree is having most of the credits in the third quartile.</a:t>
            </a:r>
            <a:endParaRPr sz="1400">
              <a:solidFill>
                <a:srgbClr val="383838"/>
              </a:solidFill>
              <a:highlight>
                <a:schemeClr val="lt1"/>
              </a:highlight>
              <a:latin typeface="Arial"/>
              <a:ea typeface="Arial"/>
              <a:cs typeface="Arial"/>
              <a:sym typeface="Arial"/>
            </a:endParaRPr>
          </a:p>
        </p:txBody>
      </p:sp>
      <p:sp>
        <p:nvSpPr>
          <p:cNvPr id="270" name="Google Shape;270;p37"/>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For </a:t>
            </a:r>
            <a:r>
              <a:rPr lang="en-GB">
                <a:highlight>
                  <a:schemeClr val="lt1"/>
                </a:highlight>
              </a:rPr>
              <a:t>Target 0</a:t>
            </a:r>
            <a:endParaRPr>
              <a:highlight>
                <a:schemeClr val="lt1"/>
              </a:highlight>
            </a:endParaRPr>
          </a:p>
        </p:txBody>
      </p:sp>
      <p:pic>
        <p:nvPicPr>
          <p:cNvPr id="271" name="Google Shape;271;p37"/>
          <p:cNvPicPr preferRelativeResize="0"/>
          <p:nvPr/>
        </p:nvPicPr>
        <p:blipFill>
          <a:blip r:embed="rId3">
            <a:alphaModFix/>
          </a:blip>
          <a:stretch>
            <a:fillRect/>
          </a:stretch>
        </p:blipFill>
        <p:spPr>
          <a:xfrm>
            <a:off x="4401050" y="492304"/>
            <a:ext cx="4623151" cy="4479872"/>
          </a:xfrm>
          <a:prstGeom prst="rect">
            <a:avLst/>
          </a:prstGeom>
          <a:noFill/>
          <a:ln>
            <a:noFill/>
          </a:ln>
        </p:spPr>
      </p:pic>
      <p:sp>
        <p:nvSpPr>
          <p:cNvPr id="272" name="Google Shape;272;p37"/>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Credit Amount vs Education Status</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idx="1" type="body"/>
          </p:nvPr>
        </p:nvSpPr>
        <p:spPr>
          <a:xfrm>
            <a:off x="729450" y="2078875"/>
            <a:ext cx="3383400" cy="280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Education type 'Higher education' the income amount is mostly equal with family status.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It does contain many outliers. Less outlier are having for Academic degree but there income amount is little higher that Higher education.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Lower secondary of civil marriage family status are have less income amount than others.</a:t>
            </a:r>
            <a:endParaRPr sz="1400">
              <a:solidFill>
                <a:srgbClr val="383838"/>
              </a:solidFill>
              <a:highlight>
                <a:schemeClr val="lt1"/>
              </a:highlight>
              <a:latin typeface="Arial"/>
              <a:ea typeface="Arial"/>
              <a:cs typeface="Arial"/>
              <a:sym typeface="Arial"/>
            </a:endParaRPr>
          </a:p>
        </p:txBody>
      </p:sp>
      <p:sp>
        <p:nvSpPr>
          <p:cNvPr id="278" name="Google Shape;278;p38"/>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For Target 0</a:t>
            </a:r>
            <a:endParaRPr>
              <a:highlight>
                <a:schemeClr val="lt1"/>
              </a:highlight>
            </a:endParaRPr>
          </a:p>
        </p:txBody>
      </p:sp>
      <p:sp>
        <p:nvSpPr>
          <p:cNvPr id="279" name="Google Shape;279;p38"/>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Income</a:t>
            </a:r>
            <a:r>
              <a:rPr lang="en-GB">
                <a:solidFill>
                  <a:srgbClr val="383838"/>
                </a:solidFill>
                <a:highlight>
                  <a:schemeClr val="lt1"/>
                </a:highlight>
                <a:latin typeface="Arial"/>
                <a:ea typeface="Arial"/>
                <a:cs typeface="Arial"/>
                <a:sym typeface="Arial"/>
              </a:rPr>
              <a:t> Amount vs Education Status</a:t>
            </a:r>
            <a:endParaRPr>
              <a:solidFill>
                <a:srgbClr val="383838"/>
              </a:solidFill>
              <a:highlight>
                <a:schemeClr val="lt1"/>
              </a:highlight>
              <a:latin typeface="Arial"/>
              <a:ea typeface="Arial"/>
              <a:cs typeface="Arial"/>
              <a:sym typeface="Arial"/>
            </a:endParaRPr>
          </a:p>
        </p:txBody>
      </p:sp>
      <p:pic>
        <p:nvPicPr>
          <p:cNvPr id="280" name="Google Shape;280;p38"/>
          <p:cNvPicPr preferRelativeResize="0"/>
          <p:nvPr/>
        </p:nvPicPr>
        <p:blipFill>
          <a:blip r:embed="rId3">
            <a:alphaModFix/>
          </a:blip>
          <a:stretch>
            <a:fillRect/>
          </a:stretch>
        </p:blipFill>
        <p:spPr>
          <a:xfrm>
            <a:off x="4409050" y="536700"/>
            <a:ext cx="4615151" cy="4453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idx="1" type="body"/>
          </p:nvPr>
        </p:nvSpPr>
        <p:spPr>
          <a:xfrm>
            <a:off x="729450" y="2078875"/>
            <a:ext cx="3383400" cy="280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This is seen quite similar with Target 0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Family status of 'civil marriage', 'marriage' and 'separated' of Academic degree education are having higher number of credits than others.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Most of the outliers are from Education type 'Higher education' and 'Secondary'.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Civil marriage for Academic degree is having most of the credits in the third quartile.</a:t>
            </a:r>
            <a:endParaRPr sz="1400">
              <a:solidFill>
                <a:srgbClr val="383838"/>
              </a:solidFill>
              <a:highlight>
                <a:schemeClr val="lt1"/>
              </a:highlight>
              <a:latin typeface="Arial"/>
              <a:ea typeface="Arial"/>
              <a:cs typeface="Arial"/>
              <a:sym typeface="Arial"/>
            </a:endParaRPr>
          </a:p>
        </p:txBody>
      </p:sp>
      <p:sp>
        <p:nvSpPr>
          <p:cNvPr id="286" name="Google Shape;286;p39"/>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For Target 1</a:t>
            </a:r>
            <a:endParaRPr>
              <a:highlight>
                <a:schemeClr val="lt1"/>
              </a:highlight>
            </a:endParaRPr>
          </a:p>
        </p:txBody>
      </p:sp>
      <p:sp>
        <p:nvSpPr>
          <p:cNvPr id="287" name="Google Shape;287;p39"/>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Credit Amount vs Education Status</a:t>
            </a:r>
            <a:endParaRPr>
              <a:solidFill>
                <a:srgbClr val="383838"/>
              </a:solidFill>
              <a:highlight>
                <a:schemeClr val="lt1"/>
              </a:highlight>
              <a:latin typeface="Arial"/>
              <a:ea typeface="Arial"/>
              <a:cs typeface="Arial"/>
              <a:sym typeface="Arial"/>
            </a:endParaRPr>
          </a:p>
        </p:txBody>
      </p:sp>
      <p:pic>
        <p:nvPicPr>
          <p:cNvPr id="288" name="Google Shape;288;p39"/>
          <p:cNvPicPr preferRelativeResize="0"/>
          <p:nvPr/>
        </p:nvPicPr>
        <p:blipFill>
          <a:blip r:embed="rId3">
            <a:alphaModFix/>
          </a:blip>
          <a:stretch>
            <a:fillRect/>
          </a:stretch>
        </p:blipFill>
        <p:spPr>
          <a:xfrm>
            <a:off x="4349550" y="506075"/>
            <a:ext cx="4674651" cy="4529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idx="1" type="body"/>
          </p:nvPr>
        </p:nvSpPr>
        <p:spPr>
          <a:xfrm>
            <a:off x="729450" y="2078875"/>
            <a:ext cx="3383400" cy="280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Have some similarity with Target0,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education type 'Higher education', the income amount is mostly equal with family status.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Less outlier are having for Academic degree but there income amount is little higher that Higher education. </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Lower secondary are have less income amount than others.</a:t>
            </a:r>
            <a:endParaRPr sz="1400">
              <a:solidFill>
                <a:srgbClr val="383838"/>
              </a:solidFill>
              <a:highlight>
                <a:schemeClr val="lt1"/>
              </a:highlight>
              <a:latin typeface="Arial"/>
              <a:ea typeface="Arial"/>
              <a:cs typeface="Arial"/>
              <a:sym typeface="Arial"/>
            </a:endParaRPr>
          </a:p>
        </p:txBody>
      </p:sp>
      <p:sp>
        <p:nvSpPr>
          <p:cNvPr id="294" name="Google Shape;294;p40"/>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highlight>
                  <a:schemeClr val="lt1"/>
                </a:highlight>
              </a:rPr>
              <a:t>For Target 1</a:t>
            </a:r>
            <a:endParaRPr>
              <a:highlight>
                <a:schemeClr val="lt1"/>
              </a:highlight>
            </a:endParaRPr>
          </a:p>
        </p:txBody>
      </p:sp>
      <p:sp>
        <p:nvSpPr>
          <p:cNvPr id="295" name="Google Shape;295;p40"/>
          <p:cNvSpPr txBox="1"/>
          <p:nvPr>
            <p:ph idx="1" type="body"/>
          </p:nvPr>
        </p:nvSpPr>
        <p:spPr>
          <a:xfrm>
            <a:off x="350600" y="1355575"/>
            <a:ext cx="27486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Income Amount vs Education Status</a:t>
            </a:r>
            <a:endParaRPr>
              <a:solidFill>
                <a:srgbClr val="383838"/>
              </a:solidFill>
              <a:highlight>
                <a:schemeClr val="lt1"/>
              </a:highlight>
              <a:latin typeface="Arial"/>
              <a:ea typeface="Arial"/>
              <a:cs typeface="Arial"/>
              <a:sym typeface="Arial"/>
            </a:endParaRPr>
          </a:p>
        </p:txBody>
      </p:sp>
      <p:pic>
        <p:nvPicPr>
          <p:cNvPr id="296" name="Google Shape;296;p40"/>
          <p:cNvPicPr preferRelativeResize="0"/>
          <p:nvPr/>
        </p:nvPicPr>
        <p:blipFill>
          <a:blip r:embed="rId3">
            <a:alphaModFix/>
          </a:blip>
          <a:stretch>
            <a:fillRect/>
          </a:stretch>
        </p:blipFill>
        <p:spPr>
          <a:xfrm>
            <a:off x="4448950" y="583875"/>
            <a:ext cx="4575250" cy="44152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428700" y="1956150"/>
            <a:ext cx="8286600" cy="12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t>Uni</a:t>
            </a:r>
            <a:r>
              <a:rPr lang="en-GB" sz="3200"/>
              <a:t>variate Analysis after merging the Previous Application Data</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7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Objective</a:t>
            </a:r>
            <a:endParaRPr/>
          </a:p>
        </p:txBody>
      </p:sp>
      <p:sp>
        <p:nvSpPr>
          <p:cNvPr id="99" name="Google Shape;99;p15"/>
          <p:cNvSpPr txBox="1"/>
          <p:nvPr>
            <p:ph idx="1" type="body"/>
          </p:nvPr>
        </p:nvSpPr>
        <p:spPr>
          <a:xfrm>
            <a:off x="727650" y="1507375"/>
            <a:ext cx="7688700" cy="2261100"/>
          </a:xfrm>
          <a:prstGeom prst="rect">
            <a:avLst/>
          </a:prstGeom>
        </p:spPr>
        <p:txBody>
          <a:bodyPr anchorCtr="0" anchor="t" bIns="91425" lIns="91425" spcFirstLastPara="1" rIns="91425" wrap="square" tIns="91425">
            <a:normAutofit/>
          </a:bodyPr>
          <a:lstStyle/>
          <a:p>
            <a:pPr indent="0" lvl="0" marL="0" rtl="0" algn="just">
              <a:spcBef>
                <a:spcPts val="600"/>
              </a:spcBef>
              <a:spcAft>
                <a:spcPts val="0"/>
              </a:spcAft>
              <a:buNone/>
            </a:pPr>
            <a:r>
              <a:rPr lang="en-GB">
                <a:solidFill>
                  <a:srgbClr val="383838"/>
                </a:solidFill>
                <a:highlight>
                  <a:schemeClr val="lt1"/>
                </a:highlight>
                <a:latin typeface="Arial"/>
                <a:ea typeface="Arial"/>
                <a:cs typeface="Arial"/>
                <a:sym typeface="Arial"/>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a:solidFill>
                <a:srgbClr val="383838"/>
              </a:solidFill>
              <a:highlight>
                <a:schemeClr val="lt1"/>
              </a:highlight>
              <a:latin typeface="Arial"/>
              <a:ea typeface="Arial"/>
              <a:cs typeface="Arial"/>
              <a:sym typeface="Arial"/>
            </a:endParaRPr>
          </a:p>
          <a:p>
            <a:pPr indent="0" lvl="0" marL="0" rtl="0" algn="just">
              <a:spcBef>
                <a:spcPts val="600"/>
              </a:spcBef>
              <a:spcAft>
                <a:spcPts val="0"/>
              </a:spcAft>
              <a:buNone/>
            </a:pPr>
            <a:r>
              <a:rPr lang="en-GB">
                <a:solidFill>
                  <a:srgbClr val="383838"/>
                </a:solidFill>
                <a:highlight>
                  <a:schemeClr val="lt1"/>
                </a:highlight>
                <a:latin typeface="Arial"/>
                <a:ea typeface="Arial"/>
                <a:cs typeface="Arial"/>
                <a:sym typeface="Arial"/>
              </a:rPr>
              <a:t>In other words, the company wants to understand the driving factors (or driver variables) behind loan default, i.e. the variables which are strong indicators of default. The company can utilise this knowledge for its portfolio and risk assessment.</a:t>
            </a:r>
            <a:endParaRPr>
              <a:solidFill>
                <a:srgbClr val="383838"/>
              </a:solidFill>
              <a:highlight>
                <a:schemeClr val="lt1"/>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50600" y="583875"/>
            <a:ext cx="5715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Contract status with Purpose Plot</a:t>
            </a:r>
            <a:endParaRPr>
              <a:highlight>
                <a:schemeClr val="lt1"/>
              </a:highlight>
            </a:endParaRPr>
          </a:p>
        </p:txBody>
      </p:sp>
      <p:pic>
        <p:nvPicPr>
          <p:cNvPr id="307" name="Google Shape;307;p42"/>
          <p:cNvPicPr preferRelativeResize="0"/>
          <p:nvPr/>
        </p:nvPicPr>
        <p:blipFill>
          <a:blip r:embed="rId3">
            <a:alphaModFix/>
          </a:blip>
          <a:stretch>
            <a:fillRect/>
          </a:stretch>
        </p:blipFill>
        <p:spPr>
          <a:xfrm>
            <a:off x="6066200" y="510275"/>
            <a:ext cx="3077801" cy="4647127"/>
          </a:xfrm>
          <a:prstGeom prst="rect">
            <a:avLst/>
          </a:prstGeom>
          <a:noFill/>
          <a:ln>
            <a:noFill/>
          </a:ln>
        </p:spPr>
      </p:pic>
      <p:sp>
        <p:nvSpPr>
          <p:cNvPr id="308" name="Google Shape;308;p42"/>
          <p:cNvSpPr txBox="1"/>
          <p:nvPr>
            <p:ph idx="1" type="body"/>
          </p:nvPr>
        </p:nvSpPr>
        <p:spPr>
          <a:xfrm>
            <a:off x="872325" y="1752300"/>
            <a:ext cx="4373100" cy="280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Most rejection of loans came from purpose 'repairs'.</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education purposes we have equal number of approves and rejection</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Paying other loans and buying a new car is having significant higher rejection than approves.</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350600" y="583875"/>
            <a:ext cx="5715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Target W</a:t>
            </a:r>
            <a:r>
              <a:rPr lang="en-GB"/>
              <a:t>ith Purpose Plot</a:t>
            </a:r>
            <a:endParaRPr>
              <a:highlight>
                <a:schemeClr val="lt1"/>
              </a:highlight>
            </a:endParaRPr>
          </a:p>
        </p:txBody>
      </p:sp>
      <p:sp>
        <p:nvSpPr>
          <p:cNvPr id="314" name="Google Shape;314;p43"/>
          <p:cNvSpPr txBox="1"/>
          <p:nvPr>
            <p:ph idx="1" type="body"/>
          </p:nvPr>
        </p:nvSpPr>
        <p:spPr>
          <a:xfrm>
            <a:off x="872325" y="1752300"/>
            <a:ext cx="4097700" cy="280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Loan purposes with 'Repairs' are facing more difficulties in payment on time.</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There are few places where loan payment is significant higher than facing difficulties. They are 'Buying a garage', 'Business development', 'Buying land','Buying a new car' and 'Education'</a:t>
            </a:r>
            <a:endParaRPr>
              <a:solidFill>
                <a:srgbClr val="383838"/>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solidFill>
                <a:srgbClr val="383838"/>
              </a:solidFill>
              <a:highlight>
                <a:schemeClr val="lt1"/>
              </a:highlight>
              <a:latin typeface="Arial"/>
              <a:ea typeface="Arial"/>
              <a:cs typeface="Arial"/>
              <a:sym typeface="Arial"/>
            </a:endParaRPr>
          </a:p>
        </p:txBody>
      </p:sp>
      <p:pic>
        <p:nvPicPr>
          <p:cNvPr id="315" name="Google Shape;315;p43"/>
          <p:cNvPicPr preferRelativeResize="0"/>
          <p:nvPr/>
        </p:nvPicPr>
        <p:blipFill>
          <a:blip r:embed="rId3">
            <a:alphaModFix/>
          </a:blip>
          <a:stretch>
            <a:fillRect/>
          </a:stretch>
        </p:blipFill>
        <p:spPr>
          <a:xfrm>
            <a:off x="6066200" y="478300"/>
            <a:ext cx="3077801" cy="4647118"/>
          </a:xfrm>
          <a:prstGeom prst="rect">
            <a:avLst/>
          </a:prstGeom>
          <a:noFill/>
          <a:ln>
            <a:noFill/>
          </a:ln>
        </p:spPr>
      </p:pic>
      <p:sp>
        <p:nvSpPr>
          <p:cNvPr id="316" name="Google Shape;316;p43"/>
          <p:cNvSpPr txBox="1"/>
          <p:nvPr>
            <p:ph idx="1" type="body"/>
          </p:nvPr>
        </p:nvSpPr>
        <p:spPr>
          <a:xfrm>
            <a:off x="872325" y="4367925"/>
            <a:ext cx="40977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Hence we can focus on these purposes for which the client is having for minimal payment difficulties.</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428700" y="1956150"/>
            <a:ext cx="8286600" cy="12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t>Bivariate Analysis after merging the Previous Application Data</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5"/>
          <p:cNvPicPr preferRelativeResize="0"/>
          <p:nvPr/>
        </p:nvPicPr>
        <p:blipFill>
          <a:blip r:embed="rId3">
            <a:alphaModFix/>
          </a:blip>
          <a:stretch>
            <a:fillRect/>
          </a:stretch>
        </p:blipFill>
        <p:spPr>
          <a:xfrm>
            <a:off x="4735600" y="494725"/>
            <a:ext cx="4408399" cy="4648775"/>
          </a:xfrm>
          <a:prstGeom prst="rect">
            <a:avLst/>
          </a:prstGeom>
          <a:noFill/>
          <a:ln>
            <a:noFill/>
          </a:ln>
        </p:spPr>
      </p:pic>
      <p:sp>
        <p:nvSpPr>
          <p:cNvPr id="327" name="Google Shape;327;p45"/>
          <p:cNvSpPr txBox="1"/>
          <p:nvPr>
            <p:ph type="title"/>
          </p:nvPr>
        </p:nvSpPr>
        <p:spPr>
          <a:xfrm>
            <a:off x="350600" y="583875"/>
            <a:ext cx="4385100" cy="5352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GB"/>
              <a:t>Prev Credit amount vs Loan Purpose</a:t>
            </a:r>
            <a:endParaRPr>
              <a:highlight>
                <a:schemeClr val="lt1"/>
              </a:highlight>
            </a:endParaRPr>
          </a:p>
        </p:txBody>
      </p:sp>
      <p:sp>
        <p:nvSpPr>
          <p:cNvPr id="328" name="Google Shape;328;p45"/>
          <p:cNvSpPr txBox="1"/>
          <p:nvPr>
            <p:ph idx="1" type="body"/>
          </p:nvPr>
        </p:nvSpPr>
        <p:spPr>
          <a:xfrm>
            <a:off x="755200" y="1752300"/>
            <a:ext cx="3898200" cy="28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383838"/>
                </a:solidFill>
                <a:highlight>
                  <a:schemeClr val="lt1"/>
                </a:highlight>
                <a:latin typeface="Arial"/>
                <a:ea typeface="Arial"/>
                <a:cs typeface="Arial"/>
                <a:sym typeface="Arial"/>
              </a:rPr>
              <a:t>The credit amount of Loan purposes like 'Buying a home','Buying a land','Buying a new car' and 'Building a house' is higher.</a:t>
            </a:r>
            <a:endParaRPr>
              <a:solidFill>
                <a:srgbClr val="383838"/>
              </a:solidFill>
              <a:highlight>
                <a:schemeClr val="lt1"/>
              </a:highlight>
              <a:latin typeface="Arial"/>
              <a:ea typeface="Arial"/>
              <a:cs typeface="Arial"/>
              <a:sym typeface="Arial"/>
            </a:endParaRPr>
          </a:p>
          <a:p>
            <a:pPr indent="0" lvl="0" marL="0" rtl="0" algn="l">
              <a:spcBef>
                <a:spcPts val="1200"/>
              </a:spcBef>
              <a:spcAft>
                <a:spcPts val="0"/>
              </a:spcAft>
              <a:buNone/>
            </a:pPr>
            <a:r>
              <a:rPr lang="en-GB">
                <a:solidFill>
                  <a:srgbClr val="383838"/>
                </a:solidFill>
                <a:highlight>
                  <a:schemeClr val="lt1"/>
                </a:highlight>
                <a:latin typeface="Arial"/>
                <a:ea typeface="Arial"/>
                <a:cs typeface="Arial"/>
                <a:sym typeface="Arial"/>
              </a:rPr>
              <a:t>Income type of state servants have a significant amount of credit applied</a:t>
            </a:r>
            <a:endParaRPr>
              <a:solidFill>
                <a:srgbClr val="383838"/>
              </a:solidFill>
              <a:highlight>
                <a:schemeClr val="lt1"/>
              </a:highlight>
              <a:latin typeface="Arial"/>
              <a:ea typeface="Arial"/>
              <a:cs typeface="Arial"/>
              <a:sym typeface="Arial"/>
            </a:endParaRPr>
          </a:p>
          <a:p>
            <a:pPr indent="0" lvl="0" marL="0" rtl="0" algn="l">
              <a:spcBef>
                <a:spcPts val="1200"/>
              </a:spcBef>
              <a:spcAft>
                <a:spcPts val="0"/>
              </a:spcAft>
              <a:buNone/>
            </a:pPr>
            <a:r>
              <a:rPr lang="en-GB">
                <a:solidFill>
                  <a:srgbClr val="383838"/>
                </a:solidFill>
                <a:highlight>
                  <a:schemeClr val="lt1"/>
                </a:highlight>
                <a:latin typeface="Arial"/>
                <a:ea typeface="Arial"/>
                <a:cs typeface="Arial"/>
                <a:sym typeface="Arial"/>
              </a:rPr>
              <a:t>Money for third person or a Hobby is having less credits applied for.</a:t>
            </a:r>
            <a:endParaRPr>
              <a:solidFill>
                <a:srgbClr val="383838"/>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6"/>
          <p:cNvPicPr preferRelativeResize="0"/>
          <p:nvPr/>
        </p:nvPicPr>
        <p:blipFill>
          <a:blip r:embed="rId3">
            <a:alphaModFix/>
          </a:blip>
          <a:stretch>
            <a:fillRect/>
          </a:stretch>
        </p:blipFill>
        <p:spPr>
          <a:xfrm>
            <a:off x="4066024" y="500075"/>
            <a:ext cx="5077976" cy="4643424"/>
          </a:xfrm>
          <a:prstGeom prst="rect">
            <a:avLst/>
          </a:prstGeom>
          <a:noFill/>
          <a:ln>
            <a:noFill/>
          </a:ln>
        </p:spPr>
      </p:pic>
      <p:sp>
        <p:nvSpPr>
          <p:cNvPr id="334" name="Google Shape;334;p46"/>
          <p:cNvSpPr txBox="1"/>
          <p:nvPr>
            <p:ph type="title"/>
          </p:nvPr>
        </p:nvSpPr>
        <p:spPr>
          <a:xfrm>
            <a:off x="350600" y="583875"/>
            <a:ext cx="3715500" cy="5352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GB"/>
              <a:t>Prev Credit amount vs Housing type</a:t>
            </a:r>
            <a:endParaRPr>
              <a:highlight>
                <a:schemeClr val="lt1"/>
              </a:highlight>
            </a:endParaRPr>
          </a:p>
        </p:txBody>
      </p:sp>
      <p:sp>
        <p:nvSpPr>
          <p:cNvPr id="335" name="Google Shape;335;p46"/>
          <p:cNvSpPr txBox="1"/>
          <p:nvPr>
            <p:ph idx="1" type="body"/>
          </p:nvPr>
        </p:nvSpPr>
        <p:spPr>
          <a:xfrm>
            <a:off x="755200" y="1752300"/>
            <a:ext cx="3310800" cy="32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3838"/>
                </a:solidFill>
                <a:highlight>
                  <a:schemeClr val="lt1"/>
                </a:highlight>
                <a:latin typeface="Arial"/>
                <a:ea typeface="Arial"/>
                <a:cs typeface="Arial"/>
                <a:sym typeface="Arial"/>
              </a:rPr>
              <a:t>Here for Housing type, office </a:t>
            </a:r>
            <a:r>
              <a:rPr lang="en-GB">
                <a:solidFill>
                  <a:srgbClr val="383838"/>
                </a:solidFill>
                <a:highlight>
                  <a:schemeClr val="lt1"/>
                </a:highlight>
                <a:latin typeface="Arial"/>
                <a:ea typeface="Arial"/>
                <a:cs typeface="Arial"/>
                <a:sym typeface="Arial"/>
              </a:rPr>
              <a:t>apartment</a:t>
            </a:r>
            <a:r>
              <a:rPr lang="en-GB">
                <a:solidFill>
                  <a:srgbClr val="383838"/>
                </a:solidFill>
                <a:highlight>
                  <a:schemeClr val="lt1"/>
                </a:highlight>
                <a:latin typeface="Arial"/>
                <a:ea typeface="Arial"/>
                <a:cs typeface="Arial"/>
                <a:sym typeface="Arial"/>
              </a:rPr>
              <a:t> is having higher credit of target 0 and co-op apartment is having higher credit of target 1.</a:t>
            </a:r>
            <a:endParaRPr>
              <a:solidFill>
                <a:srgbClr val="383838"/>
              </a:solidFill>
              <a:highlight>
                <a:schemeClr val="lt1"/>
              </a:highlight>
              <a:latin typeface="Arial"/>
              <a:ea typeface="Arial"/>
              <a:cs typeface="Arial"/>
              <a:sym typeface="Arial"/>
            </a:endParaRPr>
          </a:p>
          <a:p>
            <a:pPr indent="0" lvl="0" marL="0" rtl="0" algn="l">
              <a:spcBef>
                <a:spcPts val="1200"/>
              </a:spcBef>
              <a:spcAft>
                <a:spcPts val="0"/>
              </a:spcAft>
              <a:buNone/>
            </a:pPr>
            <a:r>
              <a:t/>
            </a:r>
            <a:endParaRPr>
              <a:solidFill>
                <a:srgbClr val="383838"/>
              </a:solidFill>
              <a:highlight>
                <a:schemeClr val="lt1"/>
              </a:highlight>
              <a:latin typeface="Arial"/>
              <a:ea typeface="Arial"/>
              <a:cs typeface="Arial"/>
              <a:sym typeface="Arial"/>
            </a:endParaRPr>
          </a:p>
          <a:p>
            <a:pPr indent="0" lvl="0" marL="0" rtl="0" algn="l">
              <a:spcBef>
                <a:spcPts val="1200"/>
              </a:spcBef>
              <a:spcAft>
                <a:spcPts val="0"/>
              </a:spcAft>
              <a:buNone/>
            </a:pPr>
            <a:r>
              <a:rPr lang="en-GB">
                <a:solidFill>
                  <a:srgbClr val="383838"/>
                </a:solidFill>
                <a:highlight>
                  <a:schemeClr val="lt1"/>
                </a:highlight>
                <a:latin typeface="Arial"/>
                <a:ea typeface="Arial"/>
                <a:cs typeface="Arial"/>
                <a:sym typeface="Arial"/>
              </a:rPr>
              <a:t>So, we can conclude that bank should avoid giving loans to the housing type of co-op apartment as they are having difficulties in payment. Bank can focus mostly on housing type with parents or House\</a:t>
            </a:r>
            <a:r>
              <a:rPr lang="en-GB">
                <a:solidFill>
                  <a:srgbClr val="383838"/>
                </a:solidFill>
                <a:highlight>
                  <a:schemeClr val="lt1"/>
                </a:highlight>
                <a:latin typeface="Arial"/>
                <a:ea typeface="Arial"/>
                <a:cs typeface="Arial"/>
                <a:sym typeface="Arial"/>
              </a:rPr>
              <a:t>apartment</a:t>
            </a:r>
            <a:r>
              <a:rPr lang="en-GB">
                <a:solidFill>
                  <a:srgbClr val="383838"/>
                </a:solidFill>
                <a:highlight>
                  <a:schemeClr val="lt1"/>
                </a:highlight>
                <a:latin typeface="Arial"/>
                <a:ea typeface="Arial"/>
                <a:cs typeface="Arial"/>
                <a:sym typeface="Arial"/>
              </a:rPr>
              <a:t> or </a:t>
            </a:r>
            <a:r>
              <a:rPr lang="en-GB">
                <a:solidFill>
                  <a:srgbClr val="383838"/>
                </a:solidFill>
                <a:highlight>
                  <a:schemeClr val="lt1"/>
                </a:highlight>
                <a:latin typeface="Arial"/>
                <a:ea typeface="Arial"/>
                <a:cs typeface="Arial"/>
                <a:sym typeface="Arial"/>
              </a:rPr>
              <a:t>municipal</a:t>
            </a:r>
            <a:r>
              <a:rPr lang="en-GB">
                <a:solidFill>
                  <a:srgbClr val="383838"/>
                </a:solidFill>
                <a:highlight>
                  <a:schemeClr val="lt1"/>
                </a:highlight>
                <a:latin typeface="Arial"/>
                <a:ea typeface="Arial"/>
                <a:cs typeface="Arial"/>
                <a:sym typeface="Arial"/>
              </a:rPr>
              <a:t> </a:t>
            </a:r>
            <a:r>
              <a:rPr lang="en-GB">
                <a:solidFill>
                  <a:srgbClr val="383838"/>
                </a:solidFill>
                <a:highlight>
                  <a:schemeClr val="lt1"/>
                </a:highlight>
                <a:latin typeface="Arial"/>
                <a:ea typeface="Arial"/>
                <a:cs typeface="Arial"/>
                <a:sym typeface="Arial"/>
              </a:rPr>
              <a:t>apartment</a:t>
            </a:r>
            <a:r>
              <a:rPr lang="en-GB">
                <a:solidFill>
                  <a:srgbClr val="383838"/>
                </a:solidFill>
                <a:highlight>
                  <a:schemeClr val="lt1"/>
                </a:highlight>
                <a:latin typeface="Arial"/>
                <a:ea typeface="Arial"/>
                <a:cs typeface="Arial"/>
                <a:sym typeface="Arial"/>
              </a:rPr>
              <a:t> for successful payments.</a:t>
            </a:r>
            <a:endParaRPr>
              <a:solidFill>
                <a:srgbClr val="383838"/>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350600" y="583875"/>
            <a:ext cx="5715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highlight>
                <a:schemeClr val="lt1"/>
              </a:highlight>
            </a:endParaRPr>
          </a:p>
        </p:txBody>
      </p:sp>
      <p:sp>
        <p:nvSpPr>
          <p:cNvPr id="341" name="Google Shape;341;p47"/>
          <p:cNvSpPr txBox="1"/>
          <p:nvPr>
            <p:ph idx="1" type="body"/>
          </p:nvPr>
        </p:nvSpPr>
        <p:spPr>
          <a:xfrm>
            <a:off x="555950" y="1395125"/>
            <a:ext cx="7149000" cy="3513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Banks should focus more on contract type ‘Student’ ,’pensioner’ and ‘Businessman’ with housing ‘type other than ‘Co-op apartment’ for successful payments (loan clears).</a:t>
            </a:r>
            <a:endParaRPr>
              <a:solidFill>
                <a:srgbClr val="383838"/>
              </a:solidFill>
              <a:highlight>
                <a:schemeClr val="lt1"/>
              </a:highlight>
              <a:latin typeface="Arial"/>
              <a:ea typeface="Arial"/>
              <a:cs typeface="Arial"/>
              <a:sym typeface="Arial"/>
            </a:endParaRPr>
          </a:p>
          <a:p>
            <a:pPr indent="-311150" lvl="0" marL="457200" rtl="0" algn="l">
              <a:lnSpc>
                <a:spcPct val="150000"/>
              </a:lnSpc>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Banks should focus less on income type ‘Working’ as they are having most number of unsuccessful payments.</a:t>
            </a:r>
            <a:endParaRPr>
              <a:solidFill>
                <a:srgbClr val="383838"/>
              </a:solidFill>
              <a:highlight>
                <a:schemeClr val="lt1"/>
              </a:highlight>
              <a:latin typeface="Arial"/>
              <a:ea typeface="Arial"/>
              <a:cs typeface="Arial"/>
              <a:sym typeface="Arial"/>
            </a:endParaRPr>
          </a:p>
          <a:p>
            <a:pPr indent="-311150" lvl="0" marL="457200" rtl="0" algn="l">
              <a:lnSpc>
                <a:spcPct val="150000"/>
              </a:lnSpc>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Also with loan purpose ‘Repair’ is having higher number of unsuccessful payments on time. Have to try and avoid them as much as possible</a:t>
            </a:r>
            <a:endParaRPr>
              <a:solidFill>
                <a:srgbClr val="383838"/>
              </a:solidFill>
              <a:highlight>
                <a:schemeClr val="lt1"/>
              </a:highlight>
              <a:latin typeface="Arial"/>
              <a:ea typeface="Arial"/>
              <a:cs typeface="Arial"/>
              <a:sym typeface="Arial"/>
            </a:endParaRPr>
          </a:p>
          <a:p>
            <a:pPr indent="-311150" lvl="0" marL="457200" rtl="0" algn="l">
              <a:lnSpc>
                <a:spcPct val="150000"/>
              </a:lnSpc>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Get as much as clients from housing type ‘With parents’ as they are having least number of unsuccessful payments.</a:t>
            </a:r>
            <a:endParaRPr>
              <a:solidFill>
                <a:srgbClr val="383838"/>
              </a:solidFill>
              <a:highlight>
                <a:schemeClr val="lt1"/>
              </a:highlight>
              <a:latin typeface="Arial"/>
              <a:ea typeface="Arial"/>
              <a:cs typeface="Arial"/>
              <a:sym typeface="Arial"/>
            </a:endParaRPr>
          </a:p>
          <a:p>
            <a:pPr indent="-311150" lvl="0" marL="457200" rtl="0" algn="l">
              <a:lnSpc>
                <a:spcPct val="150000"/>
              </a:lnSpc>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Females have majority of credits from the bank and higher rates of successful payments. Although this can’t be a clear </a:t>
            </a:r>
            <a:r>
              <a:rPr lang="en-GB">
                <a:solidFill>
                  <a:srgbClr val="383838"/>
                </a:solidFill>
                <a:highlight>
                  <a:schemeClr val="lt1"/>
                </a:highlight>
                <a:latin typeface="Arial"/>
                <a:ea typeface="Arial"/>
                <a:cs typeface="Arial"/>
                <a:sym typeface="Arial"/>
              </a:rPr>
              <a:t>indication</a:t>
            </a:r>
            <a:r>
              <a:rPr lang="en-GB">
                <a:solidFill>
                  <a:srgbClr val="383838"/>
                </a:solidFill>
                <a:highlight>
                  <a:schemeClr val="lt1"/>
                </a:highlight>
                <a:latin typeface="Arial"/>
                <a:ea typeface="Arial"/>
                <a:cs typeface="Arial"/>
                <a:sym typeface="Arial"/>
              </a:rPr>
              <a:t>, this proves that they repay in time.</a:t>
            </a:r>
            <a:endParaRPr>
              <a:solidFill>
                <a:srgbClr val="383838"/>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2449200" y="2263950"/>
            <a:ext cx="42456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t>THANK YOU</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4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for Analysis</a:t>
            </a:r>
            <a:endParaRPr/>
          </a:p>
        </p:txBody>
      </p:sp>
      <p:sp>
        <p:nvSpPr>
          <p:cNvPr id="105" name="Google Shape;105;p16"/>
          <p:cNvSpPr txBox="1"/>
          <p:nvPr>
            <p:ph idx="1" type="body"/>
          </p:nvPr>
        </p:nvSpPr>
        <p:spPr>
          <a:xfrm>
            <a:off x="729450" y="1405325"/>
            <a:ext cx="7751100" cy="3523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Data Sourcing</a:t>
            </a:r>
            <a:endParaRPr>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We need to read the 2 csv files given to us.</a:t>
            </a:r>
            <a:endParaRPr sz="1200">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a</a:t>
            </a:r>
            <a:r>
              <a:rPr lang="en-GB" sz="1200">
                <a:solidFill>
                  <a:srgbClr val="383838"/>
                </a:solidFill>
                <a:highlight>
                  <a:schemeClr val="lt1"/>
                </a:highlight>
                <a:latin typeface="Arial"/>
                <a:ea typeface="Arial"/>
                <a:cs typeface="Arial"/>
                <a:sym typeface="Arial"/>
              </a:rPr>
              <a:t>pplication_data.csv will be stored in dataset inp0</a:t>
            </a:r>
            <a:endParaRPr sz="1200">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p</a:t>
            </a:r>
            <a:r>
              <a:rPr lang="en-GB" sz="1200">
                <a:solidFill>
                  <a:srgbClr val="383838"/>
                </a:solidFill>
                <a:highlight>
                  <a:schemeClr val="lt1"/>
                </a:highlight>
                <a:latin typeface="Arial"/>
                <a:ea typeface="Arial"/>
                <a:cs typeface="Arial"/>
                <a:sym typeface="Arial"/>
              </a:rPr>
              <a:t>revious_application.csv will be stored in dataset inp1</a:t>
            </a:r>
            <a:endParaRPr sz="1200">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Joining the 2 datasets into a single dataset after the analysis to compare the data</a:t>
            </a:r>
            <a:endParaRPr sz="1200">
              <a:solidFill>
                <a:srgbClr val="383838"/>
              </a:solidFill>
              <a:highlight>
                <a:schemeClr val="lt1"/>
              </a:highlight>
              <a:latin typeface="Arial"/>
              <a:ea typeface="Arial"/>
              <a:cs typeface="Arial"/>
              <a:sym typeface="Arial"/>
            </a:endParaRPr>
          </a:p>
          <a:p>
            <a:pPr indent="-311150" lvl="0" marL="457200" rtl="0" algn="l">
              <a:spcBef>
                <a:spcPts val="10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Data Cleaning</a:t>
            </a:r>
            <a:endParaRPr>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Drop the columns or rows with more than 30% NULL values present it.</a:t>
            </a:r>
            <a:endParaRPr sz="1200">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Impute or replace the missing data in the dataset based on the amount of missing values.</a:t>
            </a:r>
            <a:endParaRPr sz="1200">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Removing unwanted columns which is unnecessary for the analysis</a:t>
            </a:r>
            <a:endParaRPr sz="1200">
              <a:solidFill>
                <a:srgbClr val="383838"/>
              </a:solidFill>
              <a:highlight>
                <a:schemeClr val="lt1"/>
              </a:highlight>
              <a:latin typeface="Arial"/>
              <a:ea typeface="Arial"/>
              <a:cs typeface="Arial"/>
              <a:sym typeface="Arial"/>
            </a:endParaRPr>
          </a:p>
          <a:p>
            <a:pPr indent="-311150" lvl="0" marL="457200" rtl="0" algn="l">
              <a:spcBef>
                <a:spcPts val="10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Performing </a:t>
            </a:r>
            <a:r>
              <a:rPr lang="en-GB">
                <a:solidFill>
                  <a:srgbClr val="383838"/>
                </a:solidFill>
                <a:highlight>
                  <a:schemeClr val="lt1"/>
                </a:highlight>
                <a:latin typeface="Arial"/>
                <a:ea typeface="Arial"/>
                <a:cs typeface="Arial"/>
                <a:sym typeface="Arial"/>
              </a:rPr>
              <a:t>Univariate</a:t>
            </a:r>
            <a:r>
              <a:rPr lang="en-GB">
                <a:solidFill>
                  <a:srgbClr val="383838"/>
                </a:solidFill>
                <a:highlight>
                  <a:schemeClr val="lt1"/>
                </a:highlight>
                <a:latin typeface="Arial"/>
                <a:ea typeface="Arial"/>
                <a:cs typeface="Arial"/>
                <a:sym typeface="Arial"/>
              </a:rPr>
              <a:t> analysis</a:t>
            </a:r>
            <a:endParaRPr>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Dividing the dataset into 2. Target_0 and Target_1 which represent no payment issues and payment issues respectively</a:t>
            </a:r>
            <a:endParaRPr sz="1200">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Performing the analysis on AMT_ANNUITY, AMT_CREDIT, AMT_INCOME_TOTAL by box plot, bar graphs, and creating the buckets</a:t>
            </a:r>
            <a:endParaRPr sz="1200">
              <a:solidFill>
                <a:srgbClr val="383838"/>
              </a:solidFill>
              <a:highlight>
                <a:schemeClr val="lt1"/>
              </a:highlight>
              <a:latin typeface="Arial"/>
              <a:ea typeface="Arial"/>
              <a:cs typeface="Arial"/>
              <a:sym typeface="Arial"/>
            </a:endParaRPr>
          </a:p>
          <a:p>
            <a:pPr indent="-304800" lvl="1" marL="914400" rtl="0" algn="l">
              <a:spcBef>
                <a:spcPts val="0"/>
              </a:spcBef>
              <a:spcAft>
                <a:spcPts val="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Calculating the correlation between the two sets to plotting the heatmaps</a:t>
            </a:r>
            <a:endParaRPr sz="1200">
              <a:solidFill>
                <a:srgbClr val="383838"/>
              </a:solidFill>
              <a:highlight>
                <a:schemeClr val="lt1"/>
              </a:highlight>
              <a:latin typeface="Arial"/>
              <a:ea typeface="Arial"/>
              <a:cs typeface="Arial"/>
              <a:sym typeface="Arial"/>
            </a:endParaRPr>
          </a:p>
          <a:p>
            <a:pPr indent="-304800" lvl="1" marL="914400" rtl="0" algn="l">
              <a:spcBef>
                <a:spcPts val="0"/>
              </a:spcBef>
              <a:spcAft>
                <a:spcPts val="1000"/>
              </a:spcAft>
              <a:buClr>
                <a:srgbClr val="383838"/>
              </a:buClr>
              <a:buSzPts val="1200"/>
              <a:buFont typeface="Arial"/>
              <a:buAutoNum type="alphaLcPeriod"/>
            </a:pPr>
            <a:r>
              <a:rPr lang="en-GB" sz="1200">
                <a:solidFill>
                  <a:srgbClr val="383838"/>
                </a:solidFill>
                <a:highlight>
                  <a:schemeClr val="lt1"/>
                </a:highlight>
                <a:latin typeface="Arial"/>
                <a:ea typeface="Arial"/>
                <a:cs typeface="Arial"/>
                <a:sym typeface="Arial"/>
              </a:rPr>
              <a:t>Checking for the outliners in the data and making the final judgement</a:t>
            </a:r>
            <a:endParaRPr sz="1200">
              <a:solidFill>
                <a:srgbClr val="383838"/>
              </a:solidFill>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83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Notes</a:t>
            </a:r>
            <a:endParaRPr/>
          </a:p>
        </p:txBody>
      </p:sp>
      <p:sp>
        <p:nvSpPr>
          <p:cNvPr id="111" name="Google Shape;111;p17"/>
          <p:cNvSpPr txBox="1"/>
          <p:nvPr>
            <p:ph idx="1" type="body"/>
          </p:nvPr>
        </p:nvSpPr>
        <p:spPr>
          <a:xfrm>
            <a:off x="727650" y="16706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83838"/>
              </a:buClr>
              <a:buSzPts val="1300"/>
              <a:buFont typeface="Arial"/>
              <a:buAutoNum type="arabicPeriod"/>
            </a:pPr>
            <a:r>
              <a:rPr lang="en-GB">
                <a:solidFill>
                  <a:srgbClr val="383838"/>
                </a:solidFill>
                <a:latin typeface="Arial"/>
                <a:ea typeface="Arial"/>
                <a:cs typeface="Arial"/>
                <a:sym typeface="Arial"/>
              </a:rPr>
              <a:t>I did the coding in Google </a:t>
            </a:r>
            <a:r>
              <a:rPr lang="en-GB">
                <a:solidFill>
                  <a:srgbClr val="383838"/>
                </a:solidFill>
                <a:latin typeface="Arial"/>
                <a:ea typeface="Arial"/>
                <a:cs typeface="Arial"/>
                <a:sym typeface="Arial"/>
              </a:rPr>
              <a:t>collabs</a:t>
            </a:r>
            <a:r>
              <a:rPr lang="en-GB">
                <a:solidFill>
                  <a:srgbClr val="383838"/>
                </a:solidFill>
                <a:latin typeface="Arial"/>
                <a:ea typeface="Arial"/>
                <a:cs typeface="Arial"/>
                <a:sym typeface="Arial"/>
              </a:rPr>
              <a:t> and have commented on the lines as and when it is required </a:t>
            </a:r>
            <a:r>
              <a:rPr lang="en-GB">
                <a:solidFill>
                  <a:srgbClr val="383838"/>
                </a:solidFill>
                <a:latin typeface="Arial"/>
                <a:ea typeface="Arial"/>
                <a:cs typeface="Arial"/>
                <a:sym typeface="Arial"/>
              </a:rPr>
              <a:t>throughout</a:t>
            </a:r>
            <a:r>
              <a:rPr lang="en-GB">
                <a:solidFill>
                  <a:srgbClr val="383838"/>
                </a:solidFill>
                <a:latin typeface="Arial"/>
                <a:ea typeface="Arial"/>
                <a:cs typeface="Arial"/>
                <a:sym typeface="Arial"/>
              </a:rPr>
              <a:t> the code cells</a:t>
            </a:r>
            <a:endParaRPr>
              <a:solidFill>
                <a:srgbClr val="383838"/>
              </a:solidFill>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latin typeface="Arial"/>
                <a:ea typeface="Arial"/>
                <a:cs typeface="Arial"/>
                <a:sym typeface="Arial"/>
              </a:rPr>
              <a:t>The coding file is attached along with this presentation in .ipynb file</a:t>
            </a:r>
            <a:endParaRPr>
              <a:solidFill>
                <a:srgbClr val="383838"/>
              </a:solidFill>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latin typeface="Arial"/>
                <a:ea typeface="Arial"/>
                <a:cs typeface="Arial"/>
                <a:sym typeface="Arial"/>
              </a:rPr>
              <a:t>I have presented the important graphs here in he slides and will be taking through the final conclusion based on it.</a:t>
            </a:r>
            <a:endParaRPr>
              <a:solidFill>
                <a:srgbClr val="383838"/>
              </a:solidFill>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latin typeface="Arial"/>
                <a:ea typeface="Arial"/>
                <a:cs typeface="Arial"/>
                <a:sym typeface="Arial"/>
              </a:rPr>
              <a:t>To get the proper understanding, please go through the coding file as the </a:t>
            </a:r>
            <a:r>
              <a:rPr lang="en-GB">
                <a:solidFill>
                  <a:srgbClr val="383838"/>
                </a:solidFill>
                <a:latin typeface="Arial"/>
                <a:ea typeface="Arial"/>
                <a:cs typeface="Arial"/>
                <a:sym typeface="Arial"/>
              </a:rPr>
              <a:t>majority</a:t>
            </a:r>
            <a:r>
              <a:rPr lang="en-GB">
                <a:solidFill>
                  <a:srgbClr val="383838"/>
                </a:solidFill>
                <a:latin typeface="Arial"/>
                <a:ea typeface="Arial"/>
                <a:cs typeface="Arial"/>
                <a:sym typeface="Arial"/>
              </a:rPr>
              <a:t> of the steps will not be included here in the slides</a:t>
            </a:r>
            <a:endParaRPr>
              <a:solidFill>
                <a:srgbClr val="383838"/>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5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in brief</a:t>
            </a:r>
            <a:endParaRPr/>
          </a:p>
        </p:txBody>
      </p:sp>
      <p:sp>
        <p:nvSpPr>
          <p:cNvPr id="117" name="Google Shape;117;p18"/>
          <p:cNvSpPr txBox="1"/>
          <p:nvPr>
            <p:ph idx="1" type="body"/>
          </p:nvPr>
        </p:nvSpPr>
        <p:spPr>
          <a:xfrm>
            <a:off x="300825" y="1533050"/>
            <a:ext cx="3699600" cy="150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We can observe that there are 307511 rows and 122 columns</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We found that there are 64 columns with more than 30% NULL values</a:t>
            </a:r>
            <a:endParaRPr>
              <a:solidFill>
                <a:srgbClr val="383838"/>
              </a:solidFill>
              <a:highlight>
                <a:schemeClr val="lt1"/>
              </a:highlight>
              <a:latin typeface="Arial"/>
              <a:ea typeface="Arial"/>
              <a:cs typeface="Arial"/>
              <a:sym typeface="Arial"/>
            </a:endParaRPr>
          </a:p>
          <a:p>
            <a:pPr indent="-311150" lvl="0" marL="457200" rtl="0" algn="l">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Those columns are dropped</a:t>
            </a:r>
            <a:endParaRPr>
              <a:solidFill>
                <a:srgbClr val="383838"/>
              </a:solidFill>
              <a:highlight>
                <a:schemeClr val="lt1"/>
              </a:highlight>
              <a:latin typeface="Arial"/>
              <a:ea typeface="Arial"/>
              <a:cs typeface="Arial"/>
              <a:sym typeface="Arial"/>
            </a:endParaRPr>
          </a:p>
        </p:txBody>
      </p:sp>
      <p:pic>
        <p:nvPicPr>
          <p:cNvPr id="118" name="Google Shape;118;p18"/>
          <p:cNvPicPr preferRelativeResize="0"/>
          <p:nvPr/>
        </p:nvPicPr>
        <p:blipFill>
          <a:blip r:embed="rId3">
            <a:alphaModFix/>
          </a:blip>
          <a:stretch>
            <a:fillRect/>
          </a:stretch>
        </p:blipFill>
        <p:spPr>
          <a:xfrm>
            <a:off x="4318800" y="1440997"/>
            <a:ext cx="4612226" cy="906225"/>
          </a:xfrm>
          <a:prstGeom prst="rect">
            <a:avLst/>
          </a:prstGeom>
          <a:noFill/>
          <a:ln>
            <a:noFill/>
          </a:ln>
        </p:spPr>
      </p:pic>
      <p:pic>
        <p:nvPicPr>
          <p:cNvPr id="119" name="Google Shape;119;p18"/>
          <p:cNvPicPr preferRelativeResize="0"/>
          <p:nvPr/>
        </p:nvPicPr>
        <p:blipFill>
          <a:blip r:embed="rId4">
            <a:alphaModFix/>
          </a:blip>
          <a:stretch>
            <a:fillRect/>
          </a:stretch>
        </p:blipFill>
        <p:spPr>
          <a:xfrm>
            <a:off x="4318800" y="2520050"/>
            <a:ext cx="4612226" cy="1753804"/>
          </a:xfrm>
          <a:prstGeom prst="rect">
            <a:avLst/>
          </a:prstGeom>
          <a:noFill/>
          <a:ln>
            <a:noFill/>
          </a:ln>
        </p:spPr>
      </p:pic>
      <p:sp>
        <p:nvSpPr>
          <p:cNvPr id="120" name="Google Shape;120;p18"/>
          <p:cNvSpPr txBox="1"/>
          <p:nvPr>
            <p:ph idx="1" type="body"/>
          </p:nvPr>
        </p:nvSpPr>
        <p:spPr>
          <a:xfrm>
            <a:off x="432800" y="3506150"/>
            <a:ext cx="3699600" cy="150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Similarly columns and rows with null values or XNA values are found and either removed or replaced with the most common value or the median value(in case of numeric column)</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354200" y="2211900"/>
            <a:ext cx="6435600" cy="7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Categorical </a:t>
            </a:r>
            <a:r>
              <a:rPr lang="en-GB" sz="3200"/>
              <a:t>Univariate</a:t>
            </a:r>
            <a:r>
              <a:rPr lang="en-GB" sz="3200"/>
              <a:t> Analysis</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for Target - 0: Clients with no payment difficulty</a:t>
            </a:r>
            <a:endParaRPr/>
          </a:p>
        </p:txBody>
      </p:sp>
      <p:sp>
        <p:nvSpPr>
          <p:cNvPr id="131" name="Google Shape;131;p20"/>
          <p:cNvSpPr txBox="1"/>
          <p:nvPr>
            <p:ph idx="1" type="body"/>
          </p:nvPr>
        </p:nvSpPr>
        <p:spPr>
          <a:xfrm>
            <a:off x="350600" y="1355575"/>
            <a:ext cx="33132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Bar plot for different income ranges</a:t>
            </a:r>
            <a:endParaRPr>
              <a:solidFill>
                <a:srgbClr val="383838"/>
              </a:solidFill>
              <a:highlight>
                <a:schemeClr val="lt1"/>
              </a:highlight>
              <a:latin typeface="Arial"/>
              <a:ea typeface="Arial"/>
              <a:cs typeface="Arial"/>
              <a:sym typeface="Arial"/>
            </a:endParaRPr>
          </a:p>
        </p:txBody>
      </p:sp>
      <p:pic>
        <p:nvPicPr>
          <p:cNvPr id="132" name="Google Shape;132;p20"/>
          <p:cNvPicPr preferRelativeResize="0"/>
          <p:nvPr/>
        </p:nvPicPr>
        <p:blipFill>
          <a:blip r:embed="rId3">
            <a:alphaModFix/>
          </a:blip>
          <a:stretch>
            <a:fillRect/>
          </a:stretch>
        </p:blipFill>
        <p:spPr>
          <a:xfrm>
            <a:off x="468125" y="1721700"/>
            <a:ext cx="6060576" cy="2176750"/>
          </a:xfrm>
          <a:prstGeom prst="rect">
            <a:avLst/>
          </a:prstGeom>
          <a:noFill/>
          <a:ln>
            <a:noFill/>
          </a:ln>
        </p:spPr>
      </p:pic>
      <p:sp>
        <p:nvSpPr>
          <p:cNvPr id="133" name="Google Shape;133;p20"/>
          <p:cNvSpPr txBox="1"/>
          <p:nvPr>
            <p:ph idx="1" type="body"/>
          </p:nvPr>
        </p:nvSpPr>
        <p:spPr>
          <a:xfrm>
            <a:off x="391425" y="4000500"/>
            <a:ext cx="6003600" cy="1041000"/>
          </a:xfrm>
          <a:prstGeom prst="rect">
            <a:avLst/>
          </a:prstGeom>
        </p:spPr>
        <p:txBody>
          <a:bodyPr anchorCtr="0" anchor="t" bIns="91425" lIns="91425" spcFirstLastPara="1" rIns="91425" wrap="square" tIns="91425">
            <a:noAutofit/>
          </a:bodyPr>
          <a:lstStyle/>
          <a:p>
            <a:pPr indent="-311150" lvl="0" marL="457200" rtl="0" algn="just">
              <a:lnSpc>
                <a:spcPct val="135714"/>
              </a:lnSpc>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Female counts are higher than male.</a:t>
            </a:r>
            <a:endParaRPr>
              <a:solidFill>
                <a:srgbClr val="383838"/>
              </a:solidFill>
              <a:highlight>
                <a:schemeClr val="lt1"/>
              </a:highlight>
              <a:latin typeface="Arial"/>
              <a:ea typeface="Arial"/>
              <a:cs typeface="Arial"/>
              <a:sym typeface="Arial"/>
            </a:endParaRPr>
          </a:p>
          <a:p>
            <a:pPr indent="-311150" lvl="0" marL="457200" rtl="0" algn="just">
              <a:lnSpc>
                <a:spcPct val="135714"/>
              </a:lnSpc>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Income range from 100000 to 200000 is having more number of credits.</a:t>
            </a:r>
            <a:endParaRPr>
              <a:solidFill>
                <a:srgbClr val="383838"/>
              </a:solidFill>
              <a:highlight>
                <a:schemeClr val="lt1"/>
              </a:highlight>
              <a:latin typeface="Arial"/>
              <a:ea typeface="Arial"/>
              <a:cs typeface="Arial"/>
              <a:sym typeface="Arial"/>
            </a:endParaRPr>
          </a:p>
          <a:p>
            <a:pPr indent="-311150" lvl="0" marL="457200" rtl="0" algn="just">
              <a:lnSpc>
                <a:spcPct val="135714"/>
              </a:lnSpc>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Very less count for income range 400000 and above</a:t>
            </a:r>
            <a:endParaRPr>
              <a:solidFill>
                <a:srgbClr val="383838"/>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solidFill>
                <a:srgbClr val="383838"/>
              </a:solidFill>
              <a:highlight>
                <a:schemeClr val="lt1"/>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350600" y="1998900"/>
            <a:ext cx="3139500" cy="2735100"/>
          </a:xfrm>
          <a:prstGeom prst="rect">
            <a:avLst/>
          </a:prstGeom>
        </p:spPr>
        <p:txBody>
          <a:bodyPr anchorCtr="0" anchor="t" bIns="91425" lIns="91425" spcFirstLastPara="1" rIns="91425" wrap="square" tIns="91425">
            <a:normAutofit lnSpcReduction="10000"/>
          </a:bodyPr>
          <a:lstStyle/>
          <a:p>
            <a:pPr indent="-311150" lvl="0" marL="457200" rtl="0" algn="just">
              <a:spcBef>
                <a:spcPts val="60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income type ‘working’, 'commercial associate’, and ‘State Servant’ the number of credits are higher than others.</a:t>
            </a:r>
            <a:endParaRPr>
              <a:solidFill>
                <a:srgbClr val="383838"/>
              </a:solidFill>
              <a:highlight>
                <a:schemeClr val="lt1"/>
              </a:highlight>
              <a:latin typeface="Arial"/>
              <a:ea typeface="Arial"/>
              <a:cs typeface="Arial"/>
              <a:sym typeface="Arial"/>
            </a:endParaRPr>
          </a:p>
          <a:p>
            <a:pPr indent="-311150" lvl="0" marL="457200" rtl="0" algn="just">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For this Females are having more number of credits than male.</a:t>
            </a:r>
            <a:endParaRPr>
              <a:solidFill>
                <a:srgbClr val="383838"/>
              </a:solidFill>
              <a:highlight>
                <a:schemeClr val="lt1"/>
              </a:highlight>
              <a:latin typeface="Arial"/>
              <a:ea typeface="Arial"/>
              <a:cs typeface="Arial"/>
              <a:sym typeface="Arial"/>
            </a:endParaRPr>
          </a:p>
          <a:p>
            <a:pPr indent="-311150" lvl="0" marL="457200" rtl="0" algn="just">
              <a:spcBef>
                <a:spcPts val="0"/>
              </a:spcBef>
              <a:spcAft>
                <a:spcPts val="0"/>
              </a:spcAft>
              <a:buClr>
                <a:srgbClr val="383838"/>
              </a:buClr>
              <a:buSzPts val="1300"/>
              <a:buFont typeface="Arial"/>
              <a:buAutoNum type="arabicPeriod"/>
            </a:pPr>
            <a:r>
              <a:rPr lang="en-GB">
                <a:solidFill>
                  <a:srgbClr val="383838"/>
                </a:solidFill>
                <a:highlight>
                  <a:schemeClr val="lt1"/>
                </a:highlight>
                <a:latin typeface="Arial"/>
                <a:ea typeface="Arial"/>
                <a:cs typeface="Arial"/>
                <a:sym typeface="Arial"/>
              </a:rPr>
              <a:t>Less number of credits for income type ‘student’ ,’pensioner’, ‘Businessman’ and ‘Maternity leave’.</a:t>
            </a:r>
            <a:endParaRPr>
              <a:solidFill>
                <a:srgbClr val="383838"/>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solidFill>
                <a:srgbClr val="383838"/>
              </a:solidFill>
              <a:highlight>
                <a:schemeClr val="lt1"/>
              </a:highlight>
              <a:latin typeface="Arial"/>
              <a:ea typeface="Arial"/>
              <a:cs typeface="Arial"/>
              <a:sym typeface="Arial"/>
            </a:endParaRPr>
          </a:p>
        </p:txBody>
      </p:sp>
      <p:sp>
        <p:nvSpPr>
          <p:cNvPr id="139" name="Google Shape;139;p21"/>
          <p:cNvSpPr txBox="1"/>
          <p:nvPr>
            <p:ph idx="1" type="body"/>
          </p:nvPr>
        </p:nvSpPr>
        <p:spPr>
          <a:xfrm>
            <a:off x="350600" y="1355575"/>
            <a:ext cx="3313200" cy="36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solidFill>
                  <a:srgbClr val="383838"/>
                </a:solidFill>
                <a:highlight>
                  <a:schemeClr val="lt1"/>
                </a:highlight>
                <a:latin typeface="Arial"/>
                <a:ea typeface="Arial"/>
                <a:cs typeface="Arial"/>
                <a:sym typeface="Arial"/>
              </a:rPr>
              <a:t>Bar plot for different income types</a:t>
            </a:r>
            <a:endParaRPr>
              <a:solidFill>
                <a:srgbClr val="383838"/>
              </a:solidFill>
              <a:highlight>
                <a:schemeClr val="lt1"/>
              </a:highlight>
              <a:latin typeface="Arial"/>
              <a:ea typeface="Arial"/>
              <a:cs typeface="Arial"/>
              <a:sym typeface="Arial"/>
            </a:endParaRPr>
          </a:p>
        </p:txBody>
      </p:sp>
      <p:pic>
        <p:nvPicPr>
          <p:cNvPr id="140" name="Google Shape;140;p21"/>
          <p:cNvPicPr preferRelativeResize="0"/>
          <p:nvPr/>
        </p:nvPicPr>
        <p:blipFill>
          <a:blip r:embed="rId3">
            <a:alphaModFix/>
          </a:blip>
          <a:stretch>
            <a:fillRect/>
          </a:stretch>
        </p:blipFill>
        <p:spPr>
          <a:xfrm>
            <a:off x="3826400" y="1721575"/>
            <a:ext cx="4863001" cy="3012426"/>
          </a:xfrm>
          <a:prstGeom prst="rect">
            <a:avLst/>
          </a:prstGeom>
          <a:noFill/>
          <a:ln>
            <a:noFill/>
          </a:ln>
        </p:spPr>
      </p:pic>
      <p:sp>
        <p:nvSpPr>
          <p:cNvPr id="141" name="Google Shape;141;p21"/>
          <p:cNvSpPr txBox="1"/>
          <p:nvPr>
            <p:ph type="title"/>
          </p:nvPr>
        </p:nvSpPr>
        <p:spPr>
          <a:xfrm>
            <a:off x="350600" y="583875"/>
            <a:ext cx="86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for Target - 0: Clients with no payment difficulty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