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F13FA-CDD5-440B-AD27-9CA3BE07A842}" v="149" dt="2021-07-24T18:49:30.278"/>
    <p1510:client id="{C68D97A1-DEDD-4C8F-9332-F766B5938781}" v="2454" dt="2021-07-24T13:29:52.014"/>
    <p1510:client id="{C8CDD60F-7DFF-4A06-AAA7-0190E37F86EC}" v="913" dt="2021-07-24T06:47:11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7A430-BFD6-4EA2-8F8D-93A98C87F1F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2EE7C0-4414-41F8-ABEB-31361BFA7A6C}">
      <dgm:prSet/>
      <dgm:spPr/>
      <dgm:t>
        <a:bodyPr/>
        <a:lstStyle/>
        <a:p>
          <a:pPr rtl="0"/>
          <a:r>
            <a:rPr lang="en-US" dirty="0">
              <a:latin typeface="Verdana"/>
              <a:ea typeface="Verdana"/>
            </a:rPr>
            <a:t>Focus on Female Category as their activities are more than Male Category users.</a:t>
          </a:r>
        </a:p>
      </dgm:t>
    </dgm:pt>
    <dgm:pt modelId="{2140B423-4EC2-48E1-B5D8-CB35E7C52A9A}" type="parTrans" cxnId="{F7227FEB-3AB5-4D9C-A7A8-CDFE629C1B5E}">
      <dgm:prSet/>
      <dgm:spPr/>
      <dgm:t>
        <a:bodyPr/>
        <a:lstStyle/>
        <a:p>
          <a:endParaRPr lang="en-US"/>
        </a:p>
      </dgm:t>
    </dgm:pt>
    <dgm:pt modelId="{7F27A626-406D-4DE2-BF1B-43E7C9823573}" type="sibTrans" cxnId="{F7227FEB-3AB5-4D9C-A7A8-CDFE629C1B5E}">
      <dgm:prSet/>
      <dgm:spPr/>
      <dgm:t>
        <a:bodyPr/>
        <a:lstStyle/>
        <a:p>
          <a:endParaRPr lang="en-US"/>
        </a:p>
      </dgm:t>
    </dgm:pt>
    <dgm:pt modelId="{740E2E06-9B3E-41FC-95DF-811B1041A70D}">
      <dgm:prSet/>
      <dgm:spPr/>
      <dgm:t>
        <a:bodyPr/>
        <a:lstStyle/>
        <a:p>
          <a:pPr rtl="0"/>
          <a:r>
            <a:rPr lang="en-US" dirty="0">
              <a:latin typeface="Verdana"/>
              <a:ea typeface="Verdana"/>
            </a:rPr>
            <a:t>Males are the more passive users, can do something to engage them.</a:t>
          </a:r>
        </a:p>
      </dgm:t>
    </dgm:pt>
    <dgm:pt modelId="{3EE7AE94-2D4B-45F7-9BD2-D0526E975192}" type="parTrans" cxnId="{4D5FFE1B-7821-402E-ACEF-3853CB78F1A2}">
      <dgm:prSet/>
      <dgm:spPr/>
      <dgm:t>
        <a:bodyPr/>
        <a:lstStyle/>
        <a:p>
          <a:endParaRPr lang="en-US"/>
        </a:p>
      </dgm:t>
    </dgm:pt>
    <dgm:pt modelId="{0D57196F-B363-4617-A119-7E829EA05D0B}" type="sibTrans" cxnId="{4D5FFE1B-7821-402E-ACEF-3853CB78F1A2}">
      <dgm:prSet/>
      <dgm:spPr/>
      <dgm:t>
        <a:bodyPr/>
        <a:lstStyle/>
        <a:p>
          <a:endParaRPr lang="en-US"/>
        </a:p>
      </dgm:t>
    </dgm:pt>
    <dgm:pt modelId="{9A67F05E-1E77-4370-B483-A5383923E109}">
      <dgm:prSet/>
      <dgm:spPr/>
      <dgm:t>
        <a:bodyPr/>
        <a:lstStyle/>
        <a:p>
          <a:pPr rtl="0"/>
          <a:r>
            <a:rPr lang="en-US" dirty="0">
              <a:latin typeface="Verdana"/>
              <a:ea typeface="Verdana"/>
            </a:rPr>
            <a:t>As 13-28 age group is accounted for 50% users. Keep in mind there interest area to keep them more active.</a:t>
          </a:r>
        </a:p>
      </dgm:t>
    </dgm:pt>
    <dgm:pt modelId="{A815A875-457C-4E21-97D2-A1F8095FC492}" type="parTrans" cxnId="{3CE064D3-ACC9-4F93-B07D-867664A8EA8B}">
      <dgm:prSet/>
      <dgm:spPr/>
      <dgm:t>
        <a:bodyPr/>
        <a:lstStyle/>
        <a:p>
          <a:endParaRPr lang="en-US"/>
        </a:p>
      </dgm:t>
    </dgm:pt>
    <dgm:pt modelId="{1D4D81E8-7099-4ED6-BF5F-54BF2299BB82}" type="sibTrans" cxnId="{3CE064D3-ACC9-4F93-B07D-867664A8EA8B}">
      <dgm:prSet/>
      <dgm:spPr/>
      <dgm:t>
        <a:bodyPr/>
        <a:lstStyle/>
        <a:p>
          <a:endParaRPr lang="en-US"/>
        </a:p>
      </dgm:t>
    </dgm:pt>
    <dgm:pt modelId="{8217BB04-1576-4688-BC93-DF8935341C20}">
      <dgm:prSet/>
      <dgm:spPr/>
      <dgm:t>
        <a:bodyPr/>
        <a:lstStyle/>
        <a:p>
          <a:pPr rtl="0"/>
          <a:r>
            <a:rPr lang="en-US" dirty="0">
              <a:latin typeface="Verdana"/>
              <a:ea typeface="Verdana"/>
            </a:rPr>
            <a:t>Mobile users are more than web users. Keep in mind while enhancing/developing anything new.</a:t>
          </a:r>
        </a:p>
      </dgm:t>
    </dgm:pt>
    <dgm:pt modelId="{9A36780E-D40E-4736-87A9-6A06C9E68CEA}" type="parTrans" cxnId="{12E0D588-D6FE-4419-8C4E-8963D1CAFA38}">
      <dgm:prSet/>
      <dgm:spPr/>
      <dgm:t>
        <a:bodyPr/>
        <a:lstStyle/>
        <a:p>
          <a:endParaRPr lang="en-US"/>
        </a:p>
      </dgm:t>
    </dgm:pt>
    <dgm:pt modelId="{9A1D5FAB-693A-4156-826C-5D4A41E55758}" type="sibTrans" cxnId="{12E0D588-D6FE-4419-8C4E-8963D1CAFA38}">
      <dgm:prSet/>
      <dgm:spPr/>
      <dgm:t>
        <a:bodyPr/>
        <a:lstStyle/>
        <a:p>
          <a:endParaRPr lang="en-US"/>
        </a:p>
      </dgm:t>
    </dgm:pt>
    <dgm:pt modelId="{FA7F7375-6EAC-40D3-8F6C-79AB007B2127}">
      <dgm:prSet phldr="0"/>
      <dgm:spPr/>
      <dgm:t>
        <a:bodyPr/>
        <a:lstStyle/>
        <a:p>
          <a:pPr rtl="0"/>
          <a:r>
            <a:rPr lang="en-US" dirty="0">
              <a:latin typeface="Verdana"/>
              <a:ea typeface="Verdana"/>
            </a:rPr>
            <a:t> Males initiate similar number of friendship request as Female but their friend count is less than Female. Can do something to find out the reason.</a:t>
          </a:r>
        </a:p>
      </dgm:t>
    </dgm:pt>
    <dgm:pt modelId="{04779171-78B1-4910-A0E2-48EB76DE97D3}" type="parTrans" cxnId="{CD9AD0C9-88B4-4C82-809C-53816FDDA8E2}">
      <dgm:prSet/>
      <dgm:spPr/>
    </dgm:pt>
    <dgm:pt modelId="{90144F45-750D-408E-BBB4-F2AE105AE84E}" type="sibTrans" cxnId="{CD9AD0C9-88B4-4C82-809C-53816FDDA8E2}">
      <dgm:prSet/>
      <dgm:spPr/>
    </dgm:pt>
    <dgm:pt modelId="{F2D7783F-DDA8-4C7A-A571-E632FBB49685}" type="pres">
      <dgm:prSet presAssocID="{9637A430-BFD6-4EA2-8F8D-93A98C87F1FD}" presName="diagram" presStyleCnt="0">
        <dgm:presLayoutVars>
          <dgm:dir/>
          <dgm:resizeHandles val="exact"/>
        </dgm:presLayoutVars>
      </dgm:prSet>
      <dgm:spPr/>
    </dgm:pt>
    <dgm:pt modelId="{6A689FF5-E26F-4E5C-9B13-E94DBBBD1281}" type="pres">
      <dgm:prSet presAssocID="{9B2EE7C0-4414-41F8-ABEB-31361BFA7A6C}" presName="node" presStyleLbl="node1" presStyleIdx="0" presStyleCnt="5">
        <dgm:presLayoutVars>
          <dgm:bulletEnabled val="1"/>
        </dgm:presLayoutVars>
      </dgm:prSet>
      <dgm:spPr/>
    </dgm:pt>
    <dgm:pt modelId="{34814EA3-824B-41AA-A179-3B9354BD021A}" type="pres">
      <dgm:prSet presAssocID="{7F27A626-406D-4DE2-BF1B-43E7C9823573}" presName="sibTrans" presStyleCnt="0"/>
      <dgm:spPr/>
    </dgm:pt>
    <dgm:pt modelId="{6B06188A-1788-4721-9CCF-1F3E71B4DBAA}" type="pres">
      <dgm:prSet presAssocID="{FA7F7375-6EAC-40D3-8F6C-79AB007B2127}" presName="node" presStyleLbl="node1" presStyleIdx="1" presStyleCnt="5">
        <dgm:presLayoutVars>
          <dgm:bulletEnabled val="1"/>
        </dgm:presLayoutVars>
      </dgm:prSet>
      <dgm:spPr/>
    </dgm:pt>
    <dgm:pt modelId="{0036387D-EBBD-4288-B49C-4435BB3335BA}" type="pres">
      <dgm:prSet presAssocID="{90144F45-750D-408E-BBB4-F2AE105AE84E}" presName="sibTrans" presStyleCnt="0"/>
      <dgm:spPr/>
    </dgm:pt>
    <dgm:pt modelId="{1D7DDDB8-0340-46FA-8F95-7DA4FE542657}" type="pres">
      <dgm:prSet presAssocID="{740E2E06-9B3E-41FC-95DF-811B1041A70D}" presName="node" presStyleLbl="node1" presStyleIdx="2" presStyleCnt="5">
        <dgm:presLayoutVars>
          <dgm:bulletEnabled val="1"/>
        </dgm:presLayoutVars>
      </dgm:prSet>
      <dgm:spPr/>
    </dgm:pt>
    <dgm:pt modelId="{9C3EEDAE-8959-451D-81A1-4E6C0379C08C}" type="pres">
      <dgm:prSet presAssocID="{0D57196F-B363-4617-A119-7E829EA05D0B}" presName="sibTrans" presStyleCnt="0"/>
      <dgm:spPr/>
    </dgm:pt>
    <dgm:pt modelId="{FC81D4A4-FA1D-407F-BD49-3EF820E84745}" type="pres">
      <dgm:prSet presAssocID="{9A67F05E-1E77-4370-B483-A5383923E109}" presName="node" presStyleLbl="node1" presStyleIdx="3" presStyleCnt="5">
        <dgm:presLayoutVars>
          <dgm:bulletEnabled val="1"/>
        </dgm:presLayoutVars>
      </dgm:prSet>
      <dgm:spPr/>
    </dgm:pt>
    <dgm:pt modelId="{614DD73A-6AA8-4EAD-BBDB-4FFEEC1C2C16}" type="pres">
      <dgm:prSet presAssocID="{1D4D81E8-7099-4ED6-BF5F-54BF2299BB82}" presName="sibTrans" presStyleCnt="0"/>
      <dgm:spPr/>
    </dgm:pt>
    <dgm:pt modelId="{91B0413B-8BFC-49BA-A6A0-9096CE4AE93A}" type="pres">
      <dgm:prSet presAssocID="{8217BB04-1576-4688-BC93-DF8935341C20}" presName="node" presStyleLbl="node1" presStyleIdx="4" presStyleCnt="5">
        <dgm:presLayoutVars>
          <dgm:bulletEnabled val="1"/>
        </dgm:presLayoutVars>
      </dgm:prSet>
      <dgm:spPr/>
    </dgm:pt>
  </dgm:ptLst>
  <dgm:cxnLst>
    <dgm:cxn modelId="{D4A9EA15-8893-4B47-86A9-F2DE616157B6}" type="presOf" srcId="{FA7F7375-6EAC-40D3-8F6C-79AB007B2127}" destId="{6B06188A-1788-4721-9CCF-1F3E71B4DBAA}" srcOrd="0" destOrd="0" presId="urn:microsoft.com/office/officeart/2005/8/layout/default"/>
    <dgm:cxn modelId="{61A4A017-A6C7-4016-A888-3640A9A2ABE0}" type="presOf" srcId="{9B2EE7C0-4414-41F8-ABEB-31361BFA7A6C}" destId="{6A689FF5-E26F-4E5C-9B13-E94DBBBD1281}" srcOrd="0" destOrd="0" presId="urn:microsoft.com/office/officeart/2005/8/layout/default"/>
    <dgm:cxn modelId="{4D5FFE1B-7821-402E-ACEF-3853CB78F1A2}" srcId="{9637A430-BFD6-4EA2-8F8D-93A98C87F1FD}" destId="{740E2E06-9B3E-41FC-95DF-811B1041A70D}" srcOrd="2" destOrd="0" parTransId="{3EE7AE94-2D4B-45F7-9BD2-D0526E975192}" sibTransId="{0D57196F-B363-4617-A119-7E829EA05D0B}"/>
    <dgm:cxn modelId="{BFB72679-6A65-4F16-B6EB-2ED0D1BCB61F}" type="presOf" srcId="{9A67F05E-1E77-4370-B483-A5383923E109}" destId="{FC81D4A4-FA1D-407F-BD49-3EF820E84745}" srcOrd="0" destOrd="0" presId="urn:microsoft.com/office/officeart/2005/8/layout/default"/>
    <dgm:cxn modelId="{12E0D588-D6FE-4419-8C4E-8963D1CAFA38}" srcId="{9637A430-BFD6-4EA2-8F8D-93A98C87F1FD}" destId="{8217BB04-1576-4688-BC93-DF8935341C20}" srcOrd="4" destOrd="0" parTransId="{9A36780E-D40E-4736-87A9-6A06C9E68CEA}" sibTransId="{9A1D5FAB-693A-4156-826C-5D4A41E55758}"/>
    <dgm:cxn modelId="{181A98C8-2CF5-47DE-AE4E-F01EB386409C}" type="presOf" srcId="{9637A430-BFD6-4EA2-8F8D-93A98C87F1FD}" destId="{F2D7783F-DDA8-4C7A-A571-E632FBB49685}" srcOrd="0" destOrd="0" presId="urn:microsoft.com/office/officeart/2005/8/layout/default"/>
    <dgm:cxn modelId="{CD9AD0C9-88B4-4C82-809C-53816FDDA8E2}" srcId="{9637A430-BFD6-4EA2-8F8D-93A98C87F1FD}" destId="{FA7F7375-6EAC-40D3-8F6C-79AB007B2127}" srcOrd="1" destOrd="0" parTransId="{04779171-78B1-4910-A0E2-48EB76DE97D3}" sibTransId="{90144F45-750D-408E-BBB4-F2AE105AE84E}"/>
    <dgm:cxn modelId="{3CE064D3-ACC9-4F93-B07D-867664A8EA8B}" srcId="{9637A430-BFD6-4EA2-8F8D-93A98C87F1FD}" destId="{9A67F05E-1E77-4370-B483-A5383923E109}" srcOrd="3" destOrd="0" parTransId="{A815A875-457C-4E21-97D2-A1F8095FC492}" sibTransId="{1D4D81E8-7099-4ED6-BF5F-54BF2299BB82}"/>
    <dgm:cxn modelId="{CCBC86DA-2B88-40ED-B855-E6D93E1AD05B}" type="presOf" srcId="{740E2E06-9B3E-41FC-95DF-811B1041A70D}" destId="{1D7DDDB8-0340-46FA-8F95-7DA4FE542657}" srcOrd="0" destOrd="0" presId="urn:microsoft.com/office/officeart/2005/8/layout/default"/>
    <dgm:cxn modelId="{F7227FEB-3AB5-4D9C-A7A8-CDFE629C1B5E}" srcId="{9637A430-BFD6-4EA2-8F8D-93A98C87F1FD}" destId="{9B2EE7C0-4414-41F8-ABEB-31361BFA7A6C}" srcOrd="0" destOrd="0" parTransId="{2140B423-4EC2-48E1-B5D8-CB35E7C52A9A}" sibTransId="{7F27A626-406D-4DE2-BF1B-43E7C9823573}"/>
    <dgm:cxn modelId="{5DA5F1F5-B329-41E0-9C3E-81EFF9D66664}" type="presOf" srcId="{8217BB04-1576-4688-BC93-DF8935341C20}" destId="{91B0413B-8BFC-49BA-A6A0-9096CE4AE93A}" srcOrd="0" destOrd="0" presId="urn:microsoft.com/office/officeart/2005/8/layout/default"/>
    <dgm:cxn modelId="{3CF4AE65-CC3A-4C89-A3EF-B7408957A523}" type="presParOf" srcId="{F2D7783F-DDA8-4C7A-A571-E632FBB49685}" destId="{6A689FF5-E26F-4E5C-9B13-E94DBBBD1281}" srcOrd="0" destOrd="0" presId="urn:microsoft.com/office/officeart/2005/8/layout/default"/>
    <dgm:cxn modelId="{C11A094F-5902-439D-9E52-6B71AC92CF32}" type="presParOf" srcId="{F2D7783F-DDA8-4C7A-A571-E632FBB49685}" destId="{34814EA3-824B-41AA-A179-3B9354BD021A}" srcOrd="1" destOrd="0" presId="urn:microsoft.com/office/officeart/2005/8/layout/default"/>
    <dgm:cxn modelId="{46200002-5DF8-4D3F-B1E6-58DAF393873A}" type="presParOf" srcId="{F2D7783F-DDA8-4C7A-A571-E632FBB49685}" destId="{6B06188A-1788-4721-9CCF-1F3E71B4DBAA}" srcOrd="2" destOrd="0" presId="urn:microsoft.com/office/officeart/2005/8/layout/default"/>
    <dgm:cxn modelId="{E170B3E3-7AC1-4957-A091-3A0A924EBCB3}" type="presParOf" srcId="{F2D7783F-DDA8-4C7A-A571-E632FBB49685}" destId="{0036387D-EBBD-4288-B49C-4435BB3335BA}" srcOrd="3" destOrd="0" presId="urn:microsoft.com/office/officeart/2005/8/layout/default"/>
    <dgm:cxn modelId="{7FE090DE-9045-4119-A4CD-AE8C85B41672}" type="presParOf" srcId="{F2D7783F-DDA8-4C7A-A571-E632FBB49685}" destId="{1D7DDDB8-0340-46FA-8F95-7DA4FE542657}" srcOrd="4" destOrd="0" presId="urn:microsoft.com/office/officeart/2005/8/layout/default"/>
    <dgm:cxn modelId="{A481B302-32A5-4811-AC6B-CED7222AAEB1}" type="presParOf" srcId="{F2D7783F-DDA8-4C7A-A571-E632FBB49685}" destId="{9C3EEDAE-8959-451D-81A1-4E6C0379C08C}" srcOrd="5" destOrd="0" presId="urn:microsoft.com/office/officeart/2005/8/layout/default"/>
    <dgm:cxn modelId="{0833C9FF-1996-42F0-BC8C-3C2A1DD8E6B5}" type="presParOf" srcId="{F2D7783F-DDA8-4C7A-A571-E632FBB49685}" destId="{FC81D4A4-FA1D-407F-BD49-3EF820E84745}" srcOrd="6" destOrd="0" presId="urn:microsoft.com/office/officeart/2005/8/layout/default"/>
    <dgm:cxn modelId="{75FBE82C-BAC7-445B-B00A-2281A5F8138F}" type="presParOf" srcId="{F2D7783F-DDA8-4C7A-A571-E632FBB49685}" destId="{614DD73A-6AA8-4EAD-BBDB-4FFEEC1C2C16}" srcOrd="7" destOrd="0" presId="urn:microsoft.com/office/officeart/2005/8/layout/default"/>
    <dgm:cxn modelId="{C27A83C5-9057-45C5-920B-D718C7656E63}" type="presParOf" srcId="{F2D7783F-DDA8-4C7A-A571-E632FBB49685}" destId="{91B0413B-8BFC-49BA-A6A0-9096CE4AE93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89FF5-E26F-4E5C-9B13-E94DBBBD1281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/>
              <a:ea typeface="Verdana"/>
            </a:rPr>
            <a:t>Focus on Female Category as their activities are more than Male Category users.</a:t>
          </a:r>
        </a:p>
      </dsp:txBody>
      <dsp:txXfrm>
        <a:off x="930572" y="3032"/>
        <a:ext cx="2833338" cy="1700003"/>
      </dsp:txXfrm>
    </dsp:sp>
    <dsp:sp modelId="{6B06188A-1788-4721-9CCF-1F3E71B4DBAA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/>
              <a:ea typeface="Verdana"/>
            </a:rPr>
            <a:t> Males initiate similar number of friendship request as Female but their friend count is less than Female. Can do something to find out the reason.</a:t>
          </a:r>
        </a:p>
      </dsp:txBody>
      <dsp:txXfrm>
        <a:off x="4047245" y="3032"/>
        <a:ext cx="2833338" cy="1700003"/>
      </dsp:txXfrm>
    </dsp:sp>
    <dsp:sp modelId="{1D7DDDB8-0340-46FA-8F95-7DA4FE542657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/>
              <a:ea typeface="Verdana"/>
            </a:rPr>
            <a:t>Males are the more passive users, can do something to engage them.</a:t>
          </a:r>
        </a:p>
      </dsp:txBody>
      <dsp:txXfrm>
        <a:off x="7163917" y="3032"/>
        <a:ext cx="2833338" cy="1700003"/>
      </dsp:txXfrm>
    </dsp:sp>
    <dsp:sp modelId="{FC81D4A4-FA1D-407F-BD49-3EF820E84745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/>
              <a:ea typeface="Verdana"/>
            </a:rPr>
            <a:t>As 13-28 age group is accounted for 50% users. Keep in mind there interest area to keep them more active.</a:t>
          </a:r>
        </a:p>
      </dsp:txBody>
      <dsp:txXfrm>
        <a:off x="2488909" y="1986369"/>
        <a:ext cx="2833338" cy="1700003"/>
      </dsp:txXfrm>
    </dsp:sp>
    <dsp:sp modelId="{91B0413B-8BFC-49BA-A6A0-9096CE4AE93A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/>
              <a:ea typeface="Verdana"/>
            </a:rPr>
            <a:t>Mobile users are more than web users. Keep in mind while enhancing/developing anything new.</a:t>
          </a:r>
        </a:p>
      </dsp:txBody>
      <dsp:txXfrm>
        <a:off x="5605581" y="1986369"/>
        <a:ext cx="2833338" cy="170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1C81265-768C-419E-B196-31BC34AF2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" r="26071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46" name="Freeform: Shape 4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2EE7-FB1E-4073-9C40-4A1531CAB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EDA on Facebook Users</a:t>
            </a: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8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71526-0416-4745-9B15-2F79D2C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Actionable Insight.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8538EF-8878-4A7A-BB75-193D6BEDC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1450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D60E0-7433-4E8C-970E-3CA1FD17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Male vs Female Ratio</a:t>
            </a:r>
            <a:endParaRPr lang="en-US" sz="36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0BBB354-F122-46AE-9646-ABC8E747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00" y="585958"/>
            <a:ext cx="5673554" cy="56829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24EA0B-3133-42F6-9193-1F1266A69A05}"/>
              </a:ext>
            </a:extLst>
          </p:cNvPr>
          <p:cNvSpPr txBox="1"/>
          <p:nvPr/>
        </p:nvSpPr>
        <p:spPr>
          <a:xfrm>
            <a:off x="4566249" y="5989609"/>
            <a:ext cx="7142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Verdana"/>
                <a:cs typeface="Calibri"/>
              </a:rPr>
              <a:t>Clearly states Male Users are more than Female Users.</a:t>
            </a:r>
          </a:p>
        </p:txBody>
      </p:sp>
    </p:spTree>
    <p:extLst>
      <p:ext uri="{BB962C8B-B14F-4D97-AF65-F5344CB8AC3E}">
        <p14:creationId xmlns:p14="http://schemas.microsoft.com/office/powerpoint/2010/main" val="26519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52110-5A54-46BE-81E8-556ACEBF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Male</a:t>
            </a:r>
            <a:r>
              <a:rPr lang="en-US" sz="3600" dirty="0">
                <a:solidFill>
                  <a:srgbClr val="FFFFFF"/>
                </a:solidFill>
              </a:rPr>
              <a:t> vs Female </a:t>
            </a:r>
            <a:r>
              <a:rPr lang="en-US" sz="3600">
                <a:solidFill>
                  <a:srgbClr val="FFFFFF"/>
                </a:solidFill>
              </a:rPr>
              <a:t>Activity Count</a:t>
            </a:r>
            <a:endParaRPr lang="en-US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0428A-6C80-40A1-869E-9D4AAC68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Female Users is more active than Male users in making 'Likes'.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They receive more like as well.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262D0E7-0B76-4BAD-A8CC-7AB6B11C2F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7" r="267"/>
          <a:stretch/>
        </p:blipFill>
        <p:spPr>
          <a:xfrm>
            <a:off x="4998268" y="684357"/>
            <a:ext cx="6539075" cy="51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9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1A2A8-CC01-4C13-8E1B-F94D07C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Friends 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 vs Friendship Initiated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44EA1-2F11-4A72-8734-EF35B24C7D17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Clear shows Female per user has more friends than male per user, but friendship initiated by both gender is almost same.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7D9583D-A1E3-4FB5-A8C8-4D5D11C617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1522"/>
          <a:stretch/>
        </p:blipFill>
        <p:spPr>
          <a:xfrm>
            <a:off x="4998268" y="719059"/>
            <a:ext cx="6539075" cy="51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3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DEDE8-3678-4882-BC7C-50CB563F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User distribution </a:t>
            </a:r>
            <a:r>
              <a:rPr lang="en-US">
                <a:solidFill>
                  <a:srgbClr val="FFFFFF"/>
                </a:solidFill>
                <a:cs typeface="Calibri Light"/>
              </a:rPr>
              <a:t>across Age Groups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C201AF53-51FF-4FFA-9B93-44D5EA73C6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008" b="9008"/>
          <a:stretch/>
        </p:blipFill>
        <p:spPr>
          <a:xfrm>
            <a:off x="4461778" y="654457"/>
            <a:ext cx="7069883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616FC-0239-453E-B4F5-5BDD76E3100B}"/>
              </a:ext>
            </a:extLst>
          </p:cNvPr>
          <p:cNvSpPr txBox="1"/>
          <p:nvPr/>
        </p:nvSpPr>
        <p:spPr>
          <a:xfrm rot="10800000" flipV="1">
            <a:off x="785003" y="3354398"/>
            <a:ext cx="29444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Verdana"/>
                <a:ea typeface="Verdana"/>
                <a:cs typeface="Calibri"/>
              </a:rPr>
              <a:t>50% of users have age between 13-28 years.</a:t>
            </a:r>
          </a:p>
        </p:txBody>
      </p:sp>
    </p:spTree>
    <p:extLst>
      <p:ext uri="{BB962C8B-B14F-4D97-AF65-F5344CB8AC3E}">
        <p14:creationId xmlns:p14="http://schemas.microsoft.com/office/powerpoint/2010/main" val="44333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F1DC9-DC23-494F-A734-1C28DA02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  <a:cs typeface="Calibri Light"/>
              </a:rPr>
              <a:t>User 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Distribution across Tenure</a:t>
            </a:r>
            <a:endParaRPr lang="en-US" sz="3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648CA1-9816-462A-B301-9F73C2EE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cs typeface="Calibri"/>
              </a:rPr>
              <a:t>88% of the User are under 3 years of tenure.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A241693-FAAC-4138-B56F-8B6D6E50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54" y="643467"/>
            <a:ext cx="5739503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6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025F-849B-4844-A069-CF8F1743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User acress Tenure who Likes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 Received Likes</a:t>
            </a:r>
            <a:endParaRPr lang="en-US" sz="33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3CB38-13B8-4084-B865-F0FD94B2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EFFFF"/>
                </a:solidFill>
              </a:rPr>
              <a:t>As the tenure increases user activity is also </a:t>
            </a:r>
            <a:r>
              <a:rPr lang="en-US" sz="2400">
                <a:solidFill>
                  <a:srgbClr val="FEFFFF"/>
                </a:solidFill>
              </a:rPr>
              <a:t>increase</a:t>
            </a:r>
            <a:r>
              <a:rPr lang="en-US" sz="2200">
                <a:solidFill>
                  <a:srgbClr val="FEFFFF"/>
                </a:solidFill>
              </a:rPr>
              <a:t>.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5135F58-EA7F-4580-9EE6-8365A6119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798" y="643467"/>
            <a:ext cx="6034014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5896C-7514-4436-9110-E76085E8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Active </a:t>
            </a:r>
            <a:r>
              <a:rPr lang="en-US" sz="3600" dirty="0">
                <a:solidFill>
                  <a:srgbClr val="FFFFFF"/>
                </a:solidFill>
              </a:rPr>
              <a:t>users vs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Passive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users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047652-AD77-4E2A-9F84-3E80ACC0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EFFFF"/>
                </a:solidFill>
                <a:cs typeface="Calibri"/>
              </a:rPr>
              <a:t>22.53% user does not do any like.</a:t>
            </a:r>
            <a:endParaRPr lang="en-US" sz="2400" kern="1200">
              <a:solidFill>
                <a:srgbClr val="FEFFFF"/>
              </a:solidFill>
              <a:latin typeface="+mn-lt"/>
              <a:cs typeface="Calibri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10EB361-0A5C-435C-BDD9-99EAC6F2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972440"/>
            <a:ext cx="6539075" cy="45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75CC0-ABFB-49C4-B5E7-28319B07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  <a:cs typeface="Calibri Light"/>
              </a:rPr>
              <a:t>Number of Mobile and Web Users</a:t>
            </a:r>
            <a:endParaRPr lang="en-US" sz="36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CA96D-EEA1-48A2-8EF6-40AA7867A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cs typeface="Calibri"/>
              </a:rPr>
              <a:t>.</a:t>
            </a:r>
            <a:endParaRPr lang="en-US" sz="2400" dirty="0">
              <a:solidFill>
                <a:srgbClr val="FEFFFF"/>
              </a:solidFill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F993C1C-D445-4A37-AA9C-FA891A3E37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53" r="1653"/>
          <a:stretch/>
        </p:blipFill>
        <p:spPr>
          <a:xfrm>
            <a:off x="4998268" y="356985"/>
            <a:ext cx="6539075" cy="57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3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EDA on Facebook Users</vt:lpstr>
      <vt:lpstr>Male vs Female Ratio</vt:lpstr>
      <vt:lpstr>Male vs Female Activity Count</vt:lpstr>
      <vt:lpstr>Friends Count vs Friendship Initiated</vt:lpstr>
      <vt:lpstr>User distribution across Age Groups</vt:lpstr>
      <vt:lpstr>User Distribution across Tenure</vt:lpstr>
      <vt:lpstr>User acress Tenure who Likes or Received Likes</vt:lpstr>
      <vt:lpstr>Active users vs Passive users</vt:lpstr>
      <vt:lpstr>Number of Mobile and Web Users</vt:lpstr>
      <vt:lpstr>Actionable Insight.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454</cp:revision>
  <dcterms:created xsi:type="dcterms:W3CDTF">2021-07-24T04:47:10Z</dcterms:created>
  <dcterms:modified xsi:type="dcterms:W3CDTF">2021-07-24T18:49:56Z</dcterms:modified>
</cp:coreProperties>
</file>