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9" r:id="rId4"/>
    <p:sldMasterId id="214748367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63">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63"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672d6fb880_2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g2672d6fb880_2_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b76c7615a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b76c7615a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b76c7615a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b76c7615a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b648691437_7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b648691437_7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b648691437_7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b648691437_7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672d6fb880_2_98: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4" name="Google Shape;254;g2672d6fb880_2_9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360"/>
              </a:spcBef>
              <a:spcAft>
                <a:spcPts val="0"/>
              </a:spcAft>
              <a:buSzPts val="1400"/>
              <a:buNone/>
            </a:pPr>
            <a:r>
              <a:t/>
            </a:r>
            <a:endParaRPr/>
          </a:p>
        </p:txBody>
      </p:sp>
      <p:sp>
        <p:nvSpPr>
          <p:cNvPr id="255" name="Google Shape;255;g2672d6fb880_2_9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GB"/>
              <a:t>‹#›</a:t>
            </a:fld>
            <a:endParaRPr/>
          </a:p>
        </p:txBody>
      </p:sp>
      <p:sp>
        <p:nvSpPr>
          <p:cNvPr id="256" name="Google Shape;256;g2672d6fb880_2_98: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lang="en-GB"/>
              <a:t>Title of the Project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b648691437_0_2: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5" name="Google Shape;265;g2b648691437_0_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360"/>
              </a:spcBef>
              <a:spcAft>
                <a:spcPts val="0"/>
              </a:spcAft>
              <a:buSzPts val="1400"/>
              <a:buNone/>
            </a:pPr>
            <a:r>
              <a:t/>
            </a:r>
            <a:endParaRPr/>
          </a:p>
        </p:txBody>
      </p:sp>
      <p:sp>
        <p:nvSpPr>
          <p:cNvPr id="266" name="Google Shape;266;g2b648691437_0_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GB"/>
              <a:t>‹#›</a:t>
            </a:fld>
            <a:endParaRPr/>
          </a:p>
        </p:txBody>
      </p:sp>
      <p:sp>
        <p:nvSpPr>
          <p:cNvPr id="267" name="Google Shape;267;g2b648691437_0_2: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lang="en-GB"/>
              <a:t>Title of the Project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b648691437_0_15: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7" name="Google Shape;277;g2b648691437_0_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360"/>
              </a:spcBef>
              <a:spcAft>
                <a:spcPts val="0"/>
              </a:spcAft>
              <a:buSzPts val="1400"/>
              <a:buNone/>
            </a:pPr>
            <a:r>
              <a:t/>
            </a:r>
            <a:endParaRPr/>
          </a:p>
        </p:txBody>
      </p:sp>
      <p:sp>
        <p:nvSpPr>
          <p:cNvPr id="278" name="Google Shape;278;g2b648691437_0_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GB"/>
              <a:t>‹#›</a:t>
            </a:fld>
            <a:endParaRPr/>
          </a:p>
        </p:txBody>
      </p:sp>
      <p:sp>
        <p:nvSpPr>
          <p:cNvPr id="279" name="Google Shape;279;g2b648691437_0_15: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lang="en-GB"/>
              <a:t>Title of the Project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b648691437_0_26: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9" name="Google Shape;289;g2b648691437_0_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360"/>
              </a:spcBef>
              <a:spcAft>
                <a:spcPts val="0"/>
              </a:spcAft>
              <a:buSzPts val="1400"/>
              <a:buNone/>
            </a:pPr>
            <a:r>
              <a:t/>
            </a:r>
            <a:endParaRPr/>
          </a:p>
        </p:txBody>
      </p:sp>
      <p:sp>
        <p:nvSpPr>
          <p:cNvPr id="290" name="Google Shape;290;g2b648691437_0_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GB"/>
              <a:t>‹#›</a:t>
            </a:fld>
            <a:endParaRPr/>
          </a:p>
        </p:txBody>
      </p:sp>
      <p:sp>
        <p:nvSpPr>
          <p:cNvPr id="291" name="Google Shape;291;g2b648691437_0_26: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lang="en-GB"/>
              <a:t>Title of the Project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b7ad5b659e_0_16: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2" name="Google Shape;302;g2b7ad5b659e_0_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360"/>
              </a:spcBef>
              <a:spcAft>
                <a:spcPts val="0"/>
              </a:spcAft>
              <a:buSzPts val="1400"/>
              <a:buNone/>
            </a:pPr>
            <a:r>
              <a:t/>
            </a:r>
            <a:endParaRPr/>
          </a:p>
        </p:txBody>
      </p:sp>
      <p:sp>
        <p:nvSpPr>
          <p:cNvPr id="303" name="Google Shape;303;g2b7ad5b659e_0_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GB"/>
              <a:t>‹#›</a:t>
            </a:fld>
            <a:endParaRPr/>
          </a:p>
        </p:txBody>
      </p:sp>
      <p:sp>
        <p:nvSpPr>
          <p:cNvPr id="304" name="Google Shape;304;g2b7ad5b659e_0_16: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lang="en-GB"/>
              <a:t>Title of the Project</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b7ad5b659e_0_34: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6" name="Google Shape;316;g2b7ad5b659e_0_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360"/>
              </a:spcBef>
              <a:spcAft>
                <a:spcPts val="0"/>
              </a:spcAft>
              <a:buSzPts val="1400"/>
              <a:buNone/>
            </a:pPr>
            <a:r>
              <a:t/>
            </a:r>
            <a:endParaRPr/>
          </a:p>
        </p:txBody>
      </p:sp>
      <p:sp>
        <p:nvSpPr>
          <p:cNvPr id="317" name="Google Shape;317;g2b7ad5b659e_0_3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GB"/>
              <a:t>‹#›</a:t>
            </a:fld>
            <a:endParaRPr/>
          </a:p>
        </p:txBody>
      </p:sp>
      <p:sp>
        <p:nvSpPr>
          <p:cNvPr id="318" name="Google Shape;318;g2b7ad5b659e_0_34: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lang="en-GB"/>
              <a:t>Title of the Project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672d6fb880_2_76: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g2672d6fb880_2_7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360"/>
              </a:spcBef>
              <a:spcAft>
                <a:spcPts val="0"/>
              </a:spcAft>
              <a:buSzPts val="1400"/>
              <a:buNone/>
            </a:pPr>
            <a:r>
              <a:t/>
            </a:r>
            <a:endParaRPr/>
          </a:p>
        </p:txBody>
      </p:sp>
      <p:sp>
        <p:nvSpPr>
          <p:cNvPr id="129" name="Google Shape;129;g2672d6fb880_2_7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GB"/>
              <a:t>‹#›</a:t>
            </a:fld>
            <a:endParaRPr/>
          </a:p>
        </p:txBody>
      </p:sp>
      <p:sp>
        <p:nvSpPr>
          <p:cNvPr id="130" name="Google Shape;130;g2672d6fb880_2_76: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lang="en-GB"/>
              <a:t>Title of the Project</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b7ad5b659e_0_50: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9" name="Google Shape;329;g2b7ad5b659e_0_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360"/>
              </a:spcBef>
              <a:spcAft>
                <a:spcPts val="0"/>
              </a:spcAft>
              <a:buSzPts val="1400"/>
              <a:buNone/>
            </a:pPr>
            <a:r>
              <a:t/>
            </a:r>
            <a:endParaRPr/>
          </a:p>
        </p:txBody>
      </p:sp>
      <p:sp>
        <p:nvSpPr>
          <p:cNvPr id="330" name="Google Shape;330;g2b7ad5b659e_0_5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GB"/>
              <a:t>‹#›</a:t>
            </a:fld>
            <a:endParaRPr/>
          </a:p>
        </p:txBody>
      </p:sp>
      <p:sp>
        <p:nvSpPr>
          <p:cNvPr id="331" name="Google Shape;331;g2b7ad5b659e_0_50: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lang="en-GB"/>
              <a:t>Title of the Project</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b7ad5b659e_0_3: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2" name="Google Shape;342;g2b7ad5b659e_0_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360"/>
              </a:spcBef>
              <a:spcAft>
                <a:spcPts val="0"/>
              </a:spcAft>
              <a:buSzPts val="1400"/>
              <a:buNone/>
            </a:pPr>
            <a:r>
              <a:t/>
            </a:r>
            <a:endParaRPr/>
          </a:p>
        </p:txBody>
      </p:sp>
      <p:sp>
        <p:nvSpPr>
          <p:cNvPr id="343" name="Google Shape;343;g2b7ad5b659e_0_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GB"/>
              <a:t>‹#›</a:t>
            </a:fld>
            <a:endParaRPr/>
          </a:p>
        </p:txBody>
      </p:sp>
      <p:sp>
        <p:nvSpPr>
          <p:cNvPr id="344" name="Google Shape;344;g2b7ad5b659e_0_3: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lang="en-GB"/>
              <a:t>Title of the Project</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b7ad5b659e_0_64: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5" name="Google Shape;355;g2b7ad5b659e_0_6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360"/>
              </a:spcBef>
              <a:spcAft>
                <a:spcPts val="0"/>
              </a:spcAft>
              <a:buSzPts val="1400"/>
              <a:buNone/>
            </a:pPr>
            <a:r>
              <a:t/>
            </a:r>
            <a:endParaRPr/>
          </a:p>
        </p:txBody>
      </p:sp>
      <p:sp>
        <p:nvSpPr>
          <p:cNvPr id="356" name="Google Shape;356;g2b7ad5b659e_0_6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GB"/>
              <a:t>‹#›</a:t>
            </a:fld>
            <a:endParaRPr/>
          </a:p>
        </p:txBody>
      </p:sp>
      <p:sp>
        <p:nvSpPr>
          <p:cNvPr id="357" name="Google Shape;357;g2b7ad5b659e_0_64: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lang="en-GB"/>
              <a:t>Title of the Project</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2b7ad5b659e_0_77: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7" name="Google Shape;367;g2b7ad5b659e_0_7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360"/>
              </a:spcBef>
              <a:spcAft>
                <a:spcPts val="0"/>
              </a:spcAft>
              <a:buSzPts val="1400"/>
              <a:buNone/>
            </a:pPr>
            <a:r>
              <a:t/>
            </a:r>
            <a:endParaRPr/>
          </a:p>
        </p:txBody>
      </p:sp>
      <p:sp>
        <p:nvSpPr>
          <p:cNvPr id="368" name="Google Shape;368;g2b7ad5b659e_0_7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GB"/>
              <a:t>‹#›</a:t>
            </a:fld>
            <a:endParaRPr/>
          </a:p>
        </p:txBody>
      </p:sp>
      <p:sp>
        <p:nvSpPr>
          <p:cNvPr id="369" name="Google Shape;369;g2b7ad5b659e_0_77: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lang="en-GB"/>
              <a:t>Title of the Project</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2672d6fb880_2_109: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9" name="Google Shape;379;g2672d6fb880_2_10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360"/>
              </a:spcBef>
              <a:spcAft>
                <a:spcPts val="0"/>
              </a:spcAft>
              <a:buSzPts val="1400"/>
              <a:buNone/>
            </a:pPr>
            <a:r>
              <a:t/>
            </a:r>
            <a:endParaRPr/>
          </a:p>
        </p:txBody>
      </p:sp>
      <p:sp>
        <p:nvSpPr>
          <p:cNvPr id="380" name="Google Shape;380;g2672d6fb880_2_10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GB"/>
              <a:t>‹#›</a:t>
            </a:fld>
            <a:endParaRPr/>
          </a:p>
        </p:txBody>
      </p:sp>
      <p:sp>
        <p:nvSpPr>
          <p:cNvPr id="381" name="Google Shape;381;g2672d6fb880_2_109: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lang="en-GB"/>
              <a:t>Title of the Project</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2672d6fb880_2_120: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1" name="Google Shape;391;g2672d6fb880_2_1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360"/>
              </a:spcBef>
              <a:spcAft>
                <a:spcPts val="0"/>
              </a:spcAft>
              <a:buSzPts val="1400"/>
              <a:buNone/>
            </a:pPr>
            <a:r>
              <a:t/>
            </a:r>
            <a:endParaRPr/>
          </a:p>
        </p:txBody>
      </p:sp>
      <p:sp>
        <p:nvSpPr>
          <p:cNvPr id="392" name="Google Shape;392;g2672d6fb880_2_1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GB"/>
              <a:t>‹#›</a:t>
            </a:fld>
            <a:endParaRPr/>
          </a:p>
        </p:txBody>
      </p:sp>
      <p:sp>
        <p:nvSpPr>
          <p:cNvPr id="393" name="Google Shape;393;g2672d6fb880_2_120: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lang="en-GB"/>
              <a:t>Title of the Project</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2672d6fb880_2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g2672d6fb880_2_1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2b7ad5b659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g2b7ad5b659e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2b7ad5b659e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g2b7ad5b659e_1_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2672d6fb880_2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g2672d6fb880_2_1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672d6fb880_2_87: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0" name="Google Shape;140;g2672d6fb880_2_8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360"/>
              </a:spcBef>
              <a:spcAft>
                <a:spcPts val="0"/>
              </a:spcAft>
              <a:buSzPts val="1400"/>
              <a:buNone/>
            </a:pPr>
            <a:r>
              <a:t/>
            </a:r>
            <a:endParaRPr/>
          </a:p>
        </p:txBody>
      </p:sp>
      <p:sp>
        <p:nvSpPr>
          <p:cNvPr id="141" name="Google Shape;141;g2672d6fb880_2_8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GB"/>
              <a:t>‹#›</a:t>
            </a:fld>
            <a:endParaRPr/>
          </a:p>
        </p:txBody>
      </p:sp>
      <p:sp>
        <p:nvSpPr>
          <p:cNvPr id="142" name="Google Shape;142;g2672d6fb880_2_87: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lang="en-GB"/>
              <a:t>Title of the Project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b5959cc257_0_6: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1" name="Google Shape;151;g2b5959cc257_0_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360"/>
              </a:spcBef>
              <a:spcAft>
                <a:spcPts val="0"/>
              </a:spcAft>
              <a:buSzPts val="1400"/>
              <a:buNone/>
            </a:pPr>
            <a:r>
              <a:t/>
            </a:r>
            <a:endParaRPr/>
          </a:p>
        </p:txBody>
      </p:sp>
      <p:sp>
        <p:nvSpPr>
          <p:cNvPr id="152" name="Google Shape;152;g2b5959cc257_0_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GB"/>
              <a:t>‹#›</a:t>
            </a:fld>
            <a:endParaRPr/>
          </a:p>
        </p:txBody>
      </p:sp>
      <p:sp>
        <p:nvSpPr>
          <p:cNvPr id="153" name="Google Shape;153;g2b5959cc257_0_6: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lang="en-GB"/>
              <a:t>Title of the Project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501749f6c172d5b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501749f6c172d5b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b648691437_0_38: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 name="Google Shape;173;g2b648691437_0_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360"/>
              </a:spcBef>
              <a:spcAft>
                <a:spcPts val="0"/>
              </a:spcAft>
              <a:buSzPts val="1400"/>
              <a:buNone/>
            </a:pPr>
            <a:r>
              <a:t/>
            </a:r>
            <a:endParaRPr/>
          </a:p>
        </p:txBody>
      </p:sp>
      <p:sp>
        <p:nvSpPr>
          <p:cNvPr id="174" name="Google Shape;174;g2b648691437_0_3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GB"/>
              <a:t>‹#›</a:t>
            </a:fld>
            <a:endParaRPr/>
          </a:p>
        </p:txBody>
      </p:sp>
      <p:sp>
        <p:nvSpPr>
          <p:cNvPr id="175" name="Google Shape;175;g2b648691437_0_38: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lang="en-GB"/>
              <a:t>Title of the Project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b648691437_7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b648691437_7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b648691437_7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b648691437_7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b76c7615a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b76c7615a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8" name="Google Shape;58;p1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9" name="Google Shape;59;p1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0" name="Shape 60"/>
        <p:cNvGrpSpPr/>
        <p:nvPr/>
      </p:nvGrpSpPr>
      <p:grpSpPr>
        <a:xfrm>
          <a:off x="0" y="0"/>
          <a:ext cx="0" cy="0"/>
          <a:chOff x="0" y="0"/>
          <a:chExt cx="0" cy="0"/>
        </a:xfrm>
      </p:grpSpPr>
      <p:sp>
        <p:nvSpPr>
          <p:cNvPr id="61" name="Google Shape;61;p15"/>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Autofit/>
          </a:bodyPr>
          <a:lstStyle>
            <a:lvl1pPr lvl="0" algn="ctr">
              <a:lnSpc>
                <a:spcPct val="90000"/>
              </a:lnSpc>
              <a:spcBef>
                <a:spcPts val="0"/>
              </a:spcBef>
              <a:spcAft>
                <a:spcPts val="0"/>
              </a:spcAft>
              <a:buSzPts val="1100"/>
              <a:buNone/>
              <a:defRPr sz="4500"/>
            </a:lvl1pPr>
            <a:lvl2pPr lvl="1" algn="l">
              <a:lnSpc>
                <a:spcPct val="90000"/>
              </a:lnSpc>
              <a:spcBef>
                <a:spcPts val="0"/>
              </a:spcBef>
              <a:spcAft>
                <a:spcPts val="0"/>
              </a:spcAft>
              <a:buSzPts val="1100"/>
              <a:buNone/>
              <a:defRPr/>
            </a:lvl2pPr>
            <a:lvl3pPr lvl="2" algn="l">
              <a:lnSpc>
                <a:spcPct val="90000"/>
              </a:lnSpc>
              <a:spcBef>
                <a:spcPts val="0"/>
              </a:spcBef>
              <a:spcAft>
                <a:spcPts val="0"/>
              </a:spcAft>
              <a:buSzPts val="1100"/>
              <a:buNone/>
              <a:defRPr/>
            </a:lvl3pPr>
            <a:lvl4pPr lvl="3" algn="l">
              <a:lnSpc>
                <a:spcPct val="90000"/>
              </a:lnSpc>
              <a:spcBef>
                <a:spcPts val="0"/>
              </a:spcBef>
              <a:spcAft>
                <a:spcPts val="0"/>
              </a:spcAft>
              <a:buSzPts val="1100"/>
              <a:buNone/>
              <a:defRPr/>
            </a:lvl4pPr>
            <a:lvl5pPr lvl="4" algn="l">
              <a:lnSpc>
                <a:spcPct val="90000"/>
              </a:lnSpc>
              <a:spcBef>
                <a:spcPts val="0"/>
              </a:spcBef>
              <a:spcAft>
                <a:spcPts val="0"/>
              </a:spcAft>
              <a:buSzPts val="1100"/>
              <a:buNone/>
              <a:defRPr/>
            </a:lvl5pPr>
            <a:lvl6pPr lvl="5" algn="l">
              <a:lnSpc>
                <a:spcPct val="90000"/>
              </a:lnSpc>
              <a:spcBef>
                <a:spcPts val="0"/>
              </a:spcBef>
              <a:spcAft>
                <a:spcPts val="0"/>
              </a:spcAft>
              <a:buSzPts val="1100"/>
              <a:buNone/>
              <a:defRPr/>
            </a:lvl6pPr>
            <a:lvl7pPr lvl="6" algn="l">
              <a:lnSpc>
                <a:spcPct val="90000"/>
              </a:lnSpc>
              <a:spcBef>
                <a:spcPts val="0"/>
              </a:spcBef>
              <a:spcAft>
                <a:spcPts val="0"/>
              </a:spcAft>
              <a:buSzPts val="1100"/>
              <a:buNone/>
              <a:defRPr/>
            </a:lvl7pPr>
            <a:lvl8pPr lvl="7" algn="l">
              <a:lnSpc>
                <a:spcPct val="90000"/>
              </a:lnSpc>
              <a:spcBef>
                <a:spcPts val="0"/>
              </a:spcBef>
              <a:spcAft>
                <a:spcPts val="0"/>
              </a:spcAft>
              <a:buSzPts val="1100"/>
              <a:buNone/>
              <a:defRPr/>
            </a:lvl8pPr>
            <a:lvl9pPr lvl="8" algn="l">
              <a:lnSpc>
                <a:spcPct val="90000"/>
              </a:lnSpc>
              <a:spcBef>
                <a:spcPts val="0"/>
              </a:spcBef>
              <a:spcAft>
                <a:spcPts val="0"/>
              </a:spcAft>
              <a:buSzPts val="1100"/>
              <a:buNone/>
              <a:defRPr/>
            </a:lvl9pPr>
          </a:lstStyle>
          <a:p/>
        </p:txBody>
      </p:sp>
      <p:sp>
        <p:nvSpPr>
          <p:cNvPr id="62" name="Google Shape;62;p15"/>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63" name="Google Shape;63;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4" name="Google Shape;64;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5" name="Google Shape;65;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6" name="Shape 66"/>
        <p:cNvGrpSpPr/>
        <p:nvPr/>
      </p:nvGrpSpPr>
      <p:grpSpPr>
        <a:xfrm>
          <a:off x="0" y="0"/>
          <a:ext cx="0" cy="0"/>
          <a:chOff x="0" y="0"/>
          <a:chExt cx="0" cy="0"/>
        </a:xfrm>
      </p:grpSpPr>
      <p:sp>
        <p:nvSpPr>
          <p:cNvPr id="67" name="Google Shape;67;p16"/>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SzPts val="1100"/>
              <a:buNone/>
              <a:defRPr sz="4500"/>
            </a:lvl1pPr>
            <a:lvl2pPr lvl="1" algn="l">
              <a:lnSpc>
                <a:spcPct val="90000"/>
              </a:lnSpc>
              <a:spcBef>
                <a:spcPts val="0"/>
              </a:spcBef>
              <a:spcAft>
                <a:spcPts val="0"/>
              </a:spcAft>
              <a:buSzPts val="1100"/>
              <a:buNone/>
              <a:defRPr/>
            </a:lvl2pPr>
            <a:lvl3pPr lvl="2" algn="l">
              <a:lnSpc>
                <a:spcPct val="90000"/>
              </a:lnSpc>
              <a:spcBef>
                <a:spcPts val="0"/>
              </a:spcBef>
              <a:spcAft>
                <a:spcPts val="0"/>
              </a:spcAft>
              <a:buSzPts val="1100"/>
              <a:buNone/>
              <a:defRPr/>
            </a:lvl3pPr>
            <a:lvl4pPr lvl="3" algn="l">
              <a:lnSpc>
                <a:spcPct val="90000"/>
              </a:lnSpc>
              <a:spcBef>
                <a:spcPts val="0"/>
              </a:spcBef>
              <a:spcAft>
                <a:spcPts val="0"/>
              </a:spcAft>
              <a:buSzPts val="1100"/>
              <a:buNone/>
              <a:defRPr/>
            </a:lvl4pPr>
            <a:lvl5pPr lvl="4" algn="l">
              <a:lnSpc>
                <a:spcPct val="90000"/>
              </a:lnSpc>
              <a:spcBef>
                <a:spcPts val="0"/>
              </a:spcBef>
              <a:spcAft>
                <a:spcPts val="0"/>
              </a:spcAft>
              <a:buSzPts val="1100"/>
              <a:buNone/>
              <a:defRPr/>
            </a:lvl5pPr>
            <a:lvl6pPr lvl="5" algn="l">
              <a:lnSpc>
                <a:spcPct val="90000"/>
              </a:lnSpc>
              <a:spcBef>
                <a:spcPts val="0"/>
              </a:spcBef>
              <a:spcAft>
                <a:spcPts val="0"/>
              </a:spcAft>
              <a:buSzPts val="1100"/>
              <a:buNone/>
              <a:defRPr/>
            </a:lvl6pPr>
            <a:lvl7pPr lvl="6" algn="l">
              <a:lnSpc>
                <a:spcPct val="90000"/>
              </a:lnSpc>
              <a:spcBef>
                <a:spcPts val="0"/>
              </a:spcBef>
              <a:spcAft>
                <a:spcPts val="0"/>
              </a:spcAft>
              <a:buSzPts val="1100"/>
              <a:buNone/>
              <a:defRPr/>
            </a:lvl7pPr>
            <a:lvl8pPr lvl="7" algn="l">
              <a:lnSpc>
                <a:spcPct val="90000"/>
              </a:lnSpc>
              <a:spcBef>
                <a:spcPts val="0"/>
              </a:spcBef>
              <a:spcAft>
                <a:spcPts val="0"/>
              </a:spcAft>
              <a:buSzPts val="1100"/>
              <a:buNone/>
              <a:defRPr/>
            </a:lvl8pPr>
            <a:lvl9pPr lvl="8" algn="l">
              <a:lnSpc>
                <a:spcPct val="90000"/>
              </a:lnSpc>
              <a:spcBef>
                <a:spcPts val="0"/>
              </a:spcBef>
              <a:spcAft>
                <a:spcPts val="0"/>
              </a:spcAft>
              <a:buSzPts val="1100"/>
              <a:buNone/>
              <a:defRPr/>
            </a:lvl9pPr>
          </a:lstStyle>
          <a:p/>
        </p:txBody>
      </p:sp>
      <p:sp>
        <p:nvSpPr>
          <p:cNvPr id="68" name="Google Shape;68;p16"/>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69" name="Google Shape;69;p1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0" name="Google Shape;70;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1" name="Google Shape;71;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2" name="Shape 72"/>
        <p:cNvGrpSpPr/>
        <p:nvPr/>
      </p:nvGrpSpPr>
      <p:grpSpPr>
        <a:xfrm>
          <a:off x="0" y="0"/>
          <a:ext cx="0" cy="0"/>
          <a:chOff x="0" y="0"/>
          <a:chExt cx="0" cy="0"/>
        </a:xfrm>
      </p:grpSpPr>
      <p:sp>
        <p:nvSpPr>
          <p:cNvPr id="73" name="Google Shape;73;p1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SzPts val="1100"/>
              <a:buNone/>
              <a:defRPr/>
            </a:lvl1pPr>
            <a:lvl2pPr lvl="1" algn="l">
              <a:lnSpc>
                <a:spcPct val="90000"/>
              </a:lnSpc>
              <a:spcBef>
                <a:spcPts val="0"/>
              </a:spcBef>
              <a:spcAft>
                <a:spcPts val="0"/>
              </a:spcAft>
              <a:buSzPts val="1100"/>
              <a:buNone/>
              <a:defRPr/>
            </a:lvl2pPr>
            <a:lvl3pPr lvl="2" algn="l">
              <a:lnSpc>
                <a:spcPct val="90000"/>
              </a:lnSpc>
              <a:spcBef>
                <a:spcPts val="0"/>
              </a:spcBef>
              <a:spcAft>
                <a:spcPts val="0"/>
              </a:spcAft>
              <a:buSzPts val="1100"/>
              <a:buNone/>
              <a:defRPr/>
            </a:lvl3pPr>
            <a:lvl4pPr lvl="3" algn="l">
              <a:lnSpc>
                <a:spcPct val="90000"/>
              </a:lnSpc>
              <a:spcBef>
                <a:spcPts val="0"/>
              </a:spcBef>
              <a:spcAft>
                <a:spcPts val="0"/>
              </a:spcAft>
              <a:buSzPts val="1100"/>
              <a:buNone/>
              <a:defRPr/>
            </a:lvl4pPr>
            <a:lvl5pPr lvl="4" algn="l">
              <a:lnSpc>
                <a:spcPct val="90000"/>
              </a:lnSpc>
              <a:spcBef>
                <a:spcPts val="0"/>
              </a:spcBef>
              <a:spcAft>
                <a:spcPts val="0"/>
              </a:spcAft>
              <a:buSzPts val="1100"/>
              <a:buNone/>
              <a:defRPr/>
            </a:lvl5pPr>
            <a:lvl6pPr lvl="5" algn="l">
              <a:lnSpc>
                <a:spcPct val="90000"/>
              </a:lnSpc>
              <a:spcBef>
                <a:spcPts val="0"/>
              </a:spcBef>
              <a:spcAft>
                <a:spcPts val="0"/>
              </a:spcAft>
              <a:buSzPts val="1100"/>
              <a:buNone/>
              <a:defRPr/>
            </a:lvl6pPr>
            <a:lvl7pPr lvl="6" algn="l">
              <a:lnSpc>
                <a:spcPct val="90000"/>
              </a:lnSpc>
              <a:spcBef>
                <a:spcPts val="0"/>
              </a:spcBef>
              <a:spcAft>
                <a:spcPts val="0"/>
              </a:spcAft>
              <a:buSzPts val="1100"/>
              <a:buNone/>
              <a:defRPr/>
            </a:lvl7pPr>
            <a:lvl8pPr lvl="7" algn="l">
              <a:lnSpc>
                <a:spcPct val="90000"/>
              </a:lnSpc>
              <a:spcBef>
                <a:spcPts val="0"/>
              </a:spcBef>
              <a:spcAft>
                <a:spcPts val="0"/>
              </a:spcAft>
              <a:buSzPts val="1100"/>
              <a:buNone/>
              <a:defRPr/>
            </a:lvl8pPr>
            <a:lvl9pPr lvl="8" algn="l">
              <a:lnSpc>
                <a:spcPct val="90000"/>
              </a:lnSpc>
              <a:spcBef>
                <a:spcPts val="0"/>
              </a:spcBef>
              <a:spcAft>
                <a:spcPts val="0"/>
              </a:spcAft>
              <a:buSzPts val="1100"/>
              <a:buNone/>
              <a:defRPr/>
            </a:lvl9pPr>
          </a:lstStyle>
          <a:p/>
        </p:txBody>
      </p:sp>
      <p:sp>
        <p:nvSpPr>
          <p:cNvPr id="74" name="Google Shape;74;p17"/>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5" name="Google Shape;75;p17"/>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6" name="Google Shape;76;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7" name="Google Shape;77;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8" name="Google Shape;78;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9" name="Shape 79"/>
        <p:cNvGrpSpPr/>
        <p:nvPr/>
      </p:nvGrpSpPr>
      <p:grpSpPr>
        <a:xfrm>
          <a:off x="0" y="0"/>
          <a:ext cx="0" cy="0"/>
          <a:chOff x="0" y="0"/>
          <a:chExt cx="0" cy="0"/>
        </a:xfrm>
      </p:grpSpPr>
      <p:sp>
        <p:nvSpPr>
          <p:cNvPr id="80" name="Google Shape;80;p18"/>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SzPts val="1100"/>
              <a:buNone/>
              <a:defRPr/>
            </a:lvl1pPr>
            <a:lvl2pPr lvl="1" algn="l">
              <a:lnSpc>
                <a:spcPct val="90000"/>
              </a:lnSpc>
              <a:spcBef>
                <a:spcPts val="0"/>
              </a:spcBef>
              <a:spcAft>
                <a:spcPts val="0"/>
              </a:spcAft>
              <a:buSzPts val="1100"/>
              <a:buNone/>
              <a:defRPr/>
            </a:lvl2pPr>
            <a:lvl3pPr lvl="2" algn="l">
              <a:lnSpc>
                <a:spcPct val="90000"/>
              </a:lnSpc>
              <a:spcBef>
                <a:spcPts val="0"/>
              </a:spcBef>
              <a:spcAft>
                <a:spcPts val="0"/>
              </a:spcAft>
              <a:buSzPts val="1100"/>
              <a:buNone/>
              <a:defRPr/>
            </a:lvl3pPr>
            <a:lvl4pPr lvl="3" algn="l">
              <a:lnSpc>
                <a:spcPct val="90000"/>
              </a:lnSpc>
              <a:spcBef>
                <a:spcPts val="0"/>
              </a:spcBef>
              <a:spcAft>
                <a:spcPts val="0"/>
              </a:spcAft>
              <a:buSzPts val="1100"/>
              <a:buNone/>
              <a:defRPr/>
            </a:lvl4pPr>
            <a:lvl5pPr lvl="4" algn="l">
              <a:lnSpc>
                <a:spcPct val="90000"/>
              </a:lnSpc>
              <a:spcBef>
                <a:spcPts val="0"/>
              </a:spcBef>
              <a:spcAft>
                <a:spcPts val="0"/>
              </a:spcAft>
              <a:buSzPts val="1100"/>
              <a:buNone/>
              <a:defRPr/>
            </a:lvl5pPr>
            <a:lvl6pPr lvl="5" algn="l">
              <a:lnSpc>
                <a:spcPct val="90000"/>
              </a:lnSpc>
              <a:spcBef>
                <a:spcPts val="0"/>
              </a:spcBef>
              <a:spcAft>
                <a:spcPts val="0"/>
              </a:spcAft>
              <a:buSzPts val="1100"/>
              <a:buNone/>
              <a:defRPr/>
            </a:lvl6pPr>
            <a:lvl7pPr lvl="6" algn="l">
              <a:lnSpc>
                <a:spcPct val="90000"/>
              </a:lnSpc>
              <a:spcBef>
                <a:spcPts val="0"/>
              </a:spcBef>
              <a:spcAft>
                <a:spcPts val="0"/>
              </a:spcAft>
              <a:buSzPts val="1100"/>
              <a:buNone/>
              <a:defRPr/>
            </a:lvl7pPr>
            <a:lvl8pPr lvl="7" algn="l">
              <a:lnSpc>
                <a:spcPct val="90000"/>
              </a:lnSpc>
              <a:spcBef>
                <a:spcPts val="0"/>
              </a:spcBef>
              <a:spcAft>
                <a:spcPts val="0"/>
              </a:spcAft>
              <a:buSzPts val="1100"/>
              <a:buNone/>
              <a:defRPr/>
            </a:lvl8pPr>
            <a:lvl9pPr lvl="8" algn="l">
              <a:lnSpc>
                <a:spcPct val="90000"/>
              </a:lnSpc>
              <a:spcBef>
                <a:spcPts val="0"/>
              </a:spcBef>
              <a:spcAft>
                <a:spcPts val="0"/>
              </a:spcAft>
              <a:buSzPts val="1100"/>
              <a:buNone/>
              <a:defRPr/>
            </a:lvl9pPr>
          </a:lstStyle>
          <a:p/>
        </p:txBody>
      </p:sp>
      <p:sp>
        <p:nvSpPr>
          <p:cNvPr id="81" name="Google Shape;81;p18"/>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2" name="Google Shape;82;p18"/>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3" name="Google Shape;83;p18"/>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4" name="Google Shape;84;p18"/>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5" name="Google Shape;85;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6" name="Google Shape;86;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7" name="Google Shape;87;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8" name="Shape 88"/>
        <p:cNvGrpSpPr/>
        <p:nvPr/>
      </p:nvGrpSpPr>
      <p:grpSpPr>
        <a:xfrm>
          <a:off x="0" y="0"/>
          <a:ext cx="0" cy="0"/>
          <a:chOff x="0" y="0"/>
          <a:chExt cx="0" cy="0"/>
        </a:xfrm>
      </p:grpSpPr>
      <p:sp>
        <p:nvSpPr>
          <p:cNvPr id="89" name="Google Shape;89;p1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SzPts val="1100"/>
              <a:buNone/>
              <a:defRPr/>
            </a:lvl1pPr>
            <a:lvl2pPr lvl="1" algn="l">
              <a:lnSpc>
                <a:spcPct val="90000"/>
              </a:lnSpc>
              <a:spcBef>
                <a:spcPts val="0"/>
              </a:spcBef>
              <a:spcAft>
                <a:spcPts val="0"/>
              </a:spcAft>
              <a:buSzPts val="1100"/>
              <a:buNone/>
              <a:defRPr/>
            </a:lvl2pPr>
            <a:lvl3pPr lvl="2" algn="l">
              <a:lnSpc>
                <a:spcPct val="90000"/>
              </a:lnSpc>
              <a:spcBef>
                <a:spcPts val="0"/>
              </a:spcBef>
              <a:spcAft>
                <a:spcPts val="0"/>
              </a:spcAft>
              <a:buSzPts val="1100"/>
              <a:buNone/>
              <a:defRPr/>
            </a:lvl3pPr>
            <a:lvl4pPr lvl="3" algn="l">
              <a:lnSpc>
                <a:spcPct val="90000"/>
              </a:lnSpc>
              <a:spcBef>
                <a:spcPts val="0"/>
              </a:spcBef>
              <a:spcAft>
                <a:spcPts val="0"/>
              </a:spcAft>
              <a:buSzPts val="1100"/>
              <a:buNone/>
              <a:defRPr/>
            </a:lvl4pPr>
            <a:lvl5pPr lvl="4" algn="l">
              <a:lnSpc>
                <a:spcPct val="90000"/>
              </a:lnSpc>
              <a:spcBef>
                <a:spcPts val="0"/>
              </a:spcBef>
              <a:spcAft>
                <a:spcPts val="0"/>
              </a:spcAft>
              <a:buSzPts val="1100"/>
              <a:buNone/>
              <a:defRPr/>
            </a:lvl5pPr>
            <a:lvl6pPr lvl="5" algn="l">
              <a:lnSpc>
                <a:spcPct val="90000"/>
              </a:lnSpc>
              <a:spcBef>
                <a:spcPts val="0"/>
              </a:spcBef>
              <a:spcAft>
                <a:spcPts val="0"/>
              </a:spcAft>
              <a:buSzPts val="1100"/>
              <a:buNone/>
              <a:defRPr/>
            </a:lvl6pPr>
            <a:lvl7pPr lvl="6" algn="l">
              <a:lnSpc>
                <a:spcPct val="90000"/>
              </a:lnSpc>
              <a:spcBef>
                <a:spcPts val="0"/>
              </a:spcBef>
              <a:spcAft>
                <a:spcPts val="0"/>
              </a:spcAft>
              <a:buSzPts val="1100"/>
              <a:buNone/>
              <a:defRPr/>
            </a:lvl7pPr>
            <a:lvl8pPr lvl="7" algn="l">
              <a:lnSpc>
                <a:spcPct val="90000"/>
              </a:lnSpc>
              <a:spcBef>
                <a:spcPts val="0"/>
              </a:spcBef>
              <a:spcAft>
                <a:spcPts val="0"/>
              </a:spcAft>
              <a:buSzPts val="1100"/>
              <a:buNone/>
              <a:defRPr/>
            </a:lvl8pPr>
            <a:lvl9pPr lvl="8" algn="l">
              <a:lnSpc>
                <a:spcPct val="90000"/>
              </a:lnSpc>
              <a:spcBef>
                <a:spcPts val="0"/>
              </a:spcBef>
              <a:spcAft>
                <a:spcPts val="0"/>
              </a:spcAft>
              <a:buSzPts val="1100"/>
              <a:buNone/>
              <a:defRPr/>
            </a:lvl9pPr>
          </a:lstStyle>
          <a:p/>
        </p:txBody>
      </p:sp>
      <p:sp>
        <p:nvSpPr>
          <p:cNvPr id="90" name="Google Shape;90;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1" name="Google Shape;91;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2" name="Google Shape;92;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3" name="Shape 93"/>
        <p:cNvGrpSpPr/>
        <p:nvPr/>
      </p:nvGrpSpPr>
      <p:grpSpPr>
        <a:xfrm>
          <a:off x="0" y="0"/>
          <a:ext cx="0" cy="0"/>
          <a:chOff x="0" y="0"/>
          <a:chExt cx="0" cy="0"/>
        </a:xfrm>
      </p:grpSpPr>
      <p:sp>
        <p:nvSpPr>
          <p:cNvPr id="94" name="Google Shape;94;p20"/>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SzPts val="1100"/>
              <a:buNone/>
              <a:defRPr sz="2400"/>
            </a:lvl1pPr>
            <a:lvl2pPr lvl="1" algn="l">
              <a:lnSpc>
                <a:spcPct val="90000"/>
              </a:lnSpc>
              <a:spcBef>
                <a:spcPts val="0"/>
              </a:spcBef>
              <a:spcAft>
                <a:spcPts val="0"/>
              </a:spcAft>
              <a:buSzPts val="1100"/>
              <a:buNone/>
              <a:defRPr/>
            </a:lvl2pPr>
            <a:lvl3pPr lvl="2" algn="l">
              <a:lnSpc>
                <a:spcPct val="90000"/>
              </a:lnSpc>
              <a:spcBef>
                <a:spcPts val="0"/>
              </a:spcBef>
              <a:spcAft>
                <a:spcPts val="0"/>
              </a:spcAft>
              <a:buSzPts val="1100"/>
              <a:buNone/>
              <a:defRPr/>
            </a:lvl3pPr>
            <a:lvl4pPr lvl="3" algn="l">
              <a:lnSpc>
                <a:spcPct val="90000"/>
              </a:lnSpc>
              <a:spcBef>
                <a:spcPts val="0"/>
              </a:spcBef>
              <a:spcAft>
                <a:spcPts val="0"/>
              </a:spcAft>
              <a:buSzPts val="1100"/>
              <a:buNone/>
              <a:defRPr/>
            </a:lvl4pPr>
            <a:lvl5pPr lvl="4" algn="l">
              <a:lnSpc>
                <a:spcPct val="90000"/>
              </a:lnSpc>
              <a:spcBef>
                <a:spcPts val="0"/>
              </a:spcBef>
              <a:spcAft>
                <a:spcPts val="0"/>
              </a:spcAft>
              <a:buSzPts val="1100"/>
              <a:buNone/>
              <a:defRPr/>
            </a:lvl5pPr>
            <a:lvl6pPr lvl="5" algn="l">
              <a:lnSpc>
                <a:spcPct val="90000"/>
              </a:lnSpc>
              <a:spcBef>
                <a:spcPts val="0"/>
              </a:spcBef>
              <a:spcAft>
                <a:spcPts val="0"/>
              </a:spcAft>
              <a:buSzPts val="1100"/>
              <a:buNone/>
              <a:defRPr/>
            </a:lvl6pPr>
            <a:lvl7pPr lvl="6" algn="l">
              <a:lnSpc>
                <a:spcPct val="90000"/>
              </a:lnSpc>
              <a:spcBef>
                <a:spcPts val="0"/>
              </a:spcBef>
              <a:spcAft>
                <a:spcPts val="0"/>
              </a:spcAft>
              <a:buSzPts val="1100"/>
              <a:buNone/>
              <a:defRPr/>
            </a:lvl7pPr>
            <a:lvl8pPr lvl="7" algn="l">
              <a:lnSpc>
                <a:spcPct val="90000"/>
              </a:lnSpc>
              <a:spcBef>
                <a:spcPts val="0"/>
              </a:spcBef>
              <a:spcAft>
                <a:spcPts val="0"/>
              </a:spcAft>
              <a:buSzPts val="1100"/>
              <a:buNone/>
              <a:defRPr/>
            </a:lvl8pPr>
            <a:lvl9pPr lvl="8" algn="l">
              <a:lnSpc>
                <a:spcPct val="90000"/>
              </a:lnSpc>
              <a:spcBef>
                <a:spcPts val="0"/>
              </a:spcBef>
              <a:spcAft>
                <a:spcPts val="0"/>
              </a:spcAft>
              <a:buSzPts val="1100"/>
              <a:buNone/>
              <a:defRPr/>
            </a:lvl9pPr>
          </a:lstStyle>
          <a:p/>
        </p:txBody>
      </p:sp>
      <p:sp>
        <p:nvSpPr>
          <p:cNvPr id="95" name="Google Shape;95;p20"/>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96" name="Google Shape;96;p20"/>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97" name="Google Shape;97;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8" name="Google Shape;98;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9" name="Google Shape;99;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0" name="Shape 100"/>
        <p:cNvGrpSpPr/>
        <p:nvPr/>
      </p:nvGrpSpPr>
      <p:grpSpPr>
        <a:xfrm>
          <a:off x="0" y="0"/>
          <a:ext cx="0" cy="0"/>
          <a:chOff x="0" y="0"/>
          <a:chExt cx="0" cy="0"/>
        </a:xfrm>
      </p:grpSpPr>
      <p:sp>
        <p:nvSpPr>
          <p:cNvPr id="101" name="Google Shape;101;p21"/>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SzPts val="1100"/>
              <a:buNone/>
              <a:defRPr sz="2400"/>
            </a:lvl1pPr>
            <a:lvl2pPr lvl="1" algn="l">
              <a:lnSpc>
                <a:spcPct val="90000"/>
              </a:lnSpc>
              <a:spcBef>
                <a:spcPts val="0"/>
              </a:spcBef>
              <a:spcAft>
                <a:spcPts val="0"/>
              </a:spcAft>
              <a:buSzPts val="1100"/>
              <a:buNone/>
              <a:defRPr/>
            </a:lvl2pPr>
            <a:lvl3pPr lvl="2" algn="l">
              <a:lnSpc>
                <a:spcPct val="90000"/>
              </a:lnSpc>
              <a:spcBef>
                <a:spcPts val="0"/>
              </a:spcBef>
              <a:spcAft>
                <a:spcPts val="0"/>
              </a:spcAft>
              <a:buSzPts val="1100"/>
              <a:buNone/>
              <a:defRPr/>
            </a:lvl3pPr>
            <a:lvl4pPr lvl="3" algn="l">
              <a:lnSpc>
                <a:spcPct val="90000"/>
              </a:lnSpc>
              <a:spcBef>
                <a:spcPts val="0"/>
              </a:spcBef>
              <a:spcAft>
                <a:spcPts val="0"/>
              </a:spcAft>
              <a:buSzPts val="1100"/>
              <a:buNone/>
              <a:defRPr/>
            </a:lvl4pPr>
            <a:lvl5pPr lvl="4" algn="l">
              <a:lnSpc>
                <a:spcPct val="90000"/>
              </a:lnSpc>
              <a:spcBef>
                <a:spcPts val="0"/>
              </a:spcBef>
              <a:spcAft>
                <a:spcPts val="0"/>
              </a:spcAft>
              <a:buSzPts val="1100"/>
              <a:buNone/>
              <a:defRPr/>
            </a:lvl5pPr>
            <a:lvl6pPr lvl="5" algn="l">
              <a:lnSpc>
                <a:spcPct val="90000"/>
              </a:lnSpc>
              <a:spcBef>
                <a:spcPts val="0"/>
              </a:spcBef>
              <a:spcAft>
                <a:spcPts val="0"/>
              </a:spcAft>
              <a:buSzPts val="1100"/>
              <a:buNone/>
              <a:defRPr/>
            </a:lvl6pPr>
            <a:lvl7pPr lvl="6" algn="l">
              <a:lnSpc>
                <a:spcPct val="90000"/>
              </a:lnSpc>
              <a:spcBef>
                <a:spcPts val="0"/>
              </a:spcBef>
              <a:spcAft>
                <a:spcPts val="0"/>
              </a:spcAft>
              <a:buSzPts val="1100"/>
              <a:buNone/>
              <a:defRPr/>
            </a:lvl7pPr>
            <a:lvl8pPr lvl="7" algn="l">
              <a:lnSpc>
                <a:spcPct val="90000"/>
              </a:lnSpc>
              <a:spcBef>
                <a:spcPts val="0"/>
              </a:spcBef>
              <a:spcAft>
                <a:spcPts val="0"/>
              </a:spcAft>
              <a:buSzPts val="1100"/>
              <a:buNone/>
              <a:defRPr/>
            </a:lvl8pPr>
            <a:lvl9pPr lvl="8" algn="l">
              <a:lnSpc>
                <a:spcPct val="90000"/>
              </a:lnSpc>
              <a:spcBef>
                <a:spcPts val="0"/>
              </a:spcBef>
              <a:spcAft>
                <a:spcPts val="0"/>
              </a:spcAft>
              <a:buSzPts val="1100"/>
              <a:buNone/>
              <a:defRPr/>
            </a:lvl9pPr>
          </a:lstStyle>
          <a:p/>
        </p:txBody>
      </p:sp>
      <p:sp>
        <p:nvSpPr>
          <p:cNvPr id="102" name="Google Shape;102;p21"/>
          <p:cNvSpPr/>
          <p:nvPr>
            <p:ph idx="2" type="pic"/>
          </p:nvPr>
        </p:nvSpPr>
        <p:spPr>
          <a:xfrm>
            <a:off x="3887391" y="740569"/>
            <a:ext cx="4629150" cy="3655219"/>
          </a:xfrm>
          <a:prstGeom prst="rect">
            <a:avLst/>
          </a:prstGeom>
          <a:noFill/>
          <a:ln>
            <a:noFill/>
          </a:ln>
        </p:spPr>
      </p:sp>
      <p:sp>
        <p:nvSpPr>
          <p:cNvPr id="103" name="Google Shape;103;p21"/>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4" name="Google Shape;104;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5" name="Google Shape;105;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6" name="Google Shape;106;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7" name="Shape 107"/>
        <p:cNvGrpSpPr/>
        <p:nvPr/>
      </p:nvGrpSpPr>
      <p:grpSpPr>
        <a:xfrm>
          <a:off x="0" y="0"/>
          <a:ext cx="0" cy="0"/>
          <a:chOff x="0" y="0"/>
          <a:chExt cx="0" cy="0"/>
        </a:xfrm>
      </p:grpSpPr>
      <p:sp>
        <p:nvSpPr>
          <p:cNvPr id="108" name="Google Shape;108;p22"/>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SzPts val="1100"/>
              <a:buNone/>
              <a:defRPr/>
            </a:lvl1pPr>
            <a:lvl2pPr lvl="1" algn="l">
              <a:lnSpc>
                <a:spcPct val="90000"/>
              </a:lnSpc>
              <a:spcBef>
                <a:spcPts val="0"/>
              </a:spcBef>
              <a:spcAft>
                <a:spcPts val="0"/>
              </a:spcAft>
              <a:buSzPts val="1100"/>
              <a:buNone/>
              <a:defRPr/>
            </a:lvl2pPr>
            <a:lvl3pPr lvl="2" algn="l">
              <a:lnSpc>
                <a:spcPct val="90000"/>
              </a:lnSpc>
              <a:spcBef>
                <a:spcPts val="0"/>
              </a:spcBef>
              <a:spcAft>
                <a:spcPts val="0"/>
              </a:spcAft>
              <a:buSzPts val="1100"/>
              <a:buNone/>
              <a:defRPr/>
            </a:lvl3pPr>
            <a:lvl4pPr lvl="3" algn="l">
              <a:lnSpc>
                <a:spcPct val="90000"/>
              </a:lnSpc>
              <a:spcBef>
                <a:spcPts val="0"/>
              </a:spcBef>
              <a:spcAft>
                <a:spcPts val="0"/>
              </a:spcAft>
              <a:buSzPts val="1100"/>
              <a:buNone/>
              <a:defRPr/>
            </a:lvl4pPr>
            <a:lvl5pPr lvl="4" algn="l">
              <a:lnSpc>
                <a:spcPct val="90000"/>
              </a:lnSpc>
              <a:spcBef>
                <a:spcPts val="0"/>
              </a:spcBef>
              <a:spcAft>
                <a:spcPts val="0"/>
              </a:spcAft>
              <a:buSzPts val="1100"/>
              <a:buNone/>
              <a:defRPr/>
            </a:lvl5pPr>
            <a:lvl6pPr lvl="5" algn="l">
              <a:lnSpc>
                <a:spcPct val="90000"/>
              </a:lnSpc>
              <a:spcBef>
                <a:spcPts val="0"/>
              </a:spcBef>
              <a:spcAft>
                <a:spcPts val="0"/>
              </a:spcAft>
              <a:buSzPts val="1100"/>
              <a:buNone/>
              <a:defRPr/>
            </a:lvl6pPr>
            <a:lvl7pPr lvl="6" algn="l">
              <a:lnSpc>
                <a:spcPct val="90000"/>
              </a:lnSpc>
              <a:spcBef>
                <a:spcPts val="0"/>
              </a:spcBef>
              <a:spcAft>
                <a:spcPts val="0"/>
              </a:spcAft>
              <a:buSzPts val="1100"/>
              <a:buNone/>
              <a:defRPr/>
            </a:lvl7pPr>
            <a:lvl8pPr lvl="7" algn="l">
              <a:lnSpc>
                <a:spcPct val="90000"/>
              </a:lnSpc>
              <a:spcBef>
                <a:spcPts val="0"/>
              </a:spcBef>
              <a:spcAft>
                <a:spcPts val="0"/>
              </a:spcAft>
              <a:buSzPts val="1100"/>
              <a:buNone/>
              <a:defRPr/>
            </a:lvl8pPr>
            <a:lvl9pPr lvl="8" algn="l">
              <a:lnSpc>
                <a:spcPct val="90000"/>
              </a:lnSpc>
              <a:spcBef>
                <a:spcPts val="0"/>
              </a:spcBef>
              <a:spcAft>
                <a:spcPts val="0"/>
              </a:spcAft>
              <a:buSzPts val="1100"/>
              <a:buNone/>
              <a:defRPr/>
            </a:lvl9pPr>
          </a:lstStyle>
          <a:p/>
        </p:txBody>
      </p:sp>
      <p:sp>
        <p:nvSpPr>
          <p:cNvPr id="109" name="Google Shape;109;p22"/>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0" name="Google Shape;110;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1" name="Google Shape;111;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2" name="Google Shape;112;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rot="5400000">
            <a:off x="5350073" y="1467445"/>
            <a:ext cx="4358879" cy="1971675"/>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SzPts val="1100"/>
              <a:buNone/>
              <a:defRPr/>
            </a:lvl1pPr>
            <a:lvl2pPr lvl="1" algn="l">
              <a:lnSpc>
                <a:spcPct val="90000"/>
              </a:lnSpc>
              <a:spcBef>
                <a:spcPts val="0"/>
              </a:spcBef>
              <a:spcAft>
                <a:spcPts val="0"/>
              </a:spcAft>
              <a:buSzPts val="1100"/>
              <a:buNone/>
              <a:defRPr/>
            </a:lvl2pPr>
            <a:lvl3pPr lvl="2" algn="l">
              <a:lnSpc>
                <a:spcPct val="90000"/>
              </a:lnSpc>
              <a:spcBef>
                <a:spcPts val="0"/>
              </a:spcBef>
              <a:spcAft>
                <a:spcPts val="0"/>
              </a:spcAft>
              <a:buSzPts val="1100"/>
              <a:buNone/>
              <a:defRPr/>
            </a:lvl3pPr>
            <a:lvl4pPr lvl="3" algn="l">
              <a:lnSpc>
                <a:spcPct val="90000"/>
              </a:lnSpc>
              <a:spcBef>
                <a:spcPts val="0"/>
              </a:spcBef>
              <a:spcAft>
                <a:spcPts val="0"/>
              </a:spcAft>
              <a:buSzPts val="1100"/>
              <a:buNone/>
              <a:defRPr/>
            </a:lvl4pPr>
            <a:lvl5pPr lvl="4" algn="l">
              <a:lnSpc>
                <a:spcPct val="90000"/>
              </a:lnSpc>
              <a:spcBef>
                <a:spcPts val="0"/>
              </a:spcBef>
              <a:spcAft>
                <a:spcPts val="0"/>
              </a:spcAft>
              <a:buSzPts val="1100"/>
              <a:buNone/>
              <a:defRPr/>
            </a:lvl5pPr>
            <a:lvl6pPr lvl="5" algn="l">
              <a:lnSpc>
                <a:spcPct val="90000"/>
              </a:lnSpc>
              <a:spcBef>
                <a:spcPts val="0"/>
              </a:spcBef>
              <a:spcAft>
                <a:spcPts val="0"/>
              </a:spcAft>
              <a:buSzPts val="1100"/>
              <a:buNone/>
              <a:defRPr/>
            </a:lvl6pPr>
            <a:lvl7pPr lvl="6" algn="l">
              <a:lnSpc>
                <a:spcPct val="90000"/>
              </a:lnSpc>
              <a:spcBef>
                <a:spcPts val="0"/>
              </a:spcBef>
              <a:spcAft>
                <a:spcPts val="0"/>
              </a:spcAft>
              <a:buSzPts val="1100"/>
              <a:buNone/>
              <a:defRPr/>
            </a:lvl7pPr>
            <a:lvl8pPr lvl="7" algn="l">
              <a:lnSpc>
                <a:spcPct val="90000"/>
              </a:lnSpc>
              <a:spcBef>
                <a:spcPts val="0"/>
              </a:spcBef>
              <a:spcAft>
                <a:spcPts val="0"/>
              </a:spcAft>
              <a:buSzPts val="1100"/>
              <a:buNone/>
              <a:defRPr/>
            </a:lvl8pPr>
            <a:lvl9pPr lvl="8" algn="l">
              <a:lnSpc>
                <a:spcPct val="90000"/>
              </a:lnSpc>
              <a:spcBef>
                <a:spcPts val="0"/>
              </a:spcBef>
              <a:spcAft>
                <a:spcPts val="0"/>
              </a:spcAft>
              <a:buSzPts val="1100"/>
              <a:buNone/>
              <a:defRPr/>
            </a:lvl9pPr>
          </a:lstStyle>
          <a:p/>
        </p:txBody>
      </p:sp>
      <p:sp>
        <p:nvSpPr>
          <p:cNvPr id="115" name="Google Shape;115;p23"/>
          <p:cNvSpPr txBox="1"/>
          <p:nvPr>
            <p:ph idx="1" type="body"/>
          </p:nvPr>
        </p:nvSpPr>
        <p:spPr>
          <a:xfrm rot="5400000">
            <a:off x="1349573" y="-447080"/>
            <a:ext cx="4358879" cy="5800725"/>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6" name="Google Shape;116;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7" name="Google Shape;117;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8" name="Google Shape;118;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theme" Target="../theme/theme3.xml"/><Relationship Id="rId10" Type="http://schemas.openxmlformats.org/officeDocument/2006/relationships/slideLayout" Target="../slideLayouts/slideLayout2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Clr>
                <a:srgbClr val="000000"/>
              </a:buClr>
              <a:buSzPts val="1100"/>
              <a:buFont typeface="Arial"/>
              <a:buNone/>
              <a:defRPr b="0" i="0" sz="3300" u="none" cap="none" strike="noStrike">
                <a:solidFill>
                  <a:schemeClr val="dk1"/>
                </a:solidFill>
                <a:latin typeface="Calibri"/>
                <a:ea typeface="Calibri"/>
                <a:cs typeface="Calibri"/>
                <a:sym typeface="Calibri"/>
              </a:defRPr>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23850" lvl="3" marL="18288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4pPr>
            <a:lvl5pPr indent="-323850" lvl="4" marL="22860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hyperlink" Target="https://ogb.stanford.edu/docs/linkprop/#ogbl-ddi" TargetMode="External"/><Relationship Id="rId4" Type="http://schemas.openxmlformats.org/officeDocument/2006/relationships/hyperlink" Target="https://sulab.github.io/DrugMechDB" TargetMode="External"/><Relationship Id="rId5" Type="http://schemas.openxmlformats.org/officeDocument/2006/relationships/hyperlink" Target="https://spoke.rbvi.ucsf.edu/neighborhood.html" TargetMode="External"/><Relationship Id="rId6"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hyperlink" Target="https://www.nature.com/articles/s41597-023-02534-z" TargetMode="External"/><Relationship Id="rId4" Type="http://schemas.openxmlformats.org/officeDocument/2006/relationships/image" Target="../media/image6.png"/><Relationship Id="rId5"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6.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6.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6.pn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6.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6.png"/><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6.png"/><Relationship Id="rId4" Type="http://schemas.openxmlformats.org/officeDocument/2006/relationships/hyperlink" Target="https://arxiv.org/pdf/2306.08302" TargetMode="External"/><Relationship Id="rId11" Type="http://schemas.openxmlformats.org/officeDocument/2006/relationships/hyperlink" Target="https://arxiv.org/search/cs?searchtype=author&amp;query=Liu,+H" TargetMode="External"/><Relationship Id="rId10" Type="http://schemas.openxmlformats.org/officeDocument/2006/relationships/hyperlink" Target="https://arxiv.org/search/cs?searchtype=author&amp;query=Alghami,+Z" TargetMode="External"/><Relationship Id="rId12" Type="http://schemas.openxmlformats.org/officeDocument/2006/relationships/hyperlink" Target="https://arxiv.org/abs/2311.07914" TargetMode="External"/><Relationship Id="rId9" Type="http://schemas.openxmlformats.org/officeDocument/2006/relationships/hyperlink" Target="https://arxiv.org/search/cs?searchtype=author&amp;query=Kumarage,+T" TargetMode="External"/><Relationship Id="rId5" Type="http://schemas.openxmlformats.org/officeDocument/2006/relationships/hyperlink" Target="https://arxiv.org/pdf/2305.09645.pdf" TargetMode="External"/><Relationship Id="rId6" Type="http://schemas.openxmlformats.org/officeDocument/2006/relationships/hyperlink" Target="https://arxiv.org/pdf/2308.14321.pdf" TargetMode="External"/><Relationship Id="rId7" Type="http://schemas.openxmlformats.org/officeDocument/2006/relationships/hyperlink" Target="https://arxiv.org/ftp/arxiv/papers/2311/2311.17330.pdf" TargetMode="External"/><Relationship Id="rId8" Type="http://schemas.openxmlformats.org/officeDocument/2006/relationships/hyperlink" Target="https://arxiv.org/search/cs?searchtype=author&amp;query=Agrawal,+G" TargetMode="External"/></Relationships>
</file>

<file path=ppt/slides/_rels/slide28.xml.rels><?xml version="1.0" encoding="UTF-8" standalone="yes"?><Relationships xmlns="http://schemas.openxmlformats.org/package/2006/relationships"><Relationship Id="rId40" Type="http://schemas.openxmlformats.org/officeDocument/2006/relationships/hyperlink" Target="https://arxiv.org/search/cs?searchtype=author&amp;query=Han,+Z" TargetMode="External"/><Relationship Id="rId20" Type="http://schemas.openxmlformats.org/officeDocument/2006/relationships/hyperlink" Target="https://arxiv.org/abs/2308.06374" TargetMode="External"/><Relationship Id="rId42" Type="http://schemas.openxmlformats.org/officeDocument/2006/relationships/hyperlink" Target="https://arxiv.org/search/cs?searchtype=author&amp;query=Wang,+L" TargetMode="External"/><Relationship Id="rId41" Type="http://schemas.openxmlformats.org/officeDocument/2006/relationships/hyperlink" Target="https://arxiv.org/search/cs?searchtype=author&amp;query=Hou,+Y" TargetMode="External"/><Relationship Id="rId22" Type="http://schemas.openxmlformats.org/officeDocument/2006/relationships/hyperlink" Target="https://arxiv.org/search/cs?searchtype=author&amp;query=Liu,+X" TargetMode="External"/><Relationship Id="rId44" Type="http://schemas.openxmlformats.org/officeDocument/2006/relationships/hyperlink" Target="https://arxiv.org/search/cs?searchtype=author&amp;query=Gong,+Q" TargetMode="External"/><Relationship Id="rId21" Type="http://schemas.openxmlformats.org/officeDocument/2006/relationships/hyperlink" Target="https://arxiv.org/search/cs?searchtype=author&amp;query=Wang,+C" TargetMode="External"/><Relationship Id="rId43" Type="http://schemas.openxmlformats.org/officeDocument/2006/relationships/hyperlink" Target="https://arxiv.org/search/cs?searchtype=author&amp;query=Liu,+S" TargetMode="External"/><Relationship Id="rId24" Type="http://schemas.openxmlformats.org/officeDocument/2006/relationships/hyperlink" Target="https://arxiv.org/search/cs?searchtype=author&amp;query=Tang,+X" TargetMode="External"/><Relationship Id="rId46" Type="http://schemas.openxmlformats.org/officeDocument/2006/relationships/hyperlink" Target="https://arxiv.org/abs/2401.03158" TargetMode="External"/><Relationship Id="rId23" Type="http://schemas.openxmlformats.org/officeDocument/2006/relationships/hyperlink" Target="https://arxiv.org/search/cs?searchtype=author&amp;query=Yue,+Y" TargetMode="External"/><Relationship Id="rId45" Type="http://schemas.openxmlformats.org/officeDocument/2006/relationships/hyperlink" Target="https://arxiv.org/search/cs?searchtype=author&amp;query=Ge,+Y" TargetMode="External"/><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6.png"/><Relationship Id="rId4" Type="http://schemas.openxmlformats.org/officeDocument/2006/relationships/hyperlink" Target="https://arxiv.org/search/cs?searchtype=author&amp;query=Pan,+J+Z" TargetMode="External"/><Relationship Id="rId9" Type="http://schemas.openxmlformats.org/officeDocument/2006/relationships/hyperlink" Target="https://arxiv.org/search/cs?searchtype=author&amp;query=Dietze,+S" TargetMode="External"/><Relationship Id="rId26" Type="http://schemas.openxmlformats.org/officeDocument/2006/relationships/hyperlink" Target="https://arxiv.org/search/cs?searchtype=author&amp;query=Jiayang,+C" TargetMode="External"/><Relationship Id="rId25" Type="http://schemas.openxmlformats.org/officeDocument/2006/relationships/hyperlink" Target="https://arxiv.org/search/cs?searchtype=author&amp;query=Zhang,+T" TargetMode="External"/><Relationship Id="rId28" Type="http://schemas.openxmlformats.org/officeDocument/2006/relationships/hyperlink" Target="https://arxiv.org/search/cs?searchtype=author&amp;query=Gao,+W" TargetMode="External"/><Relationship Id="rId27" Type="http://schemas.openxmlformats.org/officeDocument/2006/relationships/hyperlink" Target="https://arxiv.org/search/cs?searchtype=author&amp;query=Yao,+Y" TargetMode="External"/><Relationship Id="rId5" Type="http://schemas.openxmlformats.org/officeDocument/2006/relationships/hyperlink" Target="https://arxiv.org/search/cs?searchtype=author&amp;query=Razniewski,+S" TargetMode="External"/><Relationship Id="rId6" Type="http://schemas.openxmlformats.org/officeDocument/2006/relationships/hyperlink" Target="https://arxiv.org/search/cs?searchtype=author&amp;query=Kalo,+J" TargetMode="External"/><Relationship Id="rId29" Type="http://schemas.openxmlformats.org/officeDocument/2006/relationships/hyperlink" Target="https://arxiv.org/search/cs?searchtype=author&amp;query=Hu,+X" TargetMode="External"/><Relationship Id="rId7" Type="http://schemas.openxmlformats.org/officeDocument/2006/relationships/hyperlink" Target="https://arxiv.org/search/cs?searchtype=author&amp;query=Singhania,+S" TargetMode="External"/><Relationship Id="rId8" Type="http://schemas.openxmlformats.org/officeDocument/2006/relationships/hyperlink" Target="https://arxiv.org/search/cs?searchtype=author&amp;query=Chen,+J" TargetMode="External"/><Relationship Id="rId31" Type="http://schemas.openxmlformats.org/officeDocument/2006/relationships/hyperlink" Target="https://arxiv.org/search/cs?searchtype=author&amp;query=Wang,+Y" TargetMode="External"/><Relationship Id="rId30" Type="http://schemas.openxmlformats.org/officeDocument/2006/relationships/hyperlink" Target="https://arxiv.org/search/cs?searchtype=author&amp;query=Qi,+Z" TargetMode="External"/><Relationship Id="rId11" Type="http://schemas.openxmlformats.org/officeDocument/2006/relationships/hyperlink" Target="https://arxiv.org/search/cs?searchtype=author&amp;query=Omeliyanenko,+J" TargetMode="External"/><Relationship Id="rId33" Type="http://schemas.openxmlformats.org/officeDocument/2006/relationships/hyperlink" Target="https://arxiv.org/search/cs?searchtype=author&amp;query=Wang,+J" TargetMode="External"/><Relationship Id="rId10" Type="http://schemas.openxmlformats.org/officeDocument/2006/relationships/hyperlink" Target="https://arxiv.org/search/cs?searchtype=author&amp;query=Jabeen,+H" TargetMode="External"/><Relationship Id="rId32" Type="http://schemas.openxmlformats.org/officeDocument/2006/relationships/hyperlink" Target="https://arxiv.org/search/cs?searchtype=author&amp;query=Yang,+L" TargetMode="External"/><Relationship Id="rId13" Type="http://schemas.openxmlformats.org/officeDocument/2006/relationships/hyperlink" Target="https://arxiv.org/search/cs?searchtype=author&amp;query=Lissandrini,+M" TargetMode="External"/><Relationship Id="rId35" Type="http://schemas.openxmlformats.org/officeDocument/2006/relationships/hyperlink" Target="https://arxiv.org/search/cs?searchtype=author&amp;query=Zhang,+Z" TargetMode="External"/><Relationship Id="rId12" Type="http://schemas.openxmlformats.org/officeDocument/2006/relationships/hyperlink" Target="https://arxiv.org/search/cs?searchtype=author&amp;query=Zhang,+W" TargetMode="External"/><Relationship Id="rId34" Type="http://schemas.openxmlformats.org/officeDocument/2006/relationships/hyperlink" Target="https://arxiv.org/search/cs?searchtype=author&amp;query=Xie,+X" TargetMode="External"/><Relationship Id="rId15" Type="http://schemas.openxmlformats.org/officeDocument/2006/relationships/hyperlink" Target="https://arxiv.org/search/cs?searchtype=author&amp;query=de+Melo,+G" TargetMode="External"/><Relationship Id="rId37" Type="http://schemas.openxmlformats.org/officeDocument/2006/relationships/hyperlink" Target="https://arxiv.org/abs/2310.07521" TargetMode="External"/><Relationship Id="rId14" Type="http://schemas.openxmlformats.org/officeDocument/2006/relationships/hyperlink" Target="https://arxiv.org/search/cs?searchtype=author&amp;query=Biswas,+R" TargetMode="External"/><Relationship Id="rId36" Type="http://schemas.openxmlformats.org/officeDocument/2006/relationships/hyperlink" Target="https://arxiv.org/search/cs?searchtype=author&amp;query=Zhang,+Y" TargetMode="External"/><Relationship Id="rId17" Type="http://schemas.openxmlformats.org/officeDocument/2006/relationships/hyperlink" Target="https://arxiv.org/search/cs?searchtype=author&amp;query=Vakaj,+E" TargetMode="External"/><Relationship Id="rId39" Type="http://schemas.openxmlformats.org/officeDocument/2006/relationships/hyperlink" Target="https://arxiv.org/search/cs?searchtype=author&amp;query=Zhang,+Y" TargetMode="External"/><Relationship Id="rId16" Type="http://schemas.openxmlformats.org/officeDocument/2006/relationships/hyperlink" Target="https://arxiv.org/search/cs?searchtype=author&amp;query=Bonifati,+A" TargetMode="External"/><Relationship Id="rId38" Type="http://schemas.openxmlformats.org/officeDocument/2006/relationships/hyperlink" Target="https://arxiv.org/search/cs?searchtype=author&amp;query=Wu,+H" TargetMode="External"/><Relationship Id="rId19" Type="http://schemas.openxmlformats.org/officeDocument/2006/relationships/hyperlink" Target="https://arxiv.org/search/cs?searchtype=author&amp;query=Graux,+D" TargetMode="External"/><Relationship Id="rId18" Type="http://schemas.openxmlformats.org/officeDocument/2006/relationships/hyperlink" Target="https://arxiv.org/search/cs?searchtype=author&amp;query=Dragoni,+M"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p:nvPr/>
        </p:nvSpPr>
        <p:spPr>
          <a:xfrm>
            <a:off x="1543050" y="914400"/>
            <a:ext cx="5943600" cy="1084913"/>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None/>
            </a:pPr>
            <a:r>
              <a:rPr b="1" i="0" lang="en-GB" sz="2100" u="none" cap="none" strike="noStrike">
                <a:solidFill>
                  <a:srgbClr val="FF0000"/>
                </a:solidFill>
                <a:latin typeface="Trebuchet MS"/>
                <a:ea typeface="Trebuchet MS"/>
                <a:cs typeface="Trebuchet MS"/>
                <a:sym typeface="Trebuchet MS"/>
              </a:rPr>
              <a:t>UE2</a:t>
            </a:r>
            <a:r>
              <a:rPr b="1" lang="en-GB" sz="2100">
                <a:solidFill>
                  <a:srgbClr val="FF0000"/>
                </a:solidFill>
                <a:latin typeface="Trebuchet MS"/>
                <a:ea typeface="Trebuchet MS"/>
                <a:cs typeface="Trebuchet MS"/>
                <a:sym typeface="Trebuchet MS"/>
              </a:rPr>
              <a:t>1</a:t>
            </a:r>
            <a:r>
              <a:rPr b="1" i="0" lang="en-GB" sz="2100" u="none" cap="none" strike="noStrike">
                <a:solidFill>
                  <a:srgbClr val="FF0000"/>
                </a:solidFill>
                <a:latin typeface="Trebuchet MS"/>
                <a:ea typeface="Trebuchet MS"/>
                <a:cs typeface="Trebuchet MS"/>
                <a:sym typeface="Trebuchet MS"/>
              </a:rPr>
              <a:t>CS390A – Capstone Project Approval</a:t>
            </a:r>
            <a:endParaRPr sz="1100"/>
          </a:p>
          <a:p>
            <a:pPr indent="0" lvl="0" marL="0" marR="0" rtl="0" algn="ctr">
              <a:lnSpc>
                <a:spcPct val="100000"/>
              </a:lnSpc>
              <a:spcBef>
                <a:spcPts val="0"/>
              </a:spcBef>
              <a:spcAft>
                <a:spcPts val="0"/>
              </a:spcAft>
              <a:buNone/>
            </a:pPr>
            <a:r>
              <a:t/>
            </a:r>
            <a:endParaRPr b="1" i="0" sz="2100" u="none" cap="none" strike="noStrike">
              <a:solidFill>
                <a:srgbClr val="FF0000"/>
              </a:solidFill>
              <a:latin typeface="Trebuchet MS"/>
              <a:ea typeface="Trebuchet MS"/>
              <a:cs typeface="Trebuchet MS"/>
              <a:sym typeface="Trebuchet MS"/>
            </a:endParaRPr>
          </a:p>
          <a:p>
            <a:pPr indent="0" lvl="0" marL="0" marR="0" rtl="0" algn="ctr">
              <a:lnSpc>
                <a:spcPct val="100000"/>
              </a:lnSpc>
              <a:spcBef>
                <a:spcPts val="0"/>
              </a:spcBef>
              <a:spcAft>
                <a:spcPts val="0"/>
              </a:spcAft>
              <a:buNone/>
            </a:pPr>
            <a:r>
              <a:t/>
            </a:r>
            <a:endParaRPr b="1" i="0" sz="2400" u="none" cap="none" strike="noStrike">
              <a:solidFill>
                <a:srgbClr val="FF0000"/>
              </a:solidFill>
              <a:latin typeface="Trebuchet MS"/>
              <a:ea typeface="Trebuchet MS"/>
              <a:cs typeface="Trebuchet MS"/>
              <a:sym typeface="Trebuchet MS"/>
            </a:endParaRPr>
          </a:p>
        </p:txBody>
      </p:sp>
      <p:sp>
        <p:nvSpPr>
          <p:cNvPr id="124" name="Google Shape;124;p24"/>
          <p:cNvSpPr txBox="1"/>
          <p:nvPr/>
        </p:nvSpPr>
        <p:spPr>
          <a:xfrm>
            <a:off x="1342950" y="2066500"/>
            <a:ext cx="6343800" cy="19524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rPr b="0" i="0" lang="en-GB" sz="1800" u="none" cap="none" strike="noStrike">
                <a:solidFill>
                  <a:srgbClr val="0033CC"/>
                </a:solidFill>
                <a:latin typeface="Trebuchet MS"/>
                <a:ea typeface="Trebuchet MS"/>
                <a:cs typeface="Trebuchet MS"/>
                <a:sym typeface="Trebuchet MS"/>
              </a:rPr>
              <a:t>Project Title   : </a:t>
            </a:r>
            <a:r>
              <a:rPr lang="en-GB" sz="1800">
                <a:solidFill>
                  <a:srgbClr val="0033CC"/>
                </a:solidFill>
                <a:latin typeface="Trebuchet MS"/>
                <a:ea typeface="Trebuchet MS"/>
                <a:cs typeface="Trebuchet MS"/>
                <a:sym typeface="Trebuchet MS"/>
              </a:rPr>
              <a:t>Multicontextual learning through incontext</a:t>
            </a:r>
            <a:endParaRPr sz="1800">
              <a:solidFill>
                <a:srgbClr val="0033CC"/>
              </a:solidFill>
              <a:latin typeface="Trebuchet MS"/>
              <a:ea typeface="Trebuchet MS"/>
              <a:cs typeface="Trebuchet MS"/>
              <a:sym typeface="Trebuchet MS"/>
            </a:endParaRPr>
          </a:p>
          <a:p>
            <a:pPr indent="0" lvl="0" marL="1371600" marR="0" rtl="0" algn="l">
              <a:lnSpc>
                <a:spcPct val="100000"/>
              </a:lnSpc>
              <a:spcBef>
                <a:spcPts val="0"/>
              </a:spcBef>
              <a:spcAft>
                <a:spcPts val="0"/>
              </a:spcAft>
              <a:buClr>
                <a:srgbClr val="000000"/>
              </a:buClr>
              <a:buFont typeface="Arial"/>
              <a:buNone/>
            </a:pPr>
            <a:r>
              <a:rPr lang="en-GB" sz="1800">
                <a:solidFill>
                  <a:srgbClr val="0033CC"/>
                </a:solidFill>
                <a:latin typeface="Trebuchet MS"/>
                <a:ea typeface="Trebuchet MS"/>
                <a:cs typeface="Trebuchet MS"/>
                <a:sym typeface="Trebuchet MS"/>
              </a:rPr>
              <a:t>    pruning with biomedical knowledge graph</a:t>
            </a:r>
            <a:endParaRPr sz="1800">
              <a:solidFill>
                <a:srgbClr val="0033CC"/>
              </a:solidFill>
              <a:latin typeface="Trebuchet MS"/>
              <a:ea typeface="Trebuchet MS"/>
              <a:cs typeface="Trebuchet MS"/>
              <a:sym typeface="Trebuchet MS"/>
            </a:endParaRPr>
          </a:p>
          <a:p>
            <a:pPr indent="0" lvl="0" marL="1371600" marR="0" rtl="0" algn="l">
              <a:lnSpc>
                <a:spcPct val="100000"/>
              </a:lnSpc>
              <a:spcBef>
                <a:spcPts val="0"/>
              </a:spcBef>
              <a:spcAft>
                <a:spcPts val="0"/>
              </a:spcAft>
              <a:buClr>
                <a:srgbClr val="000000"/>
              </a:buClr>
              <a:buFont typeface="Arial"/>
              <a:buNone/>
            </a:pPr>
            <a:r>
              <a:t/>
            </a:r>
            <a:endParaRPr sz="1800">
              <a:solidFill>
                <a:srgbClr val="0000FF"/>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rPr b="0" i="0" lang="en-GB" sz="1800" u="none" cap="none" strike="noStrike">
                <a:solidFill>
                  <a:srgbClr val="0033CC"/>
                </a:solidFill>
                <a:latin typeface="Trebuchet MS"/>
                <a:ea typeface="Trebuchet MS"/>
                <a:cs typeface="Trebuchet MS"/>
                <a:sym typeface="Trebuchet MS"/>
              </a:rPr>
              <a:t>Project ID       : PW</a:t>
            </a:r>
            <a:r>
              <a:rPr lang="en-GB" sz="1800">
                <a:solidFill>
                  <a:srgbClr val="0033CC"/>
                </a:solidFill>
                <a:latin typeface="Trebuchet MS"/>
                <a:ea typeface="Trebuchet MS"/>
                <a:cs typeface="Trebuchet MS"/>
                <a:sym typeface="Trebuchet MS"/>
              </a:rPr>
              <a:t>24_BJD_08</a:t>
            </a:r>
            <a:r>
              <a:rPr b="0" i="0" lang="en-GB" sz="1800" u="none" cap="none" strike="noStrike">
                <a:solidFill>
                  <a:srgbClr val="0033CC"/>
                </a:solidFill>
                <a:latin typeface="Trebuchet MS"/>
                <a:ea typeface="Trebuchet MS"/>
                <a:cs typeface="Trebuchet MS"/>
                <a:sym typeface="Trebuchet MS"/>
              </a:rPr>
              <a:t>     </a:t>
            </a:r>
            <a:endParaRPr b="0" i="0" sz="1800" u="none" cap="none" strike="noStrike">
              <a:solidFill>
                <a:srgbClr val="0033CC"/>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rPr b="0" i="0" lang="en-GB" sz="1800" u="none" cap="none" strike="noStrike">
                <a:solidFill>
                  <a:srgbClr val="0033CC"/>
                </a:solidFill>
                <a:latin typeface="Trebuchet MS"/>
                <a:ea typeface="Trebuchet MS"/>
                <a:cs typeface="Trebuchet MS"/>
                <a:sym typeface="Trebuchet MS"/>
              </a:rPr>
              <a:t>Project Guide : Prof. Bhaskarjyoti Das                  </a:t>
            </a:r>
            <a:endParaRPr b="0" i="0" sz="1800" u="none" cap="none" strike="noStrike">
              <a:solidFill>
                <a:srgbClr val="0033CC"/>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rPr b="0" i="0" lang="en-GB" sz="1800" u="none" cap="none" strike="noStrike">
                <a:solidFill>
                  <a:srgbClr val="0033CC"/>
                </a:solidFill>
                <a:latin typeface="Trebuchet MS"/>
                <a:ea typeface="Trebuchet MS"/>
                <a:cs typeface="Trebuchet MS"/>
                <a:sym typeface="Trebuchet MS"/>
              </a:rPr>
              <a:t>Project Team  : 111_279_700_721 </a:t>
            </a:r>
            <a:endParaRPr b="0" i="0" sz="1500" u="none" cap="none" strike="noStrike">
              <a:solidFill>
                <a:srgbClr val="0033C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33CC"/>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t/>
            </a:r>
            <a:endParaRPr b="0" i="0" sz="1800" u="none" cap="none" strike="noStrike">
              <a:solidFill>
                <a:srgbClr val="0033CC"/>
              </a:solidFill>
              <a:latin typeface="Trebuchet MS"/>
              <a:ea typeface="Trebuchet MS"/>
              <a:cs typeface="Trebuchet MS"/>
              <a:sym typeface="Trebuchet MS"/>
            </a:endParaRPr>
          </a:p>
        </p:txBody>
      </p:sp>
      <p:pic>
        <p:nvPicPr>
          <p:cNvPr id="125" name="Google Shape;125;p24"/>
          <p:cNvPicPr preferRelativeResize="0"/>
          <p:nvPr/>
        </p:nvPicPr>
        <p:blipFill rotWithShape="1">
          <a:blip r:embed="rId3">
            <a:alphaModFix/>
          </a:blip>
          <a:srcRect b="0" l="0" r="0" t="4970"/>
          <a:stretch/>
        </p:blipFill>
        <p:spPr>
          <a:xfrm>
            <a:off x="8183016" y="1"/>
            <a:ext cx="960984" cy="117026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pic>
        <p:nvPicPr>
          <p:cNvPr id="219" name="Google Shape;219;p33"/>
          <p:cNvPicPr preferRelativeResize="0"/>
          <p:nvPr/>
        </p:nvPicPr>
        <p:blipFill rotWithShape="1">
          <a:blip r:embed="rId3">
            <a:alphaModFix/>
          </a:blip>
          <a:srcRect b="0" l="0" r="0" t="4970"/>
          <a:stretch/>
        </p:blipFill>
        <p:spPr>
          <a:xfrm>
            <a:off x="8183016" y="1"/>
            <a:ext cx="960984" cy="1170264"/>
          </a:xfrm>
          <a:prstGeom prst="rect">
            <a:avLst/>
          </a:prstGeom>
          <a:noFill/>
          <a:ln>
            <a:noFill/>
          </a:ln>
        </p:spPr>
      </p:pic>
      <p:sp>
        <p:nvSpPr>
          <p:cNvPr id="220" name="Google Shape;220;p33"/>
          <p:cNvSpPr txBox="1"/>
          <p:nvPr/>
        </p:nvSpPr>
        <p:spPr>
          <a:xfrm>
            <a:off x="6531250" y="209900"/>
            <a:ext cx="2051400" cy="41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rgbClr val="FF0000"/>
                </a:solidFill>
              </a:rPr>
              <a:t>Approach</a:t>
            </a:r>
            <a:endParaRPr sz="1800">
              <a:solidFill>
                <a:srgbClr val="FF0000"/>
              </a:solidFill>
            </a:endParaRPr>
          </a:p>
        </p:txBody>
      </p:sp>
      <p:sp>
        <p:nvSpPr>
          <p:cNvPr id="221" name="Google Shape;221;p33"/>
          <p:cNvSpPr/>
          <p:nvPr/>
        </p:nvSpPr>
        <p:spPr>
          <a:xfrm>
            <a:off x="2316325" y="700454"/>
            <a:ext cx="5715000" cy="27300"/>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22" name="Google Shape;222;p33"/>
          <p:cNvSpPr txBox="1"/>
          <p:nvPr/>
        </p:nvSpPr>
        <p:spPr>
          <a:xfrm>
            <a:off x="165050" y="97675"/>
            <a:ext cx="2950800" cy="19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sz="900">
                <a:solidFill>
                  <a:srgbClr val="888888"/>
                </a:solidFill>
              </a:rPr>
              <a:t>Multicontextual learning through incontext pruning with biomedical knowledge graph</a:t>
            </a:r>
            <a:endParaRPr sz="2100">
              <a:solidFill>
                <a:schemeClr val="dk1"/>
              </a:solidFill>
              <a:latin typeface="Calibri"/>
              <a:ea typeface="Calibri"/>
              <a:cs typeface="Calibri"/>
              <a:sym typeface="Calibri"/>
            </a:endParaRPr>
          </a:p>
        </p:txBody>
      </p:sp>
      <p:pic>
        <p:nvPicPr>
          <p:cNvPr id="223" name="Google Shape;223;p33"/>
          <p:cNvPicPr preferRelativeResize="0"/>
          <p:nvPr/>
        </p:nvPicPr>
        <p:blipFill>
          <a:blip r:embed="rId4">
            <a:alphaModFix/>
          </a:blip>
          <a:stretch>
            <a:fillRect/>
          </a:stretch>
        </p:blipFill>
        <p:spPr>
          <a:xfrm rot="-5400000">
            <a:off x="2950350" y="-57413"/>
            <a:ext cx="3337250" cy="56116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pic>
        <p:nvPicPr>
          <p:cNvPr id="228" name="Google Shape;228;p34"/>
          <p:cNvPicPr preferRelativeResize="0"/>
          <p:nvPr/>
        </p:nvPicPr>
        <p:blipFill rotWithShape="1">
          <a:blip r:embed="rId3">
            <a:alphaModFix/>
          </a:blip>
          <a:srcRect b="0" l="0" r="0" t="4970"/>
          <a:stretch/>
        </p:blipFill>
        <p:spPr>
          <a:xfrm>
            <a:off x="8183016" y="1"/>
            <a:ext cx="960984" cy="1170264"/>
          </a:xfrm>
          <a:prstGeom prst="rect">
            <a:avLst/>
          </a:prstGeom>
          <a:noFill/>
          <a:ln>
            <a:noFill/>
          </a:ln>
        </p:spPr>
      </p:pic>
      <p:sp>
        <p:nvSpPr>
          <p:cNvPr id="229" name="Google Shape;229;p34"/>
          <p:cNvSpPr txBox="1"/>
          <p:nvPr/>
        </p:nvSpPr>
        <p:spPr>
          <a:xfrm>
            <a:off x="104425" y="178525"/>
            <a:ext cx="8144700" cy="489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solidFill>
                  <a:schemeClr val="dk1"/>
                </a:solidFill>
                <a:latin typeface="Calibri"/>
                <a:ea typeface="Calibri"/>
                <a:cs typeface="Calibri"/>
                <a:sym typeface="Calibri"/>
              </a:rPr>
              <a:t>							</a:t>
            </a:r>
            <a:endParaRPr b="1" sz="1800">
              <a:solidFill>
                <a:schemeClr val="dk1"/>
              </a:solidFill>
              <a:latin typeface="Calibri"/>
              <a:ea typeface="Calibri"/>
              <a:cs typeface="Calibri"/>
              <a:sym typeface="Calibri"/>
            </a:endParaRPr>
          </a:p>
          <a:p>
            <a:pPr indent="0" lvl="0" marL="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rtl="0" algn="l">
              <a:spcBef>
                <a:spcPts val="0"/>
              </a:spcBef>
              <a:spcAft>
                <a:spcPts val="0"/>
              </a:spcAft>
              <a:buNone/>
            </a:pPr>
            <a:r>
              <a:rPr b="1" lang="en-GB" sz="1800">
                <a:solidFill>
                  <a:schemeClr val="dk1"/>
                </a:solidFill>
                <a:latin typeface="Calibri"/>
                <a:ea typeface="Calibri"/>
                <a:cs typeface="Calibri"/>
                <a:sym typeface="Calibri"/>
              </a:rPr>
              <a:t>User Prompt</a:t>
            </a:r>
            <a:r>
              <a:rPr lang="en-GB" sz="1800">
                <a:solidFill>
                  <a:schemeClr val="dk1"/>
                </a:solidFill>
                <a:latin typeface="Calibri"/>
                <a:ea typeface="Calibri"/>
                <a:cs typeface="Calibri"/>
                <a:sym typeface="Calibri"/>
              </a:rPr>
              <a:t>: "What is the interaction between aspirin and ibuprofen?"</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sz="1800">
              <a:solidFill>
                <a:schemeClr val="dk1"/>
              </a:solidFill>
              <a:latin typeface="Calibri"/>
              <a:ea typeface="Calibri"/>
              <a:cs typeface="Calibri"/>
              <a:sym typeface="Calibri"/>
            </a:endParaRPr>
          </a:p>
          <a:p>
            <a:pPr indent="0" lvl="0" marL="0" rtl="0" algn="l">
              <a:spcBef>
                <a:spcPts val="0"/>
              </a:spcBef>
              <a:spcAft>
                <a:spcPts val="0"/>
              </a:spcAft>
              <a:buNone/>
            </a:pPr>
            <a:r>
              <a:rPr b="1" lang="en-GB" sz="1800">
                <a:solidFill>
                  <a:schemeClr val="dk1"/>
                </a:solidFill>
                <a:latin typeface="Calibri"/>
                <a:ea typeface="Calibri"/>
                <a:cs typeface="Calibri"/>
                <a:sym typeface="Calibri"/>
              </a:rPr>
              <a:t>Drug entity recognition</a:t>
            </a:r>
            <a:r>
              <a:rPr lang="en-GB" sz="1800">
                <a:solidFill>
                  <a:schemeClr val="dk1"/>
                </a:solidFill>
                <a:latin typeface="Calibri"/>
                <a:ea typeface="Calibri"/>
                <a:cs typeface="Calibri"/>
                <a:sym typeface="Calibri"/>
              </a:rPr>
              <a:t>: The system recognizes "aspirin" and "ibuprofen" as the drug entities using  system prompt</a:t>
            </a:r>
            <a:r>
              <a:rPr lang="en-GB" sz="2100">
                <a:solidFill>
                  <a:schemeClr val="dk1"/>
                </a:solidFill>
                <a:latin typeface="Calibri"/>
                <a:ea typeface="Calibri"/>
                <a:cs typeface="Calibri"/>
                <a:sym typeface="Calibri"/>
              </a:rPr>
              <a:t>				</a:t>
            </a:r>
            <a:endParaRPr sz="1800">
              <a:solidFill>
                <a:srgbClr val="FF0000"/>
              </a:solidFill>
            </a:endParaRPr>
          </a:p>
          <a:p>
            <a:pPr indent="0" lvl="0" marL="0" rtl="0" algn="l">
              <a:spcBef>
                <a:spcPts val="0"/>
              </a:spcBef>
              <a:spcAft>
                <a:spcPts val="0"/>
              </a:spcAft>
              <a:buNone/>
            </a:pPr>
            <a:r>
              <a:t/>
            </a:r>
            <a:endParaRPr sz="1800">
              <a:solidFill>
                <a:srgbClr val="FF0000"/>
              </a:solidFill>
            </a:endParaRPr>
          </a:p>
          <a:p>
            <a:pPr indent="0" lvl="0" marL="0" rtl="0" algn="l">
              <a:spcBef>
                <a:spcPts val="0"/>
              </a:spcBef>
              <a:spcAft>
                <a:spcPts val="0"/>
              </a:spcAft>
              <a:buNone/>
            </a:pPr>
            <a:r>
              <a:t/>
            </a:r>
            <a:endParaRPr sz="1800">
              <a:solidFill>
                <a:srgbClr val="FF0000"/>
              </a:solidFill>
            </a:endParaRPr>
          </a:p>
          <a:p>
            <a:pPr indent="0" lvl="0" marL="0" rtl="0" algn="l">
              <a:spcBef>
                <a:spcPts val="0"/>
              </a:spcBef>
              <a:spcAft>
                <a:spcPts val="0"/>
              </a:spcAft>
              <a:buNone/>
            </a:pPr>
            <a:r>
              <a:t/>
            </a:r>
            <a:endParaRPr sz="1800">
              <a:solidFill>
                <a:srgbClr val="FF0000"/>
              </a:solidFill>
            </a:endParaRPr>
          </a:p>
          <a:p>
            <a:pPr indent="0" lvl="0" marL="0" rtl="0" algn="l">
              <a:spcBef>
                <a:spcPts val="0"/>
              </a:spcBef>
              <a:spcAft>
                <a:spcPts val="0"/>
              </a:spcAft>
              <a:buNone/>
            </a:pPr>
            <a:r>
              <a:t/>
            </a:r>
            <a:endParaRPr sz="1800">
              <a:solidFill>
                <a:srgbClr val="FF0000"/>
              </a:solidFill>
            </a:endParaRPr>
          </a:p>
          <a:p>
            <a:pPr indent="0" lvl="0" marL="0" rtl="0" algn="l">
              <a:spcBef>
                <a:spcPts val="0"/>
              </a:spcBef>
              <a:spcAft>
                <a:spcPts val="0"/>
              </a:spcAft>
              <a:buNone/>
            </a:pPr>
            <a:r>
              <a:t/>
            </a:r>
            <a:endParaRPr sz="1800">
              <a:solidFill>
                <a:srgbClr val="FF0000"/>
              </a:solidFill>
            </a:endParaRPr>
          </a:p>
          <a:p>
            <a:pPr indent="0" lvl="0" marL="0" rtl="0" algn="l">
              <a:spcBef>
                <a:spcPts val="0"/>
              </a:spcBef>
              <a:spcAft>
                <a:spcPts val="0"/>
              </a:spcAft>
              <a:buNone/>
            </a:pPr>
            <a:r>
              <a:t/>
            </a:r>
            <a:endParaRPr sz="1800">
              <a:solidFill>
                <a:srgbClr val="FF0000"/>
              </a:solidFill>
            </a:endParaRPr>
          </a:p>
          <a:p>
            <a:pPr indent="0" lvl="0" marL="0" rtl="0" algn="l">
              <a:spcBef>
                <a:spcPts val="0"/>
              </a:spcBef>
              <a:spcAft>
                <a:spcPts val="0"/>
              </a:spcAft>
              <a:buNone/>
            </a:pPr>
            <a:r>
              <a:t/>
            </a:r>
            <a:endParaRPr sz="1800">
              <a:solidFill>
                <a:srgbClr val="FF0000"/>
              </a:solidFill>
            </a:endParaRPr>
          </a:p>
          <a:p>
            <a:pPr indent="0" lvl="0" marL="0" rtl="0" algn="l">
              <a:spcBef>
                <a:spcPts val="0"/>
              </a:spcBef>
              <a:spcAft>
                <a:spcPts val="0"/>
              </a:spcAft>
              <a:buNone/>
            </a:pPr>
            <a:r>
              <a:t/>
            </a:r>
            <a:endParaRPr sz="1800">
              <a:solidFill>
                <a:srgbClr val="FF0000"/>
              </a:solidFill>
            </a:endParaRPr>
          </a:p>
          <a:p>
            <a:pPr indent="0" lvl="0" marL="0" rtl="0" algn="l">
              <a:spcBef>
                <a:spcPts val="0"/>
              </a:spcBef>
              <a:spcAft>
                <a:spcPts val="0"/>
              </a:spcAft>
              <a:buNone/>
            </a:pPr>
            <a:r>
              <a:t/>
            </a:r>
            <a:endParaRPr sz="1800">
              <a:solidFill>
                <a:srgbClr val="FF0000"/>
              </a:solidFill>
            </a:endParaRPr>
          </a:p>
          <a:p>
            <a:pPr indent="0" lvl="0" marL="0" rtl="0" algn="l">
              <a:spcBef>
                <a:spcPts val="0"/>
              </a:spcBef>
              <a:spcAft>
                <a:spcPts val="0"/>
              </a:spcAft>
              <a:buNone/>
            </a:pPr>
            <a:r>
              <a:t/>
            </a:r>
            <a:endParaRPr sz="1800">
              <a:solidFill>
                <a:srgbClr val="FF0000"/>
              </a:solidFill>
            </a:endParaRPr>
          </a:p>
          <a:p>
            <a:pPr indent="0" lvl="0" marL="0" rtl="0" algn="l">
              <a:spcBef>
                <a:spcPts val="0"/>
              </a:spcBef>
              <a:spcAft>
                <a:spcPts val="0"/>
              </a:spcAft>
              <a:buNone/>
            </a:pPr>
            <a:r>
              <a:t/>
            </a:r>
            <a:endParaRPr sz="1800">
              <a:solidFill>
                <a:srgbClr val="FF0000"/>
              </a:solidFill>
            </a:endParaRPr>
          </a:p>
          <a:p>
            <a:pPr indent="0" lvl="0" marL="0" rtl="0" algn="l">
              <a:lnSpc>
                <a:spcPct val="115000"/>
              </a:lnSpc>
              <a:spcBef>
                <a:spcPts val="1200"/>
              </a:spcBef>
              <a:spcAft>
                <a:spcPts val="1200"/>
              </a:spcAft>
              <a:buNone/>
            </a:pPr>
            <a:r>
              <a:t/>
            </a:r>
            <a:endParaRPr b="1" sz="1600">
              <a:solidFill>
                <a:schemeClr val="dk1"/>
              </a:solidFill>
            </a:endParaRPr>
          </a:p>
        </p:txBody>
      </p:sp>
      <p:pic>
        <p:nvPicPr>
          <p:cNvPr id="230" name="Google Shape;230;p34"/>
          <p:cNvPicPr preferRelativeResize="0"/>
          <p:nvPr/>
        </p:nvPicPr>
        <p:blipFill rotWithShape="1">
          <a:blip r:embed="rId4">
            <a:alphaModFix/>
          </a:blip>
          <a:srcRect b="0" l="0" r="0" t="0"/>
          <a:stretch/>
        </p:blipFill>
        <p:spPr>
          <a:xfrm>
            <a:off x="2335175" y="2374575"/>
            <a:ext cx="4473625" cy="2613850"/>
          </a:xfrm>
          <a:prstGeom prst="rect">
            <a:avLst/>
          </a:prstGeom>
          <a:noFill/>
          <a:ln>
            <a:noFill/>
          </a:ln>
        </p:spPr>
      </p:pic>
      <p:sp>
        <p:nvSpPr>
          <p:cNvPr id="231" name="Google Shape;231;p34"/>
          <p:cNvSpPr/>
          <p:nvPr/>
        </p:nvSpPr>
        <p:spPr>
          <a:xfrm>
            <a:off x="2335200" y="643291"/>
            <a:ext cx="5715000" cy="27300"/>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32" name="Google Shape;232;p34"/>
          <p:cNvSpPr txBox="1"/>
          <p:nvPr/>
        </p:nvSpPr>
        <p:spPr>
          <a:xfrm>
            <a:off x="6157400" y="149300"/>
            <a:ext cx="1818900" cy="5355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Clr>
                <a:schemeClr val="dk1"/>
              </a:buClr>
              <a:buSzPts val="1100"/>
              <a:buFont typeface="Arial"/>
              <a:buNone/>
            </a:pPr>
            <a:r>
              <a:rPr lang="en-GB" sz="2100">
                <a:solidFill>
                  <a:srgbClr val="FF0000"/>
                </a:solidFill>
                <a:latin typeface="Calibri"/>
                <a:ea typeface="Calibri"/>
                <a:cs typeface="Calibri"/>
                <a:sym typeface="Calibri"/>
              </a:rPr>
              <a:t>Approach</a:t>
            </a:r>
            <a:endParaRPr sz="2100">
              <a:solidFill>
                <a:schemeClr val="dk1"/>
              </a:solidFill>
              <a:latin typeface="Calibri"/>
              <a:ea typeface="Calibri"/>
              <a:cs typeface="Calibri"/>
              <a:sym typeface="Calibri"/>
            </a:endParaRPr>
          </a:p>
        </p:txBody>
      </p:sp>
      <p:sp>
        <p:nvSpPr>
          <p:cNvPr id="233" name="Google Shape;233;p34"/>
          <p:cNvSpPr txBox="1"/>
          <p:nvPr/>
        </p:nvSpPr>
        <p:spPr>
          <a:xfrm>
            <a:off x="114525" y="97675"/>
            <a:ext cx="2758800" cy="18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sz="900">
                <a:solidFill>
                  <a:srgbClr val="888888"/>
                </a:solidFill>
              </a:rPr>
              <a:t>Multicontextual learning through incontext pruning with biomedical knowledge graph</a:t>
            </a:r>
            <a:endParaRPr sz="21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5"/>
          <p:cNvSpPr txBox="1"/>
          <p:nvPr/>
        </p:nvSpPr>
        <p:spPr>
          <a:xfrm>
            <a:off x="89250" y="227825"/>
            <a:ext cx="7475700" cy="4832700"/>
          </a:xfrm>
          <a:prstGeom prst="rect">
            <a:avLst/>
          </a:prstGeom>
          <a:noFill/>
          <a:ln>
            <a:noFill/>
          </a:ln>
        </p:spPr>
        <p:txBody>
          <a:bodyPr anchorCtr="0" anchor="t" bIns="91425" lIns="91425" spcFirstLastPara="1" rIns="91425" wrap="square" tIns="91425">
            <a:noAutofit/>
          </a:bodyPr>
          <a:lstStyle/>
          <a:p>
            <a:pPr indent="457200" lvl="0" marL="3200400" rtl="0" algn="l">
              <a:lnSpc>
                <a:spcPct val="115000"/>
              </a:lnSpc>
              <a:spcBef>
                <a:spcPts val="1200"/>
              </a:spcBef>
              <a:spcAft>
                <a:spcPts val="0"/>
              </a:spcAft>
              <a:buNone/>
            </a:pPr>
            <a:r>
              <a:t/>
            </a:r>
            <a:endParaRPr sz="1100">
              <a:solidFill>
                <a:srgbClr val="FF0000"/>
              </a:solidFill>
            </a:endParaRPr>
          </a:p>
          <a:p>
            <a:pPr indent="457200" lvl="0" marL="3200400" rtl="0" algn="l">
              <a:lnSpc>
                <a:spcPct val="115000"/>
              </a:lnSpc>
              <a:spcBef>
                <a:spcPts val="1200"/>
              </a:spcBef>
              <a:spcAft>
                <a:spcPts val="0"/>
              </a:spcAft>
              <a:buNone/>
            </a:pPr>
            <a:r>
              <a:t/>
            </a:r>
            <a:endParaRPr sz="1100">
              <a:solidFill>
                <a:srgbClr val="FF0000"/>
              </a:solidFill>
            </a:endParaRPr>
          </a:p>
          <a:p>
            <a:pPr indent="0" lvl="0" marL="457200" rtl="0" algn="l">
              <a:lnSpc>
                <a:spcPct val="115000"/>
              </a:lnSpc>
              <a:spcBef>
                <a:spcPts val="1200"/>
              </a:spcBef>
              <a:spcAft>
                <a:spcPts val="0"/>
              </a:spcAft>
              <a:buNone/>
            </a:pPr>
            <a:r>
              <a:t/>
            </a:r>
            <a:endParaRPr b="1" sz="1800">
              <a:solidFill>
                <a:schemeClr val="dk1"/>
              </a:solidFill>
              <a:latin typeface="Calibri"/>
              <a:ea typeface="Calibri"/>
              <a:cs typeface="Calibri"/>
              <a:sym typeface="Calibri"/>
            </a:endParaRPr>
          </a:p>
          <a:p>
            <a:pPr indent="-342900" lvl="0" marL="457200" rtl="0" algn="l">
              <a:lnSpc>
                <a:spcPct val="115000"/>
              </a:lnSpc>
              <a:spcBef>
                <a:spcPts val="1200"/>
              </a:spcBef>
              <a:spcAft>
                <a:spcPts val="0"/>
              </a:spcAft>
              <a:buClr>
                <a:schemeClr val="dk1"/>
              </a:buClr>
              <a:buSzPts val="1800"/>
              <a:buChar char="●"/>
            </a:pPr>
            <a:r>
              <a:rPr b="1" lang="en-GB" sz="1800">
                <a:solidFill>
                  <a:schemeClr val="dk1"/>
                </a:solidFill>
                <a:latin typeface="Calibri"/>
                <a:ea typeface="Calibri"/>
                <a:cs typeface="Calibri"/>
                <a:sym typeface="Calibri"/>
              </a:rPr>
              <a:t>Drug Latent Space</a:t>
            </a:r>
            <a:r>
              <a:rPr lang="en-GB" sz="1800">
                <a:solidFill>
                  <a:schemeClr val="dk1"/>
                </a:solidFill>
                <a:latin typeface="Calibri"/>
                <a:ea typeface="Calibri"/>
                <a:cs typeface="Calibri"/>
                <a:sym typeface="Calibri"/>
              </a:rPr>
              <a:t>: The information on "aspirin" and "ibuprofen" is represented in a latent space, encoding properties like mechanism of action, metabolism, and existing DDI data.</a:t>
            </a:r>
            <a:endParaRPr sz="1800">
              <a:solidFill>
                <a:schemeClr val="dk1"/>
              </a:solidFill>
              <a:latin typeface="Calibri"/>
              <a:ea typeface="Calibri"/>
              <a:cs typeface="Calibri"/>
              <a:sym typeface="Calibri"/>
            </a:endParaRPr>
          </a:p>
          <a:p>
            <a:pPr indent="-342900" lvl="0" marL="457200" rtl="0" algn="l">
              <a:lnSpc>
                <a:spcPct val="115000"/>
              </a:lnSpc>
              <a:spcBef>
                <a:spcPts val="0"/>
              </a:spcBef>
              <a:spcAft>
                <a:spcPts val="0"/>
              </a:spcAft>
              <a:buClr>
                <a:schemeClr val="dk1"/>
              </a:buClr>
              <a:buSzPts val="1800"/>
              <a:buChar char="●"/>
            </a:pPr>
            <a:r>
              <a:rPr b="1" lang="en-GB" sz="1800">
                <a:solidFill>
                  <a:schemeClr val="dk1"/>
                </a:solidFill>
                <a:latin typeface="Calibri"/>
                <a:ea typeface="Calibri"/>
                <a:cs typeface="Calibri"/>
                <a:sym typeface="Calibri"/>
              </a:rPr>
              <a:t>Drug Graph context:</a:t>
            </a:r>
            <a:r>
              <a:rPr lang="en-GB" sz="1800">
                <a:solidFill>
                  <a:schemeClr val="dk1"/>
                </a:solidFill>
                <a:latin typeface="Calibri"/>
                <a:ea typeface="Calibri"/>
                <a:cs typeface="Calibri"/>
                <a:sym typeface="Calibri"/>
              </a:rPr>
              <a:t> The relevant context from the graph database for "aspirin" and "ibuprofen" is selected, showing potential interaction points.</a:t>
            </a:r>
            <a:endParaRPr sz="1800">
              <a:solidFill>
                <a:schemeClr val="dk1"/>
              </a:solidFill>
              <a:latin typeface="Calibri"/>
              <a:ea typeface="Calibri"/>
              <a:cs typeface="Calibri"/>
              <a:sym typeface="Calibri"/>
            </a:endParaRPr>
          </a:p>
          <a:p>
            <a:pPr indent="0" lvl="0" marL="0" rtl="0" algn="l">
              <a:spcBef>
                <a:spcPts val="1200"/>
              </a:spcBef>
              <a:spcAft>
                <a:spcPts val="0"/>
              </a:spcAft>
              <a:buNone/>
            </a:pPr>
            <a:r>
              <a:t/>
            </a:r>
            <a:endParaRPr sz="2100">
              <a:solidFill>
                <a:schemeClr val="dk1"/>
              </a:solidFill>
              <a:latin typeface="Calibri"/>
              <a:ea typeface="Calibri"/>
              <a:cs typeface="Calibri"/>
              <a:sym typeface="Calibri"/>
            </a:endParaRPr>
          </a:p>
        </p:txBody>
      </p:sp>
      <p:pic>
        <p:nvPicPr>
          <p:cNvPr id="239" name="Google Shape;239;p35"/>
          <p:cNvPicPr preferRelativeResize="0"/>
          <p:nvPr/>
        </p:nvPicPr>
        <p:blipFill rotWithShape="1">
          <a:blip r:embed="rId3">
            <a:alphaModFix/>
          </a:blip>
          <a:srcRect b="0" l="0" r="0" t="4970"/>
          <a:stretch/>
        </p:blipFill>
        <p:spPr>
          <a:xfrm>
            <a:off x="8183016" y="1"/>
            <a:ext cx="960984" cy="1170264"/>
          </a:xfrm>
          <a:prstGeom prst="rect">
            <a:avLst/>
          </a:prstGeom>
          <a:noFill/>
          <a:ln>
            <a:noFill/>
          </a:ln>
        </p:spPr>
      </p:pic>
      <p:sp>
        <p:nvSpPr>
          <p:cNvPr id="240" name="Google Shape;240;p35"/>
          <p:cNvSpPr/>
          <p:nvPr/>
        </p:nvSpPr>
        <p:spPr>
          <a:xfrm>
            <a:off x="2276025" y="892816"/>
            <a:ext cx="5715000" cy="27300"/>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41" name="Google Shape;241;p35"/>
          <p:cNvSpPr txBox="1"/>
          <p:nvPr/>
        </p:nvSpPr>
        <p:spPr>
          <a:xfrm>
            <a:off x="6076550" y="403188"/>
            <a:ext cx="1798800" cy="3639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Clr>
                <a:schemeClr val="dk1"/>
              </a:buClr>
              <a:buSzPts val="1100"/>
              <a:buFont typeface="Arial"/>
              <a:buNone/>
            </a:pPr>
            <a:r>
              <a:rPr lang="en-GB" sz="2100">
                <a:solidFill>
                  <a:srgbClr val="FF0000"/>
                </a:solidFill>
                <a:latin typeface="Calibri"/>
                <a:ea typeface="Calibri"/>
                <a:cs typeface="Calibri"/>
                <a:sym typeface="Calibri"/>
              </a:rPr>
              <a:t> </a:t>
            </a:r>
            <a:r>
              <a:rPr lang="en-GB" sz="2100">
                <a:solidFill>
                  <a:srgbClr val="FF0000"/>
                </a:solidFill>
                <a:latin typeface="Calibri"/>
                <a:ea typeface="Calibri"/>
                <a:cs typeface="Calibri"/>
                <a:sym typeface="Calibri"/>
              </a:rPr>
              <a:t>Approach</a:t>
            </a:r>
            <a:endParaRPr sz="2100">
              <a:solidFill>
                <a:schemeClr val="dk1"/>
              </a:solidFill>
              <a:latin typeface="Calibri"/>
              <a:ea typeface="Calibri"/>
              <a:cs typeface="Calibri"/>
              <a:sym typeface="Calibri"/>
            </a:endParaRPr>
          </a:p>
        </p:txBody>
      </p:sp>
      <p:sp>
        <p:nvSpPr>
          <p:cNvPr id="242" name="Google Shape;242;p35"/>
          <p:cNvSpPr txBox="1"/>
          <p:nvPr/>
        </p:nvSpPr>
        <p:spPr>
          <a:xfrm>
            <a:off x="144850" y="107800"/>
            <a:ext cx="2748600" cy="30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sz="900">
                <a:solidFill>
                  <a:srgbClr val="888888"/>
                </a:solidFill>
              </a:rPr>
              <a:t>Multicontextual learning through incontext pruning with biomedical knowledge graph</a:t>
            </a:r>
            <a:endParaRPr sz="21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6"/>
          <p:cNvSpPr txBox="1"/>
          <p:nvPr/>
        </p:nvSpPr>
        <p:spPr>
          <a:xfrm>
            <a:off x="245900" y="107800"/>
            <a:ext cx="8680200" cy="488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rtl="0" algn="l">
              <a:spcBef>
                <a:spcPts val="0"/>
              </a:spcBef>
              <a:spcAft>
                <a:spcPts val="0"/>
              </a:spcAft>
              <a:buNone/>
            </a:pPr>
            <a:r>
              <a:t/>
            </a:r>
            <a:endParaRPr b="1"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b="1" lang="en-GB" sz="1800">
                <a:solidFill>
                  <a:schemeClr val="dk1"/>
                </a:solidFill>
                <a:latin typeface="Calibri"/>
                <a:ea typeface="Calibri"/>
                <a:cs typeface="Calibri"/>
                <a:sym typeface="Calibri"/>
              </a:rPr>
              <a:t>Context Pruning :</a:t>
            </a:r>
            <a:r>
              <a:rPr lang="en-GB" sz="1800">
                <a:solidFill>
                  <a:schemeClr val="dk1"/>
                </a:solidFill>
                <a:latin typeface="Calibri"/>
                <a:ea typeface="Calibri"/>
                <a:cs typeface="Calibri"/>
                <a:sym typeface="Calibri"/>
              </a:rPr>
              <a:t> the input prompt and all the extracted contextual </a:t>
            </a:r>
            <a:endParaRPr sz="1800">
              <a:solidFill>
                <a:schemeClr val="dk1"/>
              </a:solidFill>
              <a:latin typeface="Calibri"/>
              <a:ea typeface="Calibri"/>
              <a:cs typeface="Calibri"/>
              <a:sym typeface="Calibri"/>
            </a:endParaRPr>
          </a:p>
          <a:p>
            <a:pPr indent="0" lvl="0" marL="457200" rtl="0" algn="l">
              <a:spcBef>
                <a:spcPts val="0"/>
              </a:spcBef>
              <a:spcAft>
                <a:spcPts val="0"/>
              </a:spcAft>
              <a:buNone/>
            </a:pPr>
            <a:r>
              <a:rPr lang="en-GB" sz="1800">
                <a:solidFill>
                  <a:schemeClr val="dk1"/>
                </a:solidFill>
                <a:latin typeface="Calibri"/>
                <a:ea typeface="Calibri"/>
                <a:cs typeface="Calibri"/>
                <a:sym typeface="Calibri"/>
              </a:rPr>
              <a:t>associations were embedded to the same vector space (Context Latent space </a:t>
            </a:r>
            <a:endParaRPr sz="1800">
              <a:solidFill>
                <a:schemeClr val="dk1"/>
              </a:solidFill>
              <a:latin typeface="Calibri"/>
              <a:ea typeface="Calibri"/>
              <a:cs typeface="Calibri"/>
              <a:sym typeface="Calibri"/>
            </a:endParaRPr>
          </a:p>
          <a:p>
            <a:pPr indent="0" lvl="0" marL="457200" rtl="0" algn="l">
              <a:spcBef>
                <a:spcPts val="0"/>
              </a:spcBef>
              <a:spcAft>
                <a:spcPts val="0"/>
              </a:spcAft>
              <a:buNone/>
            </a:pPr>
            <a:r>
              <a:rPr lang="en-GB" sz="1800">
                <a:solidFill>
                  <a:schemeClr val="dk1"/>
                </a:solidFill>
                <a:latin typeface="Calibri"/>
                <a:ea typeface="Calibri"/>
                <a:cs typeface="Calibri"/>
                <a:sym typeface="Calibri"/>
              </a:rPr>
              <a:t>using a sentence transformer model then pruning associations is done.)</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b="1" lang="en-GB" sz="1800">
                <a:solidFill>
                  <a:schemeClr val="dk1"/>
                </a:solidFill>
                <a:latin typeface="Calibri"/>
                <a:ea typeface="Calibri"/>
                <a:cs typeface="Calibri"/>
                <a:sym typeface="Calibri"/>
              </a:rPr>
              <a:t>Prompt-aware context: </a:t>
            </a:r>
            <a:r>
              <a:rPr lang="en-GB" sz="1800">
                <a:solidFill>
                  <a:schemeClr val="dk1"/>
                </a:solidFill>
                <a:latin typeface="Calibri"/>
                <a:ea typeface="Calibri"/>
                <a:cs typeface="Calibri"/>
                <a:sym typeface="Calibri"/>
              </a:rPr>
              <a:t>The context that is specifically about the interaction between "aspirin" and "ibuprofen" is generated.</a:t>
            </a:r>
            <a:endParaRPr sz="18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b="1" lang="en-GB" sz="1800">
                <a:solidFill>
                  <a:schemeClr val="dk1"/>
                </a:solidFill>
                <a:latin typeface="Calibri"/>
                <a:ea typeface="Calibri"/>
                <a:cs typeface="Calibri"/>
                <a:sym typeface="Calibri"/>
              </a:rPr>
              <a:t>Large Language Model (LLM): </a:t>
            </a:r>
            <a:r>
              <a:rPr lang="en-GB" sz="1800">
                <a:solidFill>
                  <a:schemeClr val="dk1"/>
                </a:solidFill>
                <a:latin typeface="Calibri"/>
                <a:ea typeface="Calibri"/>
                <a:cs typeface="Calibri"/>
                <a:sym typeface="Calibri"/>
              </a:rPr>
              <a:t>The input prompt, when combined with the prompt-aware context, resulted in an enriched prompt that was used as input to the LLM for text generation.</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b="1" lang="en-GB" sz="1800">
                <a:solidFill>
                  <a:schemeClr val="dk1"/>
                </a:solidFill>
                <a:latin typeface="Calibri"/>
                <a:ea typeface="Calibri"/>
                <a:cs typeface="Calibri"/>
                <a:sym typeface="Calibri"/>
              </a:rPr>
              <a:t>Generated output: </a:t>
            </a:r>
            <a:r>
              <a:rPr lang="en-GB" sz="1800">
                <a:solidFill>
                  <a:schemeClr val="dk1"/>
                </a:solidFill>
                <a:latin typeface="Calibri"/>
                <a:ea typeface="Calibri"/>
                <a:cs typeface="Calibri"/>
                <a:sym typeface="Calibri"/>
              </a:rPr>
              <a:t>The final output generated by the model, which might be something like: "Aspirin and ibuprofen both affect platelet aggregation and the gastrointestinal lining. Taking them together can increase the risk of gastrointestinal bleeding and may reduce the cardioprotective effects of aspirin. It is generally recommended to use them with caution and under medical advice."</a:t>
            </a:r>
            <a:endParaRPr sz="1800">
              <a:solidFill>
                <a:schemeClr val="dk1"/>
              </a:solidFill>
              <a:latin typeface="Calibri"/>
              <a:ea typeface="Calibri"/>
              <a:cs typeface="Calibri"/>
              <a:sym typeface="Calibri"/>
            </a:endParaRPr>
          </a:p>
        </p:txBody>
      </p:sp>
      <p:sp>
        <p:nvSpPr>
          <p:cNvPr id="248" name="Google Shape;248;p36"/>
          <p:cNvSpPr txBox="1"/>
          <p:nvPr/>
        </p:nvSpPr>
        <p:spPr>
          <a:xfrm>
            <a:off x="6081225" y="184613"/>
            <a:ext cx="2101800" cy="3840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GB" sz="2100">
                <a:solidFill>
                  <a:srgbClr val="FF0000"/>
                </a:solidFill>
                <a:latin typeface="Calibri"/>
                <a:ea typeface="Calibri"/>
                <a:cs typeface="Calibri"/>
                <a:sym typeface="Calibri"/>
              </a:rPr>
              <a:t>      Approach</a:t>
            </a:r>
            <a:endParaRPr sz="2100">
              <a:solidFill>
                <a:srgbClr val="FF0000"/>
              </a:solidFill>
              <a:latin typeface="Calibri"/>
              <a:ea typeface="Calibri"/>
              <a:cs typeface="Calibri"/>
              <a:sym typeface="Calibri"/>
            </a:endParaRPr>
          </a:p>
        </p:txBody>
      </p:sp>
      <p:pic>
        <p:nvPicPr>
          <p:cNvPr id="249" name="Google Shape;249;p36"/>
          <p:cNvPicPr preferRelativeResize="0"/>
          <p:nvPr/>
        </p:nvPicPr>
        <p:blipFill rotWithShape="1">
          <a:blip r:embed="rId3">
            <a:alphaModFix/>
          </a:blip>
          <a:srcRect b="0" l="0" r="0" t="4970"/>
          <a:stretch/>
        </p:blipFill>
        <p:spPr>
          <a:xfrm>
            <a:off x="8183016" y="1"/>
            <a:ext cx="960984" cy="1170264"/>
          </a:xfrm>
          <a:prstGeom prst="rect">
            <a:avLst/>
          </a:prstGeom>
          <a:noFill/>
          <a:ln>
            <a:noFill/>
          </a:ln>
        </p:spPr>
      </p:pic>
      <p:sp>
        <p:nvSpPr>
          <p:cNvPr id="250" name="Google Shape;250;p36"/>
          <p:cNvSpPr txBox="1"/>
          <p:nvPr/>
        </p:nvSpPr>
        <p:spPr>
          <a:xfrm>
            <a:off x="84200" y="16850"/>
            <a:ext cx="2718300" cy="30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sz="900">
                <a:solidFill>
                  <a:srgbClr val="888888"/>
                </a:solidFill>
              </a:rPr>
              <a:t>Multicontextual learning through incontext pruning with biomedical knowledge graph</a:t>
            </a:r>
            <a:endParaRPr sz="2100">
              <a:solidFill>
                <a:schemeClr val="dk1"/>
              </a:solidFill>
              <a:latin typeface="Calibri"/>
              <a:ea typeface="Calibri"/>
              <a:cs typeface="Calibri"/>
              <a:sym typeface="Calibri"/>
            </a:endParaRPr>
          </a:p>
        </p:txBody>
      </p:sp>
      <p:sp>
        <p:nvSpPr>
          <p:cNvPr id="251" name="Google Shape;251;p36"/>
          <p:cNvSpPr/>
          <p:nvPr/>
        </p:nvSpPr>
        <p:spPr>
          <a:xfrm>
            <a:off x="2468025" y="650291"/>
            <a:ext cx="5715000" cy="27300"/>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7"/>
          <p:cNvSpPr/>
          <p:nvPr/>
        </p:nvSpPr>
        <p:spPr>
          <a:xfrm>
            <a:off x="2286000" y="1185866"/>
            <a:ext cx="5715000" cy="27385"/>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59" name="Google Shape;259;p37"/>
          <p:cNvSpPr txBox="1"/>
          <p:nvPr/>
        </p:nvSpPr>
        <p:spPr>
          <a:xfrm>
            <a:off x="440225" y="1170275"/>
            <a:ext cx="8159100" cy="3233400"/>
          </a:xfrm>
          <a:prstGeom prst="rect">
            <a:avLst/>
          </a:prstGeom>
          <a:noFill/>
          <a:ln>
            <a:noFill/>
          </a:ln>
        </p:spPr>
        <p:txBody>
          <a:bodyPr anchorCtr="0" anchor="t" bIns="34275" lIns="68575" spcFirstLastPara="1" rIns="68575" wrap="square" tIns="34275">
            <a:noAutofit/>
          </a:bodyPr>
          <a:lstStyle/>
          <a:p>
            <a:pPr indent="0" lvl="0" marL="457200" rtl="0" algn="l">
              <a:lnSpc>
                <a:spcPct val="115000"/>
              </a:lnSpc>
              <a:spcBef>
                <a:spcPts val="1500"/>
              </a:spcBef>
              <a:spcAft>
                <a:spcPts val="0"/>
              </a:spcAft>
              <a:buNone/>
            </a:pPr>
            <a:r>
              <a:rPr lang="en-GB" sz="1800" u="sng">
                <a:solidFill>
                  <a:schemeClr val="dk1"/>
                </a:solidFill>
                <a:latin typeface="Calibri"/>
                <a:ea typeface="Calibri"/>
                <a:cs typeface="Calibri"/>
                <a:sym typeface="Calibri"/>
              </a:rPr>
              <a:t>Objective</a:t>
            </a:r>
            <a:r>
              <a:rPr lang="en-GB" sz="1800">
                <a:solidFill>
                  <a:schemeClr val="dk1"/>
                </a:solidFill>
                <a:latin typeface="Calibri"/>
                <a:ea typeface="Calibri"/>
                <a:cs typeface="Calibri"/>
                <a:sym typeface="Calibri"/>
              </a:rPr>
              <a:t>:</a:t>
            </a:r>
            <a:r>
              <a:rPr lang="en-GB" sz="1800">
                <a:solidFill>
                  <a:srgbClr val="374151"/>
                </a:solidFill>
                <a:latin typeface="Calibri"/>
                <a:ea typeface="Calibri"/>
                <a:cs typeface="Calibri"/>
                <a:sym typeface="Calibri"/>
              </a:rPr>
              <a:t> Integrate structured knowledge from biomedical knowledge graphs into Language Models (LLMs) for improved domain-specific accuracy.</a:t>
            </a:r>
            <a:endParaRPr sz="1800">
              <a:solidFill>
                <a:srgbClr val="374151"/>
              </a:solidFill>
              <a:latin typeface="Calibri"/>
              <a:ea typeface="Calibri"/>
              <a:cs typeface="Calibri"/>
              <a:sym typeface="Calibri"/>
            </a:endParaRPr>
          </a:p>
          <a:p>
            <a:pPr indent="0" lvl="0" marL="457200" rtl="0" algn="l">
              <a:lnSpc>
                <a:spcPct val="115000"/>
              </a:lnSpc>
              <a:spcBef>
                <a:spcPts val="1500"/>
              </a:spcBef>
              <a:spcAft>
                <a:spcPts val="0"/>
              </a:spcAft>
              <a:buNone/>
            </a:pPr>
            <a:r>
              <a:rPr lang="en-GB" sz="1800" u="sng">
                <a:solidFill>
                  <a:schemeClr val="dk1"/>
                </a:solidFill>
                <a:latin typeface="Calibri"/>
                <a:ea typeface="Calibri"/>
                <a:cs typeface="Calibri"/>
                <a:sym typeface="Calibri"/>
              </a:rPr>
              <a:t>Dynamic Retrieval</a:t>
            </a:r>
            <a:r>
              <a:rPr lang="en-GB" sz="1800">
                <a:solidFill>
                  <a:schemeClr val="dk1"/>
                </a:solidFill>
                <a:latin typeface="Calibri"/>
                <a:ea typeface="Calibri"/>
                <a:cs typeface="Calibri"/>
                <a:sym typeface="Calibri"/>
              </a:rPr>
              <a:t>:</a:t>
            </a:r>
            <a:r>
              <a:rPr lang="en-GB" sz="1800">
                <a:solidFill>
                  <a:srgbClr val="374151"/>
                </a:solidFill>
                <a:latin typeface="Calibri"/>
                <a:ea typeface="Calibri"/>
                <a:cs typeface="Calibri"/>
                <a:sym typeface="Calibri"/>
              </a:rPr>
              <a:t> The framework dynamically fetches relevant information from knowledge graphs during text generation.</a:t>
            </a:r>
            <a:endParaRPr sz="1800">
              <a:solidFill>
                <a:srgbClr val="374151"/>
              </a:solidFill>
              <a:latin typeface="Calibri"/>
              <a:ea typeface="Calibri"/>
              <a:cs typeface="Calibri"/>
              <a:sym typeface="Calibri"/>
            </a:endParaRPr>
          </a:p>
          <a:p>
            <a:pPr indent="-228600" lvl="0" marL="457200" rtl="0" algn="l">
              <a:lnSpc>
                <a:spcPct val="115000"/>
              </a:lnSpc>
              <a:spcBef>
                <a:spcPts val="1500"/>
              </a:spcBef>
              <a:spcAft>
                <a:spcPts val="0"/>
              </a:spcAft>
              <a:buClr>
                <a:srgbClr val="374151"/>
              </a:buClr>
              <a:buSzPts val="1800"/>
              <a:buFont typeface="Calibri"/>
              <a:buNone/>
            </a:pPr>
            <a:r>
              <a:rPr lang="en-GB" sz="1800" u="sng">
                <a:solidFill>
                  <a:schemeClr val="dk1"/>
                </a:solidFill>
                <a:latin typeface="Calibri"/>
                <a:ea typeface="Calibri"/>
                <a:cs typeface="Calibri"/>
                <a:sym typeface="Calibri"/>
              </a:rPr>
              <a:t>Performance Comparison</a:t>
            </a:r>
            <a:r>
              <a:rPr lang="en-GB" sz="1800">
                <a:solidFill>
                  <a:schemeClr val="dk1"/>
                </a:solidFill>
                <a:latin typeface="Calibri"/>
                <a:ea typeface="Calibri"/>
                <a:cs typeface="Calibri"/>
                <a:sym typeface="Calibri"/>
              </a:rPr>
              <a:t>:</a:t>
            </a:r>
            <a:r>
              <a:rPr lang="en-GB" sz="1800">
                <a:solidFill>
                  <a:srgbClr val="374151"/>
                </a:solidFill>
                <a:latin typeface="Calibri"/>
                <a:ea typeface="Calibri"/>
                <a:cs typeface="Calibri"/>
                <a:sym typeface="Calibri"/>
              </a:rPr>
              <a:t> Evaluate enhanced LLMs against baseline models without knowledge graph integration, demonstrating significant improvements.</a:t>
            </a:r>
            <a:endParaRPr sz="1800">
              <a:solidFill>
                <a:srgbClr val="374151"/>
              </a:solidFill>
              <a:latin typeface="Calibri"/>
              <a:ea typeface="Calibri"/>
              <a:cs typeface="Calibri"/>
              <a:sym typeface="Calibri"/>
            </a:endParaRPr>
          </a:p>
          <a:p>
            <a:pPr indent="-228600" lvl="0" marL="457200" rtl="0" algn="l">
              <a:lnSpc>
                <a:spcPct val="115000"/>
              </a:lnSpc>
              <a:spcBef>
                <a:spcPts val="0"/>
              </a:spcBef>
              <a:spcAft>
                <a:spcPts val="0"/>
              </a:spcAft>
              <a:buClr>
                <a:srgbClr val="374151"/>
              </a:buClr>
              <a:buSzPts val="1800"/>
              <a:buFont typeface="Calibri"/>
              <a:buNone/>
            </a:pPr>
            <a:r>
              <a:t/>
            </a:r>
            <a:endParaRPr sz="1800">
              <a:solidFill>
                <a:srgbClr val="374151"/>
              </a:solidFill>
              <a:latin typeface="Calibri"/>
              <a:ea typeface="Calibri"/>
              <a:cs typeface="Calibri"/>
              <a:sym typeface="Calibri"/>
            </a:endParaRPr>
          </a:p>
          <a:p>
            <a:pPr indent="-228600" lvl="0" marL="457200" rtl="0" algn="l">
              <a:lnSpc>
                <a:spcPct val="115000"/>
              </a:lnSpc>
              <a:spcBef>
                <a:spcPts val="0"/>
              </a:spcBef>
              <a:spcAft>
                <a:spcPts val="0"/>
              </a:spcAft>
              <a:buClr>
                <a:srgbClr val="374151"/>
              </a:buClr>
              <a:buSzPts val="1800"/>
              <a:buFont typeface="Calibri"/>
              <a:buNone/>
            </a:pPr>
            <a:r>
              <a:rPr lang="en-GB" sz="1800" u="sng">
                <a:solidFill>
                  <a:schemeClr val="dk1"/>
                </a:solidFill>
                <a:latin typeface="Calibri"/>
                <a:ea typeface="Calibri"/>
                <a:cs typeface="Calibri"/>
                <a:sym typeface="Calibri"/>
              </a:rPr>
              <a:t>Adaptability:</a:t>
            </a:r>
            <a:r>
              <a:rPr lang="en-GB" sz="1800">
                <a:solidFill>
                  <a:srgbClr val="374151"/>
                </a:solidFill>
                <a:latin typeface="Calibri"/>
                <a:ea typeface="Calibri"/>
                <a:cs typeface="Calibri"/>
                <a:sym typeface="Calibri"/>
              </a:rPr>
              <a:t> Explore the framework's adaptability to various prompt types, showcasing its versatility in enhancing LLMs across diverse scenarios. Our approach is independent to a graph query language, which enhances prompt flexibility</a:t>
            </a:r>
            <a:endParaRPr sz="1800">
              <a:solidFill>
                <a:srgbClr val="374151"/>
              </a:solidFill>
              <a:latin typeface="Calibri"/>
              <a:ea typeface="Calibri"/>
              <a:cs typeface="Calibri"/>
              <a:sym typeface="Calibri"/>
            </a:endParaRPr>
          </a:p>
          <a:p>
            <a:pPr indent="0" lvl="0" marL="0" marR="0" rtl="0" algn="just">
              <a:lnSpc>
                <a:spcPct val="100000"/>
              </a:lnSpc>
              <a:spcBef>
                <a:spcPts val="400"/>
              </a:spcBef>
              <a:spcAft>
                <a:spcPts val="0"/>
              </a:spcAft>
              <a:buNone/>
            </a:pPr>
            <a:r>
              <a:t/>
            </a:r>
            <a:endParaRPr sz="1800">
              <a:solidFill>
                <a:srgbClr val="0000FF"/>
              </a:solidFill>
              <a:latin typeface="Calibri"/>
              <a:ea typeface="Calibri"/>
              <a:cs typeface="Calibri"/>
              <a:sym typeface="Calibri"/>
            </a:endParaRPr>
          </a:p>
          <a:p>
            <a:pPr indent="12700" lvl="0" marL="254000" marR="0" rtl="0" algn="just">
              <a:lnSpc>
                <a:spcPct val="100000"/>
              </a:lnSpc>
              <a:spcBef>
                <a:spcPts val="400"/>
              </a:spcBef>
              <a:spcAft>
                <a:spcPts val="0"/>
              </a:spcAft>
              <a:buNone/>
            </a:pPr>
            <a:r>
              <a:t/>
            </a:r>
            <a:endParaRPr i="0" sz="1800" u="none" cap="none" strike="noStrike">
              <a:solidFill>
                <a:srgbClr val="000000"/>
              </a:solidFill>
              <a:latin typeface="Calibri"/>
              <a:ea typeface="Calibri"/>
              <a:cs typeface="Calibri"/>
              <a:sym typeface="Calibri"/>
            </a:endParaRPr>
          </a:p>
        </p:txBody>
      </p:sp>
      <p:sp>
        <p:nvSpPr>
          <p:cNvPr id="260" name="Google Shape;260;p37"/>
          <p:cNvSpPr txBox="1"/>
          <p:nvPr/>
        </p:nvSpPr>
        <p:spPr>
          <a:xfrm>
            <a:off x="2171700" y="742950"/>
            <a:ext cx="5886600" cy="346200"/>
          </a:xfrm>
          <a:prstGeom prst="rect">
            <a:avLst/>
          </a:prstGeom>
          <a:noFill/>
          <a:ln>
            <a:noFill/>
          </a:ln>
        </p:spPr>
        <p:txBody>
          <a:bodyPr anchorCtr="0" anchor="t" bIns="34275" lIns="68575" spcFirstLastPara="1" rIns="68575" wrap="square" tIns="34275">
            <a:spAutoFit/>
          </a:bodyPr>
          <a:lstStyle/>
          <a:p>
            <a:pPr indent="-254000" lvl="0" marL="254000" marR="0" rtl="0" algn="r">
              <a:lnSpc>
                <a:spcPct val="100000"/>
              </a:lnSpc>
              <a:spcBef>
                <a:spcPts val="0"/>
              </a:spcBef>
              <a:spcAft>
                <a:spcPts val="0"/>
              </a:spcAft>
              <a:buNone/>
            </a:pPr>
            <a:r>
              <a:rPr b="0" i="0" lang="en-GB" sz="1800" u="none" cap="none" strike="noStrike">
                <a:solidFill>
                  <a:srgbClr val="FF0000"/>
                </a:solidFill>
                <a:latin typeface="Trebuchet MS"/>
                <a:ea typeface="Trebuchet MS"/>
                <a:cs typeface="Trebuchet MS"/>
                <a:sym typeface="Trebuchet MS"/>
              </a:rPr>
              <a:t>Scope </a:t>
            </a:r>
            <a:endParaRPr sz="1100"/>
          </a:p>
        </p:txBody>
      </p:sp>
      <p:sp>
        <p:nvSpPr>
          <p:cNvPr id="261" name="Google Shape;261;p37"/>
          <p:cNvSpPr txBox="1"/>
          <p:nvPr/>
        </p:nvSpPr>
        <p:spPr>
          <a:xfrm>
            <a:off x="121920" y="110571"/>
            <a:ext cx="3086100" cy="2739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chemeClr val="dk1"/>
              </a:buClr>
              <a:buSzPts val="1100"/>
              <a:buFont typeface="Arial"/>
              <a:buNone/>
            </a:pPr>
            <a:r>
              <a:t/>
            </a:r>
            <a:endParaRPr sz="900">
              <a:solidFill>
                <a:srgbClr val="888888"/>
              </a:solidFill>
            </a:endParaRPr>
          </a:p>
          <a:p>
            <a:pPr indent="0" lvl="0" marL="0" rtl="0" algn="ctr">
              <a:spcBef>
                <a:spcPts val="0"/>
              </a:spcBef>
              <a:spcAft>
                <a:spcPts val="0"/>
              </a:spcAft>
              <a:buClr>
                <a:schemeClr val="dk1"/>
              </a:buClr>
              <a:buSzPts val="1100"/>
              <a:buFont typeface="Arial"/>
              <a:buNone/>
            </a:pPr>
            <a:r>
              <a:rPr lang="en-GB" sz="900">
                <a:solidFill>
                  <a:srgbClr val="888888"/>
                </a:solidFill>
              </a:rPr>
              <a:t>Multicontextual learning through incontext pruning with biomedical knowledge graph</a:t>
            </a:r>
            <a:endParaRPr sz="900">
              <a:solidFill>
                <a:srgbClr val="888888"/>
              </a:solidFill>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888888"/>
              </a:solidFill>
              <a:latin typeface="Arial"/>
              <a:ea typeface="Arial"/>
              <a:cs typeface="Arial"/>
              <a:sym typeface="Arial"/>
            </a:endParaRPr>
          </a:p>
        </p:txBody>
      </p:sp>
      <p:pic>
        <p:nvPicPr>
          <p:cNvPr id="262" name="Google Shape;262;p37"/>
          <p:cNvPicPr preferRelativeResize="0"/>
          <p:nvPr/>
        </p:nvPicPr>
        <p:blipFill rotWithShape="1">
          <a:blip r:embed="rId3">
            <a:alphaModFix/>
          </a:blip>
          <a:srcRect b="0" l="0" r="0" t="4970"/>
          <a:stretch/>
        </p:blipFill>
        <p:spPr>
          <a:xfrm>
            <a:off x="8183016" y="1"/>
            <a:ext cx="960984" cy="117026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8"/>
          <p:cNvSpPr/>
          <p:nvPr/>
        </p:nvSpPr>
        <p:spPr>
          <a:xfrm>
            <a:off x="2286000" y="1185866"/>
            <a:ext cx="5715000" cy="27300"/>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70" name="Google Shape;270;p38"/>
          <p:cNvSpPr txBox="1"/>
          <p:nvPr/>
        </p:nvSpPr>
        <p:spPr>
          <a:xfrm>
            <a:off x="499800" y="1348750"/>
            <a:ext cx="8159100" cy="3418500"/>
          </a:xfrm>
          <a:prstGeom prst="rect">
            <a:avLst/>
          </a:prstGeom>
          <a:noFill/>
          <a:ln>
            <a:noFill/>
          </a:ln>
        </p:spPr>
        <p:txBody>
          <a:bodyPr anchorCtr="0" anchor="t" bIns="34275" lIns="68575" spcFirstLastPara="1" rIns="68575" wrap="square" tIns="34275">
            <a:noAutofit/>
          </a:bodyPr>
          <a:lstStyle/>
          <a:p>
            <a:pPr indent="-228600" lvl="0" marL="457200" rtl="0" algn="l">
              <a:lnSpc>
                <a:spcPct val="115000"/>
              </a:lnSpc>
              <a:spcBef>
                <a:spcPts val="1500"/>
              </a:spcBef>
              <a:spcAft>
                <a:spcPts val="0"/>
              </a:spcAft>
              <a:buClr>
                <a:srgbClr val="374151"/>
              </a:buClr>
              <a:buSzPts val="1800"/>
              <a:buFont typeface="Calibri"/>
              <a:buNone/>
            </a:pPr>
            <a:r>
              <a:t/>
            </a:r>
            <a:endParaRPr sz="1800">
              <a:solidFill>
                <a:srgbClr val="374151"/>
              </a:solidFill>
              <a:latin typeface="Calibri"/>
              <a:ea typeface="Calibri"/>
              <a:cs typeface="Calibri"/>
              <a:sym typeface="Calibri"/>
            </a:endParaRPr>
          </a:p>
          <a:p>
            <a:pPr indent="0" lvl="0" marL="0" marR="0" rtl="0" algn="just">
              <a:lnSpc>
                <a:spcPct val="100000"/>
              </a:lnSpc>
              <a:spcBef>
                <a:spcPts val="400"/>
              </a:spcBef>
              <a:spcAft>
                <a:spcPts val="0"/>
              </a:spcAft>
              <a:buNone/>
            </a:pPr>
            <a:r>
              <a:t/>
            </a:r>
            <a:endParaRPr sz="1800">
              <a:solidFill>
                <a:srgbClr val="0000FF"/>
              </a:solidFill>
              <a:latin typeface="Calibri"/>
              <a:ea typeface="Calibri"/>
              <a:cs typeface="Calibri"/>
              <a:sym typeface="Calibri"/>
            </a:endParaRPr>
          </a:p>
          <a:p>
            <a:pPr indent="12700" lvl="0" marL="254000" marR="0" rtl="0" algn="just">
              <a:lnSpc>
                <a:spcPct val="100000"/>
              </a:lnSpc>
              <a:spcBef>
                <a:spcPts val="400"/>
              </a:spcBef>
              <a:spcAft>
                <a:spcPts val="0"/>
              </a:spcAft>
              <a:buNone/>
            </a:pPr>
            <a:r>
              <a:t/>
            </a:r>
            <a:endParaRPr i="0" sz="1800" u="none" cap="none" strike="noStrike">
              <a:solidFill>
                <a:srgbClr val="000000"/>
              </a:solidFill>
              <a:latin typeface="Calibri"/>
              <a:ea typeface="Calibri"/>
              <a:cs typeface="Calibri"/>
              <a:sym typeface="Calibri"/>
            </a:endParaRPr>
          </a:p>
        </p:txBody>
      </p:sp>
      <p:sp>
        <p:nvSpPr>
          <p:cNvPr id="271" name="Google Shape;271;p38"/>
          <p:cNvSpPr txBox="1"/>
          <p:nvPr/>
        </p:nvSpPr>
        <p:spPr>
          <a:xfrm>
            <a:off x="2171700" y="742950"/>
            <a:ext cx="5886600" cy="346200"/>
          </a:xfrm>
          <a:prstGeom prst="rect">
            <a:avLst/>
          </a:prstGeom>
          <a:noFill/>
          <a:ln>
            <a:noFill/>
          </a:ln>
        </p:spPr>
        <p:txBody>
          <a:bodyPr anchorCtr="0" anchor="t" bIns="34275" lIns="68575" spcFirstLastPara="1" rIns="68575" wrap="square" tIns="34275">
            <a:spAutoFit/>
          </a:bodyPr>
          <a:lstStyle/>
          <a:p>
            <a:pPr indent="-254000" lvl="0" marL="254000" marR="0" rtl="0" algn="r">
              <a:lnSpc>
                <a:spcPct val="100000"/>
              </a:lnSpc>
              <a:spcBef>
                <a:spcPts val="0"/>
              </a:spcBef>
              <a:spcAft>
                <a:spcPts val="0"/>
              </a:spcAft>
              <a:buNone/>
            </a:pPr>
            <a:r>
              <a:rPr b="0" i="0" lang="en-GB" sz="1800" u="none" cap="none" strike="noStrike">
                <a:solidFill>
                  <a:srgbClr val="FF0000"/>
                </a:solidFill>
                <a:latin typeface="Trebuchet MS"/>
                <a:ea typeface="Trebuchet MS"/>
                <a:cs typeface="Trebuchet MS"/>
                <a:sym typeface="Trebuchet MS"/>
              </a:rPr>
              <a:t>Feasibility study</a:t>
            </a:r>
            <a:endParaRPr sz="1100"/>
          </a:p>
        </p:txBody>
      </p:sp>
      <p:sp>
        <p:nvSpPr>
          <p:cNvPr id="272" name="Google Shape;272;p38"/>
          <p:cNvSpPr txBox="1"/>
          <p:nvPr/>
        </p:nvSpPr>
        <p:spPr>
          <a:xfrm>
            <a:off x="499800" y="474900"/>
            <a:ext cx="8729700" cy="466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a:p>
            <a:pPr indent="0" lvl="0" marL="0" rtl="0" algn="l">
              <a:spcBef>
                <a:spcPts val="0"/>
              </a:spcBef>
              <a:spcAft>
                <a:spcPts val="0"/>
              </a:spcAft>
              <a:buNone/>
            </a:pPr>
            <a:r>
              <a:t/>
            </a:r>
            <a:endParaRPr sz="2000">
              <a:solidFill>
                <a:schemeClr val="dk1"/>
              </a:solidFill>
              <a:latin typeface="Calibri"/>
              <a:ea typeface="Calibri"/>
              <a:cs typeface="Calibri"/>
              <a:sym typeface="Calibri"/>
            </a:endParaRPr>
          </a:p>
          <a:p>
            <a:pPr indent="0" lvl="0" marL="457200" rtl="0" algn="l">
              <a:spcBef>
                <a:spcPts val="0"/>
              </a:spcBef>
              <a:spcAft>
                <a:spcPts val="0"/>
              </a:spcAft>
              <a:buNone/>
            </a:pPr>
            <a:r>
              <a:rPr lang="en-GB"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GB" sz="2000">
                <a:solidFill>
                  <a:schemeClr val="dk1"/>
                </a:solidFill>
                <a:latin typeface="Calibri"/>
                <a:ea typeface="Calibri"/>
                <a:cs typeface="Calibri"/>
                <a:sym typeface="Calibri"/>
              </a:rPr>
              <a:t>Do not need any training data for operation</a:t>
            </a:r>
            <a:endParaRPr sz="2000">
              <a:solidFill>
                <a:schemeClr val="dk1"/>
              </a:solidFill>
              <a:latin typeface="Calibri"/>
              <a:ea typeface="Calibri"/>
              <a:cs typeface="Calibri"/>
              <a:sym typeface="Calibri"/>
            </a:endParaRPr>
          </a:p>
          <a:p>
            <a:pPr indent="0" lvl="0" marL="457200" rtl="0" algn="l">
              <a:spcBef>
                <a:spcPts val="0"/>
              </a:spcBef>
              <a:spcAft>
                <a:spcPts val="0"/>
              </a:spcAft>
              <a:buNone/>
            </a:pPr>
            <a:r>
              <a:rPr lang="en-GB" sz="2000">
                <a:solidFill>
                  <a:schemeClr val="dk1"/>
                </a:solidFill>
                <a:latin typeface="Calibri"/>
                <a:ea typeface="Calibri"/>
                <a:cs typeface="Calibri"/>
                <a:sym typeface="Calibri"/>
              </a:rPr>
              <a:t>Selectively includes relevant associations from the KG, making efficient use of the input token space. </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GB" sz="2000">
                <a:solidFill>
                  <a:schemeClr val="dk1"/>
                </a:solidFill>
                <a:latin typeface="Calibri"/>
                <a:ea typeface="Calibri"/>
                <a:cs typeface="Calibri"/>
                <a:sym typeface="Calibri"/>
              </a:rPr>
              <a:t>Ready access to abundant data on biomedicine</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GB" sz="2000">
                <a:solidFill>
                  <a:schemeClr val="dk1"/>
                </a:solidFill>
                <a:latin typeface="Calibri"/>
                <a:ea typeface="Calibri"/>
                <a:cs typeface="Calibri"/>
                <a:sym typeface="Calibri"/>
              </a:rPr>
              <a:t>Reference papers on </a:t>
            </a:r>
            <a:r>
              <a:rPr lang="en-GB" sz="2000">
                <a:solidFill>
                  <a:srgbClr val="1F2328"/>
                </a:solidFill>
                <a:highlight>
                  <a:srgbClr val="FFFFFF"/>
                </a:highlight>
                <a:latin typeface="Calibri"/>
                <a:ea typeface="Calibri"/>
                <a:cs typeface="Calibri"/>
                <a:sym typeface="Calibri"/>
              </a:rPr>
              <a:t>u</a:t>
            </a:r>
            <a:r>
              <a:rPr lang="en-GB" sz="2000">
                <a:solidFill>
                  <a:srgbClr val="1F2328"/>
                </a:solidFill>
                <a:highlight>
                  <a:srgbClr val="FFFFFF"/>
                </a:highlight>
                <a:latin typeface="Calibri"/>
                <a:ea typeface="Calibri"/>
                <a:cs typeface="Calibri"/>
                <a:sym typeface="Calibri"/>
              </a:rPr>
              <a:t>nifying Large Language Models and Knowledge Graphs</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GB" sz="2000">
                <a:solidFill>
                  <a:schemeClr val="dk1"/>
                </a:solidFill>
                <a:latin typeface="Calibri"/>
                <a:ea typeface="Calibri"/>
                <a:cs typeface="Calibri"/>
                <a:sym typeface="Calibri"/>
              </a:rPr>
              <a:t>O</a:t>
            </a:r>
            <a:r>
              <a:rPr lang="en-GB" sz="2000">
                <a:solidFill>
                  <a:schemeClr val="dk1"/>
                </a:solidFill>
                <a:latin typeface="Calibri"/>
                <a:ea typeface="Calibri"/>
                <a:cs typeface="Calibri"/>
                <a:sym typeface="Calibri"/>
              </a:rPr>
              <a:t>ur method demonstrates the capability to handle a variety of domain specific biomedical tasks without the need for additional pre-training or fine-tuning of the general-purpose LLMs. This approach not only streamlined the process but also made our approach cost-effective and time efficient. </a:t>
            </a:r>
            <a:endParaRPr sz="20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2000">
              <a:solidFill>
                <a:schemeClr val="dk1"/>
              </a:solidFill>
              <a:latin typeface="Calibri"/>
              <a:ea typeface="Calibri"/>
              <a:cs typeface="Calibri"/>
              <a:sym typeface="Calibri"/>
            </a:endParaRPr>
          </a:p>
          <a:p>
            <a:pPr indent="0" lvl="0" marL="0" rtl="0" algn="l">
              <a:spcBef>
                <a:spcPts val="0"/>
              </a:spcBef>
              <a:spcAft>
                <a:spcPts val="0"/>
              </a:spcAft>
              <a:buNone/>
            </a:pPr>
            <a:r>
              <a:t/>
            </a:r>
            <a:endParaRPr sz="2000">
              <a:solidFill>
                <a:schemeClr val="dk1"/>
              </a:solidFill>
              <a:latin typeface="Calibri"/>
              <a:ea typeface="Calibri"/>
              <a:cs typeface="Calibri"/>
              <a:sym typeface="Calibri"/>
            </a:endParaRPr>
          </a:p>
          <a:p>
            <a:pPr indent="0" lvl="0" marL="0" rtl="0" algn="l">
              <a:spcBef>
                <a:spcPts val="0"/>
              </a:spcBef>
              <a:spcAft>
                <a:spcPts val="0"/>
              </a:spcAft>
              <a:buNone/>
            </a:pPr>
            <a:r>
              <a:t/>
            </a:r>
            <a:endParaRPr sz="2000">
              <a:solidFill>
                <a:schemeClr val="dk1"/>
              </a:solidFill>
              <a:latin typeface="Calibri"/>
              <a:ea typeface="Calibri"/>
              <a:cs typeface="Calibri"/>
              <a:sym typeface="Calibri"/>
            </a:endParaRPr>
          </a:p>
        </p:txBody>
      </p:sp>
      <p:sp>
        <p:nvSpPr>
          <p:cNvPr id="273" name="Google Shape;273;p38"/>
          <p:cNvSpPr txBox="1"/>
          <p:nvPr/>
        </p:nvSpPr>
        <p:spPr>
          <a:xfrm>
            <a:off x="121920" y="110571"/>
            <a:ext cx="3086100" cy="2739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chemeClr val="dk1"/>
              </a:buClr>
              <a:buSzPts val="1100"/>
              <a:buFont typeface="Arial"/>
              <a:buNone/>
            </a:pPr>
            <a:r>
              <a:t/>
            </a:r>
            <a:endParaRPr sz="900">
              <a:solidFill>
                <a:srgbClr val="888888"/>
              </a:solidFill>
            </a:endParaRPr>
          </a:p>
          <a:p>
            <a:pPr indent="0" lvl="0" marL="0" rtl="0" algn="ctr">
              <a:spcBef>
                <a:spcPts val="0"/>
              </a:spcBef>
              <a:spcAft>
                <a:spcPts val="0"/>
              </a:spcAft>
              <a:buClr>
                <a:schemeClr val="dk1"/>
              </a:buClr>
              <a:buSzPts val="1100"/>
              <a:buFont typeface="Arial"/>
              <a:buNone/>
            </a:pPr>
            <a:r>
              <a:rPr lang="en-GB" sz="900">
                <a:solidFill>
                  <a:srgbClr val="888888"/>
                </a:solidFill>
              </a:rPr>
              <a:t>Multicontextual learning through incontext pruning with biomedical knowledge graph</a:t>
            </a:r>
            <a:endParaRPr sz="900">
              <a:solidFill>
                <a:srgbClr val="888888"/>
              </a:solidFill>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888888"/>
              </a:solidFill>
              <a:latin typeface="Arial"/>
              <a:ea typeface="Arial"/>
              <a:cs typeface="Arial"/>
              <a:sym typeface="Arial"/>
            </a:endParaRPr>
          </a:p>
        </p:txBody>
      </p:sp>
      <p:pic>
        <p:nvPicPr>
          <p:cNvPr id="274" name="Google Shape;274;p38"/>
          <p:cNvPicPr preferRelativeResize="0"/>
          <p:nvPr/>
        </p:nvPicPr>
        <p:blipFill rotWithShape="1">
          <a:blip r:embed="rId3">
            <a:alphaModFix/>
          </a:blip>
          <a:srcRect b="0" l="0" r="0" t="4970"/>
          <a:stretch/>
        </p:blipFill>
        <p:spPr>
          <a:xfrm>
            <a:off x="8183016" y="1"/>
            <a:ext cx="960984" cy="117026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9"/>
          <p:cNvSpPr/>
          <p:nvPr/>
        </p:nvSpPr>
        <p:spPr>
          <a:xfrm>
            <a:off x="2286000" y="1185866"/>
            <a:ext cx="5715000" cy="27300"/>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82" name="Google Shape;282;p39"/>
          <p:cNvSpPr txBox="1"/>
          <p:nvPr/>
        </p:nvSpPr>
        <p:spPr>
          <a:xfrm>
            <a:off x="499800" y="1348750"/>
            <a:ext cx="8159100" cy="3418500"/>
          </a:xfrm>
          <a:prstGeom prst="rect">
            <a:avLst/>
          </a:prstGeom>
          <a:noFill/>
          <a:ln>
            <a:noFill/>
          </a:ln>
        </p:spPr>
        <p:txBody>
          <a:bodyPr anchorCtr="0" anchor="t" bIns="34275" lIns="68575" spcFirstLastPara="1" rIns="68575" wrap="square" tIns="34275">
            <a:noAutofit/>
          </a:bodyPr>
          <a:lstStyle/>
          <a:p>
            <a:pPr indent="-228600" lvl="0" marL="457200" rtl="0" algn="l">
              <a:lnSpc>
                <a:spcPct val="115000"/>
              </a:lnSpc>
              <a:spcBef>
                <a:spcPts val="1500"/>
              </a:spcBef>
              <a:spcAft>
                <a:spcPts val="0"/>
              </a:spcAft>
              <a:buClr>
                <a:srgbClr val="374151"/>
              </a:buClr>
              <a:buSzPts val="1800"/>
              <a:buFont typeface="Calibri"/>
              <a:buNone/>
            </a:pPr>
            <a:r>
              <a:t/>
            </a:r>
            <a:endParaRPr sz="1800">
              <a:solidFill>
                <a:srgbClr val="374151"/>
              </a:solidFill>
              <a:latin typeface="Calibri"/>
              <a:ea typeface="Calibri"/>
              <a:cs typeface="Calibri"/>
              <a:sym typeface="Calibri"/>
            </a:endParaRPr>
          </a:p>
          <a:p>
            <a:pPr indent="0" lvl="0" marL="0" marR="0" rtl="0" algn="just">
              <a:lnSpc>
                <a:spcPct val="100000"/>
              </a:lnSpc>
              <a:spcBef>
                <a:spcPts val="400"/>
              </a:spcBef>
              <a:spcAft>
                <a:spcPts val="0"/>
              </a:spcAft>
              <a:buNone/>
            </a:pPr>
            <a:r>
              <a:t/>
            </a:r>
            <a:endParaRPr sz="1800">
              <a:solidFill>
                <a:srgbClr val="0000FF"/>
              </a:solidFill>
              <a:latin typeface="Calibri"/>
              <a:ea typeface="Calibri"/>
              <a:cs typeface="Calibri"/>
              <a:sym typeface="Calibri"/>
            </a:endParaRPr>
          </a:p>
          <a:p>
            <a:pPr indent="12700" lvl="0" marL="254000" marR="0" rtl="0" algn="just">
              <a:lnSpc>
                <a:spcPct val="100000"/>
              </a:lnSpc>
              <a:spcBef>
                <a:spcPts val="400"/>
              </a:spcBef>
              <a:spcAft>
                <a:spcPts val="0"/>
              </a:spcAft>
              <a:buNone/>
            </a:pPr>
            <a:r>
              <a:t/>
            </a:r>
            <a:endParaRPr i="0" sz="1800" u="none" cap="none" strike="noStrike">
              <a:solidFill>
                <a:srgbClr val="000000"/>
              </a:solidFill>
              <a:latin typeface="Calibri"/>
              <a:ea typeface="Calibri"/>
              <a:cs typeface="Calibri"/>
              <a:sym typeface="Calibri"/>
            </a:endParaRPr>
          </a:p>
        </p:txBody>
      </p:sp>
      <p:sp>
        <p:nvSpPr>
          <p:cNvPr id="283" name="Google Shape;283;p39"/>
          <p:cNvSpPr txBox="1"/>
          <p:nvPr/>
        </p:nvSpPr>
        <p:spPr>
          <a:xfrm>
            <a:off x="2171700" y="742950"/>
            <a:ext cx="5886600" cy="3462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lang="en-GB" sz="1800">
                <a:solidFill>
                  <a:srgbClr val="FF0000"/>
                </a:solidFill>
                <a:latin typeface="Trebuchet MS"/>
                <a:ea typeface="Trebuchet MS"/>
                <a:cs typeface="Trebuchet MS"/>
                <a:sym typeface="Trebuchet MS"/>
              </a:rPr>
              <a:t>                                                                CHALLENGES</a:t>
            </a:r>
            <a:endParaRPr sz="1800">
              <a:solidFill>
                <a:srgbClr val="FF0000"/>
              </a:solidFill>
              <a:latin typeface="Trebuchet MS"/>
              <a:ea typeface="Trebuchet MS"/>
              <a:cs typeface="Trebuchet MS"/>
              <a:sym typeface="Trebuchet MS"/>
            </a:endParaRPr>
          </a:p>
        </p:txBody>
      </p:sp>
      <p:sp>
        <p:nvSpPr>
          <p:cNvPr id="284" name="Google Shape;284;p39"/>
          <p:cNvSpPr txBox="1"/>
          <p:nvPr/>
        </p:nvSpPr>
        <p:spPr>
          <a:xfrm>
            <a:off x="1074200" y="1639225"/>
            <a:ext cx="6958200" cy="2571900"/>
          </a:xfrm>
          <a:prstGeom prst="rect">
            <a:avLst/>
          </a:prstGeom>
          <a:noFill/>
          <a:ln>
            <a:noFill/>
          </a:ln>
        </p:spPr>
        <p:txBody>
          <a:bodyPr anchorCtr="0" anchor="t" bIns="91425" lIns="91425" spcFirstLastPara="1" rIns="91425" wrap="square" tIns="91425">
            <a:noAutofit/>
          </a:bodyPr>
          <a:lstStyle/>
          <a:p>
            <a:pPr indent="0" lvl="0" marL="12700" rtl="0" algn="just">
              <a:lnSpc>
                <a:spcPct val="115000"/>
              </a:lnSpc>
              <a:spcBef>
                <a:spcPts val="0"/>
              </a:spcBef>
              <a:spcAft>
                <a:spcPts val="0"/>
              </a:spcAft>
              <a:buClr>
                <a:schemeClr val="dk1"/>
              </a:buClr>
              <a:buSzPts val="1100"/>
              <a:buFont typeface="Arial"/>
              <a:buNone/>
            </a:pPr>
            <a:r>
              <a:rPr lang="en-GB" sz="1800">
                <a:solidFill>
                  <a:schemeClr val="dk1"/>
                </a:solidFill>
                <a:latin typeface="Trebuchet MS"/>
                <a:ea typeface="Trebuchet MS"/>
                <a:cs typeface="Trebuchet MS"/>
                <a:sym typeface="Trebuchet MS"/>
              </a:rPr>
              <a:t>Challenges include ensuring real-time access to the knowledge graph, maintaining data privacy, and aligning the LLM's learning process with the structured data from the knowledge graph.</a:t>
            </a:r>
            <a:endParaRPr sz="1800">
              <a:solidFill>
                <a:schemeClr val="dk1"/>
              </a:solidFill>
              <a:latin typeface="Calibri"/>
              <a:ea typeface="Calibri"/>
              <a:cs typeface="Calibri"/>
              <a:sym typeface="Calibri"/>
            </a:endParaRPr>
          </a:p>
        </p:txBody>
      </p:sp>
      <p:sp>
        <p:nvSpPr>
          <p:cNvPr id="285" name="Google Shape;285;p39"/>
          <p:cNvSpPr txBox="1"/>
          <p:nvPr/>
        </p:nvSpPr>
        <p:spPr>
          <a:xfrm>
            <a:off x="121920" y="110571"/>
            <a:ext cx="3086100" cy="2739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chemeClr val="dk1"/>
              </a:buClr>
              <a:buSzPts val="1100"/>
              <a:buFont typeface="Arial"/>
              <a:buNone/>
            </a:pPr>
            <a:r>
              <a:t/>
            </a:r>
            <a:endParaRPr sz="900">
              <a:solidFill>
                <a:srgbClr val="888888"/>
              </a:solidFill>
            </a:endParaRPr>
          </a:p>
          <a:p>
            <a:pPr indent="0" lvl="0" marL="0" rtl="0" algn="ctr">
              <a:spcBef>
                <a:spcPts val="0"/>
              </a:spcBef>
              <a:spcAft>
                <a:spcPts val="0"/>
              </a:spcAft>
              <a:buClr>
                <a:schemeClr val="dk1"/>
              </a:buClr>
              <a:buSzPts val="1100"/>
              <a:buFont typeface="Arial"/>
              <a:buNone/>
            </a:pPr>
            <a:r>
              <a:rPr lang="en-GB" sz="900">
                <a:solidFill>
                  <a:srgbClr val="888888"/>
                </a:solidFill>
              </a:rPr>
              <a:t>Multicontextual learning through incontext pruning with biomedical knowledge graph</a:t>
            </a:r>
            <a:endParaRPr sz="900">
              <a:solidFill>
                <a:srgbClr val="888888"/>
              </a:solidFill>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888888"/>
              </a:solidFill>
              <a:latin typeface="Arial"/>
              <a:ea typeface="Arial"/>
              <a:cs typeface="Arial"/>
              <a:sym typeface="Arial"/>
            </a:endParaRPr>
          </a:p>
        </p:txBody>
      </p:sp>
      <p:pic>
        <p:nvPicPr>
          <p:cNvPr id="286" name="Google Shape;286;p39"/>
          <p:cNvPicPr preferRelativeResize="0"/>
          <p:nvPr/>
        </p:nvPicPr>
        <p:blipFill rotWithShape="1">
          <a:blip r:embed="rId3">
            <a:alphaModFix/>
          </a:blip>
          <a:srcRect b="0" l="0" r="0" t="4970"/>
          <a:stretch/>
        </p:blipFill>
        <p:spPr>
          <a:xfrm>
            <a:off x="8183016" y="1"/>
            <a:ext cx="960984" cy="117026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0"/>
          <p:cNvSpPr/>
          <p:nvPr/>
        </p:nvSpPr>
        <p:spPr>
          <a:xfrm>
            <a:off x="2286000" y="1185866"/>
            <a:ext cx="5715000" cy="27300"/>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94" name="Google Shape;294;p40"/>
          <p:cNvSpPr txBox="1"/>
          <p:nvPr/>
        </p:nvSpPr>
        <p:spPr>
          <a:xfrm>
            <a:off x="499800" y="1348750"/>
            <a:ext cx="8159100" cy="3418500"/>
          </a:xfrm>
          <a:prstGeom prst="rect">
            <a:avLst/>
          </a:prstGeom>
          <a:noFill/>
          <a:ln>
            <a:noFill/>
          </a:ln>
        </p:spPr>
        <p:txBody>
          <a:bodyPr anchorCtr="0" anchor="t" bIns="34275" lIns="68575" spcFirstLastPara="1" rIns="68575" wrap="square" tIns="34275">
            <a:noAutofit/>
          </a:bodyPr>
          <a:lstStyle/>
          <a:p>
            <a:pPr indent="-228600" lvl="0" marL="457200" rtl="0" algn="l">
              <a:lnSpc>
                <a:spcPct val="115000"/>
              </a:lnSpc>
              <a:spcBef>
                <a:spcPts val="1500"/>
              </a:spcBef>
              <a:spcAft>
                <a:spcPts val="0"/>
              </a:spcAft>
              <a:buClr>
                <a:srgbClr val="374151"/>
              </a:buClr>
              <a:buSzPts val="1800"/>
              <a:buFont typeface="Calibri"/>
              <a:buNone/>
            </a:pPr>
            <a:r>
              <a:t/>
            </a:r>
            <a:endParaRPr sz="1800">
              <a:solidFill>
                <a:srgbClr val="374151"/>
              </a:solidFill>
              <a:latin typeface="Calibri"/>
              <a:ea typeface="Calibri"/>
              <a:cs typeface="Calibri"/>
              <a:sym typeface="Calibri"/>
            </a:endParaRPr>
          </a:p>
          <a:p>
            <a:pPr indent="0" lvl="0" marL="0" marR="0" rtl="0" algn="just">
              <a:lnSpc>
                <a:spcPct val="100000"/>
              </a:lnSpc>
              <a:spcBef>
                <a:spcPts val="400"/>
              </a:spcBef>
              <a:spcAft>
                <a:spcPts val="0"/>
              </a:spcAft>
              <a:buNone/>
            </a:pPr>
            <a:r>
              <a:t/>
            </a:r>
            <a:endParaRPr sz="1800">
              <a:solidFill>
                <a:srgbClr val="0000FF"/>
              </a:solidFill>
              <a:latin typeface="Calibri"/>
              <a:ea typeface="Calibri"/>
              <a:cs typeface="Calibri"/>
              <a:sym typeface="Calibri"/>
            </a:endParaRPr>
          </a:p>
          <a:p>
            <a:pPr indent="12700" lvl="0" marL="254000" marR="0" rtl="0" algn="just">
              <a:lnSpc>
                <a:spcPct val="100000"/>
              </a:lnSpc>
              <a:spcBef>
                <a:spcPts val="400"/>
              </a:spcBef>
              <a:spcAft>
                <a:spcPts val="0"/>
              </a:spcAft>
              <a:buNone/>
            </a:pPr>
            <a:r>
              <a:t/>
            </a:r>
            <a:endParaRPr i="0" sz="1800" u="none" cap="none" strike="noStrike">
              <a:solidFill>
                <a:srgbClr val="000000"/>
              </a:solidFill>
              <a:latin typeface="Calibri"/>
              <a:ea typeface="Calibri"/>
              <a:cs typeface="Calibri"/>
              <a:sym typeface="Calibri"/>
            </a:endParaRPr>
          </a:p>
        </p:txBody>
      </p:sp>
      <p:sp>
        <p:nvSpPr>
          <p:cNvPr id="295" name="Google Shape;295;p40"/>
          <p:cNvSpPr txBox="1"/>
          <p:nvPr/>
        </p:nvSpPr>
        <p:spPr>
          <a:xfrm>
            <a:off x="2171700" y="742950"/>
            <a:ext cx="5886600" cy="3462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lang="en-GB" sz="1800">
                <a:solidFill>
                  <a:srgbClr val="FF0000"/>
                </a:solidFill>
                <a:latin typeface="Trebuchet MS"/>
                <a:ea typeface="Trebuchet MS"/>
                <a:cs typeface="Trebuchet MS"/>
                <a:sym typeface="Trebuchet MS"/>
              </a:rPr>
              <a:t>                                                                   DATASETS</a:t>
            </a:r>
            <a:endParaRPr sz="1800">
              <a:solidFill>
                <a:srgbClr val="FF0000"/>
              </a:solidFill>
              <a:latin typeface="Trebuchet MS"/>
              <a:ea typeface="Trebuchet MS"/>
              <a:cs typeface="Trebuchet MS"/>
              <a:sym typeface="Trebuchet MS"/>
            </a:endParaRPr>
          </a:p>
        </p:txBody>
      </p:sp>
      <p:sp>
        <p:nvSpPr>
          <p:cNvPr id="296" name="Google Shape;296;p40"/>
          <p:cNvSpPr txBox="1"/>
          <p:nvPr/>
        </p:nvSpPr>
        <p:spPr>
          <a:xfrm>
            <a:off x="865350" y="742950"/>
            <a:ext cx="7428000" cy="39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100">
              <a:solidFill>
                <a:schemeClr val="dk1"/>
              </a:solidFill>
              <a:latin typeface="Calibri"/>
              <a:ea typeface="Calibri"/>
              <a:cs typeface="Calibri"/>
              <a:sym typeface="Calibri"/>
            </a:endParaRPr>
          </a:p>
          <a:p>
            <a:pPr indent="0" lvl="0" marL="0" rtl="0" algn="l">
              <a:spcBef>
                <a:spcPts val="0"/>
              </a:spcBef>
              <a:spcAft>
                <a:spcPts val="0"/>
              </a:spcAft>
              <a:buNone/>
            </a:pPr>
            <a:r>
              <a:t/>
            </a:r>
            <a:endParaRPr sz="2100">
              <a:solidFill>
                <a:schemeClr val="dk1"/>
              </a:solidFill>
              <a:latin typeface="Calibri"/>
              <a:ea typeface="Calibri"/>
              <a:cs typeface="Calibri"/>
              <a:sym typeface="Calibri"/>
            </a:endParaRPr>
          </a:p>
          <a:p>
            <a:pPr indent="0" lvl="0" marL="0" rtl="0" algn="l">
              <a:spcBef>
                <a:spcPts val="0"/>
              </a:spcBef>
              <a:spcAft>
                <a:spcPts val="0"/>
              </a:spcAft>
              <a:buNone/>
            </a:pPr>
            <a:r>
              <a:t/>
            </a:r>
            <a:endParaRPr sz="2100">
              <a:solidFill>
                <a:schemeClr val="dk1"/>
              </a:solidFill>
              <a:latin typeface="Calibri"/>
              <a:ea typeface="Calibri"/>
              <a:cs typeface="Calibri"/>
              <a:sym typeface="Calibri"/>
            </a:endParaRPr>
          </a:p>
          <a:p>
            <a:pPr indent="457200" lvl="0" marL="0" rtl="0" algn="l">
              <a:spcBef>
                <a:spcPts val="0"/>
              </a:spcBef>
              <a:spcAft>
                <a:spcPts val="0"/>
              </a:spcAft>
              <a:buNone/>
            </a:pPr>
            <a:r>
              <a:rPr lang="en-GB" sz="2100" u="sng">
                <a:solidFill>
                  <a:schemeClr val="dk1"/>
                </a:solidFill>
                <a:latin typeface="Calibri"/>
                <a:ea typeface="Calibri"/>
                <a:cs typeface="Calibri"/>
                <a:sym typeface="Calibri"/>
              </a:rPr>
              <a:t>Ogbl-ddi</a:t>
            </a:r>
            <a:r>
              <a:rPr lang="en-GB" sz="2100">
                <a:solidFill>
                  <a:schemeClr val="dk1"/>
                </a:solidFill>
                <a:latin typeface="Calibri"/>
                <a:ea typeface="Calibri"/>
                <a:cs typeface="Calibri"/>
                <a:sym typeface="Calibri"/>
              </a:rPr>
              <a:t>:  </a:t>
            </a:r>
            <a:r>
              <a:rPr lang="en-GB" sz="2100" u="sng">
                <a:solidFill>
                  <a:schemeClr val="hlink"/>
                </a:solidFill>
                <a:latin typeface="Calibri"/>
                <a:ea typeface="Calibri"/>
                <a:cs typeface="Calibri"/>
                <a:sym typeface="Calibri"/>
                <a:hlinkClick r:id="rId3"/>
              </a:rPr>
              <a:t>https://ogb.stanford.edu/docs/linkprop/#ogbl-ddi</a:t>
            </a:r>
            <a:endParaRPr sz="2100">
              <a:solidFill>
                <a:schemeClr val="dk1"/>
              </a:solidFill>
              <a:latin typeface="Calibri"/>
              <a:ea typeface="Calibri"/>
              <a:cs typeface="Calibri"/>
              <a:sym typeface="Calibri"/>
            </a:endParaRPr>
          </a:p>
          <a:p>
            <a:pPr indent="457200" lvl="0" marL="0" rtl="0" algn="l">
              <a:spcBef>
                <a:spcPts val="0"/>
              </a:spcBef>
              <a:spcAft>
                <a:spcPts val="0"/>
              </a:spcAft>
              <a:buClr>
                <a:schemeClr val="dk1"/>
              </a:buClr>
              <a:buSzPts val="1100"/>
              <a:buFont typeface="Arial"/>
              <a:buNone/>
            </a:pPr>
            <a:r>
              <a:rPr lang="en-GB" sz="2100" u="sng">
                <a:solidFill>
                  <a:schemeClr val="dk1"/>
                </a:solidFill>
                <a:latin typeface="Calibri"/>
                <a:ea typeface="Calibri"/>
                <a:cs typeface="Calibri"/>
                <a:sym typeface="Calibri"/>
              </a:rPr>
              <a:t>DrugMechDB</a:t>
            </a:r>
            <a:r>
              <a:rPr lang="en-GB" sz="2100">
                <a:solidFill>
                  <a:schemeClr val="dk1"/>
                </a:solidFill>
                <a:latin typeface="Calibri"/>
                <a:ea typeface="Calibri"/>
                <a:cs typeface="Calibri"/>
                <a:sym typeface="Calibri"/>
              </a:rPr>
              <a:t> : </a:t>
            </a:r>
            <a:r>
              <a:rPr lang="en-GB" sz="2100" u="sng">
                <a:solidFill>
                  <a:schemeClr val="hlink"/>
                </a:solidFill>
                <a:latin typeface="Calibri"/>
                <a:ea typeface="Calibri"/>
                <a:cs typeface="Calibri"/>
                <a:sym typeface="Calibri"/>
                <a:hlinkClick r:id="rId4"/>
              </a:rPr>
              <a:t>https://sulab.github.io/DrugMechDB</a:t>
            </a:r>
            <a:endParaRPr sz="2100">
              <a:solidFill>
                <a:schemeClr val="dk1"/>
              </a:solidFill>
              <a:latin typeface="Calibri"/>
              <a:ea typeface="Calibri"/>
              <a:cs typeface="Calibri"/>
              <a:sym typeface="Calibri"/>
            </a:endParaRPr>
          </a:p>
          <a:p>
            <a:pPr indent="457200" lvl="0" marL="0" rtl="0" algn="l">
              <a:spcBef>
                <a:spcPts val="0"/>
              </a:spcBef>
              <a:spcAft>
                <a:spcPts val="0"/>
              </a:spcAft>
              <a:buClr>
                <a:schemeClr val="dk1"/>
              </a:buClr>
              <a:buSzPts val="1100"/>
              <a:buFont typeface="Arial"/>
              <a:buNone/>
            </a:pPr>
            <a:r>
              <a:rPr lang="en-GB" sz="2100" u="sng">
                <a:solidFill>
                  <a:schemeClr val="dk1"/>
                </a:solidFill>
                <a:latin typeface="Calibri"/>
                <a:ea typeface="Calibri"/>
                <a:cs typeface="Calibri"/>
                <a:sym typeface="Calibri"/>
              </a:rPr>
              <a:t>SPOKE </a:t>
            </a:r>
            <a:r>
              <a:rPr lang="en-GB" sz="2100">
                <a:solidFill>
                  <a:schemeClr val="dk1"/>
                </a:solidFill>
                <a:latin typeface="Calibri"/>
                <a:ea typeface="Calibri"/>
                <a:cs typeface="Calibri"/>
                <a:sym typeface="Calibri"/>
              </a:rPr>
              <a:t>: </a:t>
            </a:r>
            <a:r>
              <a:rPr lang="en-GB" sz="2100" u="sng">
                <a:solidFill>
                  <a:schemeClr val="hlink"/>
                </a:solidFill>
                <a:latin typeface="Calibri"/>
                <a:ea typeface="Calibri"/>
                <a:cs typeface="Calibri"/>
                <a:sym typeface="Calibri"/>
                <a:hlinkClick r:id="rId5"/>
              </a:rPr>
              <a:t>https://spoke.rbvi.ucsf.edu/neighborhood.html</a:t>
            </a:r>
            <a:endParaRPr sz="21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2100">
              <a:solidFill>
                <a:schemeClr val="dk1"/>
              </a:solidFill>
              <a:latin typeface="Calibri"/>
              <a:ea typeface="Calibri"/>
              <a:cs typeface="Calibri"/>
              <a:sym typeface="Calibri"/>
            </a:endParaRPr>
          </a:p>
          <a:p>
            <a:pPr indent="0" lvl="0" marL="0" rtl="0" algn="l">
              <a:spcBef>
                <a:spcPts val="0"/>
              </a:spcBef>
              <a:spcAft>
                <a:spcPts val="0"/>
              </a:spcAft>
              <a:buNone/>
            </a:pPr>
            <a:r>
              <a:t/>
            </a:r>
            <a:endParaRPr sz="2100">
              <a:solidFill>
                <a:schemeClr val="dk1"/>
              </a:solidFill>
              <a:latin typeface="Calibri"/>
              <a:ea typeface="Calibri"/>
              <a:cs typeface="Calibri"/>
              <a:sym typeface="Calibri"/>
            </a:endParaRPr>
          </a:p>
        </p:txBody>
      </p:sp>
      <p:pic>
        <p:nvPicPr>
          <p:cNvPr id="297" name="Google Shape;297;p40"/>
          <p:cNvPicPr preferRelativeResize="0"/>
          <p:nvPr/>
        </p:nvPicPr>
        <p:blipFill rotWithShape="1">
          <a:blip r:embed="rId6">
            <a:alphaModFix/>
          </a:blip>
          <a:srcRect b="0" l="0" r="0" t="4970"/>
          <a:stretch/>
        </p:blipFill>
        <p:spPr>
          <a:xfrm>
            <a:off x="8183016" y="1"/>
            <a:ext cx="960984" cy="1170264"/>
          </a:xfrm>
          <a:prstGeom prst="rect">
            <a:avLst/>
          </a:prstGeom>
          <a:noFill/>
          <a:ln>
            <a:noFill/>
          </a:ln>
        </p:spPr>
      </p:pic>
      <p:pic>
        <p:nvPicPr>
          <p:cNvPr id="298" name="Google Shape;298;p40"/>
          <p:cNvPicPr preferRelativeResize="0"/>
          <p:nvPr/>
        </p:nvPicPr>
        <p:blipFill rotWithShape="1">
          <a:blip r:embed="rId6">
            <a:alphaModFix/>
          </a:blip>
          <a:srcRect b="0" l="0" r="0" t="4970"/>
          <a:stretch/>
        </p:blipFill>
        <p:spPr>
          <a:xfrm>
            <a:off x="8183016" y="1"/>
            <a:ext cx="960984" cy="1170264"/>
          </a:xfrm>
          <a:prstGeom prst="rect">
            <a:avLst/>
          </a:prstGeom>
          <a:noFill/>
          <a:ln>
            <a:noFill/>
          </a:ln>
        </p:spPr>
      </p:pic>
      <p:sp>
        <p:nvSpPr>
          <p:cNvPr id="299" name="Google Shape;299;p40"/>
          <p:cNvSpPr txBox="1"/>
          <p:nvPr/>
        </p:nvSpPr>
        <p:spPr>
          <a:xfrm>
            <a:off x="121920" y="110571"/>
            <a:ext cx="3086100" cy="2739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chemeClr val="dk1"/>
              </a:buClr>
              <a:buSzPts val="1100"/>
              <a:buFont typeface="Arial"/>
              <a:buNone/>
            </a:pPr>
            <a:r>
              <a:t/>
            </a:r>
            <a:endParaRPr sz="900">
              <a:solidFill>
                <a:srgbClr val="888888"/>
              </a:solidFill>
            </a:endParaRPr>
          </a:p>
          <a:p>
            <a:pPr indent="0" lvl="0" marL="0" rtl="0" algn="ctr">
              <a:spcBef>
                <a:spcPts val="0"/>
              </a:spcBef>
              <a:spcAft>
                <a:spcPts val="0"/>
              </a:spcAft>
              <a:buClr>
                <a:schemeClr val="dk1"/>
              </a:buClr>
              <a:buSzPts val="1100"/>
              <a:buFont typeface="Arial"/>
              <a:buNone/>
            </a:pPr>
            <a:r>
              <a:rPr lang="en-GB" sz="900">
                <a:solidFill>
                  <a:srgbClr val="888888"/>
                </a:solidFill>
              </a:rPr>
              <a:t>Multicontextual learning through incontext pruning with biomedical knowledge graph</a:t>
            </a:r>
            <a:endParaRPr sz="900">
              <a:solidFill>
                <a:srgbClr val="888888"/>
              </a:solidFill>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888888"/>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1"/>
          <p:cNvSpPr/>
          <p:nvPr/>
        </p:nvSpPr>
        <p:spPr>
          <a:xfrm>
            <a:off x="2286000" y="1185866"/>
            <a:ext cx="5715000" cy="27300"/>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307" name="Google Shape;307;p41"/>
          <p:cNvSpPr txBox="1"/>
          <p:nvPr/>
        </p:nvSpPr>
        <p:spPr>
          <a:xfrm>
            <a:off x="2171700" y="742950"/>
            <a:ext cx="5886600" cy="3462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lang="en-GB" sz="1800">
                <a:solidFill>
                  <a:srgbClr val="FF0000"/>
                </a:solidFill>
                <a:latin typeface="Trebuchet MS"/>
                <a:ea typeface="Trebuchet MS"/>
                <a:cs typeface="Trebuchet MS"/>
                <a:sym typeface="Trebuchet MS"/>
              </a:rPr>
              <a:t>                                                                   DATASETS</a:t>
            </a:r>
            <a:endParaRPr sz="1800">
              <a:solidFill>
                <a:srgbClr val="FF0000"/>
              </a:solidFill>
              <a:latin typeface="Trebuchet MS"/>
              <a:ea typeface="Trebuchet MS"/>
              <a:cs typeface="Trebuchet MS"/>
              <a:sym typeface="Trebuchet MS"/>
            </a:endParaRPr>
          </a:p>
        </p:txBody>
      </p:sp>
      <p:sp>
        <p:nvSpPr>
          <p:cNvPr id="308" name="Google Shape;308;p41"/>
          <p:cNvSpPr txBox="1"/>
          <p:nvPr/>
        </p:nvSpPr>
        <p:spPr>
          <a:xfrm>
            <a:off x="865350" y="742950"/>
            <a:ext cx="7428000" cy="117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100">
              <a:solidFill>
                <a:schemeClr val="dk1"/>
              </a:solidFill>
              <a:latin typeface="Calibri"/>
              <a:ea typeface="Calibri"/>
              <a:cs typeface="Calibri"/>
              <a:sym typeface="Calibri"/>
            </a:endParaRPr>
          </a:p>
          <a:p>
            <a:pPr indent="0" lvl="0" marL="0" rtl="0" algn="l">
              <a:spcBef>
                <a:spcPts val="0"/>
              </a:spcBef>
              <a:spcAft>
                <a:spcPts val="0"/>
              </a:spcAft>
              <a:buNone/>
            </a:pPr>
            <a:r>
              <a:t/>
            </a:r>
            <a:endParaRPr sz="2100">
              <a:solidFill>
                <a:schemeClr val="dk1"/>
              </a:solidFill>
              <a:latin typeface="Calibri"/>
              <a:ea typeface="Calibri"/>
              <a:cs typeface="Calibri"/>
              <a:sym typeface="Calibri"/>
            </a:endParaRPr>
          </a:p>
          <a:p>
            <a:pPr indent="457200" lvl="0" marL="0" rtl="0" algn="l">
              <a:spcBef>
                <a:spcPts val="0"/>
              </a:spcBef>
              <a:spcAft>
                <a:spcPts val="0"/>
              </a:spcAft>
              <a:buNone/>
            </a:pPr>
            <a:r>
              <a:rPr lang="en-GB" sz="2100">
                <a:solidFill>
                  <a:schemeClr val="dk1"/>
                </a:solidFill>
                <a:latin typeface="Calibri"/>
                <a:ea typeface="Calibri"/>
                <a:cs typeface="Calibri"/>
                <a:sym typeface="Calibri"/>
              </a:rPr>
              <a:t>     </a:t>
            </a:r>
            <a:r>
              <a:rPr lang="en-GB" sz="2100" u="sng">
                <a:solidFill>
                  <a:schemeClr val="dk1"/>
                </a:solidFill>
                <a:latin typeface="Calibri"/>
                <a:ea typeface="Calibri"/>
                <a:cs typeface="Calibri"/>
                <a:sym typeface="Calibri"/>
              </a:rPr>
              <a:t>Ogbl-ddi</a:t>
            </a:r>
            <a:r>
              <a:rPr lang="en-GB" sz="2100">
                <a:solidFill>
                  <a:schemeClr val="dk1"/>
                </a:solidFill>
                <a:latin typeface="Calibri"/>
                <a:ea typeface="Calibri"/>
                <a:cs typeface="Calibri"/>
                <a:sym typeface="Calibri"/>
              </a:rPr>
              <a:t>:  </a:t>
            </a:r>
            <a:endParaRPr sz="21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2100">
              <a:solidFill>
                <a:schemeClr val="dk1"/>
              </a:solidFill>
              <a:latin typeface="Calibri"/>
              <a:ea typeface="Calibri"/>
              <a:cs typeface="Calibri"/>
              <a:sym typeface="Calibri"/>
            </a:endParaRPr>
          </a:p>
          <a:p>
            <a:pPr indent="0" lvl="0" marL="0" rtl="0" algn="l">
              <a:spcBef>
                <a:spcPts val="0"/>
              </a:spcBef>
              <a:spcAft>
                <a:spcPts val="0"/>
              </a:spcAft>
              <a:buNone/>
            </a:pPr>
            <a:r>
              <a:t/>
            </a:r>
            <a:endParaRPr sz="2100">
              <a:solidFill>
                <a:schemeClr val="dk1"/>
              </a:solidFill>
              <a:latin typeface="Calibri"/>
              <a:ea typeface="Calibri"/>
              <a:cs typeface="Calibri"/>
              <a:sym typeface="Calibri"/>
            </a:endParaRPr>
          </a:p>
        </p:txBody>
      </p:sp>
      <p:pic>
        <p:nvPicPr>
          <p:cNvPr id="309" name="Google Shape;309;p41"/>
          <p:cNvPicPr preferRelativeResize="0"/>
          <p:nvPr/>
        </p:nvPicPr>
        <p:blipFill rotWithShape="1">
          <a:blip r:embed="rId3">
            <a:alphaModFix/>
          </a:blip>
          <a:srcRect b="0" l="0" r="0" t="4970"/>
          <a:stretch/>
        </p:blipFill>
        <p:spPr>
          <a:xfrm>
            <a:off x="8183016" y="1"/>
            <a:ext cx="960984" cy="1170264"/>
          </a:xfrm>
          <a:prstGeom prst="rect">
            <a:avLst/>
          </a:prstGeom>
          <a:noFill/>
          <a:ln>
            <a:noFill/>
          </a:ln>
        </p:spPr>
      </p:pic>
      <p:pic>
        <p:nvPicPr>
          <p:cNvPr id="310" name="Google Shape;310;p41"/>
          <p:cNvPicPr preferRelativeResize="0"/>
          <p:nvPr/>
        </p:nvPicPr>
        <p:blipFill rotWithShape="1">
          <a:blip r:embed="rId3">
            <a:alphaModFix/>
          </a:blip>
          <a:srcRect b="0" l="0" r="0" t="4970"/>
          <a:stretch/>
        </p:blipFill>
        <p:spPr>
          <a:xfrm>
            <a:off x="8183016" y="1"/>
            <a:ext cx="960984" cy="1170264"/>
          </a:xfrm>
          <a:prstGeom prst="rect">
            <a:avLst/>
          </a:prstGeom>
          <a:noFill/>
          <a:ln>
            <a:noFill/>
          </a:ln>
        </p:spPr>
      </p:pic>
      <p:sp>
        <p:nvSpPr>
          <p:cNvPr id="311" name="Google Shape;311;p41"/>
          <p:cNvSpPr txBox="1"/>
          <p:nvPr/>
        </p:nvSpPr>
        <p:spPr>
          <a:xfrm>
            <a:off x="121920" y="110571"/>
            <a:ext cx="3086100" cy="2739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chemeClr val="dk1"/>
              </a:buClr>
              <a:buSzPts val="1100"/>
              <a:buFont typeface="Arial"/>
              <a:buNone/>
            </a:pPr>
            <a:r>
              <a:t/>
            </a:r>
            <a:endParaRPr sz="900">
              <a:solidFill>
                <a:srgbClr val="888888"/>
              </a:solidFill>
            </a:endParaRPr>
          </a:p>
          <a:p>
            <a:pPr indent="0" lvl="0" marL="0" rtl="0" algn="ctr">
              <a:spcBef>
                <a:spcPts val="0"/>
              </a:spcBef>
              <a:spcAft>
                <a:spcPts val="0"/>
              </a:spcAft>
              <a:buClr>
                <a:schemeClr val="dk1"/>
              </a:buClr>
              <a:buSzPts val="1100"/>
              <a:buFont typeface="Arial"/>
              <a:buNone/>
            </a:pPr>
            <a:r>
              <a:rPr lang="en-GB" sz="900">
                <a:solidFill>
                  <a:srgbClr val="888888"/>
                </a:solidFill>
              </a:rPr>
              <a:t>Multicontextual learning through incontext pruning with biomedical knowledge graph</a:t>
            </a:r>
            <a:endParaRPr sz="900">
              <a:solidFill>
                <a:srgbClr val="888888"/>
              </a:solidFill>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888888"/>
              </a:solidFill>
              <a:latin typeface="Arial"/>
              <a:ea typeface="Arial"/>
              <a:cs typeface="Arial"/>
              <a:sym typeface="Arial"/>
            </a:endParaRPr>
          </a:p>
        </p:txBody>
      </p:sp>
      <p:pic>
        <p:nvPicPr>
          <p:cNvPr id="312" name="Google Shape;312;p41"/>
          <p:cNvPicPr preferRelativeResize="0"/>
          <p:nvPr/>
        </p:nvPicPr>
        <p:blipFill rotWithShape="1">
          <a:blip r:embed="rId4">
            <a:alphaModFix/>
          </a:blip>
          <a:srcRect b="2199" l="2069" r="5543" t="2589"/>
          <a:stretch/>
        </p:blipFill>
        <p:spPr>
          <a:xfrm>
            <a:off x="5151750" y="1796950"/>
            <a:ext cx="3704499" cy="2785500"/>
          </a:xfrm>
          <a:prstGeom prst="rect">
            <a:avLst/>
          </a:prstGeom>
          <a:noFill/>
          <a:ln cap="flat" cmpd="sng" w="28575">
            <a:solidFill>
              <a:schemeClr val="dk2"/>
            </a:solidFill>
            <a:prstDash val="solid"/>
            <a:round/>
            <a:headEnd len="sm" w="sm" type="none"/>
            <a:tailEnd len="sm" w="sm" type="none"/>
          </a:ln>
        </p:spPr>
      </p:pic>
      <p:sp>
        <p:nvSpPr>
          <p:cNvPr id="313" name="Google Shape;313;p41"/>
          <p:cNvSpPr txBox="1"/>
          <p:nvPr/>
        </p:nvSpPr>
        <p:spPr>
          <a:xfrm>
            <a:off x="865350" y="1933350"/>
            <a:ext cx="4286400" cy="2785500"/>
          </a:xfrm>
          <a:prstGeom prst="rect">
            <a:avLst/>
          </a:prstGeom>
          <a:noFill/>
          <a:ln>
            <a:noFill/>
          </a:ln>
        </p:spPr>
        <p:txBody>
          <a:bodyPr anchorCtr="0" anchor="t" bIns="91425" lIns="91425" spcFirstLastPara="1" rIns="91425" wrap="square" tIns="91425">
            <a:noAutofit/>
          </a:bodyPr>
          <a:lstStyle/>
          <a:p>
            <a:pPr indent="-400050" lvl="0" marL="457200" rtl="0" algn="l">
              <a:spcBef>
                <a:spcPts val="0"/>
              </a:spcBef>
              <a:spcAft>
                <a:spcPts val="0"/>
              </a:spcAft>
              <a:buClr>
                <a:schemeClr val="dk1"/>
              </a:buClr>
              <a:buSzPts val="2700"/>
              <a:buFont typeface="Calibri"/>
              <a:buChar char="●"/>
            </a:pPr>
            <a:r>
              <a:rPr lang="en-GB" sz="2100">
                <a:solidFill>
                  <a:srgbClr val="242424"/>
                </a:solidFill>
                <a:highlight>
                  <a:srgbClr val="FFFFFF"/>
                </a:highlight>
                <a:latin typeface="Calibri"/>
                <a:ea typeface="Calibri"/>
                <a:cs typeface="Calibri"/>
                <a:sym typeface="Calibri"/>
              </a:rPr>
              <a:t>4,267 nodes</a:t>
            </a:r>
            <a:endParaRPr sz="2100">
              <a:solidFill>
                <a:srgbClr val="242424"/>
              </a:solidFill>
              <a:highlight>
                <a:srgbClr val="FFFFFF"/>
              </a:highlight>
              <a:latin typeface="Calibri"/>
              <a:ea typeface="Calibri"/>
              <a:cs typeface="Calibri"/>
              <a:sym typeface="Calibri"/>
            </a:endParaRPr>
          </a:p>
          <a:p>
            <a:pPr indent="-361950" lvl="0" marL="457200" rtl="0" algn="l">
              <a:spcBef>
                <a:spcPts val="0"/>
              </a:spcBef>
              <a:spcAft>
                <a:spcPts val="0"/>
              </a:spcAft>
              <a:buClr>
                <a:srgbClr val="242424"/>
              </a:buClr>
              <a:buSzPts val="2100"/>
              <a:buFont typeface="Calibri"/>
              <a:buChar char="●"/>
            </a:pPr>
            <a:r>
              <a:rPr lang="en-GB" sz="2100">
                <a:solidFill>
                  <a:srgbClr val="242424"/>
                </a:solidFill>
                <a:highlight>
                  <a:srgbClr val="FFFFFF"/>
                </a:highlight>
                <a:latin typeface="Calibri"/>
                <a:ea typeface="Calibri"/>
                <a:cs typeface="Calibri"/>
                <a:sym typeface="Calibri"/>
              </a:rPr>
              <a:t>1,334,889 edges</a:t>
            </a:r>
            <a:endParaRPr sz="2100">
              <a:solidFill>
                <a:srgbClr val="242424"/>
              </a:solidFill>
              <a:highlight>
                <a:srgbClr val="FFFFFF"/>
              </a:highlight>
              <a:latin typeface="Calibri"/>
              <a:ea typeface="Calibri"/>
              <a:cs typeface="Calibri"/>
              <a:sym typeface="Calibri"/>
            </a:endParaRPr>
          </a:p>
          <a:p>
            <a:pPr indent="-361950" lvl="0" marL="457200" rtl="0" algn="l">
              <a:spcBef>
                <a:spcPts val="0"/>
              </a:spcBef>
              <a:spcAft>
                <a:spcPts val="0"/>
              </a:spcAft>
              <a:buClr>
                <a:srgbClr val="242424"/>
              </a:buClr>
              <a:buSzPts val="2100"/>
              <a:buFont typeface="Calibri"/>
              <a:buChar char="●"/>
            </a:pPr>
            <a:r>
              <a:rPr lang="en-GB" sz="2100">
                <a:solidFill>
                  <a:srgbClr val="242424"/>
                </a:solidFill>
                <a:highlight>
                  <a:srgbClr val="FFFFFF"/>
                </a:highlight>
                <a:latin typeface="Calibri"/>
                <a:ea typeface="Calibri"/>
                <a:cs typeface="Calibri"/>
                <a:sym typeface="Calibri"/>
              </a:rPr>
              <a:t>Average node degree - 501</a:t>
            </a:r>
            <a:endParaRPr sz="2100">
              <a:solidFill>
                <a:srgbClr val="242424"/>
              </a:solidFill>
              <a:highlight>
                <a:srgbClr val="FFFFFF"/>
              </a:highlight>
              <a:latin typeface="Calibri"/>
              <a:ea typeface="Calibri"/>
              <a:cs typeface="Calibri"/>
              <a:sym typeface="Calibri"/>
            </a:endParaRPr>
          </a:p>
          <a:p>
            <a:pPr indent="-361950" lvl="0" marL="457200" rtl="0" algn="l">
              <a:spcBef>
                <a:spcPts val="0"/>
              </a:spcBef>
              <a:spcAft>
                <a:spcPts val="0"/>
              </a:spcAft>
              <a:buClr>
                <a:srgbClr val="242424"/>
              </a:buClr>
              <a:buSzPts val="2100"/>
              <a:buFont typeface="Calibri"/>
              <a:buChar char="●"/>
            </a:pPr>
            <a:r>
              <a:rPr lang="en-GB" sz="2100">
                <a:solidFill>
                  <a:srgbClr val="242424"/>
                </a:solidFill>
                <a:highlight>
                  <a:srgbClr val="FFFFFF"/>
                </a:highlight>
                <a:latin typeface="Calibri"/>
                <a:ea typeface="Calibri"/>
                <a:cs typeface="Calibri"/>
                <a:sym typeface="Calibri"/>
              </a:rPr>
              <a:t>Clustering coefficient - 0.51</a:t>
            </a:r>
            <a:endParaRPr sz="2100">
              <a:solidFill>
                <a:srgbClr val="242424"/>
              </a:solidFill>
              <a:highlight>
                <a:srgbClr val="FFFFFF"/>
              </a:highlight>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2"/>
          <p:cNvSpPr/>
          <p:nvPr/>
        </p:nvSpPr>
        <p:spPr>
          <a:xfrm>
            <a:off x="2286000" y="1185866"/>
            <a:ext cx="5715000" cy="27300"/>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321" name="Google Shape;321;p42"/>
          <p:cNvSpPr txBox="1"/>
          <p:nvPr/>
        </p:nvSpPr>
        <p:spPr>
          <a:xfrm>
            <a:off x="2171700" y="742950"/>
            <a:ext cx="5886600" cy="3462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lang="en-GB" sz="1800">
                <a:solidFill>
                  <a:srgbClr val="FF0000"/>
                </a:solidFill>
                <a:latin typeface="Trebuchet MS"/>
                <a:ea typeface="Trebuchet MS"/>
                <a:cs typeface="Trebuchet MS"/>
                <a:sym typeface="Trebuchet MS"/>
              </a:rPr>
              <a:t>                                                                   DATASETS</a:t>
            </a:r>
            <a:endParaRPr sz="1800">
              <a:solidFill>
                <a:srgbClr val="FF0000"/>
              </a:solidFill>
              <a:latin typeface="Trebuchet MS"/>
              <a:ea typeface="Trebuchet MS"/>
              <a:cs typeface="Trebuchet MS"/>
              <a:sym typeface="Trebuchet MS"/>
            </a:endParaRPr>
          </a:p>
        </p:txBody>
      </p:sp>
      <p:sp>
        <p:nvSpPr>
          <p:cNvPr id="322" name="Google Shape;322;p42"/>
          <p:cNvSpPr txBox="1"/>
          <p:nvPr/>
        </p:nvSpPr>
        <p:spPr>
          <a:xfrm>
            <a:off x="755025" y="417050"/>
            <a:ext cx="7428000" cy="112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100">
              <a:solidFill>
                <a:schemeClr val="dk1"/>
              </a:solidFill>
              <a:latin typeface="Calibri"/>
              <a:ea typeface="Calibri"/>
              <a:cs typeface="Calibri"/>
              <a:sym typeface="Calibri"/>
            </a:endParaRPr>
          </a:p>
          <a:p>
            <a:pPr indent="0" lvl="0" marL="0" rtl="0" algn="l">
              <a:spcBef>
                <a:spcPts val="0"/>
              </a:spcBef>
              <a:spcAft>
                <a:spcPts val="0"/>
              </a:spcAft>
              <a:buNone/>
            </a:pPr>
            <a:r>
              <a:t/>
            </a:r>
            <a:endParaRPr sz="2100">
              <a:solidFill>
                <a:schemeClr val="dk1"/>
              </a:solidFill>
              <a:latin typeface="Calibri"/>
              <a:ea typeface="Calibri"/>
              <a:cs typeface="Calibri"/>
              <a:sym typeface="Calibri"/>
            </a:endParaRPr>
          </a:p>
          <a:p>
            <a:pPr indent="457200" lvl="0" marL="0" rtl="0" algn="l">
              <a:spcBef>
                <a:spcPts val="0"/>
              </a:spcBef>
              <a:spcAft>
                <a:spcPts val="0"/>
              </a:spcAft>
              <a:buNone/>
            </a:pPr>
            <a:r>
              <a:rPr lang="en-GB" sz="2100">
                <a:solidFill>
                  <a:schemeClr val="dk1"/>
                </a:solidFill>
                <a:latin typeface="Calibri"/>
                <a:ea typeface="Calibri"/>
                <a:cs typeface="Calibri"/>
                <a:sym typeface="Calibri"/>
              </a:rPr>
              <a:t>     </a:t>
            </a:r>
            <a:r>
              <a:rPr lang="en-GB" sz="2100" u="sng">
                <a:solidFill>
                  <a:schemeClr val="dk1"/>
                </a:solidFill>
                <a:highlight>
                  <a:srgbClr val="FFFFFF"/>
                </a:highlight>
                <a:latin typeface="Calibri"/>
                <a:ea typeface="Calibri"/>
                <a:cs typeface="Calibri"/>
                <a:sym typeface="Calibri"/>
                <a:hlinkClick r:id="rId3">
                  <a:extLst>
                    <a:ext uri="{A12FA001-AC4F-418D-AE19-62706E023703}">
                      <ahyp:hlinkClr val="tx"/>
                    </a:ext>
                  </a:extLst>
                </a:hlinkClick>
              </a:rPr>
              <a:t>DrugMechDB: A Curated Database of Drug Mechanisms</a:t>
            </a:r>
            <a:endParaRPr sz="21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2100">
              <a:solidFill>
                <a:schemeClr val="dk1"/>
              </a:solidFill>
              <a:latin typeface="Calibri"/>
              <a:ea typeface="Calibri"/>
              <a:cs typeface="Calibri"/>
              <a:sym typeface="Calibri"/>
            </a:endParaRPr>
          </a:p>
          <a:p>
            <a:pPr indent="0" lvl="0" marL="0" rtl="0" algn="l">
              <a:spcBef>
                <a:spcPts val="0"/>
              </a:spcBef>
              <a:spcAft>
                <a:spcPts val="0"/>
              </a:spcAft>
              <a:buNone/>
            </a:pPr>
            <a:r>
              <a:t/>
            </a:r>
            <a:endParaRPr sz="2100">
              <a:solidFill>
                <a:schemeClr val="dk1"/>
              </a:solidFill>
              <a:latin typeface="Calibri"/>
              <a:ea typeface="Calibri"/>
              <a:cs typeface="Calibri"/>
              <a:sym typeface="Calibri"/>
            </a:endParaRPr>
          </a:p>
        </p:txBody>
      </p:sp>
      <p:pic>
        <p:nvPicPr>
          <p:cNvPr id="323" name="Google Shape;323;p42"/>
          <p:cNvPicPr preferRelativeResize="0"/>
          <p:nvPr/>
        </p:nvPicPr>
        <p:blipFill rotWithShape="1">
          <a:blip r:embed="rId4">
            <a:alphaModFix/>
          </a:blip>
          <a:srcRect b="0" l="0" r="0" t="4970"/>
          <a:stretch/>
        </p:blipFill>
        <p:spPr>
          <a:xfrm>
            <a:off x="8183016" y="1"/>
            <a:ext cx="960984" cy="1170264"/>
          </a:xfrm>
          <a:prstGeom prst="rect">
            <a:avLst/>
          </a:prstGeom>
          <a:noFill/>
          <a:ln>
            <a:noFill/>
          </a:ln>
        </p:spPr>
      </p:pic>
      <p:pic>
        <p:nvPicPr>
          <p:cNvPr id="324" name="Google Shape;324;p42"/>
          <p:cNvPicPr preferRelativeResize="0"/>
          <p:nvPr/>
        </p:nvPicPr>
        <p:blipFill rotWithShape="1">
          <a:blip r:embed="rId4">
            <a:alphaModFix/>
          </a:blip>
          <a:srcRect b="0" l="0" r="0" t="4970"/>
          <a:stretch/>
        </p:blipFill>
        <p:spPr>
          <a:xfrm>
            <a:off x="8183016" y="1"/>
            <a:ext cx="960984" cy="1170264"/>
          </a:xfrm>
          <a:prstGeom prst="rect">
            <a:avLst/>
          </a:prstGeom>
          <a:noFill/>
          <a:ln>
            <a:noFill/>
          </a:ln>
        </p:spPr>
      </p:pic>
      <p:sp>
        <p:nvSpPr>
          <p:cNvPr id="325" name="Google Shape;325;p42"/>
          <p:cNvSpPr txBox="1"/>
          <p:nvPr/>
        </p:nvSpPr>
        <p:spPr>
          <a:xfrm>
            <a:off x="121920" y="110571"/>
            <a:ext cx="3086100" cy="2739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chemeClr val="dk1"/>
              </a:buClr>
              <a:buSzPts val="1100"/>
              <a:buFont typeface="Arial"/>
              <a:buNone/>
            </a:pPr>
            <a:r>
              <a:t/>
            </a:r>
            <a:endParaRPr sz="900">
              <a:solidFill>
                <a:srgbClr val="888888"/>
              </a:solidFill>
            </a:endParaRPr>
          </a:p>
          <a:p>
            <a:pPr indent="0" lvl="0" marL="0" rtl="0" algn="ctr">
              <a:spcBef>
                <a:spcPts val="0"/>
              </a:spcBef>
              <a:spcAft>
                <a:spcPts val="0"/>
              </a:spcAft>
              <a:buClr>
                <a:schemeClr val="dk1"/>
              </a:buClr>
              <a:buSzPts val="1100"/>
              <a:buFont typeface="Arial"/>
              <a:buNone/>
            </a:pPr>
            <a:r>
              <a:rPr lang="en-GB" sz="900">
                <a:solidFill>
                  <a:srgbClr val="888888"/>
                </a:solidFill>
              </a:rPr>
              <a:t>Multicontextual learning through incontext pruning with biomedical knowledge graph</a:t>
            </a:r>
            <a:endParaRPr sz="900">
              <a:solidFill>
                <a:srgbClr val="888888"/>
              </a:solidFill>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888888"/>
              </a:solidFill>
              <a:latin typeface="Arial"/>
              <a:ea typeface="Arial"/>
              <a:cs typeface="Arial"/>
              <a:sym typeface="Arial"/>
            </a:endParaRPr>
          </a:p>
        </p:txBody>
      </p:sp>
      <p:pic>
        <p:nvPicPr>
          <p:cNvPr id="326" name="Google Shape;326;p42"/>
          <p:cNvPicPr preferRelativeResize="0"/>
          <p:nvPr/>
        </p:nvPicPr>
        <p:blipFill>
          <a:blip r:embed="rId5">
            <a:alphaModFix/>
          </a:blip>
          <a:stretch>
            <a:fillRect/>
          </a:stretch>
        </p:blipFill>
        <p:spPr>
          <a:xfrm>
            <a:off x="1022926" y="1570125"/>
            <a:ext cx="7098151" cy="3471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p:nvPr/>
        </p:nvSpPr>
        <p:spPr>
          <a:xfrm>
            <a:off x="2286000" y="1185866"/>
            <a:ext cx="5715000" cy="27385"/>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33" name="Google Shape;133;p25"/>
          <p:cNvSpPr txBox="1"/>
          <p:nvPr/>
        </p:nvSpPr>
        <p:spPr>
          <a:xfrm>
            <a:off x="1210250" y="1365650"/>
            <a:ext cx="6400800" cy="3543300"/>
          </a:xfrm>
          <a:prstGeom prst="rect">
            <a:avLst/>
          </a:prstGeom>
          <a:noFill/>
          <a:ln>
            <a:noFill/>
          </a:ln>
        </p:spPr>
        <p:txBody>
          <a:bodyPr anchorCtr="0" anchor="t" bIns="34275" lIns="68575" spcFirstLastPara="1" rIns="68575" wrap="square" tIns="34275">
            <a:noAutofit/>
          </a:bodyPr>
          <a:lstStyle/>
          <a:p>
            <a:pPr indent="-247650" lvl="0" marL="508000" marR="0" rtl="0" algn="just">
              <a:lnSpc>
                <a:spcPct val="100000"/>
              </a:lnSpc>
              <a:spcBef>
                <a:spcPts val="0"/>
              </a:spcBef>
              <a:spcAft>
                <a:spcPts val="0"/>
              </a:spcAft>
              <a:buClr>
                <a:srgbClr val="000000"/>
              </a:buClr>
              <a:buSzPts val="2100"/>
              <a:buFont typeface="Arial"/>
              <a:buChar char="•"/>
            </a:pPr>
            <a:r>
              <a:rPr b="0" i="0" lang="en-GB" sz="2100" u="none" cap="none" strike="noStrike">
                <a:solidFill>
                  <a:srgbClr val="0000FF"/>
                </a:solidFill>
                <a:latin typeface="Trebuchet MS"/>
                <a:ea typeface="Trebuchet MS"/>
                <a:cs typeface="Trebuchet MS"/>
                <a:sym typeface="Trebuchet MS"/>
              </a:rPr>
              <a:t>Problem Statement</a:t>
            </a:r>
            <a:endParaRPr b="0" i="0" sz="2100" u="none" cap="none" strike="noStrike">
              <a:solidFill>
                <a:srgbClr val="0000FF"/>
              </a:solidFill>
              <a:latin typeface="Trebuchet MS"/>
              <a:ea typeface="Trebuchet MS"/>
              <a:cs typeface="Trebuchet MS"/>
              <a:sym typeface="Trebuchet MS"/>
            </a:endParaRPr>
          </a:p>
          <a:p>
            <a:pPr indent="-247650" lvl="0" marL="508000" marR="0" rtl="0" algn="just">
              <a:lnSpc>
                <a:spcPct val="100000"/>
              </a:lnSpc>
              <a:spcBef>
                <a:spcPts val="0"/>
              </a:spcBef>
              <a:spcAft>
                <a:spcPts val="0"/>
              </a:spcAft>
              <a:buClr>
                <a:srgbClr val="0000FF"/>
              </a:buClr>
              <a:buSzPts val="2100"/>
              <a:buFont typeface="Trebuchet MS"/>
              <a:buChar char="•"/>
            </a:pPr>
            <a:r>
              <a:rPr lang="en-GB" sz="2100">
                <a:solidFill>
                  <a:srgbClr val="0000FF"/>
                </a:solidFill>
                <a:latin typeface="Trebuchet MS"/>
                <a:ea typeface="Trebuchet MS"/>
                <a:cs typeface="Trebuchet MS"/>
                <a:sym typeface="Trebuchet MS"/>
              </a:rPr>
              <a:t>Why use LLM + KG</a:t>
            </a:r>
            <a:endParaRPr sz="2100">
              <a:solidFill>
                <a:srgbClr val="0000FF"/>
              </a:solidFill>
              <a:latin typeface="Trebuchet MS"/>
              <a:ea typeface="Trebuchet MS"/>
              <a:cs typeface="Trebuchet MS"/>
              <a:sym typeface="Trebuchet MS"/>
            </a:endParaRPr>
          </a:p>
          <a:p>
            <a:pPr indent="-247650" lvl="0" marL="508000" marR="0" rtl="0" algn="just">
              <a:lnSpc>
                <a:spcPct val="100000"/>
              </a:lnSpc>
              <a:spcBef>
                <a:spcPts val="0"/>
              </a:spcBef>
              <a:spcAft>
                <a:spcPts val="0"/>
              </a:spcAft>
              <a:buClr>
                <a:srgbClr val="0000FF"/>
              </a:buClr>
              <a:buSzPts val="2100"/>
              <a:buFont typeface="Trebuchet MS"/>
              <a:buChar char="•"/>
            </a:pPr>
            <a:r>
              <a:rPr lang="en-GB" sz="2100">
                <a:solidFill>
                  <a:srgbClr val="0000FF"/>
                </a:solidFill>
                <a:latin typeface="Trebuchet MS"/>
                <a:ea typeface="Trebuchet MS"/>
                <a:cs typeface="Trebuchet MS"/>
                <a:sym typeface="Trebuchet MS"/>
              </a:rPr>
              <a:t>Novelty</a:t>
            </a:r>
            <a:endParaRPr sz="2100">
              <a:solidFill>
                <a:srgbClr val="0000FF"/>
              </a:solidFill>
              <a:latin typeface="Trebuchet MS"/>
              <a:ea typeface="Trebuchet MS"/>
              <a:cs typeface="Trebuchet MS"/>
              <a:sym typeface="Trebuchet MS"/>
            </a:endParaRPr>
          </a:p>
          <a:p>
            <a:pPr indent="-247650" lvl="0" marL="508000" marR="0" rtl="0" algn="just">
              <a:lnSpc>
                <a:spcPct val="100000"/>
              </a:lnSpc>
              <a:spcBef>
                <a:spcPts val="0"/>
              </a:spcBef>
              <a:spcAft>
                <a:spcPts val="0"/>
              </a:spcAft>
              <a:buClr>
                <a:srgbClr val="0000FF"/>
              </a:buClr>
              <a:buSzPts val="2100"/>
              <a:buFont typeface="Trebuchet MS"/>
              <a:buChar char="•"/>
            </a:pPr>
            <a:r>
              <a:rPr lang="en-GB" sz="2100">
                <a:solidFill>
                  <a:srgbClr val="0000FF"/>
                </a:solidFill>
                <a:latin typeface="Trebuchet MS"/>
                <a:ea typeface="Trebuchet MS"/>
                <a:cs typeface="Trebuchet MS"/>
                <a:sym typeface="Trebuchet MS"/>
              </a:rPr>
              <a:t>Approach</a:t>
            </a:r>
            <a:endParaRPr sz="2100">
              <a:solidFill>
                <a:srgbClr val="0000FF"/>
              </a:solidFill>
              <a:latin typeface="Trebuchet MS"/>
              <a:ea typeface="Trebuchet MS"/>
              <a:cs typeface="Trebuchet MS"/>
              <a:sym typeface="Trebuchet MS"/>
            </a:endParaRPr>
          </a:p>
          <a:p>
            <a:pPr indent="-247650" lvl="0" marL="508000" marR="0" rtl="0" algn="just">
              <a:lnSpc>
                <a:spcPct val="100000"/>
              </a:lnSpc>
              <a:spcBef>
                <a:spcPts val="400"/>
              </a:spcBef>
              <a:spcAft>
                <a:spcPts val="0"/>
              </a:spcAft>
              <a:buClr>
                <a:srgbClr val="000000"/>
              </a:buClr>
              <a:buSzPts val="2100"/>
              <a:buFont typeface="Arial"/>
              <a:buChar char="•"/>
            </a:pPr>
            <a:r>
              <a:rPr b="0" i="0" lang="en-GB" sz="2100" u="none" cap="none" strike="noStrike">
                <a:solidFill>
                  <a:srgbClr val="0000FF"/>
                </a:solidFill>
                <a:latin typeface="Trebuchet MS"/>
                <a:ea typeface="Trebuchet MS"/>
                <a:cs typeface="Trebuchet MS"/>
                <a:sym typeface="Trebuchet MS"/>
              </a:rPr>
              <a:t>Scope and Feasibility study</a:t>
            </a:r>
            <a:endParaRPr b="0" i="0" sz="2100" u="none" cap="none" strike="noStrike">
              <a:solidFill>
                <a:srgbClr val="0000FF"/>
              </a:solidFill>
              <a:latin typeface="Trebuchet MS"/>
              <a:ea typeface="Trebuchet MS"/>
              <a:cs typeface="Trebuchet MS"/>
              <a:sym typeface="Trebuchet MS"/>
            </a:endParaRPr>
          </a:p>
          <a:p>
            <a:pPr indent="-247650" lvl="0" marL="508000" marR="0" rtl="0" algn="just">
              <a:lnSpc>
                <a:spcPct val="100000"/>
              </a:lnSpc>
              <a:spcBef>
                <a:spcPts val="400"/>
              </a:spcBef>
              <a:spcAft>
                <a:spcPts val="0"/>
              </a:spcAft>
              <a:buClr>
                <a:srgbClr val="0000FF"/>
              </a:buClr>
              <a:buSzPts val="2100"/>
              <a:buFont typeface="Trebuchet MS"/>
              <a:buChar char="•"/>
            </a:pPr>
            <a:r>
              <a:rPr lang="en-GB" sz="2100">
                <a:solidFill>
                  <a:srgbClr val="0000FF"/>
                </a:solidFill>
                <a:latin typeface="Trebuchet MS"/>
                <a:ea typeface="Trebuchet MS"/>
                <a:cs typeface="Trebuchet MS"/>
                <a:sym typeface="Trebuchet MS"/>
              </a:rPr>
              <a:t>Dataset</a:t>
            </a:r>
            <a:endParaRPr sz="2100">
              <a:solidFill>
                <a:srgbClr val="0000FF"/>
              </a:solidFill>
              <a:latin typeface="Trebuchet MS"/>
              <a:ea typeface="Trebuchet MS"/>
              <a:cs typeface="Trebuchet MS"/>
              <a:sym typeface="Trebuchet MS"/>
            </a:endParaRPr>
          </a:p>
          <a:p>
            <a:pPr indent="-247650" lvl="0" marL="508000" marR="0" rtl="0" algn="just">
              <a:lnSpc>
                <a:spcPct val="100000"/>
              </a:lnSpc>
              <a:spcBef>
                <a:spcPts val="400"/>
              </a:spcBef>
              <a:spcAft>
                <a:spcPts val="0"/>
              </a:spcAft>
              <a:buClr>
                <a:srgbClr val="000000"/>
              </a:buClr>
              <a:buSzPts val="2100"/>
              <a:buFont typeface="Arial"/>
              <a:buChar char="•"/>
            </a:pPr>
            <a:r>
              <a:rPr b="0" i="0" lang="en-GB" sz="2100" u="none" cap="none" strike="noStrike">
                <a:solidFill>
                  <a:srgbClr val="0000FF"/>
                </a:solidFill>
                <a:latin typeface="Trebuchet MS"/>
                <a:ea typeface="Trebuchet MS"/>
                <a:cs typeface="Trebuchet MS"/>
                <a:sym typeface="Trebuchet MS"/>
              </a:rPr>
              <a:t>Applications</a:t>
            </a:r>
            <a:endParaRPr sz="1100"/>
          </a:p>
          <a:p>
            <a:pPr indent="-247650" lvl="0" marL="508000" marR="0" rtl="0" algn="just">
              <a:lnSpc>
                <a:spcPct val="100000"/>
              </a:lnSpc>
              <a:spcBef>
                <a:spcPts val="400"/>
              </a:spcBef>
              <a:spcAft>
                <a:spcPts val="0"/>
              </a:spcAft>
              <a:buClr>
                <a:srgbClr val="000000"/>
              </a:buClr>
              <a:buSzPts val="2100"/>
              <a:buFont typeface="Arial"/>
              <a:buChar char="•"/>
            </a:pPr>
            <a:r>
              <a:rPr b="0" i="0" lang="en-GB" sz="2100" u="none" cap="none" strike="noStrike">
                <a:solidFill>
                  <a:srgbClr val="0000FF"/>
                </a:solidFill>
                <a:latin typeface="Trebuchet MS"/>
                <a:ea typeface="Trebuchet MS"/>
                <a:cs typeface="Trebuchet MS"/>
                <a:sym typeface="Trebuchet MS"/>
              </a:rPr>
              <a:t>Expected Deliverables</a:t>
            </a:r>
            <a:endParaRPr sz="1100"/>
          </a:p>
          <a:p>
            <a:pPr indent="-247650" lvl="0" marL="508000" marR="0" rtl="0" algn="just">
              <a:lnSpc>
                <a:spcPct val="100000"/>
              </a:lnSpc>
              <a:spcBef>
                <a:spcPts val="400"/>
              </a:spcBef>
              <a:spcAft>
                <a:spcPts val="0"/>
              </a:spcAft>
              <a:buClr>
                <a:srgbClr val="000000"/>
              </a:buClr>
              <a:buSzPts val="2100"/>
              <a:buFont typeface="Arial"/>
              <a:buChar char="•"/>
            </a:pPr>
            <a:r>
              <a:rPr b="0" i="0" lang="en-GB" sz="2100" u="none" cap="none" strike="noStrike">
                <a:solidFill>
                  <a:srgbClr val="0000FF"/>
                </a:solidFill>
                <a:latin typeface="Trebuchet MS"/>
                <a:ea typeface="Trebuchet MS"/>
                <a:cs typeface="Trebuchet MS"/>
                <a:sym typeface="Trebuchet MS"/>
              </a:rPr>
              <a:t>Timeline</a:t>
            </a:r>
            <a:endParaRPr sz="1100"/>
          </a:p>
          <a:p>
            <a:pPr indent="0" lvl="0" marL="457200" marR="0" rtl="0" algn="just">
              <a:lnSpc>
                <a:spcPct val="100000"/>
              </a:lnSpc>
              <a:spcBef>
                <a:spcPts val="400"/>
              </a:spcBef>
              <a:spcAft>
                <a:spcPts val="0"/>
              </a:spcAft>
              <a:buNone/>
            </a:pPr>
            <a:r>
              <a:t/>
            </a:r>
            <a:endParaRPr sz="1100"/>
          </a:p>
        </p:txBody>
      </p:sp>
      <p:sp>
        <p:nvSpPr>
          <p:cNvPr id="134" name="Google Shape;134;p25"/>
          <p:cNvSpPr txBox="1"/>
          <p:nvPr/>
        </p:nvSpPr>
        <p:spPr>
          <a:xfrm>
            <a:off x="3143250" y="857251"/>
            <a:ext cx="4857750" cy="346249"/>
          </a:xfrm>
          <a:prstGeom prst="rect">
            <a:avLst/>
          </a:prstGeom>
          <a:noFill/>
          <a:ln>
            <a:noFill/>
          </a:ln>
        </p:spPr>
        <p:txBody>
          <a:bodyPr anchorCtr="0" anchor="t" bIns="34275" lIns="68575" spcFirstLastPara="1" rIns="68575" wrap="square" tIns="34275">
            <a:spAutoFit/>
          </a:bodyPr>
          <a:lstStyle/>
          <a:p>
            <a:pPr indent="-254000" lvl="0" marL="254000" marR="0" rtl="0" algn="r">
              <a:lnSpc>
                <a:spcPct val="100000"/>
              </a:lnSpc>
              <a:spcBef>
                <a:spcPts val="0"/>
              </a:spcBef>
              <a:spcAft>
                <a:spcPts val="0"/>
              </a:spcAft>
              <a:buNone/>
            </a:pPr>
            <a:r>
              <a:rPr b="0" i="0" lang="en-GB" sz="1800" u="none" cap="none" strike="noStrike">
                <a:solidFill>
                  <a:srgbClr val="FF0000"/>
                </a:solidFill>
                <a:latin typeface="Trebuchet MS"/>
                <a:ea typeface="Trebuchet MS"/>
                <a:cs typeface="Trebuchet MS"/>
                <a:sym typeface="Trebuchet MS"/>
              </a:rPr>
              <a:t>Outline</a:t>
            </a:r>
            <a:endParaRPr sz="1100"/>
          </a:p>
        </p:txBody>
      </p:sp>
      <p:sp>
        <p:nvSpPr>
          <p:cNvPr id="135" name="Google Shape;135;p25"/>
          <p:cNvSpPr txBox="1"/>
          <p:nvPr/>
        </p:nvSpPr>
        <p:spPr>
          <a:xfrm>
            <a:off x="121920" y="110571"/>
            <a:ext cx="3086100" cy="273844"/>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chemeClr val="dk1"/>
              </a:buClr>
              <a:buSzPts val="1100"/>
              <a:buFont typeface="Arial"/>
              <a:buNone/>
            </a:pPr>
            <a:r>
              <a:t/>
            </a:r>
            <a:endParaRPr sz="900">
              <a:solidFill>
                <a:srgbClr val="888888"/>
              </a:solidFill>
            </a:endParaRPr>
          </a:p>
          <a:p>
            <a:pPr indent="0" lvl="0" marL="0" rtl="0" algn="ctr">
              <a:spcBef>
                <a:spcPts val="0"/>
              </a:spcBef>
              <a:spcAft>
                <a:spcPts val="0"/>
              </a:spcAft>
              <a:buClr>
                <a:schemeClr val="dk1"/>
              </a:buClr>
              <a:buSzPts val="1100"/>
              <a:buFont typeface="Arial"/>
              <a:buNone/>
            </a:pPr>
            <a:r>
              <a:rPr lang="en-GB" sz="900">
                <a:solidFill>
                  <a:srgbClr val="888888"/>
                </a:solidFill>
              </a:rPr>
              <a:t>Multicontextual learning through incontext pruning with biomedical knowledge graph</a:t>
            </a:r>
            <a:endParaRPr sz="900">
              <a:solidFill>
                <a:srgbClr val="888888"/>
              </a:solidFill>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888888"/>
              </a:solidFill>
              <a:latin typeface="Arial"/>
              <a:ea typeface="Arial"/>
              <a:cs typeface="Arial"/>
              <a:sym typeface="Arial"/>
            </a:endParaRPr>
          </a:p>
        </p:txBody>
      </p:sp>
      <p:sp>
        <p:nvSpPr>
          <p:cNvPr id="136" name="Google Shape;136;p25"/>
          <p:cNvSpPr txBox="1"/>
          <p:nvPr>
            <p:ph idx="11" type="ftr"/>
          </p:nvPr>
        </p:nvSpPr>
        <p:spPr>
          <a:xfrm>
            <a:off x="3028950" y="4757163"/>
            <a:ext cx="3086100" cy="2739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SzPts val="1100"/>
              <a:buNone/>
            </a:pPr>
            <a:r>
              <a:rPr lang="en-GB"/>
              <a:t>Arun_Khushi_Varun_Vismaya</a:t>
            </a:r>
            <a:endParaRPr/>
          </a:p>
        </p:txBody>
      </p:sp>
      <p:pic>
        <p:nvPicPr>
          <p:cNvPr id="137" name="Google Shape;137;p25"/>
          <p:cNvPicPr preferRelativeResize="0"/>
          <p:nvPr/>
        </p:nvPicPr>
        <p:blipFill rotWithShape="1">
          <a:blip r:embed="rId3">
            <a:alphaModFix/>
          </a:blip>
          <a:srcRect b="0" l="0" r="0" t="4970"/>
          <a:stretch/>
        </p:blipFill>
        <p:spPr>
          <a:xfrm>
            <a:off x="8183016" y="1"/>
            <a:ext cx="960984" cy="117026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3"/>
          <p:cNvSpPr/>
          <p:nvPr/>
        </p:nvSpPr>
        <p:spPr>
          <a:xfrm>
            <a:off x="2286000" y="1185866"/>
            <a:ext cx="5715000" cy="27300"/>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334" name="Google Shape;334;p43"/>
          <p:cNvSpPr txBox="1"/>
          <p:nvPr/>
        </p:nvSpPr>
        <p:spPr>
          <a:xfrm>
            <a:off x="2171700" y="742950"/>
            <a:ext cx="5886600" cy="3462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lang="en-GB" sz="1800">
                <a:solidFill>
                  <a:srgbClr val="FF0000"/>
                </a:solidFill>
                <a:latin typeface="Trebuchet MS"/>
                <a:ea typeface="Trebuchet MS"/>
                <a:cs typeface="Trebuchet MS"/>
                <a:sym typeface="Trebuchet MS"/>
              </a:rPr>
              <a:t>                                                                   DATASETS</a:t>
            </a:r>
            <a:endParaRPr sz="1800">
              <a:solidFill>
                <a:srgbClr val="FF0000"/>
              </a:solidFill>
              <a:latin typeface="Trebuchet MS"/>
              <a:ea typeface="Trebuchet MS"/>
              <a:cs typeface="Trebuchet MS"/>
              <a:sym typeface="Trebuchet MS"/>
            </a:endParaRPr>
          </a:p>
        </p:txBody>
      </p:sp>
      <p:sp>
        <p:nvSpPr>
          <p:cNvPr id="335" name="Google Shape;335;p43"/>
          <p:cNvSpPr txBox="1"/>
          <p:nvPr/>
        </p:nvSpPr>
        <p:spPr>
          <a:xfrm>
            <a:off x="865350" y="742950"/>
            <a:ext cx="7428000" cy="64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100">
              <a:solidFill>
                <a:schemeClr val="dk1"/>
              </a:solidFill>
              <a:latin typeface="Calibri"/>
              <a:ea typeface="Calibri"/>
              <a:cs typeface="Calibri"/>
              <a:sym typeface="Calibri"/>
            </a:endParaRPr>
          </a:p>
          <a:p>
            <a:pPr indent="0" lvl="0" marL="0" rtl="0" algn="l">
              <a:spcBef>
                <a:spcPts val="0"/>
              </a:spcBef>
              <a:spcAft>
                <a:spcPts val="0"/>
              </a:spcAft>
              <a:buNone/>
            </a:pPr>
            <a:r>
              <a:t/>
            </a:r>
            <a:endParaRPr sz="21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2100">
              <a:solidFill>
                <a:schemeClr val="dk1"/>
              </a:solidFill>
              <a:latin typeface="Calibri"/>
              <a:ea typeface="Calibri"/>
              <a:cs typeface="Calibri"/>
              <a:sym typeface="Calibri"/>
            </a:endParaRPr>
          </a:p>
          <a:p>
            <a:pPr indent="0" lvl="0" marL="0" rtl="0" algn="l">
              <a:spcBef>
                <a:spcPts val="0"/>
              </a:spcBef>
              <a:spcAft>
                <a:spcPts val="0"/>
              </a:spcAft>
              <a:buNone/>
            </a:pPr>
            <a:r>
              <a:t/>
            </a:r>
            <a:endParaRPr sz="2100">
              <a:solidFill>
                <a:schemeClr val="dk1"/>
              </a:solidFill>
              <a:latin typeface="Calibri"/>
              <a:ea typeface="Calibri"/>
              <a:cs typeface="Calibri"/>
              <a:sym typeface="Calibri"/>
            </a:endParaRPr>
          </a:p>
        </p:txBody>
      </p:sp>
      <p:pic>
        <p:nvPicPr>
          <p:cNvPr id="336" name="Google Shape;336;p43"/>
          <p:cNvPicPr preferRelativeResize="0"/>
          <p:nvPr/>
        </p:nvPicPr>
        <p:blipFill rotWithShape="1">
          <a:blip r:embed="rId3">
            <a:alphaModFix/>
          </a:blip>
          <a:srcRect b="0" l="0" r="0" t="4970"/>
          <a:stretch/>
        </p:blipFill>
        <p:spPr>
          <a:xfrm>
            <a:off x="8183016" y="1"/>
            <a:ext cx="960984" cy="1170264"/>
          </a:xfrm>
          <a:prstGeom prst="rect">
            <a:avLst/>
          </a:prstGeom>
          <a:noFill/>
          <a:ln>
            <a:noFill/>
          </a:ln>
        </p:spPr>
      </p:pic>
      <p:pic>
        <p:nvPicPr>
          <p:cNvPr id="337" name="Google Shape;337;p43"/>
          <p:cNvPicPr preferRelativeResize="0"/>
          <p:nvPr/>
        </p:nvPicPr>
        <p:blipFill rotWithShape="1">
          <a:blip r:embed="rId3">
            <a:alphaModFix/>
          </a:blip>
          <a:srcRect b="0" l="0" r="0" t="4970"/>
          <a:stretch/>
        </p:blipFill>
        <p:spPr>
          <a:xfrm>
            <a:off x="8183016" y="1"/>
            <a:ext cx="960984" cy="1170264"/>
          </a:xfrm>
          <a:prstGeom prst="rect">
            <a:avLst/>
          </a:prstGeom>
          <a:noFill/>
          <a:ln>
            <a:noFill/>
          </a:ln>
        </p:spPr>
      </p:pic>
      <p:sp>
        <p:nvSpPr>
          <p:cNvPr id="338" name="Google Shape;338;p43"/>
          <p:cNvSpPr txBox="1"/>
          <p:nvPr/>
        </p:nvSpPr>
        <p:spPr>
          <a:xfrm>
            <a:off x="121920" y="110571"/>
            <a:ext cx="3086100" cy="2739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chemeClr val="dk1"/>
              </a:buClr>
              <a:buSzPts val="1100"/>
              <a:buFont typeface="Arial"/>
              <a:buNone/>
            </a:pPr>
            <a:r>
              <a:t/>
            </a:r>
            <a:endParaRPr sz="900">
              <a:solidFill>
                <a:srgbClr val="888888"/>
              </a:solidFill>
            </a:endParaRPr>
          </a:p>
          <a:p>
            <a:pPr indent="0" lvl="0" marL="0" rtl="0" algn="ctr">
              <a:spcBef>
                <a:spcPts val="0"/>
              </a:spcBef>
              <a:spcAft>
                <a:spcPts val="0"/>
              </a:spcAft>
              <a:buClr>
                <a:schemeClr val="dk1"/>
              </a:buClr>
              <a:buSzPts val="1100"/>
              <a:buFont typeface="Arial"/>
              <a:buNone/>
            </a:pPr>
            <a:r>
              <a:rPr lang="en-GB" sz="900">
                <a:solidFill>
                  <a:srgbClr val="888888"/>
                </a:solidFill>
              </a:rPr>
              <a:t>Multicontextual learning through incontext pruning with biomedical knowledge graph</a:t>
            </a:r>
            <a:endParaRPr sz="900">
              <a:solidFill>
                <a:srgbClr val="888888"/>
              </a:solidFill>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888888"/>
              </a:solidFill>
              <a:latin typeface="Arial"/>
              <a:ea typeface="Arial"/>
              <a:cs typeface="Arial"/>
              <a:sym typeface="Arial"/>
            </a:endParaRPr>
          </a:p>
        </p:txBody>
      </p:sp>
      <p:pic>
        <p:nvPicPr>
          <p:cNvPr id="339" name="Google Shape;339;p43"/>
          <p:cNvPicPr preferRelativeResize="0"/>
          <p:nvPr/>
        </p:nvPicPr>
        <p:blipFill>
          <a:blip r:embed="rId4">
            <a:alphaModFix/>
          </a:blip>
          <a:stretch>
            <a:fillRect/>
          </a:stretch>
        </p:blipFill>
        <p:spPr>
          <a:xfrm>
            <a:off x="174213" y="1499700"/>
            <a:ext cx="8795573" cy="24098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4"/>
          <p:cNvSpPr/>
          <p:nvPr/>
        </p:nvSpPr>
        <p:spPr>
          <a:xfrm>
            <a:off x="2286000" y="1185866"/>
            <a:ext cx="5715000" cy="27300"/>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347" name="Google Shape;347;p44"/>
          <p:cNvSpPr txBox="1"/>
          <p:nvPr/>
        </p:nvSpPr>
        <p:spPr>
          <a:xfrm>
            <a:off x="2171700" y="742950"/>
            <a:ext cx="5886600" cy="3462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lang="en-GB" sz="1800">
                <a:solidFill>
                  <a:srgbClr val="FF0000"/>
                </a:solidFill>
                <a:latin typeface="Trebuchet MS"/>
                <a:ea typeface="Trebuchet MS"/>
                <a:cs typeface="Trebuchet MS"/>
                <a:sym typeface="Trebuchet MS"/>
              </a:rPr>
              <a:t>                                                                   DATASETS</a:t>
            </a:r>
            <a:endParaRPr sz="1800">
              <a:solidFill>
                <a:srgbClr val="FF0000"/>
              </a:solidFill>
              <a:latin typeface="Trebuchet MS"/>
              <a:ea typeface="Trebuchet MS"/>
              <a:cs typeface="Trebuchet MS"/>
              <a:sym typeface="Trebuchet MS"/>
            </a:endParaRPr>
          </a:p>
        </p:txBody>
      </p:sp>
      <p:sp>
        <p:nvSpPr>
          <p:cNvPr id="348" name="Google Shape;348;p44"/>
          <p:cNvSpPr txBox="1"/>
          <p:nvPr/>
        </p:nvSpPr>
        <p:spPr>
          <a:xfrm>
            <a:off x="865350" y="742950"/>
            <a:ext cx="7428000" cy="44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100">
              <a:solidFill>
                <a:schemeClr val="dk1"/>
              </a:solidFill>
              <a:latin typeface="Calibri"/>
              <a:ea typeface="Calibri"/>
              <a:cs typeface="Calibri"/>
              <a:sym typeface="Calibri"/>
            </a:endParaRPr>
          </a:p>
          <a:p>
            <a:pPr indent="0" lvl="0" marL="0" rtl="0" algn="l">
              <a:spcBef>
                <a:spcPts val="0"/>
              </a:spcBef>
              <a:spcAft>
                <a:spcPts val="0"/>
              </a:spcAft>
              <a:buNone/>
            </a:pPr>
            <a:r>
              <a:t/>
            </a:r>
            <a:endParaRPr sz="2100">
              <a:solidFill>
                <a:schemeClr val="dk1"/>
              </a:solidFill>
              <a:latin typeface="Calibri"/>
              <a:ea typeface="Calibri"/>
              <a:cs typeface="Calibri"/>
              <a:sym typeface="Calibri"/>
            </a:endParaRPr>
          </a:p>
          <a:p>
            <a:pPr indent="0" lvl="0" marL="0" rtl="0" algn="l">
              <a:spcBef>
                <a:spcPts val="0"/>
              </a:spcBef>
              <a:spcAft>
                <a:spcPts val="0"/>
              </a:spcAft>
              <a:buNone/>
            </a:pPr>
            <a:r>
              <a:t/>
            </a:r>
            <a:endParaRPr sz="2100">
              <a:solidFill>
                <a:schemeClr val="dk1"/>
              </a:solidFill>
              <a:latin typeface="Calibri"/>
              <a:ea typeface="Calibri"/>
              <a:cs typeface="Calibri"/>
              <a:sym typeface="Calibri"/>
            </a:endParaRPr>
          </a:p>
          <a:p>
            <a:pPr indent="457200" lvl="0" marL="0" rtl="0" algn="l">
              <a:spcBef>
                <a:spcPts val="0"/>
              </a:spcBef>
              <a:spcAft>
                <a:spcPts val="0"/>
              </a:spcAft>
              <a:buClr>
                <a:schemeClr val="dk1"/>
              </a:buClr>
              <a:buSzPts val="1100"/>
              <a:buFont typeface="Arial"/>
              <a:buNone/>
            </a:pPr>
            <a:r>
              <a:t/>
            </a:r>
            <a:endParaRPr sz="21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2100">
              <a:solidFill>
                <a:schemeClr val="dk1"/>
              </a:solidFill>
              <a:latin typeface="Calibri"/>
              <a:ea typeface="Calibri"/>
              <a:cs typeface="Calibri"/>
              <a:sym typeface="Calibri"/>
            </a:endParaRPr>
          </a:p>
          <a:p>
            <a:pPr indent="0" lvl="0" marL="0" rtl="0" algn="l">
              <a:spcBef>
                <a:spcPts val="0"/>
              </a:spcBef>
              <a:spcAft>
                <a:spcPts val="0"/>
              </a:spcAft>
              <a:buNone/>
            </a:pPr>
            <a:r>
              <a:t/>
            </a:r>
            <a:endParaRPr sz="2100">
              <a:solidFill>
                <a:schemeClr val="dk1"/>
              </a:solidFill>
              <a:latin typeface="Calibri"/>
              <a:ea typeface="Calibri"/>
              <a:cs typeface="Calibri"/>
              <a:sym typeface="Calibri"/>
            </a:endParaRPr>
          </a:p>
        </p:txBody>
      </p:sp>
      <p:pic>
        <p:nvPicPr>
          <p:cNvPr id="349" name="Google Shape;349;p44"/>
          <p:cNvPicPr preferRelativeResize="0"/>
          <p:nvPr/>
        </p:nvPicPr>
        <p:blipFill rotWithShape="1">
          <a:blip r:embed="rId3">
            <a:alphaModFix/>
          </a:blip>
          <a:srcRect b="0" l="0" r="0" t="4970"/>
          <a:stretch/>
        </p:blipFill>
        <p:spPr>
          <a:xfrm>
            <a:off x="8183016" y="1"/>
            <a:ext cx="960984" cy="1170264"/>
          </a:xfrm>
          <a:prstGeom prst="rect">
            <a:avLst/>
          </a:prstGeom>
          <a:noFill/>
          <a:ln>
            <a:noFill/>
          </a:ln>
        </p:spPr>
      </p:pic>
      <p:pic>
        <p:nvPicPr>
          <p:cNvPr id="350" name="Google Shape;350;p44"/>
          <p:cNvPicPr preferRelativeResize="0"/>
          <p:nvPr/>
        </p:nvPicPr>
        <p:blipFill rotWithShape="1">
          <a:blip r:embed="rId3">
            <a:alphaModFix/>
          </a:blip>
          <a:srcRect b="0" l="0" r="0" t="4970"/>
          <a:stretch/>
        </p:blipFill>
        <p:spPr>
          <a:xfrm>
            <a:off x="8183016" y="1"/>
            <a:ext cx="960984" cy="1170264"/>
          </a:xfrm>
          <a:prstGeom prst="rect">
            <a:avLst/>
          </a:prstGeom>
          <a:noFill/>
          <a:ln>
            <a:noFill/>
          </a:ln>
        </p:spPr>
      </p:pic>
      <p:sp>
        <p:nvSpPr>
          <p:cNvPr id="351" name="Google Shape;351;p44"/>
          <p:cNvSpPr txBox="1"/>
          <p:nvPr/>
        </p:nvSpPr>
        <p:spPr>
          <a:xfrm>
            <a:off x="121920" y="110571"/>
            <a:ext cx="3086100" cy="2739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chemeClr val="dk1"/>
              </a:buClr>
              <a:buSzPts val="1100"/>
              <a:buFont typeface="Arial"/>
              <a:buNone/>
            </a:pPr>
            <a:r>
              <a:t/>
            </a:r>
            <a:endParaRPr sz="900">
              <a:solidFill>
                <a:srgbClr val="888888"/>
              </a:solidFill>
            </a:endParaRPr>
          </a:p>
          <a:p>
            <a:pPr indent="0" lvl="0" marL="0" rtl="0" algn="ctr">
              <a:spcBef>
                <a:spcPts val="0"/>
              </a:spcBef>
              <a:spcAft>
                <a:spcPts val="0"/>
              </a:spcAft>
              <a:buClr>
                <a:schemeClr val="dk1"/>
              </a:buClr>
              <a:buSzPts val="1100"/>
              <a:buFont typeface="Arial"/>
              <a:buNone/>
            </a:pPr>
            <a:r>
              <a:rPr lang="en-GB" sz="900">
                <a:solidFill>
                  <a:srgbClr val="888888"/>
                </a:solidFill>
              </a:rPr>
              <a:t>Multicontextual learning through incontext pruning with biomedical knowledge graph</a:t>
            </a:r>
            <a:endParaRPr sz="900">
              <a:solidFill>
                <a:srgbClr val="888888"/>
              </a:solidFill>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888888"/>
              </a:solidFill>
              <a:latin typeface="Arial"/>
              <a:ea typeface="Arial"/>
              <a:cs typeface="Arial"/>
              <a:sym typeface="Arial"/>
            </a:endParaRPr>
          </a:p>
        </p:txBody>
      </p:sp>
      <p:pic>
        <p:nvPicPr>
          <p:cNvPr id="352" name="Google Shape;352;p44"/>
          <p:cNvPicPr preferRelativeResize="0"/>
          <p:nvPr/>
        </p:nvPicPr>
        <p:blipFill>
          <a:blip r:embed="rId4">
            <a:alphaModFix/>
          </a:blip>
          <a:stretch>
            <a:fillRect/>
          </a:stretch>
        </p:blipFill>
        <p:spPr>
          <a:xfrm>
            <a:off x="1284075" y="1309900"/>
            <a:ext cx="6590550" cy="3725774"/>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45"/>
          <p:cNvSpPr/>
          <p:nvPr/>
        </p:nvSpPr>
        <p:spPr>
          <a:xfrm>
            <a:off x="2286000" y="1185866"/>
            <a:ext cx="5715000" cy="27300"/>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360" name="Google Shape;360;p45"/>
          <p:cNvSpPr txBox="1"/>
          <p:nvPr/>
        </p:nvSpPr>
        <p:spPr>
          <a:xfrm>
            <a:off x="2171700" y="742950"/>
            <a:ext cx="5886600" cy="3462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lang="en-GB" sz="1800">
                <a:solidFill>
                  <a:srgbClr val="FF0000"/>
                </a:solidFill>
                <a:latin typeface="Trebuchet MS"/>
                <a:ea typeface="Trebuchet MS"/>
                <a:cs typeface="Trebuchet MS"/>
                <a:sym typeface="Trebuchet MS"/>
              </a:rPr>
              <a:t>                                                       Evaluation Metrics</a:t>
            </a:r>
            <a:endParaRPr sz="1800">
              <a:solidFill>
                <a:srgbClr val="FF0000"/>
              </a:solidFill>
              <a:latin typeface="Trebuchet MS"/>
              <a:ea typeface="Trebuchet MS"/>
              <a:cs typeface="Trebuchet MS"/>
              <a:sym typeface="Trebuchet MS"/>
            </a:endParaRPr>
          </a:p>
        </p:txBody>
      </p:sp>
      <p:pic>
        <p:nvPicPr>
          <p:cNvPr id="361" name="Google Shape;361;p45"/>
          <p:cNvPicPr preferRelativeResize="0"/>
          <p:nvPr/>
        </p:nvPicPr>
        <p:blipFill rotWithShape="1">
          <a:blip r:embed="rId3">
            <a:alphaModFix/>
          </a:blip>
          <a:srcRect b="0" l="0" r="0" t="4970"/>
          <a:stretch/>
        </p:blipFill>
        <p:spPr>
          <a:xfrm>
            <a:off x="8183016" y="1"/>
            <a:ext cx="960984" cy="1170264"/>
          </a:xfrm>
          <a:prstGeom prst="rect">
            <a:avLst/>
          </a:prstGeom>
          <a:noFill/>
          <a:ln>
            <a:noFill/>
          </a:ln>
        </p:spPr>
      </p:pic>
      <p:pic>
        <p:nvPicPr>
          <p:cNvPr id="362" name="Google Shape;362;p45"/>
          <p:cNvPicPr preferRelativeResize="0"/>
          <p:nvPr/>
        </p:nvPicPr>
        <p:blipFill rotWithShape="1">
          <a:blip r:embed="rId3">
            <a:alphaModFix/>
          </a:blip>
          <a:srcRect b="0" l="0" r="0" t="4970"/>
          <a:stretch/>
        </p:blipFill>
        <p:spPr>
          <a:xfrm>
            <a:off x="8183016" y="1"/>
            <a:ext cx="960984" cy="1170264"/>
          </a:xfrm>
          <a:prstGeom prst="rect">
            <a:avLst/>
          </a:prstGeom>
          <a:noFill/>
          <a:ln>
            <a:noFill/>
          </a:ln>
        </p:spPr>
      </p:pic>
      <p:sp>
        <p:nvSpPr>
          <p:cNvPr id="363" name="Google Shape;363;p45"/>
          <p:cNvSpPr txBox="1"/>
          <p:nvPr/>
        </p:nvSpPr>
        <p:spPr>
          <a:xfrm>
            <a:off x="121920" y="110571"/>
            <a:ext cx="3086100" cy="2739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chemeClr val="dk1"/>
              </a:buClr>
              <a:buSzPts val="1100"/>
              <a:buFont typeface="Arial"/>
              <a:buNone/>
            </a:pPr>
            <a:r>
              <a:t/>
            </a:r>
            <a:endParaRPr sz="900">
              <a:solidFill>
                <a:srgbClr val="888888"/>
              </a:solidFill>
            </a:endParaRPr>
          </a:p>
          <a:p>
            <a:pPr indent="0" lvl="0" marL="0" rtl="0" algn="ctr">
              <a:spcBef>
                <a:spcPts val="0"/>
              </a:spcBef>
              <a:spcAft>
                <a:spcPts val="0"/>
              </a:spcAft>
              <a:buClr>
                <a:schemeClr val="dk1"/>
              </a:buClr>
              <a:buSzPts val="1100"/>
              <a:buFont typeface="Arial"/>
              <a:buNone/>
            </a:pPr>
            <a:r>
              <a:rPr lang="en-GB" sz="900">
                <a:solidFill>
                  <a:srgbClr val="888888"/>
                </a:solidFill>
              </a:rPr>
              <a:t>Multicontextual learning through incontext pruning with biomedical knowledge graph</a:t>
            </a:r>
            <a:endParaRPr sz="900">
              <a:solidFill>
                <a:srgbClr val="888888"/>
              </a:solidFill>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888888"/>
              </a:solidFill>
              <a:latin typeface="Arial"/>
              <a:ea typeface="Arial"/>
              <a:cs typeface="Arial"/>
              <a:sym typeface="Arial"/>
            </a:endParaRPr>
          </a:p>
        </p:txBody>
      </p:sp>
      <p:pic>
        <p:nvPicPr>
          <p:cNvPr id="364" name="Google Shape;364;p45"/>
          <p:cNvPicPr preferRelativeResize="0"/>
          <p:nvPr/>
        </p:nvPicPr>
        <p:blipFill rotWithShape="1">
          <a:blip r:embed="rId4">
            <a:alphaModFix/>
          </a:blip>
          <a:srcRect b="16541" l="0" r="0" t="0"/>
          <a:stretch/>
        </p:blipFill>
        <p:spPr>
          <a:xfrm>
            <a:off x="1516126" y="1405900"/>
            <a:ext cx="6484875" cy="3210539"/>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6"/>
          <p:cNvSpPr/>
          <p:nvPr/>
        </p:nvSpPr>
        <p:spPr>
          <a:xfrm>
            <a:off x="2286000" y="1185866"/>
            <a:ext cx="5715000" cy="27300"/>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372" name="Google Shape;372;p46"/>
          <p:cNvSpPr txBox="1"/>
          <p:nvPr/>
        </p:nvSpPr>
        <p:spPr>
          <a:xfrm>
            <a:off x="2171700" y="742950"/>
            <a:ext cx="5886600" cy="3462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lang="en-GB" sz="1800">
                <a:solidFill>
                  <a:srgbClr val="FF0000"/>
                </a:solidFill>
                <a:latin typeface="Trebuchet MS"/>
                <a:ea typeface="Trebuchet MS"/>
                <a:cs typeface="Trebuchet MS"/>
                <a:sym typeface="Trebuchet MS"/>
              </a:rPr>
              <a:t>                                                       Evaluation Metrics</a:t>
            </a:r>
            <a:endParaRPr sz="1800">
              <a:solidFill>
                <a:srgbClr val="FF0000"/>
              </a:solidFill>
              <a:latin typeface="Trebuchet MS"/>
              <a:ea typeface="Trebuchet MS"/>
              <a:cs typeface="Trebuchet MS"/>
              <a:sym typeface="Trebuchet MS"/>
            </a:endParaRPr>
          </a:p>
        </p:txBody>
      </p:sp>
      <p:pic>
        <p:nvPicPr>
          <p:cNvPr id="373" name="Google Shape;373;p46"/>
          <p:cNvPicPr preferRelativeResize="0"/>
          <p:nvPr/>
        </p:nvPicPr>
        <p:blipFill rotWithShape="1">
          <a:blip r:embed="rId3">
            <a:alphaModFix/>
          </a:blip>
          <a:srcRect b="0" l="0" r="0" t="4970"/>
          <a:stretch/>
        </p:blipFill>
        <p:spPr>
          <a:xfrm>
            <a:off x="8183016" y="1"/>
            <a:ext cx="960984" cy="1170264"/>
          </a:xfrm>
          <a:prstGeom prst="rect">
            <a:avLst/>
          </a:prstGeom>
          <a:noFill/>
          <a:ln>
            <a:noFill/>
          </a:ln>
        </p:spPr>
      </p:pic>
      <p:pic>
        <p:nvPicPr>
          <p:cNvPr id="374" name="Google Shape;374;p46"/>
          <p:cNvPicPr preferRelativeResize="0"/>
          <p:nvPr/>
        </p:nvPicPr>
        <p:blipFill rotWithShape="1">
          <a:blip r:embed="rId3">
            <a:alphaModFix/>
          </a:blip>
          <a:srcRect b="0" l="0" r="0" t="4970"/>
          <a:stretch/>
        </p:blipFill>
        <p:spPr>
          <a:xfrm>
            <a:off x="8183016" y="1"/>
            <a:ext cx="960984" cy="1170264"/>
          </a:xfrm>
          <a:prstGeom prst="rect">
            <a:avLst/>
          </a:prstGeom>
          <a:noFill/>
          <a:ln>
            <a:noFill/>
          </a:ln>
        </p:spPr>
      </p:pic>
      <p:sp>
        <p:nvSpPr>
          <p:cNvPr id="375" name="Google Shape;375;p46"/>
          <p:cNvSpPr txBox="1"/>
          <p:nvPr/>
        </p:nvSpPr>
        <p:spPr>
          <a:xfrm>
            <a:off x="121920" y="110571"/>
            <a:ext cx="3086100" cy="2739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chemeClr val="dk1"/>
              </a:buClr>
              <a:buSzPts val="1100"/>
              <a:buFont typeface="Arial"/>
              <a:buNone/>
            </a:pPr>
            <a:r>
              <a:t/>
            </a:r>
            <a:endParaRPr sz="900">
              <a:solidFill>
                <a:srgbClr val="888888"/>
              </a:solidFill>
            </a:endParaRPr>
          </a:p>
          <a:p>
            <a:pPr indent="0" lvl="0" marL="0" rtl="0" algn="ctr">
              <a:spcBef>
                <a:spcPts val="0"/>
              </a:spcBef>
              <a:spcAft>
                <a:spcPts val="0"/>
              </a:spcAft>
              <a:buClr>
                <a:schemeClr val="dk1"/>
              </a:buClr>
              <a:buSzPts val="1100"/>
              <a:buFont typeface="Arial"/>
              <a:buNone/>
            </a:pPr>
            <a:r>
              <a:rPr lang="en-GB" sz="900">
                <a:solidFill>
                  <a:srgbClr val="888888"/>
                </a:solidFill>
              </a:rPr>
              <a:t>Multicontextual learning through incontext pruning with biomedical knowledge graph</a:t>
            </a:r>
            <a:endParaRPr sz="900">
              <a:solidFill>
                <a:srgbClr val="888888"/>
              </a:solidFill>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888888"/>
              </a:solidFill>
              <a:latin typeface="Arial"/>
              <a:ea typeface="Arial"/>
              <a:cs typeface="Arial"/>
              <a:sym typeface="Arial"/>
            </a:endParaRPr>
          </a:p>
        </p:txBody>
      </p:sp>
      <p:pic>
        <p:nvPicPr>
          <p:cNvPr id="376" name="Google Shape;376;p46"/>
          <p:cNvPicPr preferRelativeResize="0"/>
          <p:nvPr/>
        </p:nvPicPr>
        <p:blipFill rotWithShape="1">
          <a:blip r:embed="rId4">
            <a:alphaModFix/>
          </a:blip>
          <a:srcRect b="0" l="0" r="0" t="2267"/>
          <a:stretch/>
        </p:blipFill>
        <p:spPr>
          <a:xfrm>
            <a:off x="540550" y="1559450"/>
            <a:ext cx="8062900" cy="2867575"/>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47"/>
          <p:cNvSpPr/>
          <p:nvPr/>
        </p:nvSpPr>
        <p:spPr>
          <a:xfrm>
            <a:off x="2286000" y="1185866"/>
            <a:ext cx="5715000" cy="27385"/>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384" name="Google Shape;384;p47"/>
          <p:cNvSpPr txBox="1"/>
          <p:nvPr/>
        </p:nvSpPr>
        <p:spPr>
          <a:xfrm>
            <a:off x="238700" y="1272475"/>
            <a:ext cx="8459400" cy="3435600"/>
          </a:xfrm>
          <a:prstGeom prst="rect">
            <a:avLst/>
          </a:prstGeom>
          <a:noFill/>
          <a:ln>
            <a:noFill/>
          </a:ln>
        </p:spPr>
        <p:txBody>
          <a:bodyPr anchorCtr="0" anchor="t" bIns="34275" lIns="68575" spcFirstLastPara="1" rIns="68575" wrap="square" tIns="34275">
            <a:noAutofit/>
          </a:bodyPr>
          <a:lstStyle/>
          <a:p>
            <a:pPr indent="-342900" lvl="0" marL="457200" rtl="0" algn="l">
              <a:lnSpc>
                <a:spcPct val="115000"/>
              </a:lnSpc>
              <a:spcBef>
                <a:spcPts val="1200"/>
              </a:spcBef>
              <a:spcAft>
                <a:spcPts val="0"/>
              </a:spcAft>
              <a:buClr>
                <a:srgbClr val="0033CC"/>
              </a:buClr>
              <a:buSzPts val="1800"/>
              <a:buChar char="•"/>
            </a:pPr>
            <a:r>
              <a:rPr lang="en-GB" sz="1800">
                <a:solidFill>
                  <a:srgbClr val="0033CC"/>
                </a:solidFill>
              </a:rPr>
              <a:t>Real-world Applications of Enhanced Biomedical LLMs</a:t>
            </a:r>
            <a:endParaRPr sz="1800">
              <a:solidFill>
                <a:srgbClr val="0033CC"/>
              </a:solidFill>
            </a:endParaRPr>
          </a:p>
          <a:p>
            <a:pPr indent="-336550" lvl="1" marL="914400" rtl="0" algn="l">
              <a:lnSpc>
                <a:spcPct val="115000"/>
              </a:lnSpc>
              <a:spcBef>
                <a:spcPts val="0"/>
              </a:spcBef>
              <a:spcAft>
                <a:spcPts val="0"/>
              </a:spcAft>
              <a:buClr>
                <a:schemeClr val="dk1"/>
              </a:buClr>
              <a:buSzPts val="1700"/>
              <a:buChar char="○"/>
            </a:pPr>
            <a:r>
              <a:rPr lang="en-GB" sz="1700">
                <a:solidFill>
                  <a:schemeClr val="dk1"/>
                </a:solidFill>
              </a:rPr>
              <a:t>Medical Research: Assisting researchers in summarizing medical literature and generating hypotheses.</a:t>
            </a:r>
            <a:endParaRPr sz="1700">
              <a:solidFill>
                <a:schemeClr val="dk1"/>
              </a:solidFill>
            </a:endParaRPr>
          </a:p>
          <a:p>
            <a:pPr indent="-336550" lvl="1" marL="914400" rtl="0" algn="l">
              <a:lnSpc>
                <a:spcPct val="115000"/>
              </a:lnSpc>
              <a:spcBef>
                <a:spcPts val="0"/>
              </a:spcBef>
              <a:spcAft>
                <a:spcPts val="0"/>
              </a:spcAft>
              <a:buClr>
                <a:schemeClr val="dk1"/>
              </a:buClr>
              <a:buSzPts val="1700"/>
              <a:buChar char="○"/>
            </a:pPr>
            <a:r>
              <a:rPr lang="en-GB" sz="1700">
                <a:solidFill>
                  <a:schemeClr val="dk1"/>
                </a:solidFill>
              </a:rPr>
              <a:t>Clinical Decision Support: Providing evidence-based recommendations to clinicians.</a:t>
            </a:r>
            <a:endParaRPr sz="1700">
              <a:solidFill>
                <a:schemeClr val="dk1"/>
              </a:solidFill>
            </a:endParaRPr>
          </a:p>
          <a:p>
            <a:pPr indent="-336550" lvl="1" marL="914400" rtl="0" algn="l">
              <a:lnSpc>
                <a:spcPct val="115000"/>
              </a:lnSpc>
              <a:spcBef>
                <a:spcPts val="0"/>
              </a:spcBef>
              <a:spcAft>
                <a:spcPts val="0"/>
              </a:spcAft>
              <a:buClr>
                <a:schemeClr val="dk1"/>
              </a:buClr>
              <a:buSzPts val="1700"/>
              <a:buChar char="○"/>
            </a:pPr>
            <a:r>
              <a:rPr lang="en-GB" sz="1700">
                <a:solidFill>
                  <a:schemeClr val="dk1"/>
                </a:solidFill>
              </a:rPr>
              <a:t>Personalized Medicine: Offering tailored medical information based on individual patient data.</a:t>
            </a:r>
            <a:endParaRPr sz="1700">
              <a:solidFill>
                <a:schemeClr val="dk1"/>
              </a:solidFill>
            </a:endParaRPr>
          </a:p>
          <a:p>
            <a:pPr indent="-336550" lvl="1" marL="914400" rtl="0" algn="l">
              <a:lnSpc>
                <a:spcPct val="115000"/>
              </a:lnSpc>
              <a:spcBef>
                <a:spcPts val="0"/>
              </a:spcBef>
              <a:spcAft>
                <a:spcPts val="0"/>
              </a:spcAft>
              <a:buClr>
                <a:schemeClr val="dk1"/>
              </a:buClr>
              <a:buSzPts val="1700"/>
              <a:buChar char="○"/>
            </a:pPr>
            <a:r>
              <a:rPr lang="en-GB" sz="1700">
                <a:solidFill>
                  <a:schemeClr val="dk1"/>
                </a:solidFill>
              </a:rPr>
              <a:t>Drug Discovery: Accelerating the identification of potential drug candidates.</a:t>
            </a:r>
            <a:endParaRPr sz="1700">
              <a:solidFill>
                <a:schemeClr val="dk1"/>
              </a:solidFill>
            </a:endParaRPr>
          </a:p>
          <a:p>
            <a:pPr indent="-336550" lvl="1" marL="914400" rtl="0" algn="l">
              <a:lnSpc>
                <a:spcPct val="115000"/>
              </a:lnSpc>
              <a:spcBef>
                <a:spcPts val="0"/>
              </a:spcBef>
              <a:spcAft>
                <a:spcPts val="0"/>
              </a:spcAft>
              <a:buClr>
                <a:schemeClr val="dk1"/>
              </a:buClr>
              <a:buSzPts val="1700"/>
              <a:buChar char="○"/>
            </a:pPr>
            <a:r>
              <a:rPr lang="en-GB" sz="1700">
                <a:solidFill>
                  <a:schemeClr val="dk1"/>
                </a:solidFill>
              </a:rPr>
              <a:t>Health Information Systems: Improving the accuracy of information provided to patients and healthcare professionals.</a:t>
            </a:r>
            <a:endParaRPr sz="1700">
              <a:solidFill>
                <a:schemeClr val="dk1"/>
              </a:solidFill>
            </a:endParaRPr>
          </a:p>
          <a:p>
            <a:pPr indent="-336550" lvl="1" marL="914400" rtl="0" algn="l">
              <a:lnSpc>
                <a:spcPct val="115000"/>
              </a:lnSpc>
              <a:spcBef>
                <a:spcPts val="0"/>
              </a:spcBef>
              <a:spcAft>
                <a:spcPts val="0"/>
              </a:spcAft>
              <a:buClr>
                <a:schemeClr val="dk1"/>
              </a:buClr>
              <a:buSzPts val="1700"/>
              <a:buChar char="○"/>
            </a:pPr>
            <a:r>
              <a:rPr lang="en-GB" sz="1700">
                <a:solidFill>
                  <a:schemeClr val="dk1"/>
                </a:solidFill>
              </a:rPr>
              <a:t>Medical Education: Assisting in the training of medical students with up-to-date and contextually relevant information.</a:t>
            </a:r>
            <a:endParaRPr sz="1700">
              <a:solidFill>
                <a:schemeClr val="dk1"/>
              </a:solidFill>
            </a:endParaRPr>
          </a:p>
          <a:p>
            <a:pPr indent="0" lvl="0" marL="457200" marR="0" rtl="0" algn="just">
              <a:lnSpc>
                <a:spcPct val="100000"/>
              </a:lnSpc>
              <a:spcBef>
                <a:spcPts val="1200"/>
              </a:spcBef>
              <a:spcAft>
                <a:spcPts val="0"/>
              </a:spcAft>
              <a:buNone/>
            </a:pPr>
            <a:r>
              <a:t/>
            </a:r>
            <a:endParaRPr sz="1800">
              <a:solidFill>
                <a:srgbClr val="0000FF"/>
              </a:solidFill>
              <a:latin typeface="Trebuchet MS"/>
              <a:ea typeface="Trebuchet MS"/>
              <a:cs typeface="Trebuchet MS"/>
              <a:sym typeface="Trebuchet MS"/>
            </a:endParaRPr>
          </a:p>
        </p:txBody>
      </p:sp>
      <p:sp>
        <p:nvSpPr>
          <p:cNvPr id="385" name="Google Shape;385;p47"/>
          <p:cNvSpPr txBox="1"/>
          <p:nvPr/>
        </p:nvSpPr>
        <p:spPr>
          <a:xfrm>
            <a:off x="2171700" y="742950"/>
            <a:ext cx="5886450" cy="346249"/>
          </a:xfrm>
          <a:prstGeom prst="rect">
            <a:avLst/>
          </a:prstGeom>
          <a:noFill/>
          <a:ln>
            <a:noFill/>
          </a:ln>
        </p:spPr>
        <p:txBody>
          <a:bodyPr anchorCtr="0" anchor="t" bIns="34275" lIns="68575" spcFirstLastPara="1" rIns="68575" wrap="square" tIns="34275">
            <a:spAutoFit/>
          </a:bodyPr>
          <a:lstStyle/>
          <a:p>
            <a:pPr indent="-254000" lvl="0" marL="254000" marR="0" rtl="0" algn="r">
              <a:lnSpc>
                <a:spcPct val="100000"/>
              </a:lnSpc>
              <a:spcBef>
                <a:spcPts val="0"/>
              </a:spcBef>
              <a:spcAft>
                <a:spcPts val="0"/>
              </a:spcAft>
              <a:buNone/>
            </a:pPr>
            <a:r>
              <a:rPr b="0" i="0" lang="en-GB" sz="1800" u="none" cap="none" strike="noStrike">
                <a:solidFill>
                  <a:srgbClr val="FF0000"/>
                </a:solidFill>
                <a:latin typeface="Trebuchet MS"/>
                <a:ea typeface="Trebuchet MS"/>
                <a:cs typeface="Trebuchet MS"/>
                <a:sym typeface="Trebuchet MS"/>
              </a:rPr>
              <a:t>Applications/Use cases</a:t>
            </a:r>
            <a:endParaRPr sz="1100"/>
          </a:p>
        </p:txBody>
      </p:sp>
      <p:sp>
        <p:nvSpPr>
          <p:cNvPr id="386" name="Google Shape;386;p47"/>
          <p:cNvSpPr txBox="1"/>
          <p:nvPr/>
        </p:nvSpPr>
        <p:spPr>
          <a:xfrm>
            <a:off x="121920" y="110571"/>
            <a:ext cx="3086100" cy="2739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chemeClr val="dk1"/>
              </a:buClr>
              <a:buSzPts val="1100"/>
              <a:buFont typeface="Arial"/>
              <a:buNone/>
            </a:pPr>
            <a:r>
              <a:t/>
            </a:r>
            <a:endParaRPr sz="900">
              <a:solidFill>
                <a:srgbClr val="888888"/>
              </a:solidFill>
            </a:endParaRPr>
          </a:p>
          <a:p>
            <a:pPr indent="0" lvl="0" marL="0" rtl="0" algn="ctr">
              <a:spcBef>
                <a:spcPts val="0"/>
              </a:spcBef>
              <a:spcAft>
                <a:spcPts val="0"/>
              </a:spcAft>
              <a:buClr>
                <a:schemeClr val="dk1"/>
              </a:buClr>
              <a:buSzPts val="1100"/>
              <a:buFont typeface="Arial"/>
              <a:buNone/>
            </a:pPr>
            <a:r>
              <a:rPr lang="en-GB" sz="900">
                <a:solidFill>
                  <a:srgbClr val="888888"/>
                </a:solidFill>
              </a:rPr>
              <a:t>Multicontextual learning through incontext pruning with biomedical knowledge graph</a:t>
            </a:r>
            <a:endParaRPr sz="900">
              <a:solidFill>
                <a:srgbClr val="888888"/>
              </a:solidFill>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888888"/>
              </a:solidFill>
              <a:latin typeface="Arial"/>
              <a:ea typeface="Arial"/>
              <a:cs typeface="Arial"/>
              <a:sym typeface="Arial"/>
            </a:endParaRPr>
          </a:p>
        </p:txBody>
      </p:sp>
      <p:pic>
        <p:nvPicPr>
          <p:cNvPr id="387" name="Google Shape;387;p47"/>
          <p:cNvPicPr preferRelativeResize="0"/>
          <p:nvPr/>
        </p:nvPicPr>
        <p:blipFill rotWithShape="1">
          <a:blip r:embed="rId3">
            <a:alphaModFix/>
          </a:blip>
          <a:srcRect b="0" l="0" r="0" t="4970"/>
          <a:stretch/>
        </p:blipFill>
        <p:spPr>
          <a:xfrm>
            <a:off x="8183016" y="1"/>
            <a:ext cx="960984" cy="1170264"/>
          </a:xfrm>
          <a:prstGeom prst="rect">
            <a:avLst/>
          </a:prstGeom>
          <a:noFill/>
          <a:ln>
            <a:noFill/>
          </a:ln>
        </p:spPr>
      </p:pic>
      <p:pic>
        <p:nvPicPr>
          <p:cNvPr id="388" name="Google Shape;388;p47"/>
          <p:cNvPicPr preferRelativeResize="0"/>
          <p:nvPr/>
        </p:nvPicPr>
        <p:blipFill rotWithShape="1">
          <a:blip r:embed="rId3">
            <a:alphaModFix/>
          </a:blip>
          <a:srcRect b="0" l="0" r="0" t="4970"/>
          <a:stretch/>
        </p:blipFill>
        <p:spPr>
          <a:xfrm>
            <a:off x="8183016" y="1"/>
            <a:ext cx="960984" cy="117026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48"/>
          <p:cNvSpPr/>
          <p:nvPr/>
        </p:nvSpPr>
        <p:spPr>
          <a:xfrm>
            <a:off x="2286000" y="1185866"/>
            <a:ext cx="5715000" cy="27385"/>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396" name="Google Shape;396;p48"/>
          <p:cNvSpPr txBox="1"/>
          <p:nvPr/>
        </p:nvSpPr>
        <p:spPr>
          <a:xfrm>
            <a:off x="1428750" y="857251"/>
            <a:ext cx="6572250" cy="346249"/>
          </a:xfrm>
          <a:prstGeom prst="rect">
            <a:avLst/>
          </a:prstGeom>
          <a:noFill/>
          <a:ln>
            <a:noFill/>
          </a:ln>
        </p:spPr>
        <p:txBody>
          <a:bodyPr anchorCtr="0" anchor="t" bIns="34275" lIns="68575" spcFirstLastPara="1" rIns="68575" wrap="square" tIns="34275">
            <a:spAutoFit/>
          </a:bodyPr>
          <a:lstStyle/>
          <a:p>
            <a:pPr indent="-254000" lvl="0" marL="254000" marR="0" rtl="0" algn="r">
              <a:lnSpc>
                <a:spcPct val="100000"/>
              </a:lnSpc>
              <a:spcBef>
                <a:spcPts val="0"/>
              </a:spcBef>
              <a:spcAft>
                <a:spcPts val="0"/>
              </a:spcAft>
              <a:buNone/>
            </a:pPr>
            <a:r>
              <a:rPr b="0" i="0" lang="en-GB" sz="1800" u="none" cap="none" strike="noStrike">
                <a:solidFill>
                  <a:srgbClr val="FF0000"/>
                </a:solidFill>
                <a:latin typeface="Trebuchet MS"/>
                <a:ea typeface="Trebuchet MS"/>
                <a:cs typeface="Trebuchet MS"/>
                <a:sym typeface="Trebuchet MS"/>
              </a:rPr>
              <a:t>Expected Deliverables</a:t>
            </a:r>
            <a:endParaRPr sz="1100"/>
          </a:p>
        </p:txBody>
      </p:sp>
      <p:sp>
        <p:nvSpPr>
          <p:cNvPr id="397" name="Google Shape;397;p48"/>
          <p:cNvSpPr txBox="1"/>
          <p:nvPr/>
        </p:nvSpPr>
        <p:spPr>
          <a:xfrm>
            <a:off x="1028700" y="1314450"/>
            <a:ext cx="6629400" cy="3543300"/>
          </a:xfrm>
          <a:prstGeom prst="rect">
            <a:avLst/>
          </a:prstGeom>
          <a:noFill/>
          <a:ln>
            <a:noFill/>
          </a:ln>
        </p:spPr>
        <p:txBody>
          <a:bodyPr anchorCtr="0" anchor="t" bIns="34275" lIns="68575" spcFirstLastPara="1" rIns="68575" wrap="square" tIns="34275">
            <a:noAutofit/>
          </a:bodyPr>
          <a:lstStyle/>
          <a:p>
            <a:pPr indent="-254000" lvl="0" marL="508000" marR="0" rtl="0" algn="just">
              <a:lnSpc>
                <a:spcPct val="100000"/>
              </a:lnSpc>
              <a:spcBef>
                <a:spcPts val="0"/>
              </a:spcBef>
              <a:spcAft>
                <a:spcPts val="0"/>
              </a:spcAft>
              <a:buClr>
                <a:srgbClr val="000000"/>
              </a:buClr>
              <a:buSzPts val="1800"/>
              <a:buFont typeface="Arial"/>
              <a:buChar char="•"/>
            </a:pPr>
            <a:r>
              <a:rPr b="0" i="0" lang="en-GB" sz="1800" u="none" cap="none" strike="noStrike">
                <a:solidFill>
                  <a:srgbClr val="0000FF"/>
                </a:solidFill>
                <a:latin typeface="Trebuchet MS"/>
                <a:ea typeface="Trebuchet MS"/>
                <a:cs typeface="Trebuchet MS"/>
                <a:sym typeface="Trebuchet MS"/>
              </a:rPr>
              <a:t>Capstone-I deliverables</a:t>
            </a:r>
            <a:endParaRPr b="1" sz="1100">
              <a:solidFill>
                <a:schemeClr val="dk1"/>
              </a:solidFill>
            </a:endParaRPr>
          </a:p>
          <a:p>
            <a:pPr indent="-342900" lvl="1" marL="914400" rtl="0" algn="l">
              <a:lnSpc>
                <a:spcPct val="115000"/>
              </a:lnSpc>
              <a:spcBef>
                <a:spcPts val="0"/>
              </a:spcBef>
              <a:spcAft>
                <a:spcPts val="0"/>
              </a:spcAft>
              <a:buClr>
                <a:schemeClr val="dk1"/>
              </a:buClr>
              <a:buSzPts val="1800"/>
              <a:buFont typeface="Calibri"/>
              <a:buChar char="○"/>
            </a:pPr>
            <a:r>
              <a:rPr lang="en-GB" sz="1800">
                <a:solidFill>
                  <a:schemeClr val="dk1"/>
                </a:solidFill>
                <a:latin typeface="Calibri"/>
                <a:ea typeface="Calibri"/>
                <a:cs typeface="Calibri"/>
                <a:sym typeface="Calibri"/>
              </a:rPr>
              <a:t>Development of an LLM integrated with a biomedical knowledge graph that demonstrates a measurable improvement in accuracy and contextual understanding in the biomedicine domain.</a:t>
            </a:r>
            <a:endParaRPr sz="1800">
              <a:solidFill>
                <a:schemeClr val="dk1"/>
              </a:solidFill>
              <a:latin typeface="Calibri"/>
              <a:ea typeface="Calibri"/>
              <a:cs typeface="Calibri"/>
              <a:sym typeface="Calibri"/>
            </a:endParaRPr>
          </a:p>
          <a:p>
            <a:pPr indent="-254000" lvl="0" marL="508000" marR="0" rtl="0" algn="just">
              <a:lnSpc>
                <a:spcPct val="100000"/>
              </a:lnSpc>
              <a:spcBef>
                <a:spcPts val="400"/>
              </a:spcBef>
              <a:spcAft>
                <a:spcPts val="0"/>
              </a:spcAft>
              <a:buClr>
                <a:srgbClr val="000000"/>
              </a:buClr>
              <a:buSzPts val="1800"/>
              <a:buFont typeface="Arial"/>
              <a:buChar char="•"/>
            </a:pPr>
            <a:r>
              <a:rPr b="0" i="0" lang="en-GB" sz="1800" u="none" cap="none" strike="noStrike">
                <a:solidFill>
                  <a:srgbClr val="0000FF"/>
                </a:solidFill>
                <a:latin typeface="Trebuchet MS"/>
                <a:ea typeface="Trebuchet MS"/>
                <a:cs typeface="Trebuchet MS"/>
                <a:sym typeface="Trebuchet MS"/>
              </a:rPr>
              <a:t>Capstone-II deliverables </a:t>
            </a:r>
            <a:endParaRPr sz="1100">
              <a:solidFill>
                <a:schemeClr val="dk1"/>
              </a:solidFill>
            </a:endParaRPr>
          </a:p>
          <a:p>
            <a:pPr indent="-342900" lvl="1" marL="914400" rtl="0" algn="l">
              <a:lnSpc>
                <a:spcPct val="115000"/>
              </a:lnSpc>
              <a:spcBef>
                <a:spcPts val="0"/>
              </a:spcBef>
              <a:spcAft>
                <a:spcPts val="0"/>
              </a:spcAft>
              <a:buClr>
                <a:schemeClr val="dk1"/>
              </a:buClr>
              <a:buSzPts val="1800"/>
              <a:buChar char="○"/>
            </a:pPr>
            <a:r>
              <a:rPr lang="en-GB" sz="1800">
                <a:solidFill>
                  <a:schemeClr val="dk1"/>
                </a:solidFill>
                <a:latin typeface="Calibri"/>
                <a:ea typeface="Calibri"/>
                <a:cs typeface="Calibri"/>
                <a:sym typeface="Calibri"/>
              </a:rPr>
              <a:t>E</a:t>
            </a:r>
            <a:r>
              <a:rPr lang="en-GB" sz="1800">
                <a:solidFill>
                  <a:srgbClr val="374151"/>
                </a:solidFill>
                <a:latin typeface="Calibri"/>
                <a:ea typeface="Calibri"/>
                <a:cs typeface="Calibri"/>
                <a:sym typeface="Calibri"/>
              </a:rPr>
              <a:t>valuation </a:t>
            </a:r>
            <a:r>
              <a:rPr lang="en-GB" sz="1800">
                <a:solidFill>
                  <a:schemeClr val="dk1"/>
                </a:solidFill>
                <a:latin typeface="Calibri"/>
                <a:ea typeface="Calibri"/>
                <a:cs typeface="Calibri"/>
                <a:sym typeface="Calibri"/>
              </a:rPr>
              <a:t>of the performance of the enhanced LLM against existing models.</a:t>
            </a:r>
            <a:endParaRPr sz="1800">
              <a:solidFill>
                <a:schemeClr val="dk1"/>
              </a:solidFill>
              <a:latin typeface="Calibri"/>
              <a:ea typeface="Calibri"/>
              <a:cs typeface="Calibri"/>
              <a:sym typeface="Calibri"/>
            </a:endParaRPr>
          </a:p>
          <a:p>
            <a:pPr indent="-342900" lvl="1" marL="914400" rtl="0" algn="l">
              <a:lnSpc>
                <a:spcPct val="115000"/>
              </a:lnSpc>
              <a:spcBef>
                <a:spcPts val="0"/>
              </a:spcBef>
              <a:spcAft>
                <a:spcPts val="0"/>
              </a:spcAft>
              <a:buClr>
                <a:schemeClr val="dk1"/>
              </a:buClr>
              <a:buSzPts val="1800"/>
              <a:buFont typeface="Calibri"/>
              <a:buChar char="○"/>
            </a:pPr>
            <a:r>
              <a:rPr lang="en-GB" sz="1800">
                <a:solidFill>
                  <a:srgbClr val="374151"/>
                </a:solidFill>
                <a:latin typeface="Calibri"/>
                <a:ea typeface="Calibri"/>
                <a:cs typeface="Calibri"/>
                <a:sym typeface="Calibri"/>
              </a:rPr>
              <a:t>Optimization of the framework on biomedical datasets</a:t>
            </a:r>
            <a:endParaRPr sz="1800">
              <a:solidFill>
                <a:srgbClr val="0000FF"/>
              </a:solidFill>
              <a:latin typeface="Calibri"/>
              <a:ea typeface="Calibri"/>
              <a:cs typeface="Calibri"/>
              <a:sym typeface="Calibri"/>
            </a:endParaRPr>
          </a:p>
        </p:txBody>
      </p:sp>
      <p:sp>
        <p:nvSpPr>
          <p:cNvPr id="398" name="Google Shape;398;p48"/>
          <p:cNvSpPr txBox="1"/>
          <p:nvPr/>
        </p:nvSpPr>
        <p:spPr>
          <a:xfrm>
            <a:off x="121920" y="110571"/>
            <a:ext cx="3086100" cy="2739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chemeClr val="dk1"/>
              </a:buClr>
              <a:buSzPts val="1100"/>
              <a:buFont typeface="Arial"/>
              <a:buNone/>
            </a:pPr>
            <a:r>
              <a:t/>
            </a:r>
            <a:endParaRPr sz="900">
              <a:solidFill>
                <a:srgbClr val="888888"/>
              </a:solidFill>
            </a:endParaRPr>
          </a:p>
          <a:p>
            <a:pPr indent="0" lvl="0" marL="0" rtl="0" algn="ctr">
              <a:spcBef>
                <a:spcPts val="0"/>
              </a:spcBef>
              <a:spcAft>
                <a:spcPts val="0"/>
              </a:spcAft>
              <a:buClr>
                <a:schemeClr val="dk1"/>
              </a:buClr>
              <a:buSzPts val="1100"/>
              <a:buFont typeface="Arial"/>
              <a:buNone/>
            </a:pPr>
            <a:r>
              <a:rPr lang="en-GB" sz="900">
                <a:solidFill>
                  <a:srgbClr val="888888"/>
                </a:solidFill>
              </a:rPr>
              <a:t>Multicontextual learning through incontext pruning with biomedical knowledge graph</a:t>
            </a:r>
            <a:endParaRPr sz="900">
              <a:solidFill>
                <a:srgbClr val="888888"/>
              </a:solidFill>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888888"/>
              </a:solidFill>
              <a:latin typeface="Arial"/>
              <a:ea typeface="Arial"/>
              <a:cs typeface="Arial"/>
              <a:sym typeface="Arial"/>
            </a:endParaRPr>
          </a:p>
        </p:txBody>
      </p:sp>
      <p:pic>
        <p:nvPicPr>
          <p:cNvPr id="399" name="Google Shape;399;p48"/>
          <p:cNvPicPr preferRelativeResize="0"/>
          <p:nvPr/>
        </p:nvPicPr>
        <p:blipFill rotWithShape="1">
          <a:blip r:embed="rId3">
            <a:alphaModFix/>
          </a:blip>
          <a:srcRect b="0" l="0" r="0" t="4970"/>
          <a:stretch/>
        </p:blipFill>
        <p:spPr>
          <a:xfrm>
            <a:off x="8183016" y="1"/>
            <a:ext cx="960984" cy="117026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49"/>
          <p:cNvSpPr/>
          <p:nvPr/>
        </p:nvSpPr>
        <p:spPr>
          <a:xfrm>
            <a:off x="2286000" y="1185866"/>
            <a:ext cx="5715000" cy="27385"/>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405" name="Google Shape;405;p49"/>
          <p:cNvSpPr txBox="1"/>
          <p:nvPr/>
        </p:nvSpPr>
        <p:spPr>
          <a:xfrm>
            <a:off x="2171700" y="857251"/>
            <a:ext cx="5829300" cy="346249"/>
          </a:xfrm>
          <a:prstGeom prst="rect">
            <a:avLst/>
          </a:prstGeom>
          <a:noFill/>
          <a:ln>
            <a:noFill/>
          </a:ln>
        </p:spPr>
        <p:txBody>
          <a:bodyPr anchorCtr="0" anchor="t" bIns="34275" lIns="68575" spcFirstLastPara="1" rIns="68575" wrap="square" tIns="34275">
            <a:spAutoFit/>
          </a:bodyPr>
          <a:lstStyle/>
          <a:p>
            <a:pPr indent="-254000" lvl="0" marL="254000" marR="0" rtl="0" algn="r">
              <a:lnSpc>
                <a:spcPct val="100000"/>
              </a:lnSpc>
              <a:spcBef>
                <a:spcPts val="0"/>
              </a:spcBef>
              <a:spcAft>
                <a:spcPts val="0"/>
              </a:spcAft>
              <a:buNone/>
            </a:pPr>
            <a:r>
              <a:rPr b="0" i="0" lang="en-GB" sz="1800" u="none" cap="none" strike="noStrike">
                <a:solidFill>
                  <a:srgbClr val="FF0000"/>
                </a:solidFill>
                <a:latin typeface="Trebuchet MS"/>
                <a:ea typeface="Trebuchet MS"/>
                <a:cs typeface="Trebuchet MS"/>
                <a:sym typeface="Trebuchet MS"/>
              </a:rPr>
              <a:t>Project Timeline</a:t>
            </a:r>
            <a:endParaRPr sz="1100"/>
          </a:p>
        </p:txBody>
      </p:sp>
      <p:sp>
        <p:nvSpPr>
          <p:cNvPr id="406" name="Google Shape;406;p49"/>
          <p:cNvSpPr txBox="1"/>
          <p:nvPr/>
        </p:nvSpPr>
        <p:spPr>
          <a:xfrm>
            <a:off x="1600201" y="1428751"/>
            <a:ext cx="6629400" cy="836400"/>
          </a:xfrm>
          <a:prstGeom prst="rect">
            <a:avLst/>
          </a:prstGeom>
          <a:noFill/>
          <a:ln>
            <a:noFill/>
          </a:ln>
        </p:spPr>
        <p:txBody>
          <a:bodyPr anchorCtr="0" anchor="t" bIns="34275" lIns="68575" spcFirstLastPara="1" rIns="68575" wrap="square" tIns="34275">
            <a:spAutoFit/>
          </a:bodyPr>
          <a:lstStyle/>
          <a:p>
            <a:pPr indent="0" lvl="0" marL="914400" marR="0" rtl="0" algn="just">
              <a:lnSpc>
                <a:spcPct val="100000"/>
              </a:lnSpc>
              <a:spcBef>
                <a:spcPts val="400"/>
              </a:spcBef>
              <a:spcAft>
                <a:spcPts val="0"/>
              </a:spcAft>
              <a:buNone/>
            </a:pPr>
            <a:r>
              <a:t/>
            </a:r>
            <a:endParaRPr sz="1100"/>
          </a:p>
          <a:p>
            <a:pPr indent="-203200" lvl="1" marL="812800" marR="0" rtl="0" algn="just">
              <a:lnSpc>
                <a:spcPct val="100000"/>
              </a:lnSpc>
              <a:spcBef>
                <a:spcPts val="400"/>
              </a:spcBef>
              <a:spcAft>
                <a:spcPts val="0"/>
              </a:spcAft>
              <a:buNone/>
            </a:pPr>
            <a:r>
              <a:t/>
            </a:r>
            <a:endParaRPr b="0" i="0" sz="1800" u="none" cap="none" strike="noStrike">
              <a:solidFill>
                <a:srgbClr val="0000FF"/>
              </a:solidFill>
              <a:latin typeface="Trebuchet MS"/>
              <a:ea typeface="Trebuchet MS"/>
              <a:cs typeface="Trebuchet MS"/>
              <a:sym typeface="Trebuchet MS"/>
            </a:endParaRPr>
          </a:p>
          <a:p>
            <a:pPr indent="-254000" lvl="0" marL="254000" marR="0" rtl="0" algn="l">
              <a:lnSpc>
                <a:spcPct val="100000"/>
              </a:lnSpc>
              <a:spcBef>
                <a:spcPts val="300"/>
              </a:spcBef>
              <a:spcAft>
                <a:spcPts val="0"/>
              </a:spcAft>
              <a:buNone/>
            </a:pPr>
            <a:r>
              <a:t/>
            </a:r>
            <a:endParaRPr b="0" i="0" sz="1500" u="none" cap="none" strike="noStrike">
              <a:solidFill>
                <a:srgbClr val="000000"/>
              </a:solidFill>
              <a:latin typeface="Trebuchet MS"/>
              <a:ea typeface="Trebuchet MS"/>
              <a:cs typeface="Trebuchet MS"/>
              <a:sym typeface="Trebuchet MS"/>
            </a:endParaRPr>
          </a:p>
        </p:txBody>
      </p:sp>
      <p:sp>
        <p:nvSpPr>
          <p:cNvPr id="407" name="Google Shape;407;p49"/>
          <p:cNvSpPr txBox="1"/>
          <p:nvPr/>
        </p:nvSpPr>
        <p:spPr>
          <a:xfrm>
            <a:off x="121920" y="110571"/>
            <a:ext cx="3086100" cy="2739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chemeClr val="dk1"/>
              </a:buClr>
              <a:buSzPts val="1100"/>
              <a:buFont typeface="Arial"/>
              <a:buNone/>
            </a:pPr>
            <a:r>
              <a:t/>
            </a:r>
            <a:endParaRPr sz="900">
              <a:solidFill>
                <a:srgbClr val="888888"/>
              </a:solidFill>
            </a:endParaRPr>
          </a:p>
          <a:p>
            <a:pPr indent="0" lvl="0" marL="0" rtl="0" algn="ctr">
              <a:spcBef>
                <a:spcPts val="0"/>
              </a:spcBef>
              <a:spcAft>
                <a:spcPts val="0"/>
              </a:spcAft>
              <a:buClr>
                <a:schemeClr val="dk1"/>
              </a:buClr>
              <a:buSzPts val="1100"/>
              <a:buFont typeface="Arial"/>
              <a:buNone/>
            </a:pPr>
            <a:r>
              <a:rPr lang="en-GB" sz="900">
                <a:solidFill>
                  <a:srgbClr val="888888"/>
                </a:solidFill>
              </a:rPr>
              <a:t>Multicontextual learning through incontext pruning with biomedical knowledge graph</a:t>
            </a:r>
            <a:endParaRPr sz="900">
              <a:solidFill>
                <a:srgbClr val="888888"/>
              </a:solidFill>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888888"/>
              </a:solidFill>
              <a:latin typeface="Arial"/>
              <a:ea typeface="Arial"/>
              <a:cs typeface="Arial"/>
              <a:sym typeface="Arial"/>
            </a:endParaRPr>
          </a:p>
        </p:txBody>
      </p:sp>
      <p:pic>
        <p:nvPicPr>
          <p:cNvPr id="408" name="Google Shape;408;p49"/>
          <p:cNvPicPr preferRelativeResize="0"/>
          <p:nvPr/>
        </p:nvPicPr>
        <p:blipFill rotWithShape="1">
          <a:blip r:embed="rId3">
            <a:alphaModFix/>
          </a:blip>
          <a:srcRect b="0" l="0" r="0" t="4970"/>
          <a:stretch/>
        </p:blipFill>
        <p:spPr>
          <a:xfrm>
            <a:off x="8183016" y="1"/>
            <a:ext cx="960984" cy="1170264"/>
          </a:xfrm>
          <a:prstGeom prst="rect">
            <a:avLst/>
          </a:prstGeom>
          <a:noFill/>
          <a:ln>
            <a:noFill/>
          </a:ln>
        </p:spPr>
      </p:pic>
      <p:pic>
        <p:nvPicPr>
          <p:cNvPr id="409" name="Google Shape;409;p49"/>
          <p:cNvPicPr preferRelativeResize="0"/>
          <p:nvPr/>
        </p:nvPicPr>
        <p:blipFill>
          <a:blip r:embed="rId4">
            <a:alphaModFix/>
          </a:blip>
          <a:stretch>
            <a:fillRect/>
          </a:stretch>
        </p:blipFill>
        <p:spPr>
          <a:xfrm>
            <a:off x="152400" y="1676276"/>
            <a:ext cx="8839200" cy="252548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50"/>
          <p:cNvSpPr/>
          <p:nvPr/>
        </p:nvSpPr>
        <p:spPr>
          <a:xfrm>
            <a:off x="2286000" y="1185866"/>
            <a:ext cx="5715000" cy="27300"/>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415" name="Google Shape;415;p50"/>
          <p:cNvSpPr txBox="1"/>
          <p:nvPr/>
        </p:nvSpPr>
        <p:spPr>
          <a:xfrm>
            <a:off x="2171700" y="857251"/>
            <a:ext cx="5829300" cy="346200"/>
          </a:xfrm>
          <a:prstGeom prst="rect">
            <a:avLst/>
          </a:prstGeom>
          <a:noFill/>
          <a:ln>
            <a:noFill/>
          </a:ln>
        </p:spPr>
        <p:txBody>
          <a:bodyPr anchorCtr="0" anchor="t" bIns="34275" lIns="68575" spcFirstLastPara="1" rIns="68575" wrap="square" tIns="34275">
            <a:spAutoFit/>
          </a:bodyPr>
          <a:lstStyle/>
          <a:p>
            <a:pPr indent="-254000" lvl="0" marL="254000" marR="0" rtl="0" algn="r">
              <a:lnSpc>
                <a:spcPct val="100000"/>
              </a:lnSpc>
              <a:spcBef>
                <a:spcPts val="0"/>
              </a:spcBef>
              <a:spcAft>
                <a:spcPts val="0"/>
              </a:spcAft>
              <a:buNone/>
            </a:pPr>
            <a:r>
              <a:rPr lang="en-GB" sz="1800">
                <a:solidFill>
                  <a:srgbClr val="FF0000"/>
                </a:solidFill>
                <a:latin typeface="Trebuchet MS"/>
                <a:ea typeface="Trebuchet MS"/>
                <a:cs typeface="Trebuchet MS"/>
                <a:sym typeface="Trebuchet MS"/>
              </a:rPr>
              <a:t>References</a:t>
            </a:r>
            <a:endParaRPr sz="1100"/>
          </a:p>
        </p:txBody>
      </p:sp>
      <p:sp>
        <p:nvSpPr>
          <p:cNvPr id="416" name="Google Shape;416;p50"/>
          <p:cNvSpPr txBox="1"/>
          <p:nvPr/>
        </p:nvSpPr>
        <p:spPr>
          <a:xfrm>
            <a:off x="121920" y="110571"/>
            <a:ext cx="3086100" cy="2739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chemeClr val="dk1"/>
              </a:buClr>
              <a:buSzPts val="1100"/>
              <a:buFont typeface="Arial"/>
              <a:buNone/>
            </a:pPr>
            <a:r>
              <a:t/>
            </a:r>
            <a:endParaRPr sz="900">
              <a:solidFill>
                <a:srgbClr val="888888"/>
              </a:solidFill>
            </a:endParaRPr>
          </a:p>
          <a:p>
            <a:pPr indent="0" lvl="0" marL="0" rtl="0" algn="ctr">
              <a:spcBef>
                <a:spcPts val="0"/>
              </a:spcBef>
              <a:spcAft>
                <a:spcPts val="0"/>
              </a:spcAft>
              <a:buClr>
                <a:schemeClr val="dk1"/>
              </a:buClr>
              <a:buSzPts val="1100"/>
              <a:buFont typeface="Arial"/>
              <a:buNone/>
            </a:pPr>
            <a:r>
              <a:rPr lang="en-GB" sz="900">
                <a:solidFill>
                  <a:srgbClr val="888888"/>
                </a:solidFill>
              </a:rPr>
              <a:t>Multicontextual learning through incontext pruning with biomedical knowledge graph</a:t>
            </a:r>
            <a:endParaRPr sz="900">
              <a:solidFill>
                <a:srgbClr val="888888"/>
              </a:solidFill>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888888"/>
              </a:solidFill>
              <a:latin typeface="Arial"/>
              <a:ea typeface="Arial"/>
              <a:cs typeface="Arial"/>
              <a:sym typeface="Arial"/>
            </a:endParaRPr>
          </a:p>
        </p:txBody>
      </p:sp>
      <p:pic>
        <p:nvPicPr>
          <p:cNvPr id="417" name="Google Shape;417;p50"/>
          <p:cNvPicPr preferRelativeResize="0"/>
          <p:nvPr/>
        </p:nvPicPr>
        <p:blipFill rotWithShape="1">
          <a:blip r:embed="rId3">
            <a:alphaModFix/>
          </a:blip>
          <a:srcRect b="0" l="0" r="0" t="4970"/>
          <a:stretch/>
        </p:blipFill>
        <p:spPr>
          <a:xfrm>
            <a:off x="8183016" y="1"/>
            <a:ext cx="960984" cy="1170264"/>
          </a:xfrm>
          <a:prstGeom prst="rect">
            <a:avLst/>
          </a:prstGeom>
          <a:noFill/>
          <a:ln>
            <a:noFill/>
          </a:ln>
        </p:spPr>
      </p:pic>
      <p:sp>
        <p:nvSpPr>
          <p:cNvPr id="418" name="Google Shape;418;p50"/>
          <p:cNvSpPr txBox="1"/>
          <p:nvPr/>
        </p:nvSpPr>
        <p:spPr>
          <a:xfrm>
            <a:off x="121925" y="857250"/>
            <a:ext cx="8459400" cy="4125000"/>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1200"/>
              </a:spcBef>
              <a:spcAft>
                <a:spcPts val="0"/>
              </a:spcAft>
              <a:buNone/>
            </a:pPr>
            <a:r>
              <a:t/>
            </a:r>
            <a:endParaRPr u="sng">
              <a:solidFill>
                <a:srgbClr val="0033CC"/>
              </a:solidFill>
            </a:endParaRPr>
          </a:p>
          <a:p>
            <a:pPr indent="-317500" lvl="1" marL="914400" rtl="0" algn="l">
              <a:lnSpc>
                <a:spcPct val="115000"/>
              </a:lnSpc>
              <a:spcBef>
                <a:spcPts val="1200"/>
              </a:spcBef>
              <a:spcAft>
                <a:spcPts val="0"/>
              </a:spcAft>
              <a:buClr>
                <a:srgbClr val="0000FF"/>
              </a:buClr>
              <a:buSzPts val="1400"/>
              <a:buFont typeface="Trebuchet MS"/>
              <a:buChar char="○"/>
            </a:pPr>
            <a:r>
              <a:rPr lang="en-GB" u="sng">
                <a:solidFill>
                  <a:srgbClr val="0033CC"/>
                </a:solidFill>
              </a:rPr>
              <a:t>Shirui Pan-</a:t>
            </a:r>
            <a:r>
              <a:rPr lang="en-GB" u="sng">
                <a:solidFill>
                  <a:srgbClr val="0033CC"/>
                </a:solidFill>
              </a:rPr>
              <a:t> </a:t>
            </a:r>
            <a:r>
              <a:rPr lang="en-GB" u="sng">
                <a:solidFill>
                  <a:schemeClr val="hlink"/>
                </a:solidFill>
                <a:latin typeface="Trebuchet MS"/>
                <a:ea typeface="Trebuchet MS"/>
                <a:cs typeface="Trebuchet MS"/>
                <a:sym typeface="Trebuchet MS"/>
                <a:hlinkClick r:id="rId4"/>
              </a:rPr>
              <a:t>Unifying Large Language Models and Knowledge Graphs: A Roadmap</a:t>
            </a:r>
            <a:r>
              <a:rPr lang="en-GB" u="sng">
                <a:solidFill>
                  <a:srgbClr val="0000FF"/>
                </a:solidFill>
                <a:latin typeface="Trebuchet MS"/>
                <a:ea typeface="Trebuchet MS"/>
                <a:cs typeface="Trebuchet MS"/>
                <a:sym typeface="Trebuchet MS"/>
              </a:rPr>
              <a:t> JOURNAL OF LATEX CLASS FILES-2024</a:t>
            </a:r>
            <a:endParaRPr u="sng">
              <a:solidFill>
                <a:srgbClr val="0000FF"/>
              </a:solidFill>
              <a:latin typeface="Trebuchet MS"/>
              <a:ea typeface="Trebuchet MS"/>
              <a:cs typeface="Trebuchet MS"/>
              <a:sym typeface="Trebuchet MS"/>
            </a:endParaRPr>
          </a:p>
          <a:p>
            <a:pPr indent="-317500" lvl="1" marL="914400" rtl="0" algn="l">
              <a:lnSpc>
                <a:spcPct val="115000"/>
              </a:lnSpc>
              <a:spcBef>
                <a:spcPts val="0"/>
              </a:spcBef>
              <a:spcAft>
                <a:spcPts val="0"/>
              </a:spcAft>
              <a:buClr>
                <a:schemeClr val="dk1"/>
              </a:buClr>
              <a:buSzPts val="1400"/>
              <a:buChar char="○"/>
            </a:pPr>
            <a:r>
              <a:rPr lang="en-GB" u="sng">
                <a:solidFill>
                  <a:schemeClr val="hlink"/>
                </a:solidFill>
                <a:hlinkClick r:id="rId5"/>
              </a:rPr>
              <a:t>Struct GPT A General Framework for Large Language Model to Reason over Structured Data</a:t>
            </a:r>
            <a:endParaRPr u="sng">
              <a:solidFill>
                <a:srgbClr val="0000FF"/>
              </a:solidFill>
              <a:latin typeface="Trebuchet MS"/>
              <a:ea typeface="Trebuchet MS"/>
              <a:cs typeface="Trebuchet MS"/>
              <a:sym typeface="Trebuchet MS"/>
            </a:endParaRPr>
          </a:p>
          <a:p>
            <a:pPr indent="-317500" lvl="1" marL="914400" rtl="0" algn="l">
              <a:lnSpc>
                <a:spcPct val="115000"/>
              </a:lnSpc>
              <a:spcBef>
                <a:spcPts val="0"/>
              </a:spcBef>
              <a:spcAft>
                <a:spcPts val="0"/>
              </a:spcAft>
              <a:buClr>
                <a:srgbClr val="0000FF"/>
              </a:buClr>
              <a:buSzPts val="1400"/>
              <a:buFont typeface="Trebuchet MS"/>
              <a:buChar char="○"/>
            </a:pPr>
            <a:r>
              <a:rPr lang="en-GB">
                <a:solidFill>
                  <a:srgbClr val="0000FF"/>
                </a:solidFill>
                <a:latin typeface="Trebuchet MS"/>
                <a:ea typeface="Trebuchet MS"/>
                <a:cs typeface="Trebuchet MS"/>
                <a:sym typeface="Trebuchet MS"/>
              </a:rPr>
              <a:t>Yanjun Gao1 , Ruizhe Li2 , John Caskey1 , Dmitriy Dligach3 , Timothy Miller4 , Matthew M. Churpek1 and Majid Afshar1-</a:t>
            </a:r>
            <a:r>
              <a:rPr lang="en-GB" u="sng">
                <a:solidFill>
                  <a:schemeClr val="hlink"/>
                </a:solidFill>
                <a:latin typeface="Trebuchet MS"/>
                <a:ea typeface="Trebuchet MS"/>
                <a:cs typeface="Trebuchet MS"/>
                <a:sym typeface="Trebuchet MS"/>
                <a:hlinkClick r:id="rId6"/>
              </a:rPr>
              <a:t>Medical KG into LLM for Diagnosis Prediction:The paper "Leveraging A Medical Knowledge Graph into Large Language Models for Diagnosis Prediction"</a:t>
            </a:r>
            <a:endParaRPr u="sng">
              <a:solidFill>
                <a:srgbClr val="0000FF"/>
              </a:solidFill>
              <a:latin typeface="Trebuchet MS"/>
              <a:ea typeface="Trebuchet MS"/>
              <a:cs typeface="Trebuchet MS"/>
              <a:sym typeface="Trebuchet MS"/>
            </a:endParaRPr>
          </a:p>
          <a:p>
            <a:pPr indent="-317500" lvl="1" marL="914400" rtl="0" algn="l">
              <a:lnSpc>
                <a:spcPct val="115000"/>
              </a:lnSpc>
              <a:spcBef>
                <a:spcPts val="0"/>
              </a:spcBef>
              <a:spcAft>
                <a:spcPts val="0"/>
              </a:spcAft>
              <a:buClr>
                <a:srgbClr val="0000FF"/>
              </a:buClr>
              <a:buSzPts val="1400"/>
              <a:buFont typeface="Trebuchet MS"/>
              <a:buChar char="○"/>
            </a:pPr>
            <a:r>
              <a:rPr lang="en-GB">
                <a:solidFill>
                  <a:srgbClr val="0000FF"/>
                </a:solidFill>
                <a:latin typeface="Trebuchet MS"/>
                <a:ea typeface="Trebuchet MS"/>
                <a:cs typeface="Trebuchet MS"/>
                <a:sym typeface="Trebuchet MS"/>
              </a:rPr>
              <a:t>Karthik Soman1 , Peter W Rose2 , John H Morris3 , Rabia E Akbas1 , Brett Smith4 , Braian Peetoom1 , Catalina Villouta-Reyes1 , Gabriel Cerono1 , Yongmei Shi5 , Angela Rizk-Jackson5 , Sharat Israni5 , Charlotte A Nelson6 , Sui Huang4 , Sergio E Baranzini-</a:t>
            </a:r>
            <a:r>
              <a:rPr lang="en-GB" u="sng">
                <a:solidFill>
                  <a:schemeClr val="hlink"/>
                </a:solidFill>
                <a:latin typeface="Trebuchet MS"/>
                <a:ea typeface="Trebuchet MS"/>
                <a:cs typeface="Trebuchet MS"/>
                <a:sym typeface="Trebuchet MS"/>
                <a:hlinkClick r:id="rId7"/>
              </a:rPr>
              <a:t>Biomedical knowledge graph-enhanced prompt generation for large language models</a:t>
            </a:r>
            <a:endParaRPr u="sng">
              <a:solidFill>
                <a:srgbClr val="0000FF"/>
              </a:solidFill>
              <a:latin typeface="Trebuchet MS"/>
              <a:ea typeface="Trebuchet MS"/>
              <a:cs typeface="Trebuchet MS"/>
              <a:sym typeface="Trebuchet MS"/>
            </a:endParaRPr>
          </a:p>
          <a:p>
            <a:pPr indent="-317500" lvl="1" marL="914400" rtl="0" algn="l">
              <a:lnSpc>
                <a:spcPct val="115000"/>
              </a:lnSpc>
              <a:spcBef>
                <a:spcPts val="0"/>
              </a:spcBef>
              <a:spcAft>
                <a:spcPts val="0"/>
              </a:spcAft>
              <a:buClr>
                <a:srgbClr val="0000FF"/>
              </a:buClr>
              <a:buSzPts val="1400"/>
              <a:buFont typeface="Trebuchet MS"/>
              <a:buChar char="○"/>
            </a:pPr>
            <a:r>
              <a:rPr lang="en-GB">
                <a:solidFill>
                  <a:schemeClr val="hlink"/>
                </a:solidFill>
                <a:highlight>
                  <a:srgbClr val="FFFFFF"/>
                </a:highlight>
                <a:uFill>
                  <a:noFill/>
                </a:uFill>
                <a:hlinkClick r:id="rId8"/>
              </a:rPr>
              <a:t>Garima Agrawal</a:t>
            </a:r>
            <a:r>
              <a:rPr lang="en-GB">
                <a:solidFill>
                  <a:schemeClr val="dk1"/>
                </a:solidFill>
                <a:highlight>
                  <a:srgbClr val="FFFFFF"/>
                </a:highlight>
              </a:rPr>
              <a:t>, </a:t>
            </a:r>
            <a:r>
              <a:rPr lang="en-GB">
                <a:solidFill>
                  <a:schemeClr val="hlink"/>
                </a:solidFill>
                <a:highlight>
                  <a:srgbClr val="FFFFFF"/>
                </a:highlight>
                <a:uFill>
                  <a:noFill/>
                </a:uFill>
                <a:hlinkClick r:id="rId9"/>
              </a:rPr>
              <a:t>Tharindu Kumarage</a:t>
            </a:r>
            <a:r>
              <a:rPr lang="en-GB">
                <a:solidFill>
                  <a:schemeClr val="dk1"/>
                </a:solidFill>
                <a:highlight>
                  <a:srgbClr val="FFFFFF"/>
                </a:highlight>
              </a:rPr>
              <a:t>, </a:t>
            </a:r>
            <a:r>
              <a:rPr lang="en-GB">
                <a:solidFill>
                  <a:schemeClr val="hlink"/>
                </a:solidFill>
                <a:highlight>
                  <a:srgbClr val="FFFFFF"/>
                </a:highlight>
                <a:uFill>
                  <a:noFill/>
                </a:uFill>
                <a:hlinkClick r:id="rId10"/>
              </a:rPr>
              <a:t>Zeyad Alghami</a:t>
            </a:r>
            <a:r>
              <a:rPr lang="en-GB">
                <a:solidFill>
                  <a:schemeClr val="dk1"/>
                </a:solidFill>
                <a:highlight>
                  <a:srgbClr val="FFFFFF"/>
                </a:highlight>
              </a:rPr>
              <a:t>, </a:t>
            </a:r>
            <a:r>
              <a:rPr lang="en-GB">
                <a:solidFill>
                  <a:schemeClr val="hlink"/>
                </a:solidFill>
                <a:highlight>
                  <a:srgbClr val="FFFFFF"/>
                </a:highlight>
                <a:uFill>
                  <a:noFill/>
                </a:uFill>
                <a:hlinkClick r:id="rId11"/>
              </a:rPr>
              <a:t>Huan Liu</a:t>
            </a:r>
            <a:r>
              <a:rPr lang="en-GB">
                <a:solidFill>
                  <a:schemeClr val="dk1"/>
                </a:solidFill>
              </a:rPr>
              <a:t>-</a:t>
            </a:r>
            <a:r>
              <a:rPr lang="en-GB" u="sng">
                <a:solidFill>
                  <a:schemeClr val="hlink"/>
                </a:solidFill>
                <a:latin typeface="Trebuchet MS"/>
                <a:ea typeface="Trebuchet MS"/>
                <a:cs typeface="Trebuchet MS"/>
                <a:sym typeface="Trebuchet MS"/>
                <a:hlinkClick r:id="rId12"/>
              </a:rPr>
              <a:t>Can Knowledge Graphs Reduce Hallucinations in LLMs? : A Survey</a:t>
            </a:r>
            <a:endParaRPr u="sng">
              <a:solidFill>
                <a:srgbClr val="0000FF"/>
              </a:solidFill>
              <a:latin typeface="Trebuchet MS"/>
              <a:ea typeface="Trebuchet MS"/>
              <a:cs typeface="Trebuchet MS"/>
              <a:sym typeface="Trebuchet MS"/>
            </a:endParaRPr>
          </a:p>
          <a:p>
            <a:pPr indent="0" lvl="0" marL="914400" rtl="0" algn="l">
              <a:spcBef>
                <a:spcPts val="1200"/>
              </a:spcBef>
              <a:spcAft>
                <a:spcPts val="0"/>
              </a:spcAft>
              <a:buNone/>
            </a:pPr>
            <a:r>
              <a:t/>
            </a:r>
            <a:endParaRPr/>
          </a:p>
          <a:p>
            <a:pPr indent="0" lvl="0" marL="914400" rtl="0" algn="l">
              <a:lnSpc>
                <a:spcPct val="115000"/>
              </a:lnSpc>
              <a:spcBef>
                <a:spcPts val="1200"/>
              </a:spcBef>
              <a:spcAft>
                <a:spcPts val="1200"/>
              </a:spcAft>
              <a:buNone/>
            </a:pPr>
            <a:r>
              <a:t/>
            </a:r>
            <a:endParaRPr u="sng">
              <a:solidFill>
                <a:srgbClr val="0000FF"/>
              </a:solidFill>
              <a:latin typeface="Trebuchet MS"/>
              <a:ea typeface="Trebuchet MS"/>
              <a:cs typeface="Trebuchet MS"/>
              <a:sym typeface="Trebuchet M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51"/>
          <p:cNvSpPr/>
          <p:nvPr/>
        </p:nvSpPr>
        <p:spPr>
          <a:xfrm>
            <a:off x="2286000" y="1185866"/>
            <a:ext cx="5715000" cy="27300"/>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424" name="Google Shape;424;p51"/>
          <p:cNvSpPr txBox="1"/>
          <p:nvPr/>
        </p:nvSpPr>
        <p:spPr>
          <a:xfrm>
            <a:off x="2171700" y="857251"/>
            <a:ext cx="5829300" cy="346200"/>
          </a:xfrm>
          <a:prstGeom prst="rect">
            <a:avLst/>
          </a:prstGeom>
          <a:noFill/>
          <a:ln>
            <a:noFill/>
          </a:ln>
        </p:spPr>
        <p:txBody>
          <a:bodyPr anchorCtr="0" anchor="t" bIns="34275" lIns="68575" spcFirstLastPara="1" rIns="68575" wrap="square" tIns="34275">
            <a:spAutoFit/>
          </a:bodyPr>
          <a:lstStyle/>
          <a:p>
            <a:pPr indent="-254000" lvl="0" marL="254000" marR="0" rtl="0" algn="r">
              <a:lnSpc>
                <a:spcPct val="100000"/>
              </a:lnSpc>
              <a:spcBef>
                <a:spcPts val="0"/>
              </a:spcBef>
              <a:spcAft>
                <a:spcPts val="0"/>
              </a:spcAft>
              <a:buNone/>
            </a:pPr>
            <a:r>
              <a:rPr lang="en-GB" sz="1800">
                <a:solidFill>
                  <a:srgbClr val="FF0000"/>
                </a:solidFill>
                <a:latin typeface="Trebuchet MS"/>
                <a:ea typeface="Trebuchet MS"/>
                <a:cs typeface="Trebuchet MS"/>
                <a:sym typeface="Trebuchet MS"/>
              </a:rPr>
              <a:t>References</a:t>
            </a:r>
            <a:endParaRPr sz="1100"/>
          </a:p>
        </p:txBody>
      </p:sp>
      <p:sp>
        <p:nvSpPr>
          <p:cNvPr id="425" name="Google Shape;425;p51"/>
          <p:cNvSpPr txBox="1"/>
          <p:nvPr/>
        </p:nvSpPr>
        <p:spPr>
          <a:xfrm>
            <a:off x="121920" y="110571"/>
            <a:ext cx="3086100" cy="2739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chemeClr val="dk1"/>
              </a:buClr>
              <a:buSzPts val="1100"/>
              <a:buFont typeface="Arial"/>
              <a:buNone/>
            </a:pPr>
            <a:r>
              <a:t/>
            </a:r>
            <a:endParaRPr sz="900">
              <a:solidFill>
                <a:srgbClr val="888888"/>
              </a:solidFill>
            </a:endParaRPr>
          </a:p>
          <a:p>
            <a:pPr indent="0" lvl="0" marL="0" rtl="0" algn="ctr">
              <a:spcBef>
                <a:spcPts val="0"/>
              </a:spcBef>
              <a:spcAft>
                <a:spcPts val="0"/>
              </a:spcAft>
              <a:buClr>
                <a:schemeClr val="dk1"/>
              </a:buClr>
              <a:buSzPts val="1100"/>
              <a:buFont typeface="Arial"/>
              <a:buNone/>
            </a:pPr>
            <a:r>
              <a:rPr lang="en-GB" sz="900">
                <a:solidFill>
                  <a:srgbClr val="888888"/>
                </a:solidFill>
              </a:rPr>
              <a:t>Multicontextual learning through incontext pruning with biomedical knowledge graph</a:t>
            </a:r>
            <a:endParaRPr sz="900">
              <a:solidFill>
                <a:srgbClr val="888888"/>
              </a:solidFill>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888888"/>
              </a:solidFill>
              <a:latin typeface="Arial"/>
              <a:ea typeface="Arial"/>
              <a:cs typeface="Arial"/>
              <a:sym typeface="Arial"/>
            </a:endParaRPr>
          </a:p>
        </p:txBody>
      </p:sp>
      <p:pic>
        <p:nvPicPr>
          <p:cNvPr id="426" name="Google Shape;426;p51"/>
          <p:cNvPicPr preferRelativeResize="0"/>
          <p:nvPr/>
        </p:nvPicPr>
        <p:blipFill rotWithShape="1">
          <a:blip r:embed="rId3">
            <a:alphaModFix/>
          </a:blip>
          <a:srcRect b="0" l="0" r="0" t="4970"/>
          <a:stretch/>
        </p:blipFill>
        <p:spPr>
          <a:xfrm>
            <a:off x="8183016" y="1"/>
            <a:ext cx="960984" cy="1170264"/>
          </a:xfrm>
          <a:prstGeom prst="rect">
            <a:avLst/>
          </a:prstGeom>
          <a:noFill/>
          <a:ln>
            <a:noFill/>
          </a:ln>
        </p:spPr>
      </p:pic>
      <p:sp>
        <p:nvSpPr>
          <p:cNvPr id="427" name="Google Shape;427;p51"/>
          <p:cNvSpPr txBox="1"/>
          <p:nvPr/>
        </p:nvSpPr>
        <p:spPr>
          <a:xfrm>
            <a:off x="240075" y="1018500"/>
            <a:ext cx="8459400" cy="4125000"/>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1200"/>
              </a:spcBef>
              <a:spcAft>
                <a:spcPts val="0"/>
              </a:spcAft>
              <a:buNone/>
            </a:pPr>
            <a:r>
              <a:t/>
            </a:r>
            <a:endParaRPr sz="1500" u="sng">
              <a:solidFill>
                <a:srgbClr val="0000FF"/>
              </a:solidFill>
              <a:latin typeface="Trebuchet MS"/>
              <a:ea typeface="Trebuchet MS"/>
              <a:cs typeface="Trebuchet MS"/>
              <a:sym typeface="Trebuchet MS"/>
            </a:endParaRPr>
          </a:p>
          <a:p>
            <a:pPr indent="-323850" lvl="1" marL="914400" rtl="0" algn="l">
              <a:lnSpc>
                <a:spcPct val="115000"/>
              </a:lnSpc>
              <a:spcBef>
                <a:spcPts val="1200"/>
              </a:spcBef>
              <a:spcAft>
                <a:spcPts val="0"/>
              </a:spcAft>
              <a:buClr>
                <a:srgbClr val="0000FF"/>
              </a:buClr>
              <a:buSzPts val="1500"/>
              <a:buFont typeface="Trebuchet MS"/>
              <a:buChar char="○"/>
            </a:pPr>
            <a:r>
              <a:rPr lang="en-GB" sz="1500">
                <a:solidFill>
                  <a:schemeClr val="hlink"/>
                </a:solidFill>
                <a:highlight>
                  <a:srgbClr val="FFFFFF"/>
                </a:highlight>
                <a:uFill>
                  <a:noFill/>
                </a:uFill>
                <a:hlinkClick r:id="rId4"/>
              </a:rPr>
              <a:t>Jeff Z. Pan</a:t>
            </a:r>
            <a:r>
              <a:rPr lang="en-GB" sz="1500">
                <a:solidFill>
                  <a:schemeClr val="dk1"/>
                </a:solidFill>
                <a:highlight>
                  <a:srgbClr val="FFFFFF"/>
                </a:highlight>
              </a:rPr>
              <a:t>, </a:t>
            </a:r>
            <a:r>
              <a:rPr lang="en-GB" sz="1500">
                <a:solidFill>
                  <a:schemeClr val="hlink"/>
                </a:solidFill>
                <a:highlight>
                  <a:srgbClr val="FFFFFF"/>
                </a:highlight>
                <a:uFill>
                  <a:noFill/>
                </a:uFill>
                <a:hlinkClick r:id="rId5"/>
              </a:rPr>
              <a:t>Simon Razniewski</a:t>
            </a:r>
            <a:r>
              <a:rPr lang="en-GB" sz="1500">
                <a:solidFill>
                  <a:schemeClr val="dk1"/>
                </a:solidFill>
                <a:highlight>
                  <a:srgbClr val="FFFFFF"/>
                </a:highlight>
              </a:rPr>
              <a:t>, </a:t>
            </a:r>
            <a:r>
              <a:rPr lang="en-GB" sz="1500">
                <a:solidFill>
                  <a:schemeClr val="hlink"/>
                </a:solidFill>
                <a:highlight>
                  <a:srgbClr val="FFFFFF"/>
                </a:highlight>
                <a:uFill>
                  <a:noFill/>
                </a:uFill>
                <a:hlinkClick r:id="rId6"/>
              </a:rPr>
              <a:t>Jan-Christoph Kalo</a:t>
            </a:r>
            <a:r>
              <a:rPr lang="en-GB" sz="1500">
                <a:solidFill>
                  <a:schemeClr val="dk1"/>
                </a:solidFill>
                <a:highlight>
                  <a:srgbClr val="FFFFFF"/>
                </a:highlight>
              </a:rPr>
              <a:t>, </a:t>
            </a:r>
            <a:r>
              <a:rPr lang="en-GB" sz="1500">
                <a:solidFill>
                  <a:schemeClr val="hlink"/>
                </a:solidFill>
                <a:highlight>
                  <a:srgbClr val="FFFFFF"/>
                </a:highlight>
                <a:uFill>
                  <a:noFill/>
                </a:uFill>
                <a:hlinkClick r:id="rId7"/>
              </a:rPr>
              <a:t>Sneha Singhania</a:t>
            </a:r>
            <a:r>
              <a:rPr lang="en-GB" sz="1500">
                <a:solidFill>
                  <a:schemeClr val="dk1"/>
                </a:solidFill>
                <a:highlight>
                  <a:srgbClr val="FFFFFF"/>
                </a:highlight>
              </a:rPr>
              <a:t>, </a:t>
            </a:r>
            <a:r>
              <a:rPr lang="en-GB" sz="1500">
                <a:solidFill>
                  <a:schemeClr val="hlink"/>
                </a:solidFill>
                <a:highlight>
                  <a:srgbClr val="FFFFFF"/>
                </a:highlight>
                <a:uFill>
                  <a:noFill/>
                </a:uFill>
                <a:hlinkClick r:id="rId8"/>
              </a:rPr>
              <a:t>Jiaoyan Chen</a:t>
            </a:r>
            <a:r>
              <a:rPr lang="en-GB" sz="1500">
                <a:solidFill>
                  <a:schemeClr val="dk1"/>
                </a:solidFill>
                <a:highlight>
                  <a:srgbClr val="FFFFFF"/>
                </a:highlight>
              </a:rPr>
              <a:t>, </a:t>
            </a:r>
            <a:r>
              <a:rPr lang="en-GB" sz="1500">
                <a:solidFill>
                  <a:schemeClr val="hlink"/>
                </a:solidFill>
                <a:highlight>
                  <a:srgbClr val="FFFFFF"/>
                </a:highlight>
                <a:uFill>
                  <a:noFill/>
                </a:uFill>
                <a:hlinkClick r:id="rId9"/>
              </a:rPr>
              <a:t>Stefan Dietze</a:t>
            </a:r>
            <a:r>
              <a:rPr lang="en-GB" sz="1500">
                <a:solidFill>
                  <a:schemeClr val="dk1"/>
                </a:solidFill>
                <a:highlight>
                  <a:srgbClr val="FFFFFF"/>
                </a:highlight>
              </a:rPr>
              <a:t>, </a:t>
            </a:r>
            <a:r>
              <a:rPr lang="en-GB" sz="1500">
                <a:solidFill>
                  <a:schemeClr val="hlink"/>
                </a:solidFill>
                <a:highlight>
                  <a:srgbClr val="FFFFFF"/>
                </a:highlight>
                <a:uFill>
                  <a:noFill/>
                </a:uFill>
                <a:hlinkClick r:id="rId10"/>
              </a:rPr>
              <a:t>Hajira Jabeen</a:t>
            </a:r>
            <a:r>
              <a:rPr lang="en-GB" sz="1500">
                <a:solidFill>
                  <a:schemeClr val="dk1"/>
                </a:solidFill>
                <a:highlight>
                  <a:srgbClr val="FFFFFF"/>
                </a:highlight>
              </a:rPr>
              <a:t>, </a:t>
            </a:r>
            <a:r>
              <a:rPr lang="en-GB" sz="1500">
                <a:solidFill>
                  <a:schemeClr val="hlink"/>
                </a:solidFill>
                <a:highlight>
                  <a:srgbClr val="FFFFFF"/>
                </a:highlight>
                <a:uFill>
                  <a:noFill/>
                </a:uFill>
                <a:hlinkClick r:id="rId11"/>
              </a:rPr>
              <a:t>Janna Omeliyanenko</a:t>
            </a:r>
            <a:r>
              <a:rPr lang="en-GB" sz="1500">
                <a:solidFill>
                  <a:schemeClr val="dk1"/>
                </a:solidFill>
                <a:highlight>
                  <a:srgbClr val="FFFFFF"/>
                </a:highlight>
              </a:rPr>
              <a:t>, </a:t>
            </a:r>
            <a:r>
              <a:rPr lang="en-GB" sz="1500">
                <a:solidFill>
                  <a:schemeClr val="hlink"/>
                </a:solidFill>
                <a:highlight>
                  <a:srgbClr val="FFFFFF"/>
                </a:highlight>
                <a:uFill>
                  <a:noFill/>
                </a:uFill>
                <a:hlinkClick r:id="rId12"/>
              </a:rPr>
              <a:t>Wen Zhang</a:t>
            </a:r>
            <a:r>
              <a:rPr lang="en-GB" sz="1500">
                <a:solidFill>
                  <a:schemeClr val="dk1"/>
                </a:solidFill>
                <a:highlight>
                  <a:srgbClr val="FFFFFF"/>
                </a:highlight>
              </a:rPr>
              <a:t>, </a:t>
            </a:r>
            <a:r>
              <a:rPr lang="en-GB" sz="1500">
                <a:solidFill>
                  <a:schemeClr val="hlink"/>
                </a:solidFill>
                <a:highlight>
                  <a:srgbClr val="FFFFFF"/>
                </a:highlight>
                <a:uFill>
                  <a:noFill/>
                </a:uFill>
                <a:hlinkClick r:id="rId13"/>
              </a:rPr>
              <a:t>Matteo Lissandrini</a:t>
            </a:r>
            <a:r>
              <a:rPr lang="en-GB" sz="1500">
                <a:solidFill>
                  <a:schemeClr val="dk1"/>
                </a:solidFill>
                <a:highlight>
                  <a:srgbClr val="FFFFFF"/>
                </a:highlight>
              </a:rPr>
              <a:t>, </a:t>
            </a:r>
            <a:r>
              <a:rPr lang="en-GB" sz="1500">
                <a:solidFill>
                  <a:schemeClr val="hlink"/>
                </a:solidFill>
                <a:highlight>
                  <a:srgbClr val="FFFFFF"/>
                </a:highlight>
                <a:uFill>
                  <a:noFill/>
                </a:uFill>
                <a:hlinkClick r:id="rId14"/>
              </a:rPr>
              <a:t>Russa Biswas</a:t>
            </a:r>
            <a:r>
              <a:rPr lang="en-GB" sz="1500">
                <a:solidFill>
                  <a:schemeClr val="dk1"/>
                </a:solidFill>
                <a:highlight>
                  <a:srgbClr val="FFFFFF"/>
                </a:highlight>
              </a:rPr>
              <a:t>, </a:t>
            </a:r>
            <a:r>
              <a:rPr lang="en-GB" sz="1500">
                <a:solidFill>
                  <a:schemeClr val="hlink"/>
                </a:solidFill>
                <a:highlight>
                  <a:srgbClr val="FFFFFF"/>
                </a:highlight>
                <a:uFill>
                  <a:noFill/>
                </a:uFill>
                <a:hlinkClick r:id="rId15"/>
              </a:rPr>
              <a:t>Gerard de Melo</a:t>
            </a:r>
            <a:r>
              <a:rPr lang="en-GB" sz="1500">
                <a:solidFill>
                  <a:schemeClr val="dk1"/>
                </a:solidFill>
                <a:highlight>
                  <a:srgbClr val="FFFFFF"/>
                </a:highlight>
              </a:rPr>
              <a:t>, </a:t>
            </a:r>
            <a:r>
              <a:rPr lang="en-GB" sz="1500">
                <a:solidFill>
                  <a:schemeClr val="hlink"/>
                </a:solidFill>
                <a:highlight>
                  <a:srgbClr val="FFFFFF"/>
                </a:highlight>
                <a:uFill>
                  <a:noFill/>
                </a:uFill>
                <a:hlinkClick r:id="rId16"/>
              </a:rPr>
              <a:t>Angela Bonifati</a:t>
            </a:r>
            <a:r>
              <a:rPr lang="en-GB" sz="1500">
                <a:solidFill>
                  <a:schemeClr val="dk1"/>
                </a:solidFill>
                <a:highlight>
                  <a:srgbClr val="FFFFFF"/>
                </a:highlight>
              </a:rPr>
              <a:t>, </a:t>
            </a:r>
            <a:r>
              <a:rPr lang="en-GB" sz="1500">
                <a:solidFill>
                  <a:schemeClr val="hlink"/>
                </a:solidFill>
                <a:highlight>
                  <a:srgbClr val="FFFFFF"/>
                </a:highlight>
                <a:uFill>
                  <a:noFill/>
                </a:uFill>
                <a:hlinkClick r:id="rId17"/>
              </a:rPr>
              <a:t>Edlira Vakaj</a:t>
            </a:r>
            <a:r>
              <a:rPr lang="en-GB" sz="1500">
                <a:solidFill>
                  <a:schemeClr val="dk1"/>
                </a:solidFill>
                <a:highlight>
                  <a:srgbClr val="FFFFFF"/>
                </a:highlight>
              </a:rPr>
              <a:t>, </a:t>
            </a:r>
            <a:r>
              <a:rPr lang="en-GB" sz="1500">
                <a:solidFill>
                  <a:schemeClr val="hlink"/>
                </a:solidFill>
                <a:highlight>
                  <a:srgbClr val="FFFFFF"/>
                </a:highlight>
                <a:uFill>
                  <a:noFill/>
                </a:uFill>
                <a:hlinkClick r:id="rId18"/>
              </a:rPr>
              <a:t>Mauro Dragoni</a:t>
            </a:r>
            <a:r>
              <a:rPr lang="en-GB" sz="1500">
                <a:solidFill>
                  <a:schemeClr val="dk1"/>
                </a:solidFill>
                <a:highlight>
                  <a:srgbClr val="FFFFFF"/>
                </a:highlight>
              </a:rPr>
              <a:t>, </a:t>
            </a:r>
            <a:r>
              <a:rPr lang="en-GB" sz="1500">
                <a:solidFill>
                  <a:schemeClr val="hlink"/>
                </a:solidFill>
                <a:highlight>
                  <a:srgbClr val="FFFFFF"/>
                </a:highlight>
                <a:uFill>
                  <a:noFill/>
                </a:uFill>
                <a:hlinkClick r:id="rId19"/>
              </a:rPr>
              <a:t>Damien Graux</a:t>
            </a:r>
            <a:r>
              <a:rPr lang="en-GB">
                <a:solidFill>
                  <a:srgbClr val="0033CC"/>
                </a:solidFill>
              </a:rPr>
              <a:t>. 2023. </a:t>
            </a:r>
            <a:r>
              <a:rPr lang="en-GB" sz="1500" u="sng">
                <a:solidFill>
                  <a:schemeClr val="hlink"/>
                </a:solidFill>
                <a:latin typeface="Trebuchet MS"/>
                <a:ea typeface="Trebuchet MS"/>
                <a:cs typeface="Trebuchet MS"/>
                <a:sym typeface="Trebuchet MS"/>
                <a:hlinkClick r:id="rId20"/>
              </a:rPr>
              <a:t>Large Language Models and Knowledge Graphs: Opportunities and Challenges</a:t>
            </a:r>
            <a:endParaRPr sz="1500" u="sng">
              <a:solidFill>
                <a:srgbClr val="0000FF"/>
              </a:solidFill>
              <a:latin typeface="Trebuchet MS"/>
              <a:ea typeface="Trebuchet MS"/>
              <a:cs typeface="Trebuchet MS"/>
              <a:sym typeface="Trebuchet MS"/>
            </a:endParaRPr>
          </a:p>
          <a:p>
            <a:pPr indent="-323850" lvl="1" marL="914400" rtl="0" algn="l">
              <a:lnSpc>
                <a:spcPct val="115000"/>
              </a:lnSpc>
              <a:spcBef>
                <a:spcPts val="0"/>
              </a:spcBef>
              <a:spcAft>
                <a:spcPts val="0"/>
              </a:spcAft>
              <a:buClr>
                <a:srgbClr val="0000FF"/>
              </a:buClr>
              <a:buSzPts val="1500"/>
              <a:buFont typeface="Trebuchet MS"/>
              <a:buChar char="○"/>
            </a:pPr>
            <a:r>
              <a:rPr lang="en-GB" sz="1500">
                <a:solidFill>
                  <a:schemeClr val="hlink"/>
                </a:solidFill>
                <a:highlight>
                  <a:srgbClr val="FFFFFF"/>
                </a:highlight>
                <a:uFill>
                  <a:noFill/>
                </a:uFill>
                <a:hlinkClick r:id="rId21"/>
              </a:rPr>
              <a:t>Cunxiang Wang</a:t>
            </a:r>
            <a:r>
              <a:rPr lang="en-GB" sz="1500">
                <a:solidFill>
                  <a:schemeClr val="dk1"/>
                </a:solidFill>
                <a:highlight>
                  <a:srgbClr val="FFFFFF"/>
                </a:highlight>
              </a:rPr>
              <a:t>, </a:t>
            </a:r>
            <a:r>
              <a:rPr lang="en-GB" sz="1500">
                <a:solidFill>
                  <a:schemeClr val="hlink"/>
                </a:solidFill>
                <a:highlight>
                  <a:srgbClr val="FFFFFF"/>
                </a:highlight>
                <a:uFill>
                  <a:noFill/>
                </a:uFill>
                <a:hlinkClick r:id="rId22"/>
              </a:rPr>
              <a:t>Xiaoze Liu</a:t>
            </a:r>
            <a:r>
              <a:rPr lang="en-GB" sz="1500">
                <a:solidFill>
                  <a:schemeClr val="dk1"/>
                </a:solidFill>
                <a:highlight>
                  <a:srgbClr val="FFFFFF"/>
                </a:highlight>
              </a:rPr>
              <a:t>, </a:t>
            </a:r>
            <a:r>
              <a:rPr lang="en-GB" sz="1500">
                <a:solidFill>
                  <a:schemeClr val="hlink"/>
                </a:solidFill>
                <a:highlight>
                  <a:srgbClr val="FFFFFF"/>
                </a:highlight>
                <a:uFill>
                  <a:noFill/>
                </a:uFill>
                <a:hlinkClick r:id="rId23"/>
              </a:rPr>
              <a:t>Yuanhao Yue</a:t>
            </a:r>
            <a:r>
              <a:rPr lang="en-GB" sz="1500">
                <a:solidFill>
                  <a:schemeClr val="dk1"/>
                </a:solidFill>
                <a:highlight>
                  <a:srgbClr val="FFFFFF"/>
                </a:highlight>
              </a:rPr>
              <a:t>, </a:t>
            </a:r>
            <a:r>
              <a:rPr lang="en-GB" sz="1500">
                <a:solidFill>
                  <a:schemeClr val="hlink"/>
                </a:solidFill>
                <a:highlight>
                  <a:srgbClr val="FFFFFF"/>
                </a:highlight>
                <a:uFill>
                  <a:noFill/>
                </a:uFill>
                <a:hlinkClick r:id="rId24"/>
              </a:rPr>
              <a:t>Xiangru Tang</a:t>
            </a:r>
            <a:r>
              <a:rPr lang="en-GB" sz="1500">
                <a:solidFill>
                  <a:schemeClr val="dk1"/>
                </a:solidFill>
                <a:highlight>
                  <a:srgbClr val="FFFFFF"/>
                </a:highlight>
              </a:rPr>
              <a:t>, </a:t>
            </a:r>
            <a:r>
              <a:rPr lang="en-GB" sz="1500">
                <a:solidFill>
                  <a:schemeClr val="hlink"/>
                </a:solidFill>
                <a:highlight>
                  <a:srgbClr val="FFFFFF"/>
                </a:highlight>
                <a:uFill>
                  <a:noFill/>
                </a:uFill>
                <a:hlinkClick r:id="rId25"/>
              </a:rPr>
              <a:t>Tianhang Zhang</a:t>
            </a:r>
            <a:r>
              <a:rPr lang="en-GB" sz="1500">
                <a:solidFill>
                  <a:schemeClr val="dk1"/>
                </a:solidFill>
                <a:highlight>
                  <a:srgbClr val="FFFFFF"/>
                </a:highlight>
              </a:rPr>
              <a:t>, </a:t>
            </a:r>
            <a:r>
              <a:rPr lang="en-GB" sz="1500">
                <a:solidFill>
                  <a:schemeClr val="hlink"/>
                </a:solidFill>
                <a:highlight>
                  <a:srgbClr val="FFFFFF"/>
                </a:highlight>
                <a:uFill>
                  <a:noFill/>
                </a:uFill>
                <a:hlinkClick r:id="rId26"/>
              </a:rPr>
              <a:t>Cheng Jiayang</a:t>
            </a:r>
            <a:r>
              <a:rPr lang="en-GB" sz="1500">
                <a:solidFill>
                  <a:schemeClr val="dk1"/>
                </a:solidFill>
                <a:highlight>
                  <a:srgbClr val="FFFFFF"/>
                </a:highlight>
              </a:rPr>
              <a:t>, </a:t>
            </a:r>
            <a:r>
              <a:rPr lang="en-GB" sz="1500">
                <a:solidFill>
                  <a:schemeClr val="hlink"/>
                </a:solidFill>
                <a:highlight>
                  <a:srgbClr val="FFFFFF"/>
                </a:highlight>
                <a:uFill>
                  <a:noFill/>
                </a:uFill>
                <a:hlinkClick r:id="rId27"/>
              </a:rPr>
              <a:t>Yunzhi Yao</a:t>
            </a:r>
            <a:r>
              <a:rPr lang="en-GB" sz="1500">
                <a:solidFill>
                  <a:schemeClr val="dk1"/>
                </a:solidFill>
                <a:highlight>
                  <a:srgbClr val="FFFFFF"/>
                </a:highlight>
              </a:rPr>
              <a:t>, </a:t>
            </a:r>
            <a:r>
              <a:rPr lang="en-GB" sz="1500">
                <a:solidFill>
                  <a:schemeClr val="hlink"/>
                </a:solidFill>
                <a:highlight>
                  <a:srgbClr val="FFFFFF"/>
                </a:highlight>
                <a:uFill>
                  <a:noFill/>
                </a:uFill>
                <a:hlinkClick r:id="rId28"/>
              </a:rPr>
              <a:t>Wenyang Gao</a:t>
            </a:r>
            <a:r>
              <a:rPr lang="en-GB" sz="1500">
                <a:solidFill>
                  <a:schemeClr val="dk1"/>
                </a:solidFill>
                <a:highlight>
                  <a:srgbClr val="FFFFFF"/>
                </a:highlight>
              </a:rPr>
              <a:t>, </a:t>
            </a:r>
            <a:r>
              <a:rPr lang="en-GB" sz="1500">
                <a:solidFill>
                  <a:schemeClr val="hlink"/>
                </a:solidFill>
                <a:highlight>
                  <a:srgbClr val="FFFFFF"/>
                </a:highlight>
                <a:uFill>
                  <a:noFill/>
                </a:uFill>
                <a:hlinkClick r:id="rId29"/>
              </a:rPr>
              <a:t>Xuming Hu</a:t>
            </a:r>
            <a:r>
              <a:rPr lang="en-GB" sz="1500">
                <a:solidFill>
                  <a:schemeClr val="dk1"/>
                </a:solidFill>
                <a:highlight>
                  <a:srgbClr val="FFFFFF"/>
                </a:highlight>
              </a:rPr>
              <a:t>, </a:t>
            </a:r>
            <a:r>
              <a:rPr lang="en-GB" sz="1500">
                <a:solidFill>
                  <a:schemeClr val="hlink"/>
                </a:solidFill>
                <a:highlight>
                  <a:srgbClr val="FFFFFF"/>
                </a:highlight>
                <a:uFill>
                  <a:noFill/>
                </a:uFill>
                <a:hlinkClick r:id="rId30"/>
              </a:rPr>
              <a:t>Zehan Qi</a:t>
            </a:r>
            <a:r>
              <a:rPr lang="en-GB" sz="1500">
                <a:solidFill>
                  <a:schemeClr val="dk1"/>
                </a:solidFill>
                <a:highlight>
                  <a:srgbClr val="FFFFFF"/>
                </a:highlight>
              </a:rPr>
              <a:t>, </a:t>
            </a:r>
            <a:r>
              <a:rPr lang="en-GB" sz="1500">
                <a:solidFill>
                  <a:schemeClr val="hlink"/>
                </a:solidFill>
                <a:highlight>
                  <a:srgbClr val="FFFFFF"/>
                </a:highlight>
                <a:uFill>
                  <a:noFill/>
                </a:uFill>
                <a:hlinkClick r:id="rId31"/>
              </a:rPr>
              <a:t>Yidong Wang</a:t>
            </a:r>
            <a:r>
              <a:rPr lang="en-GB" sz="1500">
                <a:solidFill>
                  <a:schemeClr val="dk1"/>
                </a:solidFill>
                <a:highlight>
                  <a:srgbClr val="FFFFFF"/>
                </a:highlight>
              </a:rPr>
              <a:t>, </a:t>
            </a:r>
            <a:r>
              <a:rPr lang="en-GB" sz="1500">
                <a:solidFill>
                  <a:schemeClr val="hlink"/>
                </a:solidFill>
                <a:highlight>
                  <a:srgbClr val="FFFFFF"/>
                </a:highlight>
                <a:uFill>
                  <a:noFill/>
                </a:uFill>
                <a:hlinkClick r:id="rId32"/>
              </a:rPr>
              <a:t>Linyi Yang</a:t>
            </a:r>
            <a:r>
              <a:rPr lang="en-GB" sz="1500">
                <a:solidFill>
                  <a:schemeClr val="dk1"/>
                </a:solidFill>
                <a:highlight>
                  <a:srgbClr val="FFFFFF"/>
                </a:highlight>
              </a:rPr>
              <a:t>, </a:t>
            </a:r>
            <a:r>
              <a:rPr lang="en-GB" sz="1500">
                <a:solidFill>
                  <a:schemeClr val="hlink"/>
                </a:solidFill>
                <a:highlight>
                  <a:srgbClr val="FFFFFF"/>
                </a:highlight>
                <a:uFill>
                  <a:noFill/>
                </a:uFill>
                <a:hlinkClick r:id="rId33"/>
              </a:rPr>
              <a:t>Jindong Wang</a:t>
            </a:r>
            <a:r>
              <a:rPr lang="en-GB" sz="1500">
                <a:solidFill>
                  <a:schemeClr val="dk1"/>
                </a:solidFill>
                <a:highlight>
                  <a:srgbClr val="FFFFFF"/>
                </a:highlight>
              </a:rPr>
              <a:t>, </a:t>
            </a:r>
            <a:r>
              <a:rPr lang="en-GB" sz="1500">
                <a:solidFill>
                  <a:schemeClr val="hlink"/>
                </a:solidFill>
                <a:highlight>
                  <a:srgbClr val="FFFFFF"/>
                </a:highlight>
                <a:uFill>
                  <a:noFill/>
                </a:uFill>
                <a:hlinkClick r:id="rId34"/>
              </a:rPr>
              <a:t>Xing Xie</a:t>
            </a:r>
            <a:r>
              <a:rPr lang="en-GB" sz="1500">
                <a:solidFill>
                  <a:schemeClr val="dk1"/>
                </a:solidFill>
                <a:highlight>
                  <a:srgbClr val="FFFFFF"/>
                </a:highlight>
              </a:rPr>
              <a:t>, </a:t>
            </a:r>
            <a:r>
              <a:rPr lang="en-GB" sz="1500">
                <a:solidFill>
                  <a:schemeClr val="hlink"/>
                </a:solidFill>
                <a:highlight>
                  <a:srgbClr val="FFFFFF"/>
                </a:highlight>
                <a:uFill>
                  <a:noFill/>
                </a:uFill>
                <a:hlinkClick r:id="rId35"/>
              </a:rPr>
              <a:t>Zheng Zhang</a:t>
            </a:r>
            <a:r>
              <a:rPr lang="en-GB" sz="1500">
                <a:solidFill>
                  <a:schemeClr val="dk1"/>
                </a:solidFill>
                <a:highlight>
                  <a:srgbClr val="FFFFFF"/>
                </a:highlight>
              </a:rPr>
              <a:t>, </a:t>
            </a:r>
            <a:r>
              <a:rPr lang="en-GB" sz="1500">
                <a:solidFill>
                  <a:schemeClr val="hlink"/>
                </a:solidFill>
                <a:highlight>
                  <a:srgbClr val="FFFFFF"/>
                </a:highlight>
                <a:uFill>
                  <a:noFill/>
                </a:uFill>
                <a:hlinkClick r:id="rId36"/>
              </a:rPr>
              <a:t>Yue Zhang</a:t>
            </a:r>
            <a:r>
              <a:rPr lang="en-GB">
                <a:solidFill>
                  <a:schemeClr val="accent1"/>
                </a:solidFill>
              </a:rPr>
              <a:t>. 2023. </a:t>
            </a:r>
            <a:r>
              <a:rPr lang="en-GB" sz="1500" u="sng">
                <a:solidFill>
                  <a:schemeClr val="hlink"/>
                </a:solidFill>
                <a:latin typeface="Trebuchet MS"/>
                <a:ea typeface="Trebuchet MS"/>
                <a:cs typeface="Trebuchet MS"/>
                <a:sym typeface="Trebuchet MS"/>
                <a:hlinkClick r:id="rId37"/>
              </a:rPr>
              <a:t>Survey on Factuality in Large Language Models: Knowledge, Retrieval and Domain-Specificity</a:t>
            </a:r>
            <a:endParaRPr sz="1500" u="sng">
              <a:solidFill>
                <a:srgbClr val="0000FF"/>
              </a:solidFill>
              <a:latin typeface="Trebuchet MS"/>
              <a:ea typeface="Trebuchet MS"/>
              <a:cs typeface="Trebuchet MS"/>
              <a:sym typeface="Trebuchet MS"/>
            </a:endParaRPr>
          </a:p>
          <a:p>
            <a:pPr indent="-323850" lvl="1" marL="914400" rtl="0" algn="l">
              <a:lnSpc>
                <a:spcPct val="115000"/>
              </a:lnSpc>
              <a:spcBef>
                <a:spcPts val="0"/>
              </a:spcBef>
              <a:spcAft>
                <a:spcPts val="0"/>
              </a:spcAft>
              <a:buClr>
                <a:srgbClr val="0000FF"/>
              </a:buClr>
              <a:buSzPts val="1500"/>
              <a:buFont typeface="Trebuchet MS"/>
              <a:buChar char="○"/>
            </a:pPr>
            <a:r>
              <a:rPr lang="en-GB" sz="1500">
                <a:solidFill>
                  <a:schemeClr val="hlink"/>
                </a:solidFill>
                <a:highlight>
                  <a:srgbClr val="FFFFFF"/>
                </a:highlight>
                <a:uFill>
                  <a:noFill/>
                </a:uFill>
                <a:hlinkClick r:id="rId38"/>
              </a:rPr>
              <a:t>Hui Wu</a:t>
            </a:r>
            <a:r>
              <a:rPr lang="en-GB" sz="1500">
                <a:solidFill>
                  <a:schemeClr val="dk1"/>
                </a:solidFill>
                <a:highlight>
                  <a:srgbClr val="FFFFFF"/>
                </a:highlight>
              </a:rPr>
              <a:t>, </a:t>
            </a:r>
            <a:r>
              <a:rPr lang="en-GB" sz="1500">
                <a:solidFill>
                  <a:schemeClr val="hlink"/>
                </a:solidFill>
                <a:highlight>
                  <a:srgbClr val="FFFFFF"/>
                </a:highlight>
                <a:uFill>
                  <a:noFill/>
                </a:uFill>
                <a:hlinkClick r:id="rId39"/>
              </a:rPr>
              <a:t>Yuanben Zhang</a:t>
            </a:r>
            <a:r>
              <a:rPr lang="en-GB" sz="1500">
                <a:solidFill>
                  <a:schemeClr val="dk1"/>
                </a:solidFill>
                <a:highlight>
                  <a:srgbClr val="FFFFFF"/>
                </a:highlight>
              </a:rPr>
              <a:t>, </a:t>
            </a:r>
            <a:r>
              <a:rPr lang="en-GB" sz="1500">
                <a:solidFill>
                  <a:schemeClr val="hlink"/>
                </a:solidFill>
                <a:highlight>
                  <a:srgbClr val="FFFFFF"/>
                </a:highlight>
                <a:uFill>
                  <a:noFill/>
                </a:uFill>
                <a:hlinkClick r:id="rId40"/>
              </a:rPr>
              <a:t>Zhonghe Han</a:t>
            </a:r>
            <a:r>
              <a:rPr lang="en-GB" sz="1500">
                <a:solidFill>
                  <a:schemeClr val="dk1"/>
                </a:solidFill>
                <a:highlight>
                  <a:srgbClr val="FFFFFF"/>
                </a:highlight>
              </a:rPr>
              <a:t>, </a:t>
            </a:r>
            <a:r>
              <a:rPr lang="en-GB" sz="1500">
                <a:solidFill>
                  <a:schemeClr val="hlink"/>
                </a:solidFill>
                <a:highlight>
                  <a:srgbClr val="FFFFFF"/>
                </a:highlight>
                <a:uFill>
                  <a:noFill/>
                </a:uFill>
                <a:hlinkClick r:id="rId41"/>
              </a:rPr>
              <a:t>Yingyan Hou</a:t>
            </a:r>
            <a:r>
              <a:rPr lang="en-GB" sz="1500">
                <a:solidFill>
                  <a:schemeClr val="dk1"/>
                </a:solidFill>
                <a:highlight>
                  <a:srgbClr val="FFFFFF"/>
                </a:highlight>
              </a:rPr>
              <a:t>, </a:t>
            </a:r>
            <a:r>
              <a:rPr lang="en-GB" sz="1500">
                <a:solidFill>
                  <a:schemeClr val="hlink"/>
                </a:solidFill>
                <a:highlight>
                  <a:srgbClr val="FFFFFF"/>
                </a:highlight>
                <a:uFill>
                  <a:noFill/>
                </a:uFill>
                <a:hlinkClick r:id="rId42"/>
              </a:rPr>
              <a:t>Lei Wang</a:t>
            </a:r>
            <a:r>
              <a:rPr lang="en-GB" sz="1500">
                <a:solidFill>
                  <a:schemeClr val="dk1"/>
                </a:solidFill>
                <a:highlight>
                  <a:srgbClr val="FFFFFF"/>
                </a:highlight>
              </a:rPr>
              <a:t>, </a:t>
            </a:r>
            <a:r>
              <a:rPr lang="en-GB" sz="1500">
                <a:solidFill>
                  <a:schemeClr val="hlink"/>
                </a:solidFill>
                <a:highlight>
                  <a:srgbClr val="FFFFFF"/>
                </a:highlight>
                <a:uFill>
                  <a:noFill/>
                </a:uFill>
                <a:hlinkClick r:id="rId43"/>
              </a:rPr>
              <a:t>Siye Liu</a:t>
            </a:r>
            <a:r>
              <a:rPr lang="en-GB" sz="1500">
                <a:solidFill>
                  <a:schemeClr val="dk1"/>
                </a:solidFill>
                <a:highlight>
                  <a:srgbClr val="FFFFFF"/>
                </a:highlight>
              </a:rPr>
              <a:t>, </a:t>
            </a:r>
            <a:r>
              <a:rPr lang="en-GB" sz="1500">
                <a:solidFill>
                  <a:schemeClr val="hlink"/>
                </a:solidFill>
                <a:highlight>
                  <a:srgbClr val="FFFFFF"/>
                </a:highlight>
                <a:uFill>
                  <a:noFill/>
                </a:uFill>
                <a:hlinkClick r:id="rId44"/>
              </a:rPr>
              <a:t>Qihang Gong</a:t>
            </a:r>
            <a:r>
              <a:rPr lang="en-GB" sz="1500">
                <a:solidFill>
                  <a:schemeClr val="dk1"/>
                </a:solidFill>
                <a:highlight>
                  <a:srgbClr val="FFFFFF"/>
                </a:highlight>
              </a:rPr>
              <a:t>, </a:t>
            </a:r>
            <a:r>
              <a:rPr lang="en-GB" sz="1500">
                <a:solidFill>
                  <a:schemeClr val="hlink"/>
                </a:solidFill>
                <a:highlight>
                  <a:srgbClr val="FFFFFF"/>
                </a:highlight>
                <a:uFill>
                  <a:noFill/>
                </a:uFill>
                <a:hlinkClick r:id="rId45"/>
              </a:rPr>
              <a:t>Yunping G</a:t>
            </a:r>
            <a:r>
              <a:rPr lang="en-GB">
                <a:solidFill>
                  <a:srgbClr val="0033CC"/>
                </a:solidFill>
              </a:rPr>
              <a:t>e. </a:t>
            </a:r>
            <a:r>
              <a:rPr lang="en-GB">
                <a:solidFill>
                  <a:schemeClr val="accent1"/>
                </a:solidFill>
              </a:rPr>
              <a:t>2024. </a:t>
            </a:r>
            <a:r>
              <a:rPr lang="en-GB" sz="1500" u="sng">
                <a:solidFill>
                  <a:schemeClr val="hlink"/>
                </a:solidFill>
                <a:latin typeface="Trebuchet MS"/>
                <a:ea typeface="Trebuchet MS"/>
                <a:cs typeface="Trebuchet MS"/>
                <a:sym typeface="Trebuchet MS"/>
                <a:hlinkClick r:id="rId46"/>
              </a:rPr>
              <a:t>Quartet Logic: A Four-Step Reasoning (QLFR) framework for advancing Short Text Classification</a:t>
            </a:r>
            <a:endParaRPr sz="1500" u="sng">
              <a:solidFill>
                <a:srgbClr val="0000FF"/>
              </a:solidFill>
              <a:latin typeface="Trebuchet MS"/>
              <a:ea typeface="Trebuchet MS"/>
              <a:cs typeface="Trebuchet MS"/>
              <a:sym typeface="Trebuchet M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52"/>
          <p:cNvSpPr/>
          <p:nvPr/>
        </p:nvSpPr>
        <p:spPr>
          <a:xfrm>
            <a:off x="3278614" y="2514600"/>
            <a:ext cx="1879800" cy="531000"/>
          </a:xfrm>
          <a:prstGeom prst="rect">
            <a:avLst/>
          </a:prstGeom>
          <a:noFill/>
          <a:ln>
            <a:noFill/>
          </a:ln>
        </p:spPr>
        <p:txBody>
          <a:bodyPr anchorCtr="0" anchor="t" bIns="34275" lIns="68575" spcFirstLastPara="1" rIns="68575" wrap="square" tIns="34275">
            <a:noAutofit/>
          </a:bodyPr>
          <a:lstStyle/>
          <a:p>
            <a:pPr indent="0" lvl="0" marL="0" marR="0" rtl="0" algn="r">
              <a:lnSpc>
                <a:spcPct val="100000"/>
              </a:lnSpc>
              <a:spcBef>
                <a:spcPts val="0"/>
              </a:spcBef>
              <a:spcAft>
                <a:spcPts val="0"/>
              </a:spcAft>
              <a:buNone/>
            </a:pPr>
            <a:r>
              <a:rPr b="0" i="0" lang="en-GB" sz="3000" u="none" cap="none" strike="noStrike">
                <a:solidFill>
                  <a:srgbClr val="FF0000"/>
                </a:solidFill>
                <a:latin typeface="Trebuchet MS"/>
                <a:ea typeface="Trebuchet MS"/>
                <a:cs typeface="Trebuchet MS"/>
                <a:sym typeface="Trebuchet MS"/>
              </a:rPr>
              <a:t>Thank You</a:t>
            </a:r>
            <a:endParaRPr sz="1100"/>
          </a:p>
        </p:txBody>
      </p:sp>
      <p:pic>
        <p:nvPicPr>
          <p:cNvPr id="433" name="Google Shape;433;p52"/>
          <p:cNvPicPr preferRelativeResize="0"/>
          <p:nvPr/>
        </p:nvPicPr>
        <p:blipFill rotWithShape="1">
          <a:blip r:embed="rId3">
            <a:alphaModFix/>
          </a:blip>
          <a:srcRect b="0" l="0" r="0" t="4970"/>
          <a:stretch/>
        </p:blipFill>
        <p:spPr>
          <a:xfrm>
            <a:off x="8183016" y="1"/>
            <a:ext cx="960984" cy="1170264"/>
          </a:xfrm>
          <a:prstGeom prst="rect">
            <a:avLst/>
          </a:prstGeom>
          <a:noFill/>
          <a:ln>
            <a:noFill/>
          </a:ln>
        </p:spPr>
      </p:pic>
      <p:pic>
        <p:nvPicPr>
          <p:cNvPr id="434" name="Google Shape;434;p52"/>
          <p:cNvPicPr preferRelativeResize="0"/>
          <p:nvPr/>
        </p:nvPicPr>
        <p:blipFill rotWithShape="1">
          <a:blip r:embed="rId3">
            <a:alphaModFix/>
          </a:blip>
          <a:srcRect b="0" l="0" r="0" t="4970"/>
          <a:stretch/>
        </p:blipFill>
        <p:spPr>
          <a:xfrm>
            <a:off x="8183016" y="1"/>
            <a:ext cx="960984" cy="117026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p:nvPr/>
        </p:nvSpPr>
        <p:spPr>
          <a:xfrm>
            <a:off x="2286000" y="1185866"/>
            <a:ext cx="5715000" cy="27385"/>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45" name="Google Shape;145;p26"/>
          <p:cNvSpPr txBox="1"/>
          <p:nvPr/>
        </p:nvSpPr>
        <p:spPr>
          <a:xfrm>
            <a:off x="891425" y="1480450"/>
            <a:ext cx="7702200" cy="33963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400"/>
              </a:spcBef>
              <a:spcAft>
                <a:spcPts val="0"/>
              </a:spcAft>
              <a:buNone/>
            </a:pPr>
            <a:r>
              <a:rPr b="1" lang="en-GB" sz="1800">
                <a:solidFill>
                  <a:srgbClr val="0000FF"/>
                </a:solidFill>
              </a:rPr>
              <a:t>Multicontextual learning through incontext pruning with  biomedical knowledge graph</a:t>
            </a:r>
            <a:endParaRPr b="1" sz="1800">
              <a:solidFill>
                <a:srgbClr val="0000FF"/>
              </a:solidFill>
            </a:endParaRPr>
          </a:p>
          <a:p>
            <a:pPr indent="0" lvl="0" marL="0" marR="0" rtl="0" algn="ctr">
              <a:lnSpc>
                <a:spcPct val="100000"/>
              </a:lnSpc>
              <a:spcBef>
                <a:spcPts val="400"/>
              </a:spcBef>
              <a:spcAft>
                <a:spcPts val="0"/>
              </a:spcAft>
              <a:buNone/>
            </a:pPr>
            <a:r>
              <a:t/>
            </a:r>
            <a:endParaRPr sz="1800">
              <a:solidFill>
                <a:srgbClr val="0000FF"/>
              </a:solidFill>
              <a:latin typeface="Trebuchet MS"/>
              <a:ea typeface="Trebuchet MS"/>
              <a:cs typeface="Trebuchet MS"/>
              <a:sym typeface="Trebuchet MS"/>
            </a:endParaRPr>
          </a:p>
          <a:p>
            <a:pPr indent="-317500" lvl="0" marL="457200" rtl="0" algn="ctr">
              <a:spcBef>
                <a:spcPts val="400"/>
              </a:spcBef>
              <a:spcAft>
                <a:spcPts val="0"/>
              </a:spcAft>
              <a:buClr>
                <a:schemeClr val="dk1"/>
              </a:buClr>
              <a:buSzPts val="1400"/>
              <a:buChar char="●"/>
            </a:pPr>
            <a:r>
              <a:rPr b="1" lang="en-GB">
                <a:solidFill>
                  <a:schemeClr val="dk1"/>
                </a:solidFill>
              </a:rPr>
              <a:t>An approach where a model is trained to adapt to various contexts, pruned for efficiency within each context, and enriched with domain-specific knowledge using a bio-medical knowledge graph. This could be particularly useful in applications where the operating conditions or requirements vary, and leveraging context-specific knowledge is essential for optimal performance.</a:t>
            </a:r>
            <a:endParaRPr b="1">
              <a:solidFill>
                <a:schemeClr val="dk1"/>
              </a:solidFill>
            </a:endParaRPr>
          </a:p>
          <a:p>
            <a:pPr indent="0" lvl="0" marL="914400" rtl="0" algn="ctr">
              <a:spcBef>
                <a:spcPts val="400"/>
              </a:spcBef>
              <a:spcAft>
                <a:spcPts val="0"/>
              </a:spcAft>
              <a:buNone/>
            </a:pPr>
            <a:r>
              <a:t/>
            </a:r>
            <a:endParaRPr b="1">
              <a:solidFill>
                <a:schemeClr val="dk1"/>
              </a:solidFill>
            </a:endParaRPr>
          </a:p>
          <a:p>
            <a:pPr indent="-317500" lvl="0" marL="457200" rtl="0" algn="ctr">
              <a:spcBef>
                <a:spcPts val="400"/>
              </a:spcBef>
              <a:spcAft>
                <a:spcPts val="0"/>
              </a:spcAft>
              <a:buClr>
                <a:schemeClr val="dk1"/>
              </a:buClr>
              <a:buSzPts val="1400"/>
              <a:buChar char="●"/>
            </a:pPr>
            <a:r>
              <a:rPr b="1" lang="en-GB">
                <a:solidFill>
                  <a:schemeClr val="dk1"/>
                </a:solidFill>
              </a:rPr>
              <a:t>The proposed solution is to implement "multicontextual learning through incontext pruning" by incorporating a biomedical knowledge graph, enabling the LLM to access and utilize detailed, domain-specific data for improved accuracy.</a:t>
            </a:r>
            <a:endParaRPr b="1">
              <a:solidFill>
                <a:schemeClr val="dk1"/>
              </a:solidFill>
            </a:endParaRPr>
          </a:p>
          <a:p>
            <a:pPr indent="0" lvl="0" marL="0" marR="0" rtl="0" algn="l">
              <a:lnSpc>
                <a:spcPct val="100000"/>
              </a:lnSpc>
              <a:spcBef>
                <a:spcPts val="400"/>
              </a:spcBef>
              <a:spcAft>
                <a:spcPts val="0"/>
              </a:spcAft>
              <a:buNone/>
            </a:pPr>
            <a:r>
              <a:t/>
            </a:r>
            <a:endParaRPr sz="1800">
              <a:solidFill>
                <a:schemeClr val="dk1"/>
              </a:solidFill>
              <a:latin typeface="Trebuchet MS"/>
              <a:ea typeface="Trebuchet MS"/>
              <a:cs typeface="Trebuchet MS"/>
              <a:sym typeface="Trebuchet MS"/>
            </a:endParaRPr>
          </a:p>
        </p:txBody>
      </p:sp>
      <p:sp>
        <p:nvSpPr>
          <p:cNvPr id="146" name="Google Shape;146;p26"/>
          <p:cNvSpPr txBox="1"/>
          <p:nvPr/>
        </p:nvSpPr>
        <p:spPr>
          <a:xfrm>
            <a:off x="3143250" y="857251"/>
            <a:ext cx="4857750" cy="346249"/>
          </a:xfrm>
          <a:prstGeom prst="rect">
            <a:avLst/>
          </a:prstGeom>
          <a:noFill/>
          <a:ln>
            <a:noFill/>
          </a:ln>
        </p:spPr>
        <p:txBody>
          <a:bodyPr anchorCtr="0" anchor="t" bIns="34275" lIns="68575" spcFirstLastPara="1" rIns="68575" wrap="square" tIns="34275">
            <a:spAutoFit/>
          </a:bodyPr>
          <a:lstStyle/>
          <a:p>
            <a:pPr indent="-254000" lvl="0" marL="254000" marR="0" rtl="0" algn="r">
              <a:lnSpc>
                <a:spcPct val="100000"/>
              </a:lnSpc>
              <a:spcBef>
                <a:spcPts val="0"/>
              </a:spcBef>
              <a:spcAft>
                <a:spcPts val="0"/>
              </a:spcAft>
              <a:buNone/>
            </a:pPr>
            <a:r>
              <a:rPr b="0" i="0" lang="en-GB" sz="1800" u="none" cap="none" strike="noStrike">
                <a:solidFill>
                  <a:srgbClr val="FF0000"/>
                </a:solidFill>
                <a:latin typeface="Trebuchet MS"/>
                <a:ea typeface="Trebuchet MS"/>
                <a:cs typeface="Trebuchet MS"/>
                <a:sym typeface="Trebuchet MS"/>
              </a:rPr>
              <a:t>Problem Statement</a:t>
            </a:r>
            <a:endParaRPr sz="1100"/>
          </a:p>
        </p:txBody>
      </p:sp>
      <p:sp>
        <p:nvSpPr>
          <p:cNvPr id="147" name="Google Shape;147;p2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p>
            <a:pPr indent="0" lvl="0" marL="0" rtl="0" algn="ctr">
              <a:lnSpc>
                <a:spcPct val="100000"/>
              </a:lnSpc>
              <a:spcBef>
                <a:spcPts val="0"/>
              </a:spcBef>
              <a:spcAft>
                <a:spcPts val="0"/>
              </a:spcAft>
              <a:buSzPts val="1100"/>
              <a:buNone/>
            </a:pPr>
            <a:r>
              <a:rPr lang="en-GB"/>
              <a:t>Arun_Khushi_Varun_Vismaya</a:t>
            </a:r>
            <a:endParaRPr/>
          </a:p>
        </p:txBody>
      </p:sp>
      <p:pic>
        <p:nvPicPr>
          <p:cNvPr id="148" name="Google Shape;148;p26"/>
          <p:cNvPicPr preferRelativeResize="0"/>
          <p:nvPr/>
        </p:nvPicPr>
        <p:blipFill rotWithShape="1">
          <a:blip r:embed="rId3">
            <a:alphaModFix/>
          </a:blip>
          <a:srcRect b="0" l="0" r="0" t="4970"/>
          <a:stretch/>
        </p:blipFill>
        <p:spPr>
          <a:xfrm>
            <a:off x="8183016" y="1"/>
            <a:ext cx="960984" cy="117026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7"/>
          <p:cNvSpPr/>
          <p:nvPr/>
        </p:nvSpPr>
        <p:spPr>
          <a:xfrm>
            <a:off x="2286000" y="1185866"/>
            <a:ext cx="5715000" cy="27300"/>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56" name="Google Shape;156;p27"/>
          <p:cNvSpPr txBox="1"/>
          <p:nvPr/>
        </p:nvSpPr>
        <p:spPr>
          <a:xfrm>
            <a:off x="165750" y="1361263"/>
            <a:ext cx="8812500" cy="3396300"/>
          </a:xfrm>
          <a:prstGeom prst="rect">
            <a:avLst/>
          </a:prstGeom>
          <a:noFill/>
          <a:ln>
            <a:noFill/>
          </a:ln>
        </p:spPr>
        <p:txBody>
          <a:bodyPr anchorCtr="0" anchor="t" bIns="34275" lIns="68575" spcFirstLastPara="1" rIns="68575" wrap="square" tIns="34275">
            <a:noAutofit/>
          </a:bodyPr>
          <a:lstStyle/>
          <a:p>
            <a:pPr indent="90250" lvl="0" marL="457200" rtl="0" algn="l">
              <a:lnSpc>
                <a:spcPct val="115000"/>
              </a:lnSpc>
              <a:spcBef>
                <a:spcPts val="1200"/>
              </a:spcBef>
              <a:spcAft>
                <a:spcPts val="0"/>
              </a:spcAft>
              <a:buClr>
                <a:schemeClr val="dk1"/>
              </a:buClr>
              <a:buSzPts val="1300"/>
              <a:buAutoNum type="arabicPeriod"/>
            </a:pPr>
            <a:r>
              <a:rPr b="1" lang="en-GB" sz="1300">
                <a:solidFill>
                  <a:schemeClr val="dk1"/>
                </a:solidFill>
              </a:rPr>
              <a:t>Multicontextual Learning:</a:t>
            </a:r>
            <a:endParaRPr b="1" sz="1300">
              <a:solidFill>
                <a:schemeClr val="dk1"/>
              </a:solidFill>
            </a:endParaRPr>
          </a:p>
          <a:p>
            <a:pPr indent="-298450" lvl="1" marL="914400" rtl="0" algn="l">
              <a:lnSpc>
                <a:spcPct val="115000"/>
              </a:lnSpc>
              <a:spcBef>
                <a:spcPts val="0"/>
              </a:spcBef>
              <a:spcAft>
                <a:spcPts val="0"/>
              </a:spcAft>
              <a:buClr>
                <a:schemeClr val="dk1"/>
              </a:buClr>
              <a:buSzPts val="1100"/>
              <a:buChar char="○"/>
            </a:pPr>
            <a:r>
              <a:rPr b="1" lang="en-GB" sz="1100">
                <a:solidFill>
                  <a:schemeClr val="dk1"/>
                </a:solidFill>
              </a:rPr>
              <a:t>Definition:</a:t>
            </a:r>
            <a:r>
              <a:rPr lang="en-GB" sz="1100">
                <a:solidFill>
                  <a:schemeClr val="dk1"/>
                </a:solidFill>
              </a:rPr>
              <a:t> Multicontextual learning involves training a machine learning model to operate effectively in multiple contextual environments.</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b="1" lang="en-GB" sz="1100">
                <a:solidFill>
                  <a:schemeClr val="dk1"/>
                </a:solidFill>
              </a:rPr>
              <a:t>Contexts:</a:t>
            </a:r>
            <a:r>
              <a:rPr lang="en-GB" sz="1100">
                <a:solidFill>
                  <a:schemeClr val="dk1"/>
                </a:solidFill>
              </a:rPr>
              <a:t> Each context represents a specific set of conditions, data distributions, or tasks. The goal is to make the model adaptable and capable of performing well across different scenarios.</a:t>
            </a:r>
            <a:endParaRPr sz="1100">
              <a:solidFill>
                <a:schemeClr val="dk1"/>
              </a:solidFill>
            </a:endParaRPr>
          </a:p>
          <a:p>
            <a:pPr indent="-366950" lvl="0" marL="914400" rtl="0" algn="l">
              <a:lnSpc>
                <a:spcPct val="115000"/>
              </a:lnSpc>
              <a:spcBef>
                <a:spcPts val="0"/>
              </a:spcBef>
              <a:spcAft>
                <a:spcPts val="0"/>
              </a:spcAft>
              <a:buClr>
                <a:schemeClr val="dk1"/>
              </a:buClr>
              <a:buSzPts val="1300"/>
              <a:buAutoNum type="arabicPeriod"/>
            </a:pPr>
            <a:r>
              <a:rPr b="1" lang="en-GB" sz="1300">
                <a:solidFill>
                  <a:schemeClr val="dk1"/>
                </a:solidFill>
              </a:rPr>
              <a:t>Incontext Pruning:</a:t>
            </a:r>
            <a:endParaRPr b="1" sz="1300">
              <a:solidFill>
                <a:schemeClr val="dk1"/>
              </a:solidFill>
            </a:endParaRPr>
          </a:p>
          <a:p>
            <a:pPr indent="-298450" lvl="1" marL="914400" rtl="0" algn="l">
              <a:lnSpc>
                <a:spcPct val="115000"/>
              </a:lnSpc>
              <a:spcBef>
                <a:spcPts val="0"/>
              </a:spcBef>
              <a:spcAft>
                <a:spcPts val="0"/>
              </a:spcAft>
              <a:buClr>
                <a:schemeClr val="dk1"/>
              </a:buClr>
              <a:buSzPts val="1100"/>
              <a:buChar char="○"/>
            </a:pPr>
            <a:r>
              <a:rPr b="1" lang="en-GB" sz="1100">
                <a:solidFill>
                  <a:schemeClr val="dk1"/>
                </a:solidFill>
              </a:rPr>
              <a:t>Definition:</a:t>
            </a:r>
            <a:r>
              <a:rPr lang="en-GB" sz="1100">
                <a:solidFill>
                  <a:schemeClr val="dk1"/>
                </a:solidFill>
              </a:rPr>
              <a:t> Pruning is a technique used to reduce the complexity of a model by removing certain components. In the context of multi contextual learning, incontext pruning involves selectively removing connections, features, or parameters from the model while considering the specific context in which the model is operating.</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b="1" lang="en-GB" sz="1100">
                <a:solidFill>
                  <a:schemeClr val="dk1"/>
                </a:solidFill>
              </a:rPr>
              <a:t>Purpose:</a:t>
            </a:r>
            <a:r>
              <a:rPr lang="en-GB" sz="1100">
                <a:solidFill>
                  <a:schemeClr val="dk1"/>
                </a:solidFill>
              </a:rPr>
              <a:t> Pruning is often employed to improve model efficiency, reduce computational resources, and potentially enhance generalization by removing unnecessary or redundant information.</a:t>
            </a:r>
            <a:endParaRPr sz="1100">
              <a:solidFill>
                <a:schemeClr val="dk1"/>
              </a:solidFill>
            </a:endParaRPr>
          </a:p>
          <a:p>
            <a:pPr indent="-360600" lvl="0" marL="914400" rtl="0" algn="l">
              <a:lnSpc>
                <a:spcPct val="115000"/>
              </a:lnSpc>
              <a:spcBef>
                <a:spcPts val="0"/>
              </a:spcBef>
              <a:spcAft>
                <a:spcPts val="0"/>
              </a:spcAft>
              <a:buClr>
                <a:schemeClr val="dk1"/>
              </a:buClr>
              <a:buSzPts val="1200"/>
              <a:buAutoNum type="arabicPeriod"/>
            </a:pPr>
            <a:r>
              <a:rPr b="1" lang="en-GB" sz="1300">
                <a:solidFill>
                  <a:schemeClr val="dk1"/>
                </a:solidFill>
              </a:rPr>
              <a:t>Knowledge Graph:</a:t>
            </a:r>
            <a:endParaRPr b="1" sz="1300">
              <a:solidFill>
                <a:schemeClr val="dk1"/>
              </a:solidFill>
            </a:endParaRPr>
          </a:p>
          <a:p>
            <a:pPr indent="-298450" lvl="1" marL="914400" rtl="0" algn="l">
              <a:lnSpc>
                <a:spcPct val="115000"/>
              </a:lnSpc>
              <a:spcBef>
                <a:spcPts val="0"/>
              </a:spcBef>
              <a:spcAft>
                <a:spcPts val="0"/>
              </a:spcAft>
              <a:buClr>
                <a:schemeClr val="dk1"/>
              </a:buClr>
              <a:buSzPts val="1100"/>
              <a:buChar char="○"/>
            </a:pPr>
            <a:r>
              <a:rPr b="1" lang="en-GB" sz="1100">
                <a:solidFill>
                  <a:schemeClr val="dk1"/>
                </a:solidFill>
              </a:rPr>
              <a:t>Definition:</a:t>
            </a:r>
            <a:r>
              <a:rPr lang="en-GB" sz="1100">
                <a:solidFill>
                  <a:schemeClr val="dk1"/>
                </a:solidFill>
              </a:rPr>
              <a:t> A knowledge graph is a structured representation of knowledge that captures relationships between entities. It consists of nodes (entities) and edges (relationships) connecting these entities.</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b="1" lang="en-GB" sz="1100">
                <a:solidFill>
                  <a:schemeClr val="dk1"/>
                </a:solidFill>
              </a:rPr>
              <a:t>Purpose:</a:t>
            </a:r>
            <a:r>
              <a:rPr lang="en-GB" sz="1100">
                <a:solidFill>
                  <a:schemeClr val="dk1"/>
                </a:solidFill>
              </a:rPr>
              <a:t> Knowledge graphs are used to organize and represent information in a way that facilitates reasoning and makes complex relationships explicit. They are often employed to incorporate domain-specific knowledge into machine learning models.</a:t>
            </a:r>
            <a:endParaRPr sz="1100">
              <a:solidFill>
                <a:schemeClr val="dk1"/>
              </a:solidFill>
            </a:endParaRPr>
          </a:p>
          <a:p>
            <a:pPr indent="0" lvl="0" marL="0" marR="0" rtl="0" algn="ctr">
              <a:lnSpc>
                <a:spcPct val="100000"/>
              </a:lnSpc>
              <a:spcBef>
                <a:spcPts val="1200"/>
              </a:spcBef>
              <a:spcAft>
                <a:spcPts val="0"/>
              </a:spcAft>
              <a:buNone/>
            </a:pPr>
            <a:r>
              <a:t/>
            </a:r>
            <a:endParaRPr b="1" sz="1100">
              <a:solidFill>
                <a:schemeClr val="dk1"/>
              </a:solidFill>
            </a:endParaRPr>
          </a:p>
        </p:txBody>
      </p:sp>
      <p:sp>
        <p:nvSpPr>
          <p:cNvPr id="157" name="Google Shape;157;p27"/>
          <p:cNvSpPr txBox="1"/>
          <p:nvPr/>
        </p:nvSpPr>
        <p:spPr>
          <a:xfrm>
            <a:off x="1178250" y="517425"/>
            <a:ext cx="6787500" cy="900300"/>
          </a:xfrm>
          <a:prstGeom prst="rect">
            <a:avLst/>
          </a:prstGeom>
          <a:noFill/>
          <a:ln>
            <a:noFill/>
          </a:ln>
        </p:spPr>
        <p:txBody>
          <a:bodyPr anchorCtr="0" anchor="t" bIns="34275" lIns="68575" spcFirstLastPara="1" rIns="68575" wrap="square" tIns="34275">
            <a:spAutoFit/>
          </a:bodyPr>
          <a:lstStyle/>
          <a:p>
            <a:pPr indent="0" lvl="0" marL="0" rtl="0" algn="r">
              <a:spcBef>
                <a:spcPts val="400"/>
              </a:spcBef>
              <a:spcAft>
                <a:spcPts val="0"/>
              </a:spcAft>
              <a:buClr>
                <a:schemeClr val="dk1"/>
              </a:buClr>
              <a:buSzPts val="1100"/>
              <a:buFont typeface="Arial"/>
              <a:buNone/>
            </a:pPr>
            <a:r>
              <a:rPr lang="en-GB" sz="1800">
                <a:solidFill>
                  <a:srgbClr val="FF0000"/>
                </a:solidFill>
              </a:rPr>
              <a:t>Multicontextual learning through incontext pruning with  biomedical knowledge graph</a:t>
            </a:r>
            <a:endParaRPr sz="1800">
              <a:solidFill>
                <a:srgbClr val="FF0000"/>
              </a:solidFill>
            </a:endParaRPr>
          </a:p>
          <a:p>
            <a:pPr indent="-254000" lvl="0" marL="254000" marR="0" rtl="0" algn="r">
              <a:lnSpc>
                <a:spcPct val="100000"/>
              </a:lnSpc>
              <a:spcBef>
                <a:spcPts val="0"/>
              </a:spcBef>
              <a:spcAft>
                <a:spcPts val="0"/>
              </a:spcAft>
              <a:buNone/>
            </a:pPr>
            <a:r>
              <a:t/>
            </a:r>
            <a:endParaRPr sz="1800">
              <a:solidFill>
                <a:srgbClr val="FF0000"/>
              </a:solidFill>
              <a:latin typeface="Trebuchet MS"/>
              <a:ea typeface="Trebuchet MS"/>
              <a:cs typeface="Trebuchet MS"/>
              <a:sym typeface="Trebuchet MS"/>
            </a:endParaRPr>
          </a:p>
        </p:txBody>
      </p:sp>
      <p:sp>
        <p:nvSpPr>
          <p:cNvPr id="158" name="Google Shape;158;p27"/>
          <p:cNvSpPr txBox="1"/>
          <p:nvPr/>
        </p:nvSpPr>
        <p:spPr>
          <a:xfrm>
            <a:off x="121920" y="110571"/>
            <a:ext cx="3086100" cy="273900"/>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888888"/>
              </a:solidFill>
              <a:latin typeface="Arial"/>
              <a:ea typeface="Arial"/>
              <a:cs typeface="Arial"/>
              <a:sym typeface="Arial"/>
            </a:endParaRPr>
          </a:p>
        </p:txBody>
      </p:sp>
      <p:sp>
        <p:nvSpPr>
          <p:cNvPr id="159" name="Google Shape;159;p27"/>
          <p:cNvSpPr txBox="1"/>
          <p:nvPr>
            <p:ph idx="11" type="ftr"/>
          </p:nvPr>
        </p:nvSpPr>
        <p:spPr>
          <a:xfrm>
            <a:off x="3028950" y="4757563"/>
            <a:ext cx="3086100" cy="273900"/>
          </a:xfrm>
          <a:prstGeom prst="rect">
            <a:avLst/>
          </a:prstGeom>
          <a:noFill/>
          <a:ln>
            <a:noFill/>
          </a:ln>
        </p:spPr>
        <p:txBody>
          <a:bodyPr anchorCtr="0" anchor="ctr" bIns="34275" lIns="68575" spcFirstLastPara="1" rIns="68575" wrap="square" tIns="34275">
            <a:noAutofit/>
          </a:bodyPr>
          <a:lstStyle/>
          <a:p>
            <a:pPr indent="0" lvl="0" marL="0" rtl="0" algn="ctr">
              <a:lnSpc>
                <a:spcPct val="100000"/>
              </a:lnSpc>
              <a:spcBef>
                <a:spcPts val="0"/>
              </a:spcBef>
              <a:spcAft>
                <a:spcPts val="0"/>
              </a:spcAft>
              <a:buSzPts val="1100"/>
              <a:buNone/>
            </a:pPr>
            <a:r>
              <a:rPr lang="en-GB"/>
              <a:t>Arun_Khushi_Varun_Vismaya</a:t>
            </a:r>
            <a:endParaRPr/>
          </a:p>
        </p:txBody>
      </p:sp>
      <p:pic>
        <p:nvPicPr>
          <p:cNvPr id="160" name="Google Shape;160;p27"/>
          <p:cNvPicPr preferRelativeResize="0"/>
          <p:nvPr/>
        </p:nvPicPr>
        <p:blipFill rotWithShape="1">
          <a:blip r:embed="rId3">
            <a:alphaModFix/>
          </a:blip>
          <a:srcRect b="0" l="0" r="0" t="4970"/>
          <a:stretch/>
        </p:blipFill>
        <p:spPr>
          <a:xfrm>
            <a:off x="8183016" y="1"/>
            <a:ext cx="960984" cy="1170264"/>
          </a:xfrm>
          <a:prstGeom prst="rect">
            <a:avLst/>
          </a:prstGeom>
          <a:noFill/>
          <a:ln>
            <a:noFill/>
          </a:ln>
        </p:spPr>
      </p:pic>
      <p:sp>
        <p:nvSpPr>
          <p:cNvPr id="161" name="Google Shape;161;p27"/>
          <p:cNvSpPr txBox="1"/>
          <p:nvPr/>
        </p:nvSpPr>
        <p:spPr>
          <a:xfrm>
            <a:off x="43800" y="37050"/>
            <a:ext cx="3365100" cy="38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21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p28"/>
          <p:cNvPicPr preferRelativeResize="0"/>
          <p:nvPr/>
        </p:nvPicPr>
        <p:blipFill rotWithShape="1">
          <a:blip r:embed="rId3">
            <a:alphaModFix/>
          </a:blip>
          <a:srcRect b="0" l="0" r="0" t="4970"/>
          <a:stretch/>
        </p:blipFill>
        <p:spPr>
          <a:xfrm>
            <a:off x="8183016" y="1"/>
            <a:ext cx="960984" cy="1170264"/>
          </a:xfrm>
          <a:prstGeom prst="rect">
            <a:avLst/>
          </a:prstGeom>
          <a:noFill/>
          <a:ln>
            <a:noFill/>
          </a:ln>
        </p:spPr>
      </p:pic>
      <p:pic>
        <p:nvPicPr>
          <p:cNvPr id="167" name="Google Shape;167;p28"/>
          <p:cNvPicPr preferRelativeResize="0"/>
          <p:nvPr/>
        </p:nvPicPr>
        <p:blipFill>
          <a:blip r:embed="rId4">
            <a:alphaModFix/>
          </a:blip>
          <a:stretch>
            <a:fillRect/>
          </a:stretch>
        </p:blipFill>
        <p:spPr>
          <a:xfrm>
            <a:off x="161550" y="1293165"/>
            <a:ext cx="8199573" cy="3668435"/>
          </a:xfrm>
          <a:prstGeom prst="rect">
            <a:avLst/>
          </a:prstGeom>
          <a:noFill/>
          <a:ln cap="flat" cmpd="sng" w="28575">
            <a:solidFill>
              <a:schemeClr val="dk2"/>
            </a:solidFill>
            <a:prstDash val="solid"/>
            <a:round/>
            <a:headEnd len="sm" w="sm" type="none"/>
            <a:tailEnd len="sm" w="sm" type="none"/>
          </a:ln>
        </p:spPr>
      </p:pic>
      <p:sp>
        <p:nvSpPr>
          <p:cNvPr id="168" name="Google Shape;168;p28"/>
          <p:cNvSpPr/>
          <p:nvPr/>
        </p:nvSpPr>
        <p:spPr>
          <a:xfrm>
            <a:off x="2468025" y="862491"/>
            <a:ext cx="5715000" cy="27300"/>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69" name="Google Shape;169;p28"/>
          <p:cNvSpPr txBox="1"/>
          <p:nvPr/>
        </p:nvSpPr>
        <p:spPr>
          <a:xfrm>
            <a:off x="4813375" y="367938"/>
            <a:ext cx="3183000" cy="434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GB" sz="2100">
                <a:solidFill>
                  <a:srgbClr val="FF0000"/>
                </a:solidFill>
              </a:rPr>
              <a:t>LLM + KG</a:t>
            </a:r>
            <a:endParaRPr sz="2100">
              <a:solidFill>
                <a:schemeClr val="dk1"/>
              </a:solidFill>
              <a:latin typeface="Calibri"/>
              <a:ea typeface="Calibri"/>
              <a:cs typeface="Calibri"/>
              <a:sym typeface="Calibri"/>
            </a:endParaRPr>
          </a:p>
        </p:txBody>
      </p:sp>
      <p:sp>
        <p:nvSpPr>
          <p:cNvPr id="170" name="Google Shape;170;p28"/>
          <p:cNvSpPr txBox="1"/>
          <p:nvPr/>
        </p:nvSpPr>
        <p:spPr>
          <a:xfrm>
            <a:off x="84200" y="87575"/>
            <a:ext cx="3051900" cy="32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sz="900">
                <a:solidFill>
                  <a:srgbClr val="888888"/>
                </a:solidFill>
              </a:rPr>
              <a:t>Multicontextual learning through incontext pruning with biomedical knowledge graph</a:t>
            </a:r>
            <a:endParaRPr sz="21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9"/>
          <p:cNvSpPr/>
          <p:nvPr/>
        </p:nvSpPr>
        <p:spPr>
          <a:xfrm>
            <a:off x="2286000" y="1185866"/>
            <a:ext cx="5715000" cy="27300"/>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78" name="Google Shape;178;p29"/>
          <p:cNvSpPr txBox="1"/>
          <p:nvPr/>
        </p:nvSpPr>
        <p:spPr>
          <a:xfrm>
            <a:off x="499800" y="1348750"/>
            <a:ext cx="8159100" cy="3418500"/>
          </a:xfrm>
          <a:prstGeom prst="rect">
            <a:avLst/>
          </a:prstGeom>
          <a:noFill/>
          <a:ln>
            <a:noFill/>
          </a:ln>
        </p:spPr>
        <p:txBody>
          <a:bodyPr anchorCtr="0" anchor="t" bIns="34275" lIns="68575" spcFirstLastPara="1" rIns="68575" wrap="square" tIns="34275">
            <a:noAutofit/>
          </a:bodyPr>
          <a:lstStyle/>
          <a:p>
            <a:pPr indent="-228600" lvl="0" marL="457200" rtl="0" algn="l">
              <a:lnSpc>
                <a:spcPct val="115000"/>
              </a:lnSpc>
              <a:spcBef>
                <a:spcPts val="1500"/>
              </a:spcBef>
              <a:spcAft>
                <a:spcPts val="0"/>
              </a:spcAft>
              <a:buClr>
                <a:srgbClr val="374151"/>
              </a:buClr>
              <a:buSzPts val="1800"/>
              <a:buFont typeface="Calibri"/>
              <a:buNone/>
            </a:pPr>
            <a:r>
              <a:t/>
            </a:r>
            <a:endParaRPr sz="1800">
              <a:solidFill>
                <a:srgbClr val="374151"/>
              </a:solidFill>
              <a:latin typeface="Calibri"/>
              <a:ea typeface="Calibri"/>
              <a:cs typeface="Calibri"/>
              <a:sym typeface="Calibri"/>
            </a:endParaRPr>
          </a:p>
          <a:p>
            <a:pPr indent="0" lvl="0" marL="0" marR="0" rtl="0" algn="just">
              <a:lnSpc>
                <a:spcPct val="100000"/>
              </a:lnSpc>
              <a:spcBef>
                <a:spcPts val="400"/>
              </a:spcBef>
              <a:spcAft>
                <a:spcPts val="0"/>
              </a:spcAft>
              <a:buNone/>
            </a:pPr>
            <a:r>
              <a:t/>
            </a:r>
            <a:endParaRPr sz="1800">
              <a:solidFill>
                <a:srgbClr val="0000FF"/>
              </a:solidFill>
              <a:latin typeface="Calibri"/>
              <a:ea typeface="Calibri"/>
              <a:cs typeface="Calibri"/>
              <a:sym typeface="Calibri"/>
            </a:endParaRPr>
          </a:p>
          <a:p>
            <a:pPr indent="12700" lvl="0" marL="254000" marR="0" rtl="0" algn="just">
              <a:lnSpc>
                <a:spcPct val="100000"/>
              </a:lnSpc>
              <a:spcBef>
                <a:spcPts val="400"/>
              </a:spcBef>
              <a:spcAft>
                <a:spcPts val="0"/>
              </a:spcAft>
              <a:buNone/>
            </a:pPr>
            <a:r>
              <a:t/>
            </a:r>
            <a:endParaRPr i="0" sz="1800" u="none" cap="none" strike="noStrike">
              <a:solidFill>
                <a:srgbClr val="000000"/>
              </a:solidFill>
              <a:latin typeface="Calibri"/>
              <a:ea typeface="Calibri"/>
              <a:cs typeface="Calibri"/>
              <a:sym typeface="Calibri"/>
            </a:endParaRPr>
          </a:p>
        </p:txBody>
      </p:sp>
      <p:sp>
        <p:nvSpPr>
          <p:cNvPr id="179" name="Google Shape;179;p29"/>
          <p:cNvSpPr txBox="1"/>
          <p:nvPr/>
        </p:nvSpPr>
        <p:spPr>
          <a:xfrm>
            <a:off x="3449425" y="494400"/>
            <a:ext cx="4648500" cy="555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GB" sz="2100">
                <a:solidFill>
                  <a:schemeClr val="dk1"/>
                </a:solidFill>
              </a:rPr>
              <a:t>	</a:t>
            </a:r>
            <a:r>
              <a:rPr lang="en-GB" sz="2100">
                <a:solidFill>
                  <a:srgbClr val="FF0000"/>
                </a:solidFill>
              </a:rPr>
              <a:t>Why use LLM + KG</a:t>
            </a:r>
            <a:endParaRPr sz="2100">
              <a:solidFill>
                <a:srgbClr val="FF0000"/>
              </a:solidFill>
            </a:endParaRPr>
          </a:p>
        </p:txBody>
      </p:sp>
      <p:sp>
        <p:nvSpPr>
          <p:cNvPr id="180" name="Google Shape;180;p29"/>
          <p:cNvSpPr txBox="1"/>
          <p:nvPr/>
        </p:nvSpPr>
        <p:spPr>
          <a:xfrm>
            <a:off x="160650" y="599550"/>
            <a:ext cx="8837400" cy="431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100">
              <a:solidFill>
                <a:schemeClr val="dk1"/>
              </a:solidFill>
              <a:latin typeface="Calibri"/>
              <a:ea typeface="Calibri"/>
              <a:cs typeface="Calibri"/>
              <a:sym typeface="Calibri"/>
            </a:endParaRPr>
          </a:p>
          <a:p>
            <a:pPr indent="0" lvl="0" marL="0" rtl="0" algn="l">
              <a:spcBef>
                <a:spcPts val="0"/>
              </a:spcBef>
              <a:spcAft>
                <a:spcPts val="0"/>
              </a:spcAft>
              <a:buNone/>
            </a:pPr>
            <a:r>
              <a:t/>
            </a:r>
            <a:endParaRPr sz="2100">
              <a:solidFill>
                <a:schemeClr val="dk1"/>
              </a:solidFill>
              <a:latin typeface="Calibri"/>
              <a:ea typeface="Calibri"/>
              <a:cs typeface="Calibri"/>
              <a:sym typeface="Calibri"/>
            </a:endParaRPr>
          </a:p>
          <a:p>
            <a:pPr indent="0" lvl="0" marL="0" rtl="0" algn="l">
              <a:spcBef>
                <a:spcPts val="0"/>
              </a:spcBef>
              <a:spcAft>
                <a:spcPts val="0"/>
              </a:spcAft>
              <a:buNone/>
            </a:pPr>
            <a:r>
              <a:rPr lang="en-GB" sz="1800" u="sng">
                <a:solidFill>
                  <a:schemeClr val="dk1"/>
                </a:solidFill>
                <a:latin typeface="Calibri"/>
                <a:ea typeface="Calibri"/>
                <a:cs typeface="Calibri"/>
                <a:sym typeface="Calibri"/>
              </a:rPr>
              <a:t>LLMs</a:t>
            </a:r>
            <a:r>
              <a:rPr lang="en-GB" sz="1800">
                <a:solidFill>
                  <a:schemeClr val="dk1"/>
                </a:solidFill>
                <a:latin typeface="Calibri"/>
                <a:ea typeface="Calibri"/>
                <a:cs typeface="Calibri"/>
                <a:sym typeface="Calibri"/>
              </a:rPr>
              <a:t> : The “implicit representation” of knowledge in LLM has been </a:t>
            </a:r>
            <a:endParaRPr sz="1800">
              <a:solidFill>
                <a:schemeClr val="dk1"/>
              </a:solidFill>
              <a:latin typeface="Calibri"/>
              <a:ea typeface="Calibri"/>
              <a:cs typeface="Calibri"/>
              <a:sym typeface="Calibri"/>
            </a:endParaRPr>
          </a:p>
          <a:p>
            <a:pPr indent="0" lvl="0" marL="0" rtl="0" algn="l">
              <a:spcBef>
                <a:spcPts val="0"/>
              </a:spcBef>
              <a:spcAft>
                <a:spcPts val="0"/>
              </a:spcAft>
              <a:buNone/>
            </a:pPr>
            <a:r>
              <a:rPr lang="en-GB" sz="1800">
                <a:solidFill>
                  <a:schemeClr val="dk1"/>
                </a:solidFill>
                <a:latin typeface="Calibri"/>
                <a:ea typeface="Calibri"/>
                <a:cs typeface="Calibri"/>
                <a:sym typeface="Calibri"/>
              </a:rPr>
              <a:t>shown to generate non-factual information(hallucination).</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sz="1800">
              <a:solidFill>
                <a:schemeClr val="dk1"/>
              </a:solidFill>
              <a:latin typeface="Calibri"/>
              <a:ea typeface="Calibri"/>
              <a:cs typeface="Calibri"/>
              <a:sym typeface="Calibri"/>
            </a:endParaRPr>
          </a:p>
          <a:p>
            <a:pPr indent="0" lvl="0" marL="0" rtl="0" algn="l">
              <a:spcBef>
                <a:spcPts val="0"/>
              </a:spcBef>
              <a:spcAft>
                <a:spcPts val="0"/>
              </a:spcAft>
              <a:buNone/>
            </a:pPr>
            <a:r>
              <a:rPr lang="en-GB" sz="1800" u="sng">
                <a:solidFill>
                  <a:schemeClr val="dk1"/>
                </a:solidFill>
                <a:latin typeface="Calibri"/>
                <a:ea typeface="Calibri"/>
                <a:cs typeface="Calibri"/>
                <a:sym typeface="Calibri"/>
              </a:rPr>
              <a:t>Solution</a:t>
            </a:r>
            <a:r>
              <a:rPr lang="en-GB" sz="1800">
                <a:solidFill>
                  <a:schemeClr val="dk1"/>
                </a:solidFill>
                <a:latin typeface="Calibri"/>
                <a:ea typeface="Calibri"/>
                <a:cs typeface="Calibri"/>
                <a:sym typeface="Calibri"/>
              </a:rPr>
              <a:t> :   Utilization of domain-specific data for pre-training the LLM</a:t>
            </a:r>
            <a:endParaRPr sz="1800">
              <a:solidFill>
                <a:schemeClr val="dk1"/>
              </a:solidFill>
              <a:latin typeface="Calibri"/>
              <a:ea typeface="Calibri"/>
              <a:cs typeface="Calibri"/>
              <a:sym typeface="Calibri"/>
            </a:endParaRPr>
          </a:p>
          <a:p>
            <a:pPr indent="0" lvl="0" marL="914400" rtl="0" algn="l">
              <a:spcBef>
                <a:spcPts val="0"/>
              </a:spcBef>
              <a:spcAft>
                <a:spcPts val="0"/>
              </a:spcAft>
              <a:buNone/>
            </a:pPr>
            <a:r>
              <a:rPr lang="en-GB" sz="1800">
                <a:solidFill>
                  <a:schemeClr val="dk1"/>
                </a:solidFill>
                <a:latin typeface="Calibri"/>
                <a:ea typeface="Calibri"/>
                <a:cs typeface="Calibri"/>
                <a:sym typeface="Calibri"/>
              </a:rPr>
              <a:t>   Implemented in PubMedBERT, BioBERT </a:t>
            </a:r>
            <a:endParaRPr sz="1800">
              <a:solidFill>
                <a:schemeClr val="dk1"/>
              </a:solidFill>
              <a:latin typeface="Calibri"/>
              <a:ea typeface="Calibri"/>
              <a:cs typeface="Calibri"/>
              <a:sym typeface="Calibri"/>
            </a:endParaRPr>
          </a:p>
          <a:p>
            <a:pPr indent="0" lvl="0" marL="0" rtl="0" algn="l">
              <a:spcBef>
                <a:spcPts val="0"/>
              </a:spcBef>
              <a:spcAft>
                <a:spcPts val="0"/>
              </a:spcAft>
              <a:buNone/>
            </a:pPr>
            <a:r>
              <a:rPr lang="en-GB" sz="1800" u="sng">
                <a:solidFill>
                  <a:schemeClr val="dk1"/>
                </a:solidFill>
                <a:latin typeface="Calibri"/>
                <a:ea typeface="Calibri"/>
                <a:cs typeface="Calibri"/>
                <a:sym typeface="Calibri"/>
              </a:rPr>
              <a:t>Drawback</a:t>
            </a:r>
            <a:r>
              <a:rPr lang="en-GB" sz="1800">
                <a:solidFill>
                  <a:schemeClr val="dk1"/>
                </a:solidFill>
                <a:latin typeface="Calibri"/>
                <a:ea typeface="Calibri"/>
                <a:cs typeface="Calibri"/>
                <a:sym typeface="Calibri"/>
              </a:rPr>
              <a:t>: Pre-training of an LLM from scratch is not practical</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sz="1800">
              <a:solidFill>
                <a:schemeClr val="dk1"/>
              </a:solidFill>
              <a:latin typeface="Calibri"/>
              <a:ea typeface="Calibri"/>
              <a:cs typeface="Calibri"/>
              <a:sym typeface="Calibri"/>
            </a:endParaRPr>
          </a:p>
          <a:p>
            <a:pPr indent="0" lvl="0" marL="0" rtl="0" algn="l">
              <a:spcBef>
                <a:spcPts val="0"/>
              </a:spcBef>
              <a:spcAft>
                <a:spcPts val="0"/>
              </a:spcAft>
              <a:buNone/>
            </a:pPr>
            <a:r>
              <a:rPr lang="en-GB" sz="1800" u="sng">
                <a:solidFill>
                  <a:schemeClr val="dk1"/>
                </a:solidFill>
                <a:latin typeface="Calibri"/>
                <a:ea typeface="Calibri"/>
                <a:cs typeface="Calibri"/>
                <a:sym typeface="Calibri"/>
              </a:rPr>
              <a:t>Prompt tuning</a:t>
            </a:r>
            <a:r>
              <a:rPr lang="en-GB" sz="1800">
                <a:solidFill>
                  <a:schemeClr val="dk1"/>
                </a:solidFill>
                <a:latin typeface="Calibri"/>
                <a:ea typeface="Calibri"/>
                <a:cs typeface="Calibri"/>
                <a:sym typeface="Calibri"/>
              </a:rPr>
              <a:t>:  An alternative approach proposed as a means to enhance LLM performance</a:t>
            </a:r>
            <a:endParaRPr sz="1800">
              <a:solidFill>
                <a:schemeClr val="dk1"/>
              </a:solidFill>
              <a:latin typeface="Calibri"/>
              <a:ea typeface="Calibri"/>
              <a:cs typeface="Calibri"/>
              <a:sym typeface="Calibri"/>
            </a:endParaRPr>
          </a:p>
          <a:p>
            <a:pPr indent="457200" lvl="0" marL="914400" rtl="0" algn="l">
              <a:spcBef>
                <a:spcPts val="0"/>
              </a:spcBef>
              <a:spcAft>
                <a:spcPts val="0"/>
              </a:spcAft>
              <a:buNone/>
            </a:pPr>
            <a:r>
              <a:rPr lang="en-GB" sz="1800">
                <a:solidFill>
                  <a:schemeClr val="dk1"/>
                </a:solidFill>
                <a:latin typeface="Calibri"/>
                <a:ea typeface="Calibri"/>
                <a:cs typeface="Calibri"/>
                <a:sym typeface="Calibri"/>
              </a:rPr>
              <a:t>   through the use of zero-shot , few-shot and Chain-of-Thought prompting    </a:t>
            </a:r>
            <a:endParaRPr sz="1800">
              <a:solidFill>
                <a:schemeClr val="dk1"/>
              </a:solidFill>
              <a:latin typeface="Calibri"/>
              <a:ea typeface="Calibri"/>
              <a:cs typeface="Calibri"/>
              <a:sym typeface="Calibri"/>
            </a:endParaRPr>
          </a:p>
          <a:p>
            <a:pPr indent="457200" lvl="0" marL="914400" rtl="0" algn="l">
              <a:spcBef>
                <a:spcPts val="0"/>
              </a:spcBef>
              <a:spcAft>
                <a:spcPts val="0"/>
              </a:spcAft>
              <a:buNone/>
            </a:pPr>
            <a:r>
              <a:rPr lang="en-GB" sz="1800">
                <a:solidFill>
                  <a:schemeClr val="dk1"/>
                </a:solidFill>
                <a:latin typeface="Calibri"/>
                <a:ea typeface="Calibri"/>
                <a:cs typeface="Calibri"/>
                <a:sym typeface="Calibri"/>
              </a:rPr>
              <a:t>   Strategies.</a:t>
            </a:r>
            <a:endParaRPr sz="2100">
              <a:solidFill>
                <a:schemeClr val="dk1"/>
              </a:solidFill>
              <a:latin typeface="Calibri"/>
              <a:ea typeface="Calibri"/>
              <a:cs typeface="Calibri"/>
              <a:sym typeface="Calibri"/>
            </a:endParaRPr>
          </a:p>
          <a:p>
            <a:pPr indent="0" lvl="0" marL="0" rtl="0" algn="l">
              <a:spcBef>
                <a:spcPts val="0"/>
              </a:spcBef>
              <a:spcAft>
                <a:spcPts val="0"/>
              </a:spcAft>
              <a:buNone/>
            </a:pPr>
            <a:r>
              <a:rPr lang="en-GB" sz="1800" u="sng">
                <a:solidFill>
                  <a:srgbClr val="374151"/>
                </a:solidFill>
                <a:latin typeface="Calibri"/>
                <a:ea typeface="Calibri"/>
                <a:cs typeface="Calibri"/>
                <a:sym typeface="Calibri"/>
              </a:rPr>
              <a:t>Drawback</a:t>
            </a:r>
            <a:r>
              <a:rPr lang="en-GB" sz="1800">
                <a:solidFill>
                  <a:srgbClr val="374151"/>
                </a:solidFill>
                <a:latin typeface="Calibri"/>
                <a:ea typeface="Calibri"/>
                <a:cs typeface="Calibri"/>
                <a:sym typeface="Calibri"/>
              </a:rPr>
              <a:t>: </a:t>
            </a:r>
            <a:r>
              <a:rPr lang="en-GB" sz="1800">
                <a:solidFill>
                  <a:srgbClr val="374151"/>
                </a:solidFill>
                <a:latin typeface="Calibri"/>
                <a:ea typeface="Calibri"/>
                <a:cs typeface="Calibri"/>
                <a:sym typeface="Calibri"/>
              </a:rPr>
              <a:t>The success of prompt tuning is heavily dependent on the quality of the prompts.  </a:t>
            </a:r>
            <a:endParaRPr sz="1800">
              <a:solidFill>
                <a:srgbClr val="374151"/>
              </a:solidFill>
              <a:latin typeface="Calibri"/>
              <a:ea typeface="Calibri"/>
              <a:cs typeface="Calibri"/>
              <a:sym typeface="Calibri"/>
            </a:endParaRPr>
          </a:p>
          <a:p>
            <a:pPr indent="0" lvl="0" marL="0" rtl="0" algn="l">
              <a:spcBef>
                <a:spcPts val="0"/>
              </a:spcBef>
              <a:spcAft>
                <a:spcPts val="0"/>
              </a:spcAft>
              <a:buNone/>
            </a:pPr>
            <a:r>
              <a:rPr lang="en-GB" sz="1800">
                <a:solidFill>
                  <a:srgbClr val="374151"/>
                </a:solidFill>
                <a:latin typeface="Calibri"/>
                <a:ea typeface="Calibri"/>
                <a:cs typeface="Calibri"/>
                <a:sym typeface="Calibri"/>
              </a:rPr>
              <a:t>                    If the prompts are not well-designed, the model may not learn the desired</a:t>
            </a:r>
            <a:endParaRPr sz="1800">
              <a:solidFill>
                <a:srgbClr val="374151"/>
              </a:solidFill>
              <a:latin typeface="Calibri"/>
              <a:ea typeface="Calibri"/>
              <a:cs typeface="Calibri"/>
              <a:sym typeface="Calibri"/>
            </a:endParaRPr>
          </a:p>
          <a:p>
            <a:pPr indent="0" lvl="0" marL="0" rtl="0" algn="l">
              <a:spcBef>
                <a:spcPts val="0"/>
              </a:spcBef>
              <a:spcAft>
                <a:spcPts val="0"/>
              </a:spcAft>
              <a:buNone/>
            </a:pPr>
            <a:r>
              <a:rPr lang="en-GB" sz="1800">
                <a:solidFill>
                  <a:srgbClr val="374151"/>
                </a:solidFill>
                <a:latin typeface="Calibri"/>
                <a:ea typeface="Calibri"/>
                <a:cs typeface="Calibri"/>
                <a:sym typeface="Calibri"/>
              </a:rPr>
              <a:t>                    behavior or knowledge.</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sz="2100">
              <a:solidFill>
                <a:schemeClr val="dk1"/>
              </a:solidFill>
              <a:latin typeface="Calibri"/>
              <a:ea typeface="Calibri"/>
              <a:cs typeface="Calibri"/>
              <a:sym typeface="Calibri"/>
            </a:endParaRPr>
          </a:p>
          <a:p>
            <a:pPr indent="0" lvl="0" marL="0" rtl="0" algn="l">
              <a:spcBef>
                <a:spcPts val="0"/>
              </a:spcBef>
              <a:spcAft>
                <a:spcPts val="0"/>
              </a:spcAft>
              <a:buNone/>
            </a:pPr>
            <a:r>
              <a:t/>
            </a:r>
            <a:endParaRPr sz="2100">
              <a:solidFill>
                <a:schemeClr val="dk1"/>
              </a:solidFill>
              <a:latin typeface="Calibri"/>
              <a:ea typeface="Calibri"/>
              <a:cs typeface="Calibri"/>
              <a:sym typeface="Calibri"/>
            </a:endParaRPr>
          </a:p>
          <a:p>
            <a:pPr indent="0" lvl="0" marL="0" rtl="0" algn="l">
              <a:spcBef>
                <a:spcPts val="0"/>
              </a:spcBef>
              <a:spcAft>
                <a:spcPts val="0"/>
              </a:spcAft>
              <a:buNone/>
            </a:pPr>
            <a:r>
              <a:t/>
            </a:r>
            <a:endParaRPr sz="2100">
              <a:solidFill>
                <a:schemeClr val="dk1"/>
              </a:solidFill>
              <a:latin typeface="Calibri"/>
              <a:ea typeface="Calibri"/>
              <a:cs typeface="Calibri"/>
              <a:sym typeface="Calibri"/>
            </a:endParaRPr>
          </a:p>
          <a:p>
            <a:pPr indent="0" lvl="0" marL="0" rtl="0" algn="l">
              <a:spcBef>
                <a:spcPts val="0"/>
              </a:spcBef>
              <a:spcAft>
                <a:spcPts val="0"/>
              </a:spcAft>
              <a:buNone/>
            </a:pPr>
            <a:r>
              <a:t/>
            </a:r>
            <a:endParaRPr sz="2100">
              <a:solidFill>
                <a:schemeClr val="dk1"/>
              </a:solidFill>
              <a:latin typeface="Calibri"/>
              <a:ea typeface="Calibri"/>
              <a:cs typeface="Calibri"/>
              <a:sym typeface="Calibri"/>
            </a:endParaRPr>
          </a:p>
        </p:txBody>
      </p:sp>
      <p:sp>
        <p:nvSpPr>
          <p:cNvPr id="181" name="Google Shape;181;p29"/>
          <p:cNvSpPr txBox="1"/>
          <p:nvPr/>
        </p:nvSpPr>
        <p:spPr>
          <a:xfrm>
            <a:off x="121920" y="110571"/>
            <a:ext cx="3086100" cy="2739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chemeClr val="dk1"/>
              </a:buClr>
              <a:buSzPts val="1100"/>
              <a:buFont typeface="Arial"/>
              <a:buNone/>
            </a:pPr>
            <a:r>
              <a:t/>
            </a:r>
            <a:endParaRPr sz="900">
              <a:solidFill>
                <a:srgbClr val="888888"/>
              </a:solidFill>
            </a:endParaRPr>
          </a:p>
          <a:p>
            <a:pPr indent="0" lvl="0" marL="0" rtl="0" algn="ctr">
              <a:spcBef>
                <a:spcPts val="0"/>
              </a:spcBef>
              <a:spcAft>
                <a:spcPts val="0"/>
              </a:spcAft>
              <a:buClr>
                <a:schemeClr val="dk1"/>
              </a:buClr>
              <a:buSzPts val="1100"/>
              <a:buFont typeface="Arial"/>
              <a:buNone/>
            </a:pPr>
            <a:r>
              <a:rPr lang="en-GB" sz="900">
                <a:solidFill>
                  <a:srgbClr val="888888"/>
                </a:solidFill>
              </a:rPr>
              <a:t>Multicontextual learning through incontext pruning with biomedical knowledge graph</a:t>
            </a:r>
            <a:endParaRPr sz="900">
              <a:solidFill>
                <a:srgbClr val="888888"/>
              </a:solidFill>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888888"/>
              </a:solidFill>
              <a:latin typeface="Arial"/>
              <a:ea typeface="Arial"/>
              <a:cs typeface="Arial"/>
              <a:sym typeface="Arial"/>
            </a:endParaRPr>
          </a:p>
        </p:txBody>
      </p:sp>
      <p:pic>
        <p:nvPicPr>
          <p:cNvPr id="182" name="Google Shape;182;p29"/>
          <p:cNvPicPr preferRelativeResize="0"/>
          <p:nvPr/>
        </p:nvPicPr>
        <p:blipFill rotWithShape="1">
          <a:blip r:embed="rId3">
            <a:alphaModFix/>
          </a:blip>
          <a:srcRect b="0" l="0" r="0" t="4970"/>
          <a:stretch/>
        </p:blipFill>
        <p:spPr>
          <a:xfrm>
            <a:off x="8183016" y="1"/>
            <a:ext cx="960984" cy="117026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0"/>
          <p:cNvSpPr txBox="1"/>
          <p:nvPr/>
        </p:nvSpPr>
        <p:spPr>
          <a:xfrm>
            <a:off x="185250" y="333600"/>
            <a:ext cx="5254800" cy="480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1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GB" sz="1800">
                <a:solidFill>
                  <a:schemeClr val="dk1"/>
                </a:solidFill>
                <a:latin typeface="Calibri"/>
                <a:ea typeface="Calibri"/>
                <a:cs typeface="Calibri"/>
                <a:sym typeface="Calibri"/>
              </a:rPr>
              <a:t>To address such knowledge intensive tasks, an alternative approach which integrates knowledge graphs (KG) with language models</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GB" sz="1800">
                <a:solidFill>
                  <a:schemeClr val="dk1"/>
                </a:solidFill>
                <a:latin typeface="Calibri"/>
                <a:ea typeface="Calibri"/>
                <a:cs typeface="Calibri"/>
                <a:sym typeface="Calibri"/>
              </a:rPr>
              <a:t>Retrieval-Augmented Generation (RAG) was recently introduced. This method involves enhancing a parametric pre-trained LLM with the ability to access a non-parametric memory containing updated knowledge about the world (for e.g., Wikipedia) </a:t>
            </a:r>
            <a:endParaRPr sz="18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GB" sz="1800">
                <a:solidFill>
                  <a:schemeClr val="dk1"/>
                </a:solidFill>
                <a:latin typeface="Calibri"/>
                <a:ea typeface="Calibri"/>
                <a:cs typeface="Calibri"/>
                <a:sym typeface="Calibri"/>
              </a:rPr>
              <a:t>Here we use Knowledge graph based RAG to provide domain-specific ground truth context at the prompt level. </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sz="2100">
              <a:solidFill>
                <a:schemeClr val="dk1"/>
              </a:solidFill>
              <a:latin typeface="Calibri"/>
              <a:ea typeface="Calibri"/>
              <a:cs typeface="Calibri"/>
              <a:sym typeface="Calibri"/>
            </a:endParaRPr>
          </a:p>
          <a:p>
            <a:pPr indent="0" lvl="0" marL="0" rtl="0" algn="l">
              <a:spcBef>
                <a:spcPts val="0"/>
              </a:spcBef>
              <a:spcAft>
                <a:spcPts val="0"/>
              </a:spcAft>
              <a:buNone/>
            </a:pPr>
            <a:r>
              <a:t/>
            </a:r>
            <a:endParaRPr sz="2100">
              <a:solidFill>
                <a:schemeClr val="dk1"/>
              </a:solidFill>
              <a:latin typeface="Calibri"/>
              <a:ea typeface="Calibri"/>
              <a:cs typeface="Calibri"/>
              <a:sym typeface="Calibri"/>
            </a:endParaRPr>
          </a:p>
          <a:p>
            <a:pPr indent="0" lvl="0" marL="0" rtl="0" algn="l">
              <a:spcBef>
                <a:spcPts val="0"/>
              </a:spcBef>
              <a:spcAft>
                <a:spcPts val="0"/>
              </a:spcAft>
              <a:buNone/>
            </a:pPr>
            <a:r>
              <a:t/>
            </a:r>
            <a:endParaRPr sz="2100">
              <a:solidFill>
                <a:schemeClr val="dk1"/>
              </a:solidFill>
              <a:latin typeface="Calibri"/>
              <a:ea typeface="Calibri"/>
              <a:cs typeface="Calibri"/>
              <a:sym typeface="Calibri"/>
            </a:endParaRPr>
          </a:p>
        </p:txBody>
      </p:sp>
      <p:pic>
        <p:nvPicPr>
          <p:cNvPr id="188" name="Google Shape;188;p30"/>
          <p:cNvPicPr preferRelativeResize="0"/>
          <p:nvPr/>
        </p:nvPicPr>
        <p:blipFill rotWithShape="1">
          <a:blip r:embed="rId3">
            <a:alphaModFix/>
          </a:blip>
          <a:srcRect b="-15316" l="0" r="0" t="4488"/>
          <a:stretch/>
        </p:blipFill>
        <p:spPr>
          <a:xfrm>
            <a:off x="5440050" y="1215538"/>
            <a:ext cx="3242125" cy="3411425"/>
          </a:xfrm>
          <a:prstGeom prst="rect">
            <a:avLst/>
          </a:prstGeom>
          <a:noFill/>
          <a:ln cap="flat" cmpd="sng" w="28575">
            <a:solidFill>
              <a:schemeClr val="dk2"/>
            </a:solidFill>
            <a:prstDash val="solid"/>
            <a:round/>
            <a:headEnd len="sm" w="sm" type="none"/>
            <a:tailEnd len="sm" w="sm" type="none"/>
          </a:ln>
        </p:spPr>
      </p:pic>
      <p:pic>
        <p:nvPicPr>
          <p:cNvPr id="189" name="Google Shape;189;p30"/>
          <p:cNvPicPr preferRelativeResize="0"/>
          <p:nvPr/>
        </p:nvPicPr>
        <p:blipFill rotWithShape="1">
          <a:blip r:embed="rId4">
            <a:alphaModFix/>
          </a:blip>
          <a:srcRect b="0" l="0" r="0" t="4970"/>
          <a:stretch/>
        </p:blipFill>
        <p:spPr>
          <a:xfrm>
            <a:off x="8183016" y="1"/>
            <a:ext cx="960984" cy="1170264"/>
          </a:xfrm>
          <a:prstGeom prst="rect">
            <a:avLst/>
          </a:prstGeom>
          <a:noFill/>
          <a:ln>
            <a:noFill/>
          </a:ln>
        </p:spPr>
      </p:pic>
      <p:sp>
        <p:nvSpPr>
          <p:cNvPr id="190" name="Google Shape;190;p30"/>
          <p:cNvSpPr/>
          <p:nvPr/>
        </p:nvSpPr>
        <p:spPr>
          <a:xfrm>
            <a:off x="2387050" y="761441"/>
            <a:ext cx="5715000" cy="27300"/>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91" name="Google Shape;191;p30"/>
          <p:cNvSpPr txBox="1"/>
          <p:nvPr/>
        </p:nvSpPr>
        <p:spPr>
          <a:xfrm>
            <a:off x="4308150" y="229050"/>
            <a:ext cx="3638100" cy="343500"/>
          </a:xfrm>
          <a:prstGeom prst="rect">
            <a:avLst/>
          </a:prstGeom>
          <a:noFill/>
          <a:ln>
            <a:noFill/>
          </a:ln>
        </p:spPr>
        <p:txBody>
          <a:bodyPr anchorCtr="0" anchor="t" bIns="91425" lIns="91425" spcFirstLastPara="1" rIns="91425" wrap="square" tIns="91425">
            <a:noAutofit/>
          </a:bodyPr>
          <a:lstStyle/>
          <a:p>
            <a:pPr indent="0" lvl="0" marL="914400" rtl="0" algn="l">
              <a:spcBef>
                <a:spcPts val="0"/>
              </a:spcBef>
              <a:spcAft>
                <a:spcPts val="0"/>
              </a:spcAft>
              <a:buClr>
                <a:schemeClr val="dk1"/>
              </a:buClr>
              <a:buSzPts val="1100"/>
              <a:buFont typeface="Arial"/>
              <a:buNone/>
            </a:pPr>
            <a:r>
              <a:rPr lang="en-GB" sz="2100">
                <a:solidFill>
                  <a:srgbClr val="FF0000"/>
                </a:solidFill>
              </a:rPr>
              <a:t>KG-enhanced LLMs:</a:t>
            </a:r>
            <a:endParaRPr sz="2100">
              <a:solidFill>
                <a:srgbClr val="FF0000"/>
              </a:solidFill>
            </a:endParaRPr>
          </a:p>
          <a:p>
            <a:pPr indent="0" lvl="0" marL="0" rtl="0" algn="l">
              <a:spcBef>
                <a:spcPts val="0"/>
              </a:spcBef>
              <a:spcAft>
                <a:spcPts val="0"/>
              </a:spcAft>
              <a:buNone/>
            </a:pPr>
            <a:r>
              <a:t/>
            </a:r>
            <a:endParaRPr sz="2100">
              <a:solidFill>
                <a:schemeClr val="dk1"/>
              </a:solidFill>
              <a:latin typeface="Calibri"/>
              <a:ea typeface="Calibri"/>
              <a:cs typeface="Calibri"/>
              <a:sym typeface="Calibri"/>
            </a:endParaRPr>
          </a:p>
        </p:txBody>
      </p:sp>
      <p:sp>
        <p:nvSpPr>
          <p:cNvPr id="192" name="Google Shape;192;p30"/>
          <p:cNvSpPr txBox="1"/>
          <p:nvPr/>
        </p:nvSpPr>
        <p:spPr>
          <a:xfrm>
            <a:off x="63975" y="-128650"/>
            <a:ext cx="3354900" cy="54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900">
              <a:solidFill>
                <a:srgbClr val="888888"/>
              </a:solidFill>
            </a:endParaRPr>
          </a:p>
          <a:p>
            <a:pPr indent="0" lvl="0" marL="0" rtl="0" algn="ctr">
              <a:spcBef>
                <a:spcPts val="0"/>
              </a:spcBef>
              <a:spcAft>
                <a:spcPts val="0"/>
              </a:spcAft>
              <a:buClr>
                <a:schemeClr val="dk1"/>
              </a:buClr>
              <a:buSzPts val="1100"/>
              <a:buFont typeface="Arial"/>
              <a:buNone/>
            </a:pPr>
            <a:r>
              <a:rPr lang="en-GB" sz="900">
                <a:solidFill>
                  <a:srgbClr val="888888"/>
                </a:solidFill>
              </a:rPr>
              <a:t>Multicontextual learning through incontext pruning with biomedical knowledge graph</a:t>
            </a:r>
            <a:endParaRPr sz="21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id="197" name="Google Shape;197;p31"/>
          <p:cNvPicPr preferRelativeResize="0"/>
          <p:nvPr/>
        </p:nvPicPr>
        <p:blipFill rotWithShape="1">
          <a:blip r:embed="rId3">
            <a:alphaModFix/>
          </a:blip>
          <a:srcRect b="0" l="52228" r="659" t="0"/>
          <a:stretch/>
        </p:blipFill>
        <p:spPr>
          <a:xfrm>
            <a:off x="4638150" y="623025"/>
            <a:ext cx="3905176" cy="2976317"/>
          </a:xfrm>
          <a:prstGeom prst="rect">
            <a:avLst/>
          </a:prstGeom>
          <a:noFill/>
          <a:ln>
            <a:noFill/>
          </a:ln>
        </p:spPr>
      </p:pic>
      <p:pic>
        <p:nvPicPr>
          <p:cNvPr id="198" name="Google Shape;198;p31"/>
          <p:cNvPicPr preferRelativeResize="0"/>
          <p:nvPr/>
        </p:nvPicPr>
        <p:blipFill>
          <a:blip r:embed="rId4">
            <a:alphaModFix/>
          </a:blip>
          <a:stretch>
            <a:fillRect/>
          </a:stretch>
        </p:blipFill>
        <p:spPr>
          <a:xfrm>
            <a:off x="4964950" y="4094250"/>
            <a:ext cx="3399350" cy="504900"/>
          </a:xfrm>
          <a:prstGeom prst="rect">
            <a:avLst/>
          </a:prstGeom>
          <a:noFill/>
          <a:ln>
            <a:noFill/>
          </a:ln>
        </p:spPr>
      </p:pic>
      <p:sp>
        <p:nvSpPr>
          <p:cNvPr id="199" name="Google Shape;199;p31"/>
          <p:cNvSpPr txBox="1"/>
          <p:nvPr/>
        </p:nvSpPr>
        <p:spPr>
          <a:xfrm>
            <a:off x="700625" y="3371750"/>
            <a:ext cx="4092600" cy="36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100">
              <a:solidFill>
                <a:schemeClr val="dk1"/>
              </a:solidFill>
              <a:latin typeface="Calibri"/>
              <a:ea typeface="Calibri"/>
              <a:cs typeface="Calibri"/>
              <a:sym typeface="Calibri"/>
            </a:endParaRPr>
          </a:p>
        </p:txBody>
      </p:sp>
      <p:sp>
        <p:nvSpPr>
          <p:cNvPr id="200" name="Google Shape;200;p31"/>
          <p:cNvSpPr txBox="1"/>
          <p:nvPr/>
        </p:nvSpPr>
        <p:spPr>
          <a:xfrm>
            <a:off x="5536500" y="199850"/>
            <a:ext cx="3607500" cy="434400"/>
          </a:xfrm>
          <a:prstGeom prst="rect">
            <a:avLst/>
          </a:prstGeom>
          <a:noFill/>
          <a:ln>
            <a:noFill/>
          </a:ln>
        </p:spPr>
        <p:txBody>
          <a:bodyPr anchorCtr="0" anchor="t" bIns="91425" lIns="91425" spcFirstLastPara="1" rIns="91425" wrap="square" tIns="91425">
            <a:noAutofit/>
          </a:bodyPr>
          <a:lstStyle/>
          <a:p>
            <a:pPr indent="457200" lvl="0" marL="457200" rtl="0" algn="l">
              <a:spcBef>
                <a:spcPts val="0"/>
              </a:spcBef>
              <a:spcAft>
                <a:spcPts val="0"/>
              </a:spcAft>
              <a:buNone/>
            </a:pPr>
            <a:r>
              <a:rPr lang="en-GB" sz="2100">
                <a:solidFill>
                  <a:srgbClr val="FF0000"/>
                </a:solidFill>
              </a:rPr>
              <a:t>NOVELTY</a:t>
            </a:r>
            <a:endParaRPr sz="2100">
              <a:solidFill>
                <a:srgbClr val="FF0000"/>
              </a:solidFill>
            </a:endParaRPr>
          </a:p>
        </p:txBody>
      </p:sp>
      <p:sp>
        <p:nvSpPr>
          <p:cNvPr id="201" name="Google Shape;201;p31"/>
          <p:cNvSpPr txBox="1"/>
          <p:nvPr/>
        </p:nvSpPr>
        <p:spPr>
          <a:xfrm>
            <a:off x="215575" y="794925"/>
            <a:ext cx="4304700" cy="3890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Calibri"/>
              <a:buChar char="●"/>
            </a:pPr>
            <a:r>
              <a:rPr lang="en-GB" sz="1800">
                <a:solidFill>
                  <a:schemeClr val="dk1"/>
                </a:solidFill>
                <a:latin typeface="Calibri"/>
                <a:ea typeface="Calibri"/>
                <a:cs typeface="Calibri"/>
                <a:sym typeface="Calibri"/>
              </a:rPr>
              <a:t>As shown in Fig 1. GPT-4 gives false answers to domain specific questions in realm of biomedicine</a:t>
            </a:r>
            <a:endParaRPr sz="18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GB" sz="1800">
                <a:solidFill>
                  <a:schemeClr val="dk1"/>
                </a:solidFill>
                <a:latin typeface="Calibri"/>
                <a:ea typeface="Calibri"/>
                <a:cs typeface="Calibri"/>
                <a:sym typeface="Calibri"/>
              </a:rPr>
              <a:t>We are integrating </a:t>
            </a:r>
            <a:r>
              <a:rPr lang="en-GB" sz="1800">
                <a:solidFill>
                  <a:schemeClr val="dk1"/>
                </a:solidFill>
                <a:latin typeface="Calibri"/>
                <a:ea typeface="Calibri"/>
                <a:cs typeface="Calibri"/>
                <a:sym typeface="Calibri"/>
              </a:rPr>
              <a:t>biomedical</a:t>
            </a:r>
            <a:r>
              <a:rPr lang="en-GB" sz="1800">
                <a:solidFill>
                  <a:schemeClr val="dk1"/>
                </a:solidFill>
                <a:latin typeface="Calibri"/>
                <a:ea typeface="Calibri"/>
                <a:cs typeface="Calibri"/>
                <a:sym typeface="Calibri"/>
              </a:rPr>
              <a:t> knowledge graph to LLM to get an </a:t>
            </a:r>
            <a:r>
              <a:rPr lang="en-GB" sz="1800">
                <a:solidFill>
                  <a:schemeClr val="dk1"/>
                </a:solidFill>
                <a:latin typeface="Calibri"/>
                <a:ea typeface="Calibri"/>
                <a:cs typeface="Calibri"/>
                <a:sym typeface="Calibri"/>
              </a:rPr>
              <a:t>improved</a:t>
            </a:r>
            <a:r>
              <a:rPr lang="en-GB" sz="1800">
                <a:solidFill>
                  <a:schemeClr val="dk1"/>
                </a:solidFill>
                <a:latin typeface="Calibri"/>
                <a:ea typeface="Calibri"/>
                <a:cs typeface="Calibri"/>
                <a:sym typeface="Calibri"/>
              </a:rPr>
              <a:t> response as shown in Fig 2.</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GB" sz="1800">
                <a:solidFill>
                  <a:schemeClr val="dk1"/>
                </a:solidFill>
                <a:latin typeface="Calibri"/>
                <a:ea typeface="Calibri"/>
                <a:cs typeface="Calibri"/>
                <a:sym typeface="Calibri"/>
              </a:rPr>
              <a:t>Uniqueness lies in improving the framework to build accurate biomedical prompts for LLM leveraging biomedical knowledge graphs.</a:t>
            </a:r>
            <a:endParaRPr sz="1800">
              <a:solidFill>
                <a:schemeClr val="dk1"/>
              </a:solidFill>
              <a:latin typeface="Calibri"/>
              <a:ea typeface="Calibri"/>
              <a:cs typeface="Calibri"/>
              <a:sym typeface="Calibri"/>
            </a:endParaRPr>
          </a:p>
        </p:txBody>
      </p:sp>
      <p:sp>
        <p:nvSpPr>
          <p:cNvPr id="202" name="Google Shape;202;p31"/>
          <p:cNvSpPr txBox="1"/>
          <p:nvPr/>
        </p:nvSpPr>
        <p:spPr>
          <a:xfrm>
            <a:off x="6329250" y="3493250"/>
            <a:ext cx="1697700" cy="24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1"/>
                </a:solidFill>
                <a:latin typeface="Calibri"/>
                <a:ea typeface="Calibri"/>
                <a:cs typeface="Calibri"/>
                <a:sym typeface="Calibri"/>
              </a:rPr>
              <a:t>Fig 1</a:t>
            </a:r>
            <a:endParaRPr sz="1800">
              <a:solidFill>
                <a:schemeClr val="dk1"/>
              </a:solidFill>
              <a:latin typeface="Calibri"/>
              <a:ea typeface="Calibri"/>
              <a:cs typeface="Calibri"/>
              <a:sym typeface="Calibri"/>
            </a:endParaRPr>
          </a:p>
        </p:txBody>
      </p:sp>
      <p:sp>
        <p:nvSpPr>
          <p:cNvPr id="203" name="Google Shape;203;p31"/>
          <p:cNvSpPr txBox="1"/>
          <p:nvPr/>
        </p:nvSpPr>
        <p:spPr>
          <a:xfrm>
            <a:off x="6167475" y="4705600"/>
            <a:ext cx="1515900" cy="36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1"/>
                </a:solidFill>
                <a:latin typeface="Calibri"/>
                <a:ea typeface="Calibri"/>
                <a:cs typeface="Calibri"/>
                <a:sym typeface="Calibri"/>
              </a:rPr>
              <a:t>Fig 2</a:t>
            </a:r>
            <a:endParaRPr sz="1800">
              <a:solidFill>
                <a:schemeClr val="dk1"/>
              </a:solidFill>
              <a:latin typeface="Calibri"/>
              <a:ea typeface="Calibri"/>
              <a:cs typeface="Calibri"/>
              <a:sym typeface="Calibri"/>
            </a:endParaRPr>
          </a:p>
        </p:txBody>
      </p:sp>
      <p:sp>
        <p:nvSpPr>
          <p:cNvPr id="204" name="Google Shape;204;p31"/>
          <p:cNvSpPr txBox="1"/>
          <p:nvPr/>
        </p:nvSpPr>
        <p:spPr>
          <a:xfrm>
            <a:off x="121920" y="110571"/>
            <a:ext cx="3086100" cy="2739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chemeClr val="dk1"/>
              </a:buClr>
              <a:buSzPts val="1100"/>
              <a:buFont typeface="Arial"/>
              <a:buNone/>
            </a:pPr>
            <a:r>
              <a:t/>
            </a:r>
            <a:endParaRPr sz="900">
              <a:solidFill>
                <a:srgbClr val="888888"/>
              </a:solidFill>
            </a:endParaRPr>
          </a:p>
          <a:p>
            <a:pPr indent="0" lvl="0" marL="0" rtl="0" algn="ctr">
              <a:spcBef>
                <a:spcPts val="0"/>
              </a:spcBef>
              <a:spcAft>
                <a:spcPts val="0"/>
              </a:spcAft>
              <a:buClr>
                <a:schemeClr val="dk1"/>
              </a:buClr>
              <a:buSzPts val="1100"/>
              <a:buFont typeface="Arial"/>
              <a:buNone/>
            </a:pPr>
            <a:r>
              <a:rPr lang="en-GB" sz="900">
                <a:solidFill>
                  <a:srgbClr val="888888"/>
                </a:solidFill>
              </a:rPr>
              <a:t>Multicontextual learning through incontext pruning with biomedical knowledge graph</a:t>
            </a:r>
            <a:endParaRPr sz="900">
              <a:solidFill>
                <a:srgbClr val="888888"/>
              </a:solidFill>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888888"/>
              </a:solidFill>
              <a:latin typeface="Arial"/>
              <a:ea typeface="Arial"/>
              <a:cs typeface="Arial"/>
              <a:sym typeface="Arial"/>
            </a:endParaRPr>
          </a:p>
        </p:txBody>
      </p:sp>
      <p:pic>
        <p:nvPicPr>
          <p:cNvPr id="205" name="Google Shape;205;p31"/>
          <p:cNvPicPr preferRelativeResize="0"/>
          <p:nvPr/>
        </p:nvPicPr>
        <p:blipFill rotWithShape="1">
          <a:blip r:embed="rId5">
            <a:alphaModFix/>
          </a:blip>
          <a:srcRect b="0" l="0" r="0" t="4970"/>
          <a:stretch/>
        </p:blipFill>
        <p:spPr>
          <a:xfrm>
            <a:off x="8183016" y="1"/>
            <a:ext cx="960984" cy="1170264"/>
          </a:xfrm>
          <a:prstGeom prst="rect">
            <a:avLst/>
          </a:prstGeom>
          <a:noFill/>
          <a:ln>
            <a:noFill/>
          </a:ln>
        </p:spPr>
      </p:pic>
      <p:sp>
        <p:nvSpPr>
          <p:cNvPr id="206" name="Google Shape;206;p31"/>
          <p:cNvSpPr/>
          <p:nvPr/>
        </p:nvSpPr>
        <p:spPr>
          <a:xfrm>
            <a:off x="2307350" y="720579"/>
            <a:ext cx="5715000" cy="27300"/>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pic>
        <p:nvPicPr>
          <p:cNvPr id="211" name="Google Shape;211;p32"/>
          <p:cNvPicPr preferRelativeResize="0"/>
          <p:nvPr/>
        </p:nvPicPr>
        <p:blipFill>
          <a:blip r:embed="rId3">
            <a:alphaModFix/>
          </a:blip>
          <a:stretch>
            <a:fillRect/>
          </a:stretch>
        </p:blipFill>
        <p:spPr>
          <a:xfrm>
            <a:off x="344400" y="527250"/>
            <a:ext cx="4802475" cy="4481550"/>
          </a:xfrm>
          <a:prstGeom prst="rect">
            <a:avLst/>
          </a:prstGeom>
          <a:noFill/>
          <a:ln>
            <a:noFill/>
          </a:ln>
        </p:spPr>
      </p:pic>
      <p:pic>
        <p:nvPicPr>
          <p:cNvPr id="212" name="Google Shape;212;p32"/>
          <p:cNvPicPr preferRelativeResize="0"/>
          <p:nvPr/>
        </p:nvPicPr>
        <p:blipFill rotWithShape="1">
          <a:blip r:embed="rId4">
            <a:alphaModFix/>
          </a:blip>
          <a:srcRect b="0" l="0" r="0" t="4970"/>
          <a:stretch/>
        </p:blipFill>
        <p:spPr>
          <a:xfrm>
            <a:off x="8183016" y="1"/>
            <a:ext cx="960984" cy="1170264"/>
          </a:xfrm>
          <a:prstGeom prst="rect">
            <a:avLst/>
          </a:prstGeom>
          <a:noFill/>
          <a:ln>
            <a:noFill/>
          </a:ln>
        </p:spPr>
      </p:pic>
      <p:sp>
        <p:nvSpPr>
          <p:cNvPr id="213" name="Google Shape;213;p32"/>
          <p:cNvSpPr txBox="1"/>
          <p:nvPr/>
        </p:nvSpPr>
        <p:spPr>
          <a:xfrm>
            <a:off x="5642025" y="1775100"/>
            <a:ext cx="3445800" cy="32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u="sng">
                <a:solidFill>
                  <a:schemeClr val="dk1"/>
                </a:solidFill>
                <a:latin typeface="Calibri"/>
                <a:ea typeface="Calibri"/>
                <a:cs typeface="Calibri"/>
                <a:sym typeface="Calibri"/>
              </a:rPr>
              <a:t>Expected answer from LLM with KG-RAG :</a:t>
            </a:r>
            <a:endParaRPr u="sng">
              <a:solidFill>
                <a:schemeClr val="dk1"/>
              </a:solidFill>
              <a:latin typeface="Calibri"/>
              <a:ea typeface="Calibri"/>
              <a:cs typeface="Calibri"/>
              <a:sym typeface="Calibri"/>
            </a:endParaRPr>
          </a:p>
          <a:p>
            <a:pPr indent="0" lvl="0" marL="0" rtl="0" algn="l">
              <a:spcBef>
                <a:spcPts val="0"/>
              </a:spcBef>
              <a:spcAft>
                <a:spcPts val="0"/>
              </a:spcAft>
              <a:buNone/>
            </a:pPr>
            <a:r>
              <a:t/>
            </a:r>
            <a:endParaRPr u="sng">
              <a:solidFill>
                <a:schemeClr val="dk1"/>
              </a:solidFill>
              <a:latin typeface="Calibri"/>
              <a:ea typeface="Calibri"/>
              <a:cs typeface="Calibri"/>
              <a:sym typeface="Calibri"/>
            </a:endParaRPr>
          </a:p>
          <a:p>
            <a:pPr indent="0" lvl="0" marL="0" rtl="0" algn="l">
              <a:spcBef>
                <a:spcPts val="0"/>
              </a:spcBef>
              <a:spcAft>
                <a:spcPts val="0"/>
              </a:spcAft>
              <a:buNone/>
            </a:pPr>
            <a:r>
              <a:t/>
            </a:r>
            <a:endParaRPr>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GB">
                <a:solidFill>
                  <a:schemeClr val="dk1"/>
                </a:solidFill>
                <a:latin typeface="Calibri"/>
                <a:ea typeface="Calibri"/>
                <a:cs typeface="Calibri"/>
                <a:sym typeface="Calibri"/>
              </a:rPr>
              <a:t>The compounds contraindicated in the</a:t>
            </a:r>
            <a:endParaRPr>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GB">
                <a:solidFill>
                  <a:schemeClr val="dk1"/>
                </a:solidFill>
                <a:latin typeface="Calibri"/>
                <a:ea typeface="Calibri"/>
                <a:cs typeface="Calibri"/>
                <a:sym typeface="Calibri"/>
              </a:rPr>
              <a:t>condition coronary artery disease from</a:t>
            </a:r>
            <a:endParaRPr>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GB">
                <a:solidFill>
                  <a:schemeClr val="dk1"/>
                </a:solidFill>
                <a:latin typeface="Calibri"/>
                <a:ea typeface="Calibri"/>
                <a:cs typeface="Calibri"/>
                <a:sym typeface="Calibri"/>
              </a:rPr>
              <a:t>the given list are Ipratropium,</a:t>
            </a:r>
            <a:endParaRPr>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GB">
                <a:solidFill>
                  <a:schemeClr val="dk1"/>
                </a:solidFill>
                <a:latin typeface="Calibri"/>
                <a:ea typeface="Calibri"/>
                <a:cs typeface="Calibri"/>
                <a:sym typeface="Calibri"/>
              </a:rPr>
              <a:t>Ephedrine, and Fluticasone Propionate.</a:t>
            </a:r>
            <a:endParaRPr>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2100">
              <a:solidFill>
                <a:schemeClr val="dk1"/>
              </a:solidFill>
              <a:latin typeface="Calibri"/>
              <a:ea typeface="Calibri"/>
              <a:cs typeface="Calibri"/>
              <a:sym typeface="Calibri"/>
            </a:endParaRPr>
          </a:p>
          <a:p>
            <a:pPr indent="0" lvl="0" marL="0" rtl="0" algn="l">
              <a:spcBef>
                <a:spcPts val="0"/>
              </a:spcBef>
              <a:spcAft>
                <a:spcPts val="0"/>
              </a:spcAft>
              <a:buNone/>
            </a:pPr>
            <a:r>
              <a:t/>
            </a:r>
            <a:endParaRPr sz="2100">
              <a:solidFill>
                <a:schemeClr val="dk1"/>
              </a:solidFill>
              <a:latin typeface="Calibri"/>
              <a:ea typeface="Calibri"/>
              <a:cs typeface="Calibri"/>
              <a:sym typeface="Calibri"/>
            </a:endParaRPr>
          </a:p>
        </p:txBody>
      </p:sp>
      <p:sp>
        <p:nvSpPr>
          <p:cNvPr id="214" name="Google Shape;214;p32"/>
          <p:cNvSpPr txBox="1"/>
          <p:nvPr/>
        </p:nvSpPr>
        <p:spPr>
          <a:xfrm>
            <a:off x="114525" y="0"/>
            <a:ext cx="3031500" cy="31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sz="900">
                <a:solidFill>
                  <a:srgbClr val="888888"/>
                </a:solidFill>
              </a:rPr>
              <a:t>Multicontextual learning through incontext pruning with biomedical knowledge graph</a:t>
            </a:r>
            <a:endParaRPr sz="21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