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12"/>
  </p:notesMasterIdLst>
  <p:handoutMasterIdLst>
    <p:handoutMasterId r:id="rId13"/>
  </p:handoutMasterIdLst>
  <p:sldIdLst>
    <p:sldId id="565" r:id="rId2"/>
    <p:sldId id="566" r:id="rId3"/>
    <p:sldId id="567" r:id="rId4"/>
    <p:sldId id="568" r:id="rId5"/>
    <p:sldId id="569" r:id="rId6"/>
    <p:sldId id="571" r:id="rId7"/>
    <p:sldId id="572" r:id="rId8"/>
    <p:sldId id="570" r:id="rId9"/>
    <p:sldId id="573" r:id="rId10"/>
    <p:sldId id="574" r:id="rId11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65"/>
            <p14:sldId id="566"/>
            <p14:sldId id="567"/>
            <p14:sldId id="568"/>
            <p14:sldId id="569"/>
            <p14:sldId id="571"/>
            <p14:sldId id="572"/>
            <p14:sldId id="570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9900"/>
    <a:srgbClr val="FF3300"/>
    <a:srgbClr val="CCFF99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8" autoAdjust="0"/>
    <p:restoredTop sz="94372" autoAdjust="0"/>
  </p:normalViewPr>
  <p:slideViewPr>
    <p:cSldViewPr>
      <p:cViewPr varScale="1">
        <p:scale>
          <a:sx n="88" d="100"/>
          <a:sy n="88" d="100"/>
        </p:scale>
        <p:origin x="120" y="5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64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DC2070A-EC21-4C61-9221-18AC5192D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/>
              <a:t>Intel LazyFP vulnerability:</a:t>
            </a:r>
            <a:br>
              <a:rPr lang="en-US" altLang="ja-JP"/>
            </a:br>
            <a:r>
              <a:rPr lang="en-US" altLang="ja-JP"/>
              <a:t>Exploiting lazy FPU state switching</a:t>
            </a:r>
            <a:endParaRPr kumimoji="1" lang="ja-JP" altLang="en-US"/>
          </a:p>
        </p:txBody>
      </p:sp>
      <p:sp>
        <p:nvSpPr>
          <p:cNvPr id="6" name="サブタイトル 5">
            <a:extLst>
              <a:ext uri="{FF2B5EF4-FFF2-40B4-BE49-F238E27FC236}">
                <a16:creationId xmlns:a16="http://schemas.microsoft.com/office/drawing/2014/main" id="{A4AABB70-D942-4BF0-83E1-4D8104706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暗号とセキュリティ勉強会 </a:t>
            </a:r>
            <a:r>
              <a:rPr kumimoji="1" lang="en-US" altLang="ja-JP"/>
              <a:t>6/25</a:t>
            </a:r>
          </a:p>
          <a:p>
            <a:r>
              <a:rPr kumimoji="1" lang="ja-JP" altLang="en-US"/>
              <a:t>光成滋生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933C6BB-9AC2-4AD0-ACF7-942E4F0246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920038" y="6553200"/>
            <a:ext cx="1223962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</a:t>
            </a:fld>
            <a:r>
              <a:rPr lang="en-US" altLang="ja-JP"/>
              <a:t> / 10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0699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F5D61E8-742D-41D1-BE84-D7008A8D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RTM</a:t>
            </a:r>
            <a:r>
              <a:rPr lang="ja-JP" altLang="en-US"/>
              <a:t>（</a:t>
            </a:r>
            <a:r>
              <a:rPr lang="en-US" altLang="ja-JP"/>
              <a:t>Restricted Trancastional Memory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トランザクション</a:t>
            </a:r>
            <a:r>
              <a:rPr lang="ja-JP" altLang="en-US"/>
              <a:t>実行用の命令群</a:t>
            </a:r>
            <a:endParaRPr lang="en-US" altLang="ja-JP"/>
          </a:p>
          <a:p>
            <a:pPr lvl="2"/>
            <a:r>
              <a:rPr lang="ja-JP" altLang="en-US"/>
              <a:t>指定された命令群（</a:t>
            </a:r>
            <a:r>
              <a:rPr kumimoji="1" lang="ja-JP" altLang="en-US"/>
              <a:t>トランザクション領域</a:t>
            </a:r>
            <a:r>
              <a:rPr lang="ja-JP" altLang="en-US"/>
              <a:t>）を他のプロセッサから</a:t>
            </a:r>
            <a:r>
              <a:rPr lang="en-US" altLang="ja-JP"/>
              <a:t>atomic</a:t>
            </a:r>
            <a:r>
              <a:rPr lang="ja-JP" altLang="en-US"/>
              <a:t>に（一瞬で）実行されたように見える仕組み</a:t>
            </a:r>
            <a:endParaRPr lang="en-US" altLang="ja-JP"/>
          </a:p>
          <a:p>
            <a:pPr lvl="2"/>
            <a:r>
              <a:rPr kumimoji="1" lang="ja-JP" altLang="en-US"/>
              <a:t>何らかの原因で失敗すると何も実行しなかったことになる</a:t>
            </a:r>
            <a:endParaRPr kumimoji="1" lang="en-US" altLang="ja-JP"/>
          </a:p>
          <a:p>
            <a:pPr lvl="2"/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pPr lvl="2"/>
            <a:endParaRPr kumimoji="1" lang="en-US" altLang="ja-JP"/>
          </a:p>
          <a:p>
            <a:pPr lvl="2"/>
            <a:endParaRPr lang="en-US" altLang="ja-JP"/>
          </a:p>
          <a:p>
            <a:pPr lvl="2"/>
            <a:endParaRPr kumimoji="1" lang="en-US" altLang="ja-JP"/>
          </a:p>
          <a:p>
            <a:r>
              <a:rPr lang="en-US" altLang="ja-JP"/>
              <a:t>#PF</a:t>
            </a:r>
            <a:r>
              <a:rPr lang="ja-JP" altLang="en-US"/>
              <a:t>よりも</a:t>
            </a:r>
            <a:r>
              <a:rPr lang="en-US" altLang="ja-JP"/>
              <a:t>RTM</a:t>
            </a:r>
            <a:r>
              <a:rPr lang="ja-JP" altLang="en-US"/>
              <a:t>を使う方が</a:t>
            </a:r>
            <a:r>
              <a:rPr lang="en-US" altLang="ja-JP"/>
              <a:t>15</a:t>
            </a:r>
            <a:r>
              <a:rPr lang="ja-JP" altLang="en-US"/>
              <a:t>倍ほど高速（</a:t>
            </a:r>
            <a:r>
              <a:rPr lang="en-US" altLang="ja-JP"/>
              <a:t>3MiB/s</a:t>
            </a:r>
            <a:r>
              <a:rPr lang="ja-JP" altLang="en-US"/>
              <a:t>）に</a:t>
            </a:r>
            <a:br>
              <a:rPr lang="en-US" altLang="ja-JP"/>
            </a:br>
            <a:r>
              <a:rPr lang="ja-JP" altLang="en-US"/>
              <a:t>レジスタの中身が見える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55A23A-5572-49D5-9A24-53A049B9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5CFC048-65B9-46D1-8AF4-03B981A6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RTM</a:t>
            </a:r>
            <a:r>
              <a:rPr kumimoji="1" lang="ja-JP" altLang="en-US"/>
              <a:t>（</a:t>
            </a:r>
            <a:r>
              <a:rPr kumimoji="1" lang="en-US" altLang="ja-JP"/>
              <a:t>Intel TSX</a:t>
            </a:r>
            <a:r>
              <a:rPr kumimoji="1" lang="ja-JP" altLang="en-US"/>
              <a:t>）を使う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FD077C-D008-4994-928F-97B8391764B1}"/>
              </a:ext>
            </a:extLst>
          </p:cNvPr>
          <p:cNvSpPr/>
          <p:nvPr/>
        </p:nvSpPr>
        <p:spPr>
          <a:xfrm>
            <a:off x="323528" y="2996952"/>
            <a:ext cx="8568952" cy="22322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xbegin abort               // 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トランザクション開始</a:t>
            </a:r>
            <a:endParaRPr lang="en-US" altLang="ja-JP" sz="2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movq rax, xmm0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  rax, 1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shl  rax, 6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  dword [mem + rax], 0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xabort                     // 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トランザクション強制失敗</a:t>
            </a:r>
            <a:endParaRPr lang="en-US" altLang="ja-JP" sz="2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01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99BDE54-D4E9-4F4D-B502-EDA93D09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昔の</a:t>
            </a:r>
            <a:r>
              <a:rPr lang="en-US" altLang="ja-JP"/>
              <a:t>OS</a:t>
            </a:r>
            <a:r>
              <a:rPr lang="ja-JP" altLang="en-US"/>
              <a:t>は</a:t>
            </a:r>
            <a:r>
              <a:rPr lang="en-US" altLang="ja-JP"/>
              <a:t>lazy FPU</a:t>
            </a:r>
            <a:r>
              <a:rPr lang="ja-JP" altLang="en-US"/>
              <a:t>という仕組みを使っていた</a:t>
            </a:r>
          </a:p>
          <a:p>
            <a:pPr lvl="1"/>
            <a:r>
              <a:rPr lang="ja-JP" altLang="en-US"/>
              <a:t>この仕組みに</a:t>
            </a:r>
            <a:r>
              <a:rPr lang="en-US" altLang="ja-JP"/>
              <a:t>FPU</a:t>
            </a:r>
            <a:r>
              <a:rPr lang="ja-JP" altLang="en-US"/>
              <a:t>レジスタの内容が漏洩する可能性</a:t>
            </a:r>
            <a:endParaRPr lang="en-US" altLang="ja-JP"/>
          </a:p>
          <a:p>
            <a:pPr lvl="1"/>
            <a:r>
              <a:rPr kumimoji="1" lang="ja-JP" altLang="en-US"/>
              <a:t>最近の</a:t>
            </a:r>
            <a:r>
              <a:rPr kumimoji="1" lang="en-US" altLang="ja-JP"/>
              <a:t>Linux</a:t>
            </a:r>
            <a:r>
              <a:rPr kumimoji="1" lang="ja-JP" altLang="en-US"/>
              <a:t>では使っていない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E05C77-5730-4F10-8E5D-B90474C1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C51BF83-925D-4D6F-AC19-3DCDD579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7086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965D2B7-DBAD-49CB-8F25-D4900537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小数やベクトル演算専用のコプロセッサ</a:t>
            </a:r>
            <a:endParaRPr lang="en-US" altLang="ja-JP"/>
          </a:p>
          <a:p>
            <a:pPr lvl="1"/>
            <a:r>
              <a:rPr lang="ja-JP" altLang="en-US"/>
              <a:t>かつては別売だった</a:t>
            </a:r>
            <a:endParaRPr lang="en-US" altLang="ja-JP"/>
          </a:p>
          <a:p>
            <a:pPr lvl="2"/>
            <a:r>
              <a:rPr lang="en-US" altLang="ja-JP"/>
              <a:t>i387</a:t>
            </a:r>
            <a:r>
              <a:rPr lang="ja-JP" altLang="en-US"/>
              <a:t>コプロセッサ</a:t>
            </a:r>
            <a:r>
              <a:rPr lang="en-US" altLang="ja-JP"/>
              <a:t>10</a:t>
            </a:r>
            <a:r>
              <a:rPr lang="ja-JP" altLang="en-US"/>
              <a:t>万円</a:t>
            </a:r>
            <a:endParaRPr lang="en-US" altLang="ja-JP"/>
          </a:p>
          <a:p>
            <a:pPr lvl="1"/>
            <a:r>
              <a:rPr kumimoji="1" lang="ja-JP" altLang="en-US"/>
              <a:t>今は</a:t>
            </a:r>
            <a:r>
              <a:rPr kumimoji="1" lang="en-US" altLang="ja-JP"/>
              <a:t>CPU</a:t>
            </a:r>
            <a:r>
              <a:rPr kumimoji="1" lang="ja-JP" altLang="en-US"/>
              <a:t>の中に入ってる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900336-BAB1-4679-9E84-7CDA2FB2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E504E3D-7AFB-45BE-9918-9B4C7B8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FPU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00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DB54800-8D89-4F40-92E5-13C976B1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1</a:t>
            </a:r>
            <a:r>
              <a:rPr kumimoji="1" lang="ja-JP" altLang="en-US"/>
              <a:t>個の</a:t>
            </a:r>
            <a:r>
              <a:rPr kumimoji="1" lang="en-US" altLang="ja-JP"/>
              <a:t>CPU</a:t>
            </a:r>
            <a:r>
              <a:rPr kumimoji="1" lang="ja-JP" altLang="en-US"/>
              <a:t>上で複数のスレッドを動かす仕組み</a:t>
            </a:r>
            <a:endParaRPr kumimoji="1" lang="en-US" altLang="ja-JP"/>
          </a:p>
          <a:p>
            <a:pPr lvl="1"/>
            <a:r>
              <a:rPr lang="ja-JP" altLang="en-US"/>
              <a:t>スレッドを切り替えるときに</a:t>
            </a:r>
            <a:r>
              <a:rPr kumimoji="1" lang="en-US" altLang="ja-JP"/>
              <a:t>CPU</a:t>
            </a:r>
            <a:r>
              <a:rPr kumimoji="1" lang="ja-JP" altLang="en-US"/>
              <a:t>の状態を入れ換える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85A6FC-87CD-4119-A4C8-D999BA99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C6A3E4A-F46D-4B16-8EB9-8B5E8EF7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コンテキストスイッチ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F56464-0D1F-4BA4-8973-126B257F7156}"/>
              </a:ext>
            </a:extLst>
          </p:cNvPr>
          <p:cNvSpPr/>
          <p:nvPr/>
        </p:nvSpPr>
        <p:spPr>
          <a:xfrm>
            <a:off x="1462733" y="3003294"/>
            <a:ext cx="2376264" cy="97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st0 : 1.2</a:t>
            </a:r>
          </a:p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st1 : -3</a:t>
            </a:r>
          </a:p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st2 : 3.14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2BA68B-93C3-4BB5-BC16-B8B2E616C54D}"/>
              </a:ext>
            </a:extLst>
          </p:cNvPr>
          <p:cNvSpPr/>
          <p:nvPr/>
        </p:nvSpPr>
        <p:spPr>
          <a:xfrm>
            <a:off x="5467091" y="2996952"/>
            <a:ext cx="2376264" cy="97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st0 : 99</a:t>
            </a:r>
          </a:p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st1 : 88</a:t>
            </a:r>
          </a:p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st2 : 77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132D41-A5AB-4140-A48A-228362F84F26}"/>
              </a:ext>
            </a:extLst>
          </p:cNvPr>
          <p:cNvSpPr/>
          <p:nvPr/>
        </p:nvSpPr>
        <p:spPr>
          <a:xfrm>
            <a:off x="2077219" y="6201312"/>
            <a:ext cx="5472608" cy="5400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スレッド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からスレッド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への切り替え</a:t>
            </a:r>
            <a:endParaRPr lang="pt-BR" altLang="ja-JP" sz="1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FDE927-3F30-430E-B177-8A0AF8755B34}"/>
              </a:ext>
            </a:extLst>
          </p:cNvPr>
          <p:cNvSpPr/>
          <p:nvPr/>
        </p:nvSpPr>
        <p:spPr>
          <a:xfrm>
            <a:off x="1534741" y="5234895"/>
            <a:ext cx="2314599" cy="1002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st0 : 1.2</a:t>
            </a:r>
          </a:p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st1 : -3</a:t>
            </a:r>
          </a:p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st2 : 3.14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A2F6555-2F16-471C-92B9-E78CFF8F04EF}"/>
              </a:ext>
            </a:extLst>
          </p:cNvPr>
          <p:cNvSpPr/>
          <p:nvPr/>
        </p:nvSpPr>
        <p:spPr>
          <a:xfrm>
            <a:off x="5467091" y="5234895"/>
            <a:ext cx="2376264" cy="10024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st0 : 99</a:t>
            </a:r>
          </a:p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st1 : 88</a:t>
            </a:r>
          </a:p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st2 : 77</a:t>
            </a:r>
            <a:endParaRPr kumimoji="1" lang="ja-JP" altLang="en-US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043ABA-6BA7-4099-875C-693EA0F781C0}"/>
              </a:ext>
            </a:extLst>
          </p:cNvPr>
          <p:cNvSpPr/>
          <p:nvPr/>
        </p:nvSpPr>
        <p:spPr>
          <a:xfrm>
            <a:off x="416224" y="3116621"/>
            <a:ext cx="1170829" cy="5400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CPU</a:t>
            </a:r>
            <a:endParaRPr lang="pt-BR" altLang="ja-JP" sz="1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D0E11AD-ABCD-4B88-84CC-6DE31ACA4E37}"/>
              </a:ext>
            </a:extLst>
          </p:cNvPr>
          <p:cNvSpPr/>
          <p:nvPr/>
        </p:nvSpPr>
        <p:spPr>
          <a:xfrm>
            <a:off x="179512" y="5319212"/>
            <a:ext cx="1512168" cy="5400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memory</a:t>
            </a:r>
            <a:endParaRPr lang="pt-BR" altLang="ja-JP" sz="1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361D203-8B0F-4F4A-A6B1-A47F60F4F50B}"/>
              </a:ext>
            </a:extLst>
          </p:cNvPr>
          <p:cNvCxnSpPr>
            <a:cxnSpLocks/>
          </p:cNvCxnSpPr>
          <p:nvPr/>
        </p:nvCxnSpPr>
        <p:spPr>
          <a:xfrm>
            <a:off x="1728737" y="4077072"/>
            <a:ext cx="0" cy="11075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5E9D5B-1742-443B-9B2B-1AE1F64B3FB1}"/>
              </a:ext>
            </a:extLst>
          </p:cNvPr>
          <p:cNvSpPr/>
          <p:nvPr/>
        </p:nvSpPr>
        <p:spPr>
          <a:xfrm>
            <a:off x="1835697" y="4149080"/>
            <a:ext cx="2592288" cy="831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2.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レジスタの内容を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メモリに保存する</a:t>
            </a:r>
            <a:endParaRPr lang="pt-BR" altLang="ja-JP" sz="1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29D81BD-8735-4E3F-9374-F9B5C59BB770}"/>
              </a:ext>
            </a:extLst>
          </p:cNvPr>
          <p:cNvCxnSpPr>
            <a:cxnSpLocks/>
          </p:cNvCxnSpPr>
          <p:nvPr/>
        </p:nvCxnSpPr>
        <p:spPr>
          <a:xfrm>
            <a:off x="4572000" y="4581128"/>
            <a:ext cx="64807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0373D2F-84FC-49DE-91C3-06BB66E40280}"/>
              </a:ext>
            </a:extLst>
          </p:cNvPr>
          <p:cNvCxnSpPr>
            <a:cxnSpLocks/>
          </p:cNvCxnSpPr>
          <p:nvPr/>
        </p:nvCxnSpPr>
        <p:spPr>
          <a:xfrm flipV="1">
            <a:off x="5868144" y="4077072"/>
            <a:ext cx="0" cy="11075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1625D92-6BB8-4902-B5E7-A479F9FD4076}"/>
              </a:ext>
            </a:extLst>
          </p:cNvPr>
          <p:cNvSpPr/>
          <p:nvPr/>
        </p:nvSpPr>
        <p:spPr>
          <a:xfrm>
            <a:off x="5975687" y="4185774"/>
            <a:ext cx="2556733" cy="83143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3.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メモリの内容を</a:t>
            </a:r>
            <a:b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レジスタに復元する</a:t>
            </a:r>
            <a:endParaRPr lang="pt-BR" altLang="ja-JP" sz="1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BDE0D88-46F5-4450-AD8B-1D1FBDD198BE}"/>
              </a:ext>
            </a:extLst>
          </p:cNvPr>
          <p:cNvSpPr/>
          <p:nvPr/>
        </p:nvSpPr>
        <p:spPr>
          <a:xfrm>
            <a:off x="1392015" y="2600912"/>
            <a:ext cx="2517700" cy="4080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スレッド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の状態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78BC7AF-BA82-4AD9-A0F0-D58AADA59E69}"/>
              </a:ext>
            </a:extLst>
          </p:cNvPr>
          <p:cNvSpPr/>
          <p:nvPr/>
        </p:nvSpPr>
        <p:spPr>
          <a:xfrm>
            <a:off x="5372448" y="2562367"/>
            <a:ext cx="2517700" cy="4080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スレッド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の状態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4C0BEB1-2702-4C1D-AB10-EE3271C8B1FC}"/>
              </a:ext>
            </a:extLst>
          </p:cNvPr>
          <p:cNvSpPr/>
          <p:nvPr/>
        </p:nvSpPr>
        <p:spPr>
          <a:xfrm>
            <a:off x="251520" y="1858757"/>
            <a:ext cx="3081252" cy="73424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1.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スレッド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を停止し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kernel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空間に切り替える</a:t>
            </a:r>
            <a:endParaRPr lang="pt-BR" altLang="ja-JP" sz="1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239DAC0-567F-4A01-9619-F4BCEAAE1B31}"/>
              </a:ext>
            </a:extLst>
          </p:cNvPr>
          <p:cNvSpPr/>
          <p:nvPr/>
        </p:nvSpPr>
        <p:spPr>
          <a:xfrm>
            <a:off x="6245950" y="2024624"/>
            <a:ext cx="2448272" cy="4858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4.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スレッド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を再開</a:t>
            </a:r>
            <a:endParaRPr lang="pt-BR" altLang="ja-JP" sz="1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2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2F76755-6955-405A-AD2D-D093B4C1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負荷が大きい</a:t>
            </a:r>
            <a:endParaRPr kumimoji="1" lang="en-US" altLang="ja-JP"/>
          </a:p>
          <a:p>
            <a:pPr lvl="1"/>
            <a:r>
              <a:rPr lang="en-US" altLang="ja-JP"/>
              <a:t>FPU</a:t>
            </a:r>
            <a:r>
              <a:rPr lang="ja-JP" altLang="en-US"/>
              <a:t>は</a:t>
            </a:r>
            <a:r>
              <a:rPr lang="en-US" altLang="ja-JP"/>
              <a:t>80bit</a:t>
            </a:r>
            <a:r>
              <a:rPr lang="ja-JP" altLang="en-US"/>
              <a:t>レジスタ</a:t>
            </a:r>
            <a:r>
              <a:rPr lang="en-US" altLang="ja-JP"/>
              <a:t>8</a:t>
            </a:r>
            <a:r>
              <a:rPr lang="ja-JP" altLang="en-US"/>
              <a:t>個</a:t>
            </a:r>
            <a:endParaRPr lang="en-US" altLang="ja-JP"/>
          </a:p>
          <a:p>
            <a:pPr lvl="1"/>
            <a:r>
              <a:rPr lang="en-US" altLang="ja-JP"/>
              <a:t>AVX-512</a:t>
            </a:r>
            <a:r>
              <a:rPr lang="ja-JP" altLang="en-US"/>
              <a:t>では</a:t>
            </a:r>
            <a:r>
              <a:rPr lang="en-US" altLang="ja-JP"/>
              <a:t>512bit</a:t>
            </a:r>
            <a:r>
              <a:rPr lang="ja-JP" altLang="en-US"/>
              <a:t>レジスタが</a:t>
            </a:r>
            <a:r>
              <a:rPr lang="en-US" altLang="ja-JP"/>
              <a:t>32</a:t>
            </a:r>
            <a:r>
              <a:rPr lang="ja-JP" altLang="en-US"/>
              <a:t>個で合計</a:t>
            </a:r>
            <a:r>
              <a:rPr lang="en-US" altLang="ja-JP"/>
              <a:t>2KiB</a:t>
            </a:r>
          </a:p>
          <a:p>
            <a:r>
              <a:rPr lang="ja-JP" altLang="en-US"/>
              <a:t>動機</a:t>
            </a:r>
            <a:endParaRPr lang="en-US" altLang="ja-JP"/>
          </a:p>
          <a:p>
            <a:pPr lvl="1"/>
            <a:r>
              <a:rPr lang="ja-JP" altLang="en-US"/>
              <a:t>昔は</a:t>
            </a:r>
            <a:r>
              <a:rPr lang="en-US" altLang="ja-JP"/>
              <a:t>FPU</a:t>
            </a:r>
            <a:r>
              <a:rPr lang="ja-JP" altLang="en-US"/>
              <a:t>を使うアプリは限られていた</a:t>
            </a:r>
            <a:endParaRPr lang="en-US" altLang="ja-JP"/>
          </a:p>
          <a:p>
            <a:pPr lvl="1"/>
            <a:r>
              <a:rPr lang="ja-JP" altLang="en-US"/>
              <a:t>使わないのに退避・復元は無駄</a:t>
            </a:r>
            <a:endParaRPr lang="en-US" altLang="ja-JP"/>
          </a:p>
          <a:p>
            <a:r>
              <a:rPr lang="en-US" altLang="ja-JP"/>
              <a:t>LazyFPU</a:t>
            </a:r>
          </a:p>
          <a:p>
            <a:pPr lvl="1"/>
            <a:r>
              <a:rPr lang="ja-JP" altLang="en-US"/>
              <a:t>使う必要が出たときだけ切り替えればよいのでは？</a:t>
            </a:r>
            <a:endParaRPr lang="en-US" altLang="ja-JP"/>
          </a:p>
          <a:p>
            <a:pPr lvl="1"/>
            <a:r>
              <a:rPr lang="ja-JP" altLang="en-US"/>
              <a:t>スレッドを切り替えたら</a:t>
            </a:r>
            <a:r>
              <a:rPr lang="en-US" altLang="ja-JP"/>
              <a:t>FPU</a:t>
            </a:r>
            <a:r>
              <a:rPr lang="ja-JP" altLang="en-US"/>
              <a:t>を使えないモードにする</a:t>
            </a:r>
            <a:endParaRPr lang="en-US" altLang="ja-JP"/>
          </a:p>
          <a:p>
            <a:pPr lvl="1"/>
            <a:r>
              <a:rPr lang="ja-JP" altLang="en-US"/>
              <a:t>そのスレッドが</a:t>
            </a:r>
            <a:r>
              <a:rPr lang="en-US" altLang="ja-JP"/>
              <a:t>FPU</a:t>
            </a:r>
            <a:r>
              <a:rPr lang="ja-JP" altLang="en-US"/>
              <a:t>を使ったら</a:t>
            </a:r>
            <a:r>
              <a:rPr lang="en-US" altLang="ja-JP"/>
              <a:t>#NM</a:t>
            </a:r>
            <a:r>
              <a:rPr lang="ja-JP" altLang="en-US"/>
              <a:t>（</a:t>
            </a:r>
            <a:r>
              <a:rPr lang="en-US" altLang="ja-JP"/>
              <a:t>Device not available : no math</a:t>
            </a:r>
            <a:r>
              <a:rPr lang="ja-JP" altLang="en-US"/>
              <a:t>）例外が発生</a:t>
            </a:r>
            <a:endParaRPr lang="en-US" altLang="ja-JP"/>
          </a:p>
          <a:p>
            <a:pPr lvl="1"/>
            <a:r>
              <a:rPr lang="ja-JP" altLang="en-US"/>
              <a:t>そのときにレジスタの退避・復元を行い</a:t>
            </a:r>
            <a:r>
              <a:rPr lang="en-US" altLang="ja-JP"/>
              <a:t>FPU</a:t>
            </a:r>
            <a:r>
              <a:rPr lang="ja-JP" altLang="en-US"/>
              <a:t>を使う</a:t>
            </a:r>
            <a:endParaRPr lang="en-US" altLang="ja-JP"/>
          </a:p>
          <a:p>
            <a:pPr lvl="2"/>
            <a:r>
              <a:rPr lang="en-US" altLang="ja-JP"/>
              <a:t>FPU</a:t>
            </a:r>
            <a:r>
              <a:rPr lang="ja-JP" altLang="en-US"/>
              <a:t>を使わなければ無駄な退避・復元をしなくてよい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8AD246-DAB1-4724-82AC-B76B79B3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C2293E-2907-4C11-98A6-D136DD93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難点</a:t>
            </a:r>
            <a:r>
              <a:rPr lang="ja-JP" altLang="en-US"/>
              <a:t>と</a:t>
            </a:r>
            <a:r>
              <a:rPr lang="en-US" altLang="ja-JP"/>
              <a:t>LazyFPU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18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7280CF-93DA-480F-A9E6-21252063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投機</a:t>
            </a:r>
            <a:r>
              <a:rPr kumimoji="1" lang="ja-JP" altLang="en-US"/>
              <a:t>実行（</a:t>
            </a:r>
            <a:r>
              <a:rPr kumimoji="1" lang="en-US" altLang="ja-JP"/>
              <a:t>speculative execution</a:t>
            </a:r>
            <a:r>
              <a:rPr kumimoji="1" lang="ja-JP" altLang="en-US"/>
              <a:t>）</a:t>
            </a:r>
            <a:endParaRPr kumimoji="1" lang="en-US" altLang="ja-JP"/>
          </a:p>
          <a:p>
            <a:pPr lvl="1"/>
            <a:r>
              <a:rPr kumimoji="1" lang="ja-JP" altLang="en-US"/>
              <a:t>必要ないかもしれない命令を先回りして実行しておくこと</a:t>
            </a:r>
            <a:endParaRPr kumimoji="1" lang="en-US" altLang="ja-JP"/>
          </a:p>
          <a:p>
            <a:pPr lvl="1"/>
            <a:r>
              <a:rPr kumimoji="1" lang="ja-JP" altLang="en-US"/>
              <a:t>必要になってから実行するよりも処理時間を短縮できる</a:t>
            </a:r>
            <a:endParaRPr kumimoji="1" lang="en-US" altLang="ja-JP"/>
          </a:p>
          <a:p>
            <a:pPr marL="455400" lvl="2" indent="0">
              <a:buNone/>
            </a:pPr>
            <a:endParaRPr kumimoji="1" lang="en-US" altLang="ja-JP"/>
          </a:p>
          <a:p>
            <a:pPr marL="455400" lvl="2" indent="0">
              <a:buNone/>
            </a:pPr>
            <a:r>
              <a:rPr kumimoji="1" lang="ja-JP" altLang="en-US"/>
              <a:t>投機実行なし</a:t>
            </a:r>
            <a:endParaRPr kumimoji="1" lang="en-US" altLang="ja-JP"/>
          </a:p>
          <a:p>
            <a:pPr lvl="2"/>
            <a:endParaRPr lang="en-US" altLang="ja-JP"/>
          </a:p>
          <a:p>
            <a:pPr marL="455400" lvl="2" indent="0">
              <a:buNone/>
            </a:pPr>
            <a:endParaRPr kumimoji="1" lang="en-US" altLang="ja-JP"/>
          </a:p>
          <a:p>
            <a:pPr marL="455400" lvl="2" indent="0">
              <a:buNone/>
            </a:pPr>
            <a:r>
              <a:rPr lang="ja-JP" altLang="en-US"/>
              <a:t>投機実行あり（</a:t>
            </a:r>
            <a:r>
              <a:rPr lang="en-US" altLang="ja-JP"/>
              <a:t>x = 1</a:t>
            </a:r>
            <a:r>
              <a:rPr lang="ja-JP" altLang="en-US"/>
              <a:t>を予測した場合）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F8587F-707F-45EA-B623-0F83ECFF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08B5E7-FB93-42E8-B404-F0BE42C1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Meltdown/Spectre</a:t>
            </a:r>
            <a:r>
              <a:rPr lang="ja-JP" altLang="en-US"/>
              <a:t>の復習（</a:t>
            </a:r>
            <a:r>
              <a:rPr lang="en-US" altLang="ja-JP"/>
              <a:t>1/2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2DDE2A-E87C-4D37-87FC-430BA1D7C677}"/>
              </a:ext>
            </a:extLst>
          </p:cNvPr>
          <p:cNvSpPr/>
          <p:nvPr/>
        </p:nvSpPr>
        <p:spPr>
          <a:xfrm>
            <a:off x="611560" y="3135735"/>
            <a:ext cx="3528392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altLang="ja-JP" sz="3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calc(...);</a:t>
            </a:r>
            <a:endParaRPr lang="pt-BR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0EAF2BF-BCE8-4057-B2CB-4F505C1E8CB6}"/>
              </a:ext>
            </a:extLst>
          </p:cNvPr>
          <p:cNvSpPr/>
          <p:nvPr/>
        </p:nvSpPr>
        <p:spPr>
          <a:xfrm>
            <a:off x="4249911" y="3140968"/>
            <a:ext cx="3528392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altLang="ja-JP" sz="3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(x == 1) y++;</a:t>
            </a:r>
            <a:endParaRPr lang="pt-BR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1757AB0-D345-41C6-A21D-76CD5EF2AB09}"/>
              </a:ext>
            </a:extLst>
          </p:cNvPr>
          <p:cNvCxnSpPr>
            <a:cxnSpLocks/>
          </p:cNvCxnSpPr>
          <p:nvPr/>
        </p:nvCxnSpPr>
        <p:spPr>
          <a:xfrm>
            <a:off x="611560" y="3099731"/>
            <a:ext cx="727280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9394A7C-9C57-4722-BA3B-CB62FEFEBA96}"/>
              </a:ext>
            </a:extLst>
          </p:cNvPr>
          <p:cNvSpPr/>
          <p:nvPr/>
        </p:nvSpPr>
        <p:spPr>
          <a:xfrm>
            <a:off x="611560" y="4483523"/>
            <a:ext cx="3528392" cy="43204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altLang="ja-JP" sz="3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 = calc(...);</a:t>
            </a:r>
            <a:endParaRPr lang="pt-BR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33A4D3-8560-4E8F-B222-AD1A95197C1C}"/>
              </a:ext>
            </a:extLst>
          </p:cNvPr>
          <p:cNvSpPr/>
          <p:nvPr/>
        </p:nvSpPr>
        <p:spPr>
          <a:xfrm>
            <a:off x="1979712" y="4991153"/>
            <a:ext cx="3528392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altLang="ja-JP" sz="3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(x == 1) y++;</a:t>
            </a:r>
            <a:endParaRPr lang="pt-BR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93E953E-9C3C-46B1-8BE0-D9A54320F0BB}"/>
              </a:ext>
            </a:extLst>
          </p:cNvPr>
          <p:cNvCxnSpPr>
            <a:cxnSpLocks/>
          </p:cNvCxnSpPr>
          <p:nvPr/>
        </p:nvCxnSpPr>
        <p:spPr>
          <a:xfrm>
            <a:off x="611560" y="4447519"/>
            <a:ext cx="4968552" cy="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79C5320-B12F-45AA-9A34-6274181971CA}"/>
              </a:ext>
            </a:extLst>
          </p:cNvPr>
          <p:cNvSpPr/>
          <p:nvPr/>
        </p:nvSpPr>
        <p:spPr>
          <a:xfrm>
            <a:off x="5076056" y="5640884"/>
            <a:ext cx="3528392" cy="43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pt-BR" altLang="ja-JP" sz="3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 (x == 1) y++;</a:t>
            </a:r>
            <a:endParaRPr lang="pt-BR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47043FC-4C05-4260-86FF-9FDBE79CA34C}"/>
              </a:ext>
            </a:extLst>
          </p:cNvPr>
          <p:cNvSpPr/>
          <p:nvPr/>
        </p:nvSpPr>
        <p:spPr>
          <a:xfrm>
            <a:off x="5580112" y="5087149"/>
            <a:ext cx="3384376" cy="4080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実際に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x = 1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なら速く終わる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0D8621D-2D6C-4A6F-A685-9785090E22C9}"/>
              </a:ext>
            </a:extLst>
          </p:cNvPr>
          <p:cNvSpPr/>
          <p:nvPr/>
        </p:nvSpPr>
        <p:spPr>
          <a:xfrm>
            <a:off x="5076056" y="6189292"/>
            <a:ext cx="3672408" cy="4080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予想が外れたら逆に遅くなる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3F18BBF-E30A-418B-8638-8DDD5CCF7746}"/>
              </a:ext>
            </a:extLst>
          </p:cNvPr>
          <p:cNvCxnSpPr>
            <a:cxnSpLocks/>
          </p:cNvCxnSpPr>
          <p:nvPr/>
        </p:nvCxnSpPr>
        <p:spPr>
          <a:xfrm>
            <a:off x="611560" y="5549663"/>
            <a:ext cx="799288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1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7280CF-93DA-480F-A9E6-21252063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キャッシュメモリ</a:t>
            </a:r>
            <a:endParaRPr kumimoji="1" lang="en-US" altLang="ja-JP"/>
          </a:p>
          <a:p>
            <a:pPr lvl="1"/>
            <a:r>
              <a:rPr lang="ja-JP" altLang="en-US"/>
              <a:t>メモリの読み書きは遅い（</a:t>
            </a:r>
            <a:r>
              <a:rPr lang="en-US" altLang="ja-JP"/>
              <a:t>100nsec</a:t>
            </a:r>
            <a:r>
              <a:rPr lang="ja-JP" altLang="en-US"/>
              <a:t>レベル）</a:t>
            </a:r>
            <a:endParaRPr lang="en-US" altLang="ja-JP"/>
          </a:p>
          <a:p>
            <a:pPr lvl="2"/>
            <a:r>
              <a:rPr kumimoji="1" lang="en-US" altLang="ja-JP"/>
              <a:t>add/sub</a:t>
            </a:r>
            <a:r>
              <a:rPr kumimoji="1" lang="ja-JP" altLang="en-US"/>
              <a:t>は</a:t>
            </a:r>
            <a:r>
              <a:rPr lang="en-US" altLang="ja-JP"/>
              <a:t>0.1</a:t>
            </a:r>
            <a:r>
              <a:rPr kumimoji="1" lang="en-US" altLang="ja-JP"/>
              <a:t>nsec</a:t>
            </a:r>
            <a:r>
              <a:rPr lang="ja-JP" altLang="en-US"/>
              <a:t>レベル</a:t>
            </a:r>
            <a:endParaRPr lang="en-US" altLang="ja-JP"/>
          </a:p>
          <a:p>
            <a:pPr lvl="1"/>
            <a:r>
              <a:rPr kumimoji="1" lang="en-US" altLang="ja-JP"/>
              <a:t>CPU</a:t>
            </a:r>
            <a:r>
              <a:rPr kumimoji="1" lang="ja-JP" altLang="en-US"/>
              <a:t>の近くに少量で高速なメモリを配置</a:t>
            </a:r>
            <a:endParaRPr kumimoji="1" lang="en-US" altLang="ja-JP"/>
          </a:p>
          <a:p>
            <a:pPr lvl="1"/>
            <a:r>
              <a:rPr lang="ja-JP" altLang="en-US"/>
              <a:t>一度</a:t>
            </a:r>
            <a:r>
              <a:rPr lang="en-US" altLang="ja-JP"/>
              <a:t>read</a:t>
            </a:r>
            <a:r>
              <a:rPr lang="ja-JP" altLang="en-US"/>
              <a:t>すると次の</a:t>
            </a:r>
            <a:r>
              <a:rPr lang="en-US" altLang="ja-JP"/>
              <a:t>read</a:t>
            </a:r>
            <a:r>
              <a:rPr lang="ja-JP" altLang="en-US"/>
              <a:t>が高速になる</a:t>
            </a:r>
            <a:endParaRPr kumimoji="1" lang="en-US" altLang="ja-JP"/>
          </a:p>
          <a:p>
            <a:r>
              <a:rPr lang="en-US" altLang="ja-JP"/>
              <a:t>Meltdown/Spectre</a:t>
            </a:r>
          </a:p>
          <a:p>
            <a:pPr lvl="1"/>
            <a:r>
              <a:rPr kumimoji="1" lang="ja-JP" altLang="en-US"/>
              <a:t>秘密情報に依存した場所を投機実行で読ませる</a:t>
            </a:r>
            <a:endParaRPr kumimoji="1" lang="en-US" altLang="ja-JP"/>
          </a:p>
          <a:p>
            <a:pPr lvl="1"/>
            <a:r>
              <a:rPr lang="ja-JP" altLang="en-US"/>
              <a:t>そのあとどの領域がキャッシュに入ってるかを確認</a:t>
            </a: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F8587F-707F-45EA-B623-0F83ECFF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08B5E7-FB93-42E8-B404-F0BE42C1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Meltdown/Spectre</a:t>
            </a:r>
            <a:r>
              <a:rPr lang="ja-JP" altLang="en-US"/>
              <a:t>の復習（</a:t>
            </a:r>
            <a:r>
              <a:rPr lang="en-US" altLang="ja-JP"/>
              <a:t>2/2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BF1506-48F4-4EA1-9725-15D09548CFE5}"/>
              </a:ext>
            </a:extLst>
          </p:cNvPr>
          <p:cNvSpPr/>
          <p:nvPr/>
        </p:nvSpPr>
        <p:spPr>
          <a:xfrm>
            <a:off x="146136" y="4726769"/>
            <a:ext cx="3120120" cy="1584171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rPr>
              <a:t>秘密情報</a:t>
            </a:r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rPr>
              <a:t>に対して</a:t>
            </a:r>
            <a:endParaRPr kumimoji="1" lang="en-US" altLang="ja-JP" sz="24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rPr>
              <a:t>投機実行で</a:t>
            </a:r>
            <a:endParaRPr kumimoji="1" lang="en-US" altLang="ja-JP" sz="24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400">
                <a:latin typeface="游ゴシック" panose="020B0400000000000000" pitchFamily="50" charset="-128"/>
                <a:ea typeface="游ゴシック" panose="020B0400000000000000" pitchFamily="50" charset="-128"/>
              </a:rPr>
              <a:t>read mem[x]</a:t>
            </a:r>
          </a:p>
          <a:p>
            <a:r>
              <a: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rPr>
              <a:t>させる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644D7C-BCF6-4472-B1B2-F6C2B9D2C729}"/>
              </a:ext>
            </a:extLst>
          </p:cNvPr>
          <p:cNvSpPr/>
          <p:nvPr/>
        </p:nvSpPr>
        <p:spPr>
          <a:xfrm>
            <a:off x="3927805" y="4538216"/>
            <a:ext cx="918010" cy="216738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mem</a:t>
            </a:r>
          </a:p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0</a:t>
            </a:r>
          </a:p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</a:p>
          <a:p>
            <a:r>
              <a:rPr kumimoji="1" lang="en-US" altLang="ja-JP" sz="200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</a:p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</a:p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4</a:t>
            </a:r>
          </a:p>
          <a:p>
            <a:r>
              <a:rPr kumimoji="1"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5</a:t>
            </a:r>
            <a:endParaRPr kumimoji="1" lang="ja-JP" altLang="en-US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5D065E5-7FE3-4AE5-ADBA-1ABB26B7DA5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66256" y="5518855"/>
            <a:ext cx="661549" cy="75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F5463F0-236A-4CFA-BC50-56344783018B}"/>
              </a:ext>
            </a:extLst>
          </p:cNvPr>
          <p:cNvCxnSpPr>
            <a:cxnSpLocks/>
          </p:cNvCxnSpPr>
          <p:nvPr/>
        </p:nvCxnSpPr>
        <p:spPr>
          <a:xfrm>
            <a:off x="5508104" y="6300936"/>
            <a:ext cx="22322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5065F86-DFF1-40D2-9397-AB7A96F3D068}"/>
              </a:ext>
            </a:extLst>
          </p:cNvPr>
          <p:cNvCxnSpPr>
            <a:cxnSpLocks/>
          </p:cNvCxnSpPr>
          <p:nvPr/>
        </p:nvCxnSpPr>
        <p:spPr>
          <a:xfrm flipV="1">
            <a:off x="5580112" y="4961880"/>
            <a:ext cx="0" cy="1491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E4105C-F226-47D3-896C-8907E8CB3158}"/>
              </a:ext>
            </a:extLst>
          </p:cNvPr>
          <p:cNvSpPr/>
          <p:nvPr/>
        </p:nvSpPr>
        <p:spPr>
          <a:xfrm>
            <a:off x="5637131" y="6314382"/>
            <a:ext cx="2232242" cy="3338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0 1 2 3 4 5   mem 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D65F1A9-4EB4-4B77-9912-22ADA8FDF129}"/>
              </a:ext>
            </a:extLst>
          </p:cNvPr>
          <p:cNvSpPr/>
          <p:nvPr/>
        </p:nvSpPr>
        <p:spPr>
          <a:xfrm>
            <a:off x="4905765" y="4727502"/>
            <a:ext cx="732604" cy="427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read</a:t>
            </a:r>
          </a:p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time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1501729-088A-4FB1-8B79-169CA63A7BE1}"/>
              </a:ext>
            </a:extLst>
          </p:cNvPr>
          <p:cNvCxnSpPr>
            <a:cxnSpLocks/>
          </p:cNvCxnSpPr>
          <p:nvPr/>
        </p:nvCxnSpPr>
        <p:spPr>
          <a:xfrm>
            <a:off x="5652120" y="538182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F7534C2-C353-4B59-A0C6-C9E40DB2FB4E}"/>
              </a:ext>
            </a:extLst>
          </p:cNvPr>
          <p:cNvCxnSpPr>
            <a:cxnSpLocks/>
          </p:cNvCxnSpPr>
          <p:nvPr/>
        </p:nvCxnSpPr>
        <p:spPr>
          <a:xfrm flipH="1" flipV="1">
            <a:off x="5940152" y="5405142"/>
            <a:ext cx="301510" cy="82231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7B255BE-1CA6-45DE-82DF-D845EDB5178D}"/>
              </a:ext>
            </a:extLst>
          </p:cNvPr>
          <p:cNvCxnSpPr>
            <a:cxnSpLocks/>
          </p:cNvCxnSpPr>
          <p:nvPr/>
        </p:nvCxnSpPr>
        <p:spPr>
          <a:xfrm flipV="1">
            <a:off x="6241662" y="5414375"/>
            <a:ext cx="225975" cy="81361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B68F862-E9CF-469F-B067-EC36594EB0C5}"/>
              </a:ext>
            </a:extLst>
          </p:cNvPr>
          <p:cNvCxnSpPr>
            <a:cxnSpLocks/>
          </p:cNvCxnSpPr>
          <p:nvPr/>
        </p:nvCxnSpPr>
        <p:spPr>
          <a:xfrm>
            <a:off x="6466458" y="5414375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F6CBEF2-6E50-4276-8291-9BFD66663848}"/>
              </a:ext>
            </a:extLst>
          </p:cNvPr>
          <p:cNvCxnSpPr>
            <a:cxnSpLocks/>
          </p:cNvCxnSpPr>
          <p:nvPr/>
        </p:nvCxnSpPr>
        <p:spPr>
          <a:xfrm>
            <a:off x="6732240" y="5414375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D6E5178-85D6-4CB3-8200-F954419E2E5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334674" y="5068141"/>
            <a:ext cx="1091828" cy="1028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6C053E4-BD46-41E1-9ECE-F137E6327ECF}"/>
              </a:ext>
            </a:extLst>
          </p:cNvPr>
          <p:cNvSpPr/>
          <p:nvPr/>
        </p:nvSpPr>
        <p:spPr>
          <a:xfrm>
            <a:off x="7426502" y="4547041"/>
            <a:ext cx="1682002" cy="1042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番目の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read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が速いので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x = 2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と推測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54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F346384-8C6A-4093-B9EE-0E716F60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レジスタの</a:t>
            </a:r>
            <a:r>
              <a:rPr lang="en-US" altLang="ja-JP"/>
              <a:t>1bit</a:t>
            </a:r>
            <a:r>
              <a:rPr lang="ja-JP" altLang="en-US"/>
              <a:t>が漏洩するコード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xmm0</a:t>
            </a:r>
            <a:r>
              <a:rPr lang="ja-JP" altLang="en-US"/>
              <a:t>に秘密情報が入ったスレッドから</a:t>
            </a:r>
            <a:br>
              <a:rPr lang="en-US" altLang="ja-JP"/>
            </a:br>
            <a:r>
              <a:rPr lang="ja-JP" altLang="en-US"/>
              <a:t>攻撃者のスレッドにコンテキストスイッチ</a:t>
            </a:r>
            <a:endParaRPr lang="en-US" altLang="ja-JP"/>
          </a:p>
          <a:p>
            <a:r>
              <a:rPr kumimoji="1" lang="ja-JP" altLang="en-US"/>
              <a:t>攻撃者は上記のコードを実行</a:t>
            </a:r>
            <a:endParaRPr kumimoji="1" lang="en-US" altLang="ja-JP"/>
          </a:p>
          <a:p>
            <a:pPr lvl="1"/>
            <a:r>
              <a:rPr lang="en-US" altLang="ja-JP"/>
              <a:t>OS</a:t>
            </a:r>
            <a:r>
              <a:rPr lang="ja-JP" altLang="en-US"/>
              <a:t>は</a:t>
            </a:r>
            <a:r>
              <a:rPr lang="en-US" altLang="ja-JP"/>
              <a:t>movq rax, xmm0</a:t>
            </a:r>
            <a:r>
              <a:rPr lang="ja-JP" altLang="en-US"/>
              <a:t>の段階で</a:t>
            </a:r>
            <a:r>
              <a:rPr lang="en-US" altLang="ja-JP"/>
              <a:t>#NM</a:t>
            </a:r>
            <a:r>
              <a:rPr lang="ja-JP" altLang="en-US"/>
              <a:t>例外を発生</a:t>
            </a:r>
            <a:endParaRPr lang="en-US" altLang="ja-JP"/>
          </a:p>
          <a:p>
            <a:pPr lvl="1"/>
            <a:r>
              <a:rPr kumimoji="1" lang="ja-JP" altLang="en-US"/>
              <a:t>しかし投機実行により</a:t>
            </a:r>
            <a:r>
              <a:rPr kumimoji="1" lang="en-US" altLang="ja-JP"/>
              <a:t>read</a:t>
            </a:r>
            <a:r>
              <a:rPr kumimoji="1" lang="ja-JP" altLang="en-US"/>
              <a:t>まで行ってしまう</a:t>
            </a:r>
            <a:endParaRPr kumimoji="1" lang="en-US" altLang="ja-JP"/>
          </a:p>
          <a:p>
            <a:pPr lvl="1"/>
            <a:r>
              <a:rPr lang="en-US" altLang="ja-JP"/>
              <a:t>mem[0]</a:t>
            </a:r>
            <a:r>
              <a:rPr lang="ja-JP" altLang="en-US"/>
              <a:t>と</a:t>
            </a:r>
            <a:r>
              <a:rPr lang="en-US" altLang="ja-JP"/>
              <a:t>mem[64]</a:t>
            </a:r>
            <a:r>
              <a:rPr lang="ja-JP" altLang="en-US"/>
              <a:t>の</a:t>
            </a:r>
            <a:r>
              <a:rPr lang="en-US" altLang="ja-JP"/>
              <a:t>read time</a:t>
            </a:r>
            <a:r>
              <a:rPr lang="ja-JP" altLang="en-US"/>
              <a:t>の短い方が</a:t>
            </a:r>
            <a:r>
              <a:rPr lang="en-US" altLang="ja-JP"/>
              <a:t>xmm0</a:t>
            </a:r>
            <a:r>
              <a:rPr lang="ja-JP" altLang="en-US"/>
              <a:t>の最下位</a:t>
            </a:r>
            <a:r>
              <a:rPr lang="en-US" altLang="ja-JP"/>
              <a:t>bit</a:t>
            </a:r>
            <a:endParaRPr kumimoji="1" lang="en-US" altLang="ja-JP"/>
          </a:p>
          <a:p>
            <a:endParaRPr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6468E1-04EC-4514-9136-BA5B7A4D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4A0E42F-7599-48CA-9298-99A28B0A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LazyFPU</a:t>
            </a:r>
            <a:r>
              <a:rPr kumimoji="1" lang="ja-JP" altLang="en-US"/>
              <a:t>の脆弱性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9B5538-C06A-4E7F-B2BB-C1C0F7517E4C}"/>
              </a:ext>
            </a:extLst>
          </p:cNvPr>
          <p:cNvSpPr/>
          <p:nvPr/>
        </p:nvSpPr>
        <p:spPr>
          <a:xfrm>
            <a:off x="323528" y="1196752"/>
            <a:ext cx="8568952" cy="158417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movq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rax,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xmm0  // FPU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xmm0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rax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に代入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(rax = xmm0)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  rax, 1     // rax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の最下位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bit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のみにする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(rax &amp;= 1)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shl  rax, 6     // 64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掛ける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(rax *= 64)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  dword [mem + rax], 0 // mem[0]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または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mem[64]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read</a:t>
            </a:r>
            <a:endParaRPr lang="pt-BR" altLang="ja-JP" sz="105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26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5785DA9-0F3C-4A25-A8AB-B00B4CFA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前ページの方法では</a:t>
            </a:r>
            <a:r>
              <a:rPr kumimoji="1" lang="en-US" altLang="ja-JP"/>
              <a:t>#NM</a:t>
            </a:r>
            <a:r>
              <a:rPr kumimoji="1" lang="ja-JP" altLang="en-US"/>
              <a:t>例外が発生すると</a:t>
            </a:r>
            <a:r>
              <a:rPr kumimoji="1" lang="en-US" altLang="ja-JP"/>
              <a:t>xmm0</a:t>
            </a:r>
            <a:r>
              <a:rPr kumimoji="1" lang="ja-JP" altLang="en-US"/>
              <a:t>の中身がクリアされてしまう</a:t>
            </a:r>
            <a:endParaRPr kumimoji="1" lang="en-US" altLang="ja-JP"/>
          </a:p>
          <a:p>
            <a:r>
              <a:rPr lang="en-US" altLang="ja-JP"/>
              <a:t>#NM</a:t>
            </a:r>
            <a:r>
              <a:rPr lang="ja-JP" altLang="en-US"/>
              <a:t>例外ではなく</a:t>
            </a:r>
            <a:r>
              <a:rPr lang="en-US" altLang="ja-JP"/>
              <a:t>#PF</a:t>
            </a:r>
            <a:r>
              <a:rPr lang="ja-JP" altLang="en-US"/>
              <a:t>（</a:t>
            </a:r>
            <a:r>
              <a:rPr lang="en-US" altLang="ja-JP"/>
              <a:t>page fault</a:t>
            </a:r>
            <a:r>
              <a:rPr lang="ja-JP" altLang="en-US"/>
              <a:t>）を発生させる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lang="en-US" altLang="ja-JP"/>
              <a:t>#PF</a:t>
            </a:r>
            <a:r>
              <a:rPr lang="ja-JP" altLang="en-US"/>
              <a:t>が発生するため</a:t>
            </a:r>
            <a:r>
              <a:rPr lang="en-US" altLang="ja-JP"/>
              <a:t>movq</a:t>
            </a:r>
            <a:r>
              <a:rPr lang="ja-JP" altLang="en-US"/>
              <a:t> </a:t>
            </a:r>
            <a:r>
              <a:rPr lang="en-US" altLang="ja-JP"/>
              <a:t>rax, xmm0</a:t>
            </a:r>
            <a:r>
              <a:rPr lang="ja-JP" altLang="en-US"/>
              <a:t>で</a:t>
            </a:r>
            <a:r>
              <a:rPr lang="en-US" altLang="ja-JP"/>
              <a:t>#NM</a:t>
            </a:r>
            <a:r>
              <a:rPr lang="ja-JP" altLang="en-US"/>
              <a:t>例外は発生しない</a:t>
            </a:r>
            <a:endParaRPr lang="en-US" altLang="ja-JP"/>
          </a:p>
          <a:p>
            <a:pPr lvl="2"/>
            <a:r>
              <a:rPr lang="en-US" altLang="ja-JP"/>
              <a:t>xmm0</a:t>
            </a:r>
            <a:r>
              <a:rPr lang="ja-JP" altLang="en-US"/>
              <a:t>の中身がクリアされない</a:t>
            </a:r>
            <a:endParaRPr lang="en-US" altLang="ja-JP"/>
          </a:p>
          <a:p>
            <a:pPr lvl="1"/>
            <a:r>
              <a:rPr lang="ja-JP" altLang="en-US"/>
              <a:t>しかし投機実行で</a:t>
            </a:r>
            <a:r>
              <a:rPr lang="en-US" altLang="ja-JP"/>
              <a:t>xmm0</a:t>
            </a:r>
            <a:r>
              <a:rPr lang="ja-JP" altLang="en-US"/>
              <a:t>の最下位</a:t>
            </a:r>
            <a:r>
              <a:rPr lang="en-US" altLang="ja-JP"/>
              <a:t>bit</a:t>
            </a:r>
            <a:r>
              <a:rPr lang="ja-JP" altLang="en-US"/>
              <a:t>は判別可能</a:t>
            </a:r>
            <a:endParaRPr lang="en-US" altLang="ja-JP"/>
          </a:p>
          <a:p>
            <a:pPr lvl="1"/>
            <a:r>
              <a:rPr lang="en-US" altLang="ja-JP"/>
              <a:t>movq rax, xmm0 / shr rax, 1 / and rax, 1</a:t>
            </a:r>
            <a:r>
              <a:rPr lang="ja-JP" altLang="en-US"/>
              <a:t>と</a:t>
            </a:r>
            <a:r>
              <a:rPr lang="en-US" altLang="ja-JP"/>
              <a:t>shift</a:t>
            </a:r>
            <a:r>
              <a:rPr lang="ja-JP" altLang="en-US"/>
              <a:t>を挟めば次の</a:t>
            </a:r>
            <a:r>
              <a:rPr lang="en-US" altLang="ja-JP"/>
              <a:t>bit</a:t>
            </a:r>
            <a:r>
              <a:rPr lang="ja-JP" altLang="en-US"/>
              <a:t>も判別可能</a:t>
            </a:r>
            <a:r>
              <a:rPr lang="en-US" altLang="ja-JP"/>
              <a:t>...</a:t>
            </a:r>
            <a:r>
              <a:rPr lang="ja-JP" altLang="en-US"/>
              <a:t>を繰り返す</a:t>
            </a:r>
            <a:endParaRPr lang="en-US" altLang="ja-JP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631B5A-1254-4D97-AA93-FF79C446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10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7CD2D1C-F35B-445F-88E6-AC31B9A1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コンセプトコードの改良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152BF1-D187-48DA-84E6-5BD9BE441954}"/>
              </a:ext>
            </a:extLst>
          </p:cNvPr>
          <p:cNvSpPr/>
          <p:nvPr/>
        </p:nvSpPr>
        <p:spPr>
          <a:xfrm>
            <a:off x="323528" y="2204864"/>
            <a:ext cx="8568952" cy="187220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movq</a:t>
            </a:r>
            <a:r>
              <a:rPr lang="ja-JP" altLang="en-US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dword [0], 0 // #PF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movq rax, xmm0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and  rax, 1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shl  rax, 6</a:t>
            </a:r>
          </a:p>
          <a:p>
            <a:r>
              <a:rPr lang="en-US" altLang="ja-JP" sz="2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  dword [mem + rax], 0</a:t>
            </a:r>
          </a:p>
        </p:txBody>
      </p:sp>
    </p:spTree>
    <p:extLst>
      <p:ext uri="{BB962C8B-B14F-4D97-AF65-F5344CB8AC3E}">
        <p14:creationId xmlns:p14="http://schemas.microsoft.com/office/powerpoint/2010/main" val="4140515108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856</Words>
  <Application>Microsoft Office PowerPoint</Application>
  <PresentationFormat>画面に合わせる (4:3)</PresentationFormat>
  <Paragraphs>150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1" baseType="lpstr">
      <vt:lpstr>HG丸ｺﾞｼｯｸM-PRO</vt:lpstr>
      <vt:lpstr>ＭＳ Ｐゴシック</vt:lpstr>
      <vt:lpstr>ＭＳ Ｐ明朝</vt:lpstr>
      <vt:lpstr>ＭＳ ゴシック</vt:lpstr>
      <vt:lpstr>メイリオ</vt:lpstr>
      <vt:lpstr>游ゴシック</vt:lpstr>
      <vt:lpstr>Arial</vt:lpstr>
      <vt:lpstr>Segoe UI</vt:lpstr>
      <vt:lpstr>Tahoma</vt:lpstr>
      <vt:lpstr>Wingdings</vt:lpstr>
      <vt:lpstr>CybozuLabs2</vt:lpstr>
      <vt:lpstr>Intel LazyFP vulnerability: Exploiting lazy FPU state switching</vt:lpstr>
      <vt:lpstr>概要</vt:lpstr>
      <vt:lpstr>FPU</vt:lpstr>
      <vt:lpstr>コンテキストスイッチ</vt:lpstr>
      <vt:lpstr>難点とLazyFPU</vt:lpstr>
      <vt:lpstr>Meltdown/Spectreの復習（1/2）</vt:lpstr>
      <vt:lpstr>Meltdown/Spectreの復習（2/2）</vt:lpstr>
      <vt:lpstr>LazyFPUの脆弱性</vt:lpstr>
      <vt:lpstr>コンセプトコードの改良</vt:lpstr>
      <vt:lpstr>RTM（Intel TSX）を使う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2018-06-25T02:21:01Z</dcterms:modified>
</cp:coreProperties>
</file>