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301384-0D4D-43F6-91F8-EA27ED65DE93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7"/>
            <p14:sldId id="266"/>
            <p14:sldId id="268"/>
            <p14:sldId id="269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5/14/2024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61711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61603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17373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5/14/2024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16688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1185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09327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5/14/2024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225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5/14/2024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39902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5/14/2024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52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64936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87195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5/14/2024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07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A4F358-51D0-9AE0-AAC0-C8FEE8D50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885557"/>
            <a:ext cx="4114800" cy="221515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/>
              <a:t>Automated Glaucoma Detection using U-Net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7201F6-6356-AE4E-86D5-FE85EDA660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4114800" cy="2215152"/>
          </a:xfrm>
        </p:spPr>
        <p:txBody>
          <a:bodyPr>
            <a:normAutofit/>
          </a:bodyPr>
          <a:lstStyle/>
          <a:p>
            <a:r>
              <a:rPr lang="en-US"/>
              <a:t>BY</a:t>
            </a:r>
          </a:p>
          <a:p>
            <a:r>
              <a:rPr lang="en-US"/>
              <a:t>Shazaib</a:t>
            </a:r>
          </a:p>
          <a:p>
            <a:r>
              <a:rPr lang="en-US"/>
              <a:t>Arham</a:t>
            </a:r>
          </a:p>
          <a:p>
            <a:r>
              <a:rPr lang="en-US"/>
              <a:t>Jamal</a:t>
            </a:r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52C2BA4-3BBE-4D22-A0D9-8D2A7B8F1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5918708"/>
            <a:ext cx="4187283" cy="93929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1" name="Picture 30" descr="A white background with dots and lines&#10;&#10;Description automatically generated">
            <a:extLst>
              <a:ext uri="{FF2B5EF4-FFF2-40B4-BE49-F238E27FC236}">
                <a16:creationId xmlns:a16="http://schemas.microsoft.com/office/drawing/2014/main" id="{67CDAF89-CADF-78A7-B647-7A17166FA5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51" r="22379" b="1"/>
          <a:stretch/>
        </p:blipFill>
        <p:spPr>
          <a:xfrm>
            <a:off x="5334000" y="10"/>
            <a:ext cx="6858000" cy="6855654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2AA7049-B18D-49D6-AD7D-DBB9E19F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713190" y="-534982"/>
            <a:ext cx="943826" cy="201379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850DB66-16D1-4953-A6E3-FCA3DC5F2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35690" y="328232"/>
            <a:ext cx="886142" cy="693398"/>
            <a:chOff x="10948005" y="3379098"/>
            <a:chExt cx="868640" cy="679702"/>
          </a:xfrm>
          <a:solidFill>
            <a:schemeClr val="accent6"/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698AB2F-1D17-4249-81CB-9A41D46B8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301961-8687-4ADB-8043-4065F470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4" name="Graphic 15">
              <a:extLst>
                <a:ext uri="{FF2B5EF4-FFF2-40B4-BE49-F238E27FC236}">
                  <a16:creationId xmlns:a16="http://schemas.microsoft.com/office/drawing/2014/main" id="{9DC20816-893A-4201-AA91-22F71E46F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Graphic 15">
              <a:extLst>
                <a:ext uri="{FF2B5EF4-FFF2-40B4-BE49-F238E27FC236}">
                  <a16:creationId xmlns:a16="http://schemas.microsoft.com/office/drawing/2014/main" id="{866D1F4E-BA21-44F3-A97A-E979C5FE7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35EADCB-1DB5-4B69-892B-14567F5280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6" name="Graphic 78">
            <a:extLst>
              <a:ext uri="{FF2B5EF4-FFF2-40B4-BE49-F238E27FC236}">
                <a16:creationId xmlns:a16="http://schemas.microsoft.com/office/drawing/2014/main" id="{06B4C967-D337-479B-87CA-7587B7FCF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352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7" name="Graphic 78">
              <a:extLst>
                <a:ext uri="{FF2B5EF4-FFF2-40B4-BE49-F238E27FC236}">
                  <a16:creationId xmlns:a16="http://schemas.microsoft.com/office/drawing/2014/main" id="{6EF1A9DB-7052-4254-8534-9AAED6F6B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aphic 78">
              <a:extLst>
                <a:ext uri="{FF2B5EF4-FFF2-40B4-BE49-F238E27FC236}">
                  <a16:creationId xmlns:a16="http://schemas.microsoft.com/office/drawing/2014/main" id="{55D44775-F9E3-4142-8CDB-277AEF2F3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9" name="Graphic 78">
                <a:extLst>
                  <a:ext uri="{FF2B5EF4-FFF2-40B4-BE49-F238E27FC236}">
                    <a16:creationId xmlns:a16="http://schemas.microsoft.com/office/drawing/2014/main" id="{93BB9C83-6DC3-450C-BFAD-0CB5EAD294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4E01AF91-A65B-4AE1-96C9-4168BD8F90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0AD45C08-DFB9-441F-A901-BCB9B03058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E05BEC0E-4EE4-42C4-BF0B-15F9AC5181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38728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7DBE2-BAD1-1C77-547E-BAA1293AC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outputs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B2864C-A119-0B9F-48B6-10B9BED33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6E158DA-1B6D-6DD5-66A0-EA440A030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17" y="2521885"/>
            <a:ext cx="10065721" cy="354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5556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B944A-6E69-01AF-C761-23846A30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outputs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20233D1C-E299-F30F-CBBE-94B907DE927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978" y="2196298"/>
            <a:ext cx="8254131" cy="4421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592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84715-44FD-66A8-F328-5E49177E3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outputs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87F34685-D7B4-89C5-4CD9-2B8134C24A5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10" y="2329784"/>
            <a:ext cx="8098972" cy="433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731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72BC7-8508-EF46-D734-7B6290057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C09B0-1972-A567-74AE-D261A503B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Project Contributions: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project has made significant contributions to the field of automated glaucoma detection by developing a robust U-Net model for optic disc and cup segmentation.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Achieving segmentation accuracy and sensitivity within specified ranges demonstrates the effectiveness of the developed system in accurately identifying glaucomatous changes in retinal images.</a:t>
            </a:r>
          </a:p>
          <a:p>
            <a:r>
              <a:rPr lang="en-US" dirty="0"/>
              <a:t>Impact on Healthcare: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automated glaucoma detection system has the potential to revolutionize clinical practice by enhancing early diagnosis and improving patient outcomes.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By providing objective and consistent assessments, the system reduces diagnostic variability among healthcare professionals, leading to more reliable treatment decisions.</a:t>
            </a:r>
          </a:p>
        </p:txBody>
      </p:sp>
    </p:spTree>
    <p:extLst>
      <p:ext uri="{BB962C8B-B14F-4D97-AF65-F5344CB8AC3E}">
        <p14:creationId xmlns:p14="http://schemas.microsoft.com/office/powerpoint/2010/main" val="2927245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E946A-D499-5839-BFDF-6AB5CD56C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DA4DF-B474-4DCE-0C64-A88642B96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Model Refinement: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Continued refinement of the U-Net model architecture will be pursued to enhance segmentation performance and generalization to diverse retinal images.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Exploration of advanced deep learning techniques and algorithms may further improve the system's ability to detect subtle glaucomatous changes.</a:t>
            </a:r>
          </a:p>
          <a:p>
            <a:r>
              <a:rPr lang="en-US" dirty="0"/>
              <a:t>Clinical Integration: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Efforts will be made to integrate the automated glaucoma detection system into existing clinical workflows, allowing for seamless integration into routine eye examinations.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Collaboration with healthcare professionals and ophthalmologists will be essential to validate the system's efficacy and ensure compatibility with existing diagnostic protocols.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28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2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9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50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52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4EE6C8-17B1-BCEF-50CD-EEE7E69E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1122363"/>
            <a:ext cx="4841669" cy="19783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ANY QUESTIONS?</a:t>
            </a: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CF7F2079-504C-499A-A644-58F4DDC76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61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62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64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7" name="Content Placeholder 6" descr="Smiling Face with No Fill">
            <a:extLst>
              <a:ext uri="{FF2B5EF4-FFF2-40B4-BE49-F238E27FC236}">
                <a16:creationId xmlns:a16="http://schemas.microsoft.com/office/drawing/2014/main" id="{DD8E9476-0DFA-F487-66CD-1818466476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74872" y="555615"/>
            <a:ext cx="5677184" cy="5677184"/>
          </a:xfrm>
          <a:prstGeom prst="rect">
            <a:avLst/>
          </a:prstGeom>
        </p:spPr>
      </p:pic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6006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75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69195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96F94-E30F-89BC-3DDC-AF9EFEB76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Glaucoma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B9BFD-EDEF-09A3-7E47-BD94A4806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Glaucoma is a progressive eye disease characterized by damage to the optic nerve, often leading to irreversible vision loss if left untreated.</a:t>
            </a:r>
          </a:p>
          <a:p>
            <a:r>
              <a:rPr lang="en-US" dirty="0"/>
              <a:t>2. Despite being the second leading cause of blindness globally, early detection remains challenging due to the absence of noticeable symptoms in the early stages.</a:t>
            </a:r>
          </a:p>
          <a:p>
            <a:r>
              <a:rPr lang="en-US" dirty="0"/>
              <a:t>3. The lack of symptoms emphasizes the critical need for automated systems that can detect glaucoma early, enabling timely intervention and preventing vision loss.</a:t>
            </a:r>
          </a:p>
        </p:txBody>
      </p:sp>
    </p:spTree>
    <p:extLst>
      <p:ext uri="{BB962C8B-B14F-4D97-AF65-F5344CB8AC3E}">
        <p14:creationId xmlns:p14="http://schemas.microsoft.com/office/powerpoint/2010/main" val="3807254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594E8-E668-3BFE-FE0B-B3EC9EACA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341A7-5F01-3E47-D10F-D43DA1587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Develop an automated glaucoma detection system leveraging deep learning techniques to enhance early diagnosis.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Specifically, focus on segmenting the optic disc and cup regions from retinal fundus images, as these are crucial indicators for glaucoma diagnosis.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Aim to improve efficiency and objectivity in glaucoma detection, reducing reliance on subjective visual assessments by ophthalmologists.</a:t>
            </a:r>
          </a:p>
        </p:txBody>
      </p:sp>
    </p:spTree>
    <p:extLst>
      <p:ext uri="{BB962C8B-B14F-4D97-AF65-F5344CB8AC3E}">
        <p14:creationId xmlns:p14="http://schemas.microsoft.com/office/powerpoint/2010/main" val="1975229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28125-D6A4-A976-7625-2512798F4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E0535-D7F4-DBE3-6D42-D12C0B55D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Utilize the U-Net architecture, a convolutional neural network (CNN) known for its effectiveness in biomedical image segmentation.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preprocessing involves resizing and normalization of images, along with augmentation techniques to increase the diversity of training data and improve model generalization.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Model training and evaluation include compiling the model with custom loss functions and metrics, training with early stopping to prevent overfitting, and evaluating performance using accuracy and sensitivity metrics.</a:t>
            </a:r>
          </a:p>
        </p:txBody>
      </p:sp>
    </p:spTree>
    <p:extLst>
      <p:ext uri="{BB962C8B-B14F-4D97-AF65-F5344CB8AC3E}">
        <p14:creationId xmlns:p14="http://schemas.microsoft.com/office/powerpoint/2010/main" val="706692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8F90E-0B1A-0989-FA04-36D669196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U-Net Model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045D4-8098-D9B2-B5F3-C4A4C772D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U-Net is a fully convolutional network consisting of an encoder-decoder architecture with skip connections.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encoder extracts features from the input images, while the decoder </a:t>
            </a:r>
            <a:r>
              <a:rPr lang="en-US" dirty="0" err="1"/>
              <a:t>upsamples</a:t>
            </a:r>
            <a:r>
              <a:rPr lang="en-US" dirty="0"/>
              <a:t> these features to generate segmentation masks.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Skip connections help preserve spatial information during </a:t>
            </a:r>
            <a:r>
              <a:rPr lang="en-US" dirty="0" err="1"/>
              <a:t>upsampling</a:t>
            </a:r>
            <a:r>
              <a:rPr lang="en-US" dirty="0"/>
              <a:t>, facilitating accurate segmentation.</a:t>
            </a:r>
          </a:p>
        </p:txBody>
      </p:sp>
    </p:spTree>
    <p:extLst>
      <p:ext uri="{BB962C8B-B14F-4D97-AF65-F5344CB8AC3E}">
        <p14:creationId xmlns:p14="http://schemas.microsoft.com/office/powerpoint/2010/main" val="212065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B3F87-B4EA-D2FC-F648-5BC6A6DB1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 and Augmentation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284F9-2DC0-8214-99EC-813226220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preprocessing involves resizing images to a standard size and normalization to ensure consistency across the dataset.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Augmentation techniques such as random brightness/hue adjustment, flipping, and rotation are applied to increase the variability of training data and improve model robustness.</a:t>
            </a:r>
          </a:p>
        </p:txBody>
      </p:sp>
    </p:spTree>
    <p:extLst>
      <p:ext uri="{BB962C8B-B14F-4D97-AF65-F5344CB8AC3E}">
        <p14:creationId xmlns:p14="http://schemas.microsoft.com/office/powerpoint/2010/main" val="751284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DAB2D-63C4-95BF-E039-F52D98E1E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 and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6D41C-D940-FF8C-08CF-04E90BD44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Model training involves compiling the U-Net model with appropriate loss functions and optimizers, followed by training on the labeled dataset.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Evaluation metrics include accuracy, sensitivity, and specificity, as well as performance measures specific to glaucoma detection such as Cup-to-Disc Ratio (CDR) calculation.</a:t>
            </a:r>
          </a:p>
        </p:txBody>
      </p:sp>
    </p:spTree>
    <p:extLst>
      <p:ext uri="{BB962C8B-B14F-4D97-AF65-F5344CB8AC3E}">
        <p14:creationId xmlns:p14="http://schemas.microsoft.com/office/powerpoint/2010/main" val="1463662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8F5D7-D8B6-D838-DB7C-2712CD2DA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BA0C6-367A-C753-4634-9D64C1C13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Segmentation Performance: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developed U-Net model achieved segmentation accuracy and sensitivity within the specified project requirements, with accuracy ranging between 90-95% and sensitivity between 80-90%.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Accurate segmentation of the optic disc and cup regions is essential for calculating the Cup-to-Disc Ratio (CDR), a vital parameter for glaucoma diagnosis.</a:t>
            </a:r>
          </a:p>
          <a:p>
            <a:r>
              <a:rPr lang="en-US" dirty="0"/>
              <a:t>Cup-to-Disc Ratio (CDR) Calculation: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algorithm successfully calculated the Cup-to-Disc Ratio (CDR) from segmented optic disc and cup regions, providing a quantitative measure for glaucoma diagnosis.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CDR calculation accuracy is crucial for identifying abnormalities indicative of glaucoma progression, enabling early intervention and treatment.</a:t>
            </a:r>
          </a:p>
        </p:txBody>
      </p:sp>
    </p:spTree>
    <p:extLst>
      <p:ext uri="{BB962C8B-B14F-4D97-AF65-F5344CB8AC3E}">
        <p14:creationId xmlns:p14="http://schemas.microsoft.com/office/powerpoint/2010/main" val="4229404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9C25C-479F-903B-3ECF-45D3C9308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307EB-5776-D2D6-6E23-03A482640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Impact on Clinical Practice: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developed automated glaucoma detection system has the potential to significantly impact clinical practice by improving efficiency and accuracy in glaucoma diagnosis.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Automation reduces reliance on subjective visual assessments by ophthalmologists, leading to more consistent and objective diagnoses.</a:t>
            </a:r>
          </a:p>
          <a:p>
            <a:r>
              <a:rPr lang="en-US" dirty="0"/>
              <a:t>Early Diagnosis and Patient Outcomes: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Early detection of glaucoma through automated systems allows for timely intervention and treatment, ultimately improving patient outcomes and quality of life.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By facilitating early diagnosis, the system helps prevent irreversible vision loss and reduces the burden on healthcare systems.</a:t>
            </a:r>
          </a:p>
        </p:txBody>
      </p:sp>
    </p:spTree>
    <p:extLst>
      <p:ext uri="{BB962C8B-B14F-4D97-AF65-F5344CB8AC3E}">
        <p14:creationId xmlns:p14="http://schemas.microsoft.com/office/powerpoint/2010/main" val="957877100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AnalogousFromLightSeedRightStep">
      <a:dk1>
        <a:srgbClr val="000000"/>
      </a:dk1>
      <a:lt1>
        <a:srgbClr val="FFFFFF"/>
      </a:lt1>
      <a:dk2>
        <a:srgbClr val="3D3522"/>
      </a:dk2>
      <a:lt2>
        <a:srgbClr val="E2E6E8"/>
      </a:lt2>
      <a:accent1>
        <a:srgbClr val="C89785"/>
      </a:accent1>
      <a:accent2>
        <a:srgbClr val="B59F6F"/>
      </a:accent2>
      <a:accent3>
        <a:srgbClr val="A2A776"/>
      </a:accent3>
      <a:accent4>
        <a:srgbClr val="8AAC6A"/>
      </a:accent4>
      <a:accent5>
        <a:srgbClr val="7CAF78"/>
      </a:accent5>
      <a:accent6>
        <a:srgbClr val="6DB285"/>
      </a:accent6>
      <a:hlink>
        <a:srgbClr val="5D8A9A"/>
      </a:hlink>
      <a:folHlink>
        <a:srgbClr val="7F7F7F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809</Words>
  <Application>Microsoft Office PowerPoint</Application>
  <PresentationFormat>Widescreen</PresentationFormat>
  <Paragraphs>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Avenir Next LT Pro</vt:lpstr>
      <vt:lpstr>Avenir Next LT Pro Light</vt:lpstr>
      <vt:lpstr>Georgia Pro Semibold</vt:lpstr>
      <vt:lpstr>RocaVTI</vt:lpstr>
      <vt:lpstr>Automated Glaucoma Detection using U-Net Model</vt:lpstr>
      <vt:lpstr>Introduction to Glaucoma</vt:lpstr>
      <vt:lpstr>Project Objectives</vt:lpstr>
      <vt:lpstr>Methodology Overview</vt:lpstr>
      <vt:lpstr>U-Net Model Architecture</vt:lpstr>
      <vt:lpstr>Data Preprocessing and Augmentation</vt:lpstr>
      <vt:lpstr>Model Training and Evaluation</vt:lpstr>
      <vt:lpstr> Key Findings</vt:lpstr>
      <vt:lpstr>Impact of The Project</vt:lpstr>
      <vt:lpstr>Overview of outputs</vt:lpstr>
      <vt:lpstr>Overview of outputs</vt:lpstr>
      <vt:lpstr>Overview of outputs</vt:lpstr>
      <vt:lpstr>Conclusion</vt:lpstr>
      <vt:lpstr>Future Directions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Glaucoma Detection using U-Net Model</dc:title>
  <dc:creator>Jamal Naseer</dc:creator>
  <cp:lastModifiedBy>Jamal Naseer</cp:lastModifiedBy>
  <cp:revision>2</cp:revision>
  <dcterms:created xsi:type="dcterms:W3CDTF">2024-05-14T16:36:16Z</dcterms:created>
  <dcterms:modified xsi:type="dcterms:W3CDTF">2024-05-14T17:21:40Z</dcterms:modified>
</cp:coreProperties>
</file>