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Roboto"/>
      <p:regular r:id="rId25"/>
      <p:bold r:id="rId26"/>
      <p:italic r:id="rId27"/>
      <p:boldItalic r:id="rId28"/>
    </p:embeddedFont>
    <p:embeddedFont>
      <p:font typeface="Nuni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D3AD1A7-FB28-4A2A-9877-959EF9042A44}">
  <a:tblStyle styleId="{DD3AD1A7-FB28-4A2A-9877-959EF9042A4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Nuni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Nunito-italic.fntdata"/><Relationship Id="rId30" Type="http://schemas.openxmlformats.org/officeDocument/2006/relationships/font" Target="fonts/Nunito-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Nunit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62354ba7d7_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62354ba7d7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62354ba7d7_2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62354ba7d7_2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62354ba7d7_2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62354ba7d7_2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62354ba7d7_2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62354ba7d7_2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62354ba7d7_2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62354ba7d7_2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9efd3e8555_0_8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9efd3e8555_0_8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9efd3e8555_0_8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9efd3e8555_0_8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9efd3e8555_0_8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9efd3e8555_0_8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9efd3e8555_0_8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9efd3e8555_0_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62354ba7d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62354ba7d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9efd3e8555_8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9efd3e8555_8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9efd3e8555_8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9efd3e8555_8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9efd3e8555_8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9efd3e8555_8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9efd3e8555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9efd3e8555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62354ba7d7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62354ba7d7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62354ba7d7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62354ba7d7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62354ba7d7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62354ba7d7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ibef.org/industry/india-automobiles" TargetMode="External"/><Relationship Id="rId4" Type="http://schemas.openxmlformats.org/officeDocument/2006/relationships/image" Target="../media/image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ECON F355 Assignment</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By Group 14</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txBox="1"/>
          <p:nvPr>
            <p:ph type="title"/>
          </p:nvPr>
        </p:nvSpPr>
        <p:spPr>
          <a:xfrm>
            <a:off x="311700" y="107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Stakeholders</a:t>
            </a:r>
            <a:r>
              <a:rPr b="1" lang="en"/>
              <a:t> </a:t>
            </a:r>
            <a:endParaRPr b="1"/>
          </a:p>
        </p:txBody>
      </p:sp>
      <p:graphicFrame>
        <p:nvGraphicFramePr>
          <p:cNvPr id="187" name="Google Shape;187;p22"/>
          <p:cNvGraphicFramePr/>
          <p:nvPr/>
        </p:nvGraphicFramePr>
        <p:xfrm>
          <a:off x="311700" y="615525"/>
          <a:ext cx="3000000" cy="3000000"/>
        </p:xfrm>
        <a:graphic>
          <a:graphicData uri="http://schemas.openxmlformats.org/drawingml/2006/table">
            <a:tbl>
              <a:tblPr>
                <a:noFill/>
                <a:tableStyleId>{DD3AD1A7-FB28-4A2A-9877-959EF9042A44}</a:tableStyleId>
              </a:tblPr>
              <a:tblGrid>
                <a:gridCol w="2085975"/>
                <a:gridCol w="2085975"/>
                <a:gridCol w="2085975"/>
                <a:gridCol w="2085975"/>
              </a:tblGrid>
              <a:tr h="351175">
                <a:tc>
                  <a:txBody>
                    <a:bodyPr/>
                    <a:lstStyle/>
                    <a:p>
                      <a:pPr indent="0" lvl="0" marL="0" rtl="0" algn="ctr">
                        <a:lnSpc>
                          <a:spcPct val="115000"/>
                        </a:lnSpc>
                        <a:spcBef>
                          <a:spcPts val="0"/>
                        </a:spcBef>
                        <a:spcAft>
                          <a:spcPts val="0"/>
                        </a:spcAft>
                        <a:buNone/>
                      </a:pPr>
                      <a:r>
                        <a:rPr b="1" lang="en" sz="1100">
                          <a:solidFill>
                            <a:srgbClr val="202020"/>
                          </a:solidFill>
                        </a:rPr>
                        <a:t>Name</a:t>
                      </a:r>
                      <a:endParaRPr b="1" sz="1100">
                        <a:solidFill>
                          <a:srgbClr val="202020"/>
                        </a:solidFill>
                      </a:endParaRPr>
                    </a:p>
                  </a:txBody>
                  <a:tcPr marT="91425" marB="91425" marR="91425" marL="91425" anchor="b">
                    <a:solidFill>
                      <a:schemeClr val="lt1"/>
                    </a:solidFill>
                  </a:tcPr>
                </a:tc>
                <a:tc>
                  <a:txBody>
                    <a:bodyPr/>
                    <a:lstStyle/>
                    <a:p>
                      <a:pPr indent="0" lvl="0" marL="0" rtl="0" algn="ctr">
                        <a:lnSpc>
                          <a:spcPct val="115000"/>
                        </a:lnSpc>
                        <a:spcBef>
                          <a:spcPts val="0"/>
                        </a:spcBef>
                        <a:spcAft>
                          <a:spcPts val="0"/>
                        </a:spcAft>
                        <a:buNone/>
                      </a:pPr>
                      <a:r>
                        <a:rPr b="1" lang="en" sz="1100">
                          <a:solidFill>
                            <a:srgbClr val="202020"/>
                          </a:solidFill>
                        </a:rPr>
                        <a:t>Equities</a:t>
                      </a:r>
                      <a:endParaRPr b="1" sz="1100">
                        <a:solidFill>
                          <a:srgbClr val="202020"/>
                        </a:solidFill>
                      </a:endParaRPr>
                    </a:p>
                  </a:txBody>
                  <a:tcPr marT="91425" marB="91425" marR="91425" marL="91425" anchor="b">
                    <a:solidFill>
                      <a:schemeClr val="lt1"/>
                    </a:solidFill>
                  </a:tcPr>
                </a:tc>
                <a:tc>
                  <a:txBody>
                    <a:bodyPr/>
                    <a:lstStyle/>
                    <a:p>
                      <a:pPr indent="0" lvl="0" marL="0" rtl="0" algn="ctr">
                        <a:lnSpc>
                          <a:spcPct val="115000"/>
                        </a:lnSpc>
                        <a:spcBef>
                          <a:spcPts val="0"/>
                        </a:spcBef>
                        <a:spcAft>
                          <a:spcPts val="0"/>
                        </a:spcAft>
                        <a:buNone/>
                      </a:pPr>
                      <a:r>
                        <a:rPr b="1" lang="en" sz="1100">
                          <a:solidFill>
                            <a:srgbClr val="202020"/>
                          </a:solidFill>
                        </a:rPr>
                        <a:t>%</a:t>
                      </a:r>
                      <a:endParaRPr b="1" sz="1100">
                        <a:solidFill>
                          <a:srgbClr val="202020"/>
                        </a:solidFill>
                      </a:endParaRPr>
                    </a:p>
                  </a:txBody>
                  <a:tcPr marT="91425" marB="91425" marR="91425" marL="91425" anchor="b">
                    <a:solidFill>
                      <a:schemeClr val="lt1"/>
                    </a:solidFill>
                  </a:tcPr>
                </a:tc>
                <a:tc>
                  <a:txBody>
                    <a:bodyPr/>
                    <a:lstStyle/>
                    <a:p>
                      <a:pPr indent="0" lvl="0" marL="0" rtl="0" algn="ctr">
                        <a:lnSpc>
                          <a:spcPct val="115000"/>
                        </a:lnSpc>
                        <a:spcBef>
                          <a:spcPts val="0"/>
                        </a:spcBef>
                        <a:spcAft>
                          <a:spcPts val="0"/>
                        </a:spcAft>
                        <a:buNone/>
                      </a:pPr>
                      <a:r>
                        <a:rPr b="1" lang="en" sz="1100">
                          <a:solidFill>
                            <a:srgbClr val="202020"/>
                          </a:solidFill>
                        </a:rPr>
                        <a:t>Valuation</a:t>
                      </a:r>
                      <a:endParaRPr b="1" sz="1100">
                        <a:solidFill>
                          <a:srgbClr val="202020"/>
                        </a:solidFill>
                      </a:endParaRPr>
                    </a:p>
                  </a:txBody>
                  <a:tcPr marT="91425" marB="91425" marR="91425" marL="91425" anchor="b">
                    <a:solidFill>
                      <a:schemeClr val="lt1"/>
                    </a:solidFill>
                  </a:tcPr>
                </a:tc>
              </a:tr>
              <a:tr h="410525">
                <a:tc>
                  <a:txBody>
                    <a:bodyPr/>
                    <a:lstStyle/>
                    <a:p>
                      <a:pPr indent="0" lvl="0" marL="0" rtl="0" algn="l">
                        <a:spcBef>
                          <a:spcPts val="0"/>
                        </a:spcBef>
                        <a:spcAft>
                          <a:spcPts val="0"/>
                        </a:spcAft>
                        <a:buNone/>
                      </a:pPr>
                      <a:r>
                        <a:rPr lang="en" sz="800">
                          <a:solidFill>
                            <a:srgbClr val="262626"/>
                          </a:solidFill>
                        </a:rPr>
                        <a:t>Prudential Management &amp; Services Pvt Ltd.</a:t>
                      </a:r>
                      <a:endParaRPr sz="800">
                        <a:solidFill>
                          <a:srgbClr val="262626"/>
                        </a:solidFill>
                      </a:endParaRPr>
                    </a:p>
                  </a:txBody>
                  <a:tcPr marT="91425" marB="91425" marR="91425" marL="91425">
                    <a:solidFill>
                      <a:schemeClr val="lt1"/>
                    </a:solidFill>
                  </a:tcPr>
                </a:tc>
                <a:tc>
                  <a:txBody>
                    <a:bodyPr/>
                    <a:lstStyle/>
                    <a:p>
                      <a:pPr indent="0" lvl="0" marL="0" rtl="0" algn="r">
                        <a:lnSpc>
                          <a:spcPct val="115000"/>
                        </a:lnSpc>
                        <a:spcBef>
                          <a:spcPts val="0"/>
                        </a:spcBef>
                        <a:spcAft>
                          <a:spcPts val="0"/>
                        </a:spcAft>
                        <a:buNone/>
                      </a:pPr>
                      <a:r>
                        <a:rPr lang="en" sz="800">
                          <a:solidFill>
                            <a:srgbClr val="262626"/>
                          </a:solidFill>
                        </a:rPr>
                        <a:t>141,521,940</a:t>
                      </a:r>
                      <a:endParaRPr sz="800">
                        <a:solidFill>
                          <a:srgbClr val="262626"/>
                        </a:solidFill>
                      </a:endParaRPr>
                    </a:p>
                  </a:txBody>
                  <a:tcPr marT="91425" marB="91425" marR="91425" marL="91425">
                    <a:solidFill>
                      <a:schemeClr val="lt1"/>
                    </a:solidFill>
                  </a:tcPr>
                </a:tc>
                <a:tc>
                  <a:txBody>
                    <a:bodyPr/>
                    <a:lstStyle/>
                    <a:p>
                      <a:pPr indent="0" lvl="0" marL="0" rtl="0" algn="r">
                        <a:lnSpc>
                          <a:spcPct val="115000"/>
                        </a:lnSpc>
                        <a:spcBef>
                          <a:spcPts val="0"/>
                        </a:spcBef>
                        <a:spcAft>
                          <a:spcPts val="0"/>
                        </a:spcAft>
                        <a:buNone/>
                      </a:pPr>
                      <a:r>
                        <a:rPr lang="en" sz="800">
                          <a:solidFill>
                            <a:srgbClr val="262626"/>
                          </a:solidFill>
                        </a:rPr>
                        <a:t>11.38 %</a:t>
                      </a:r>
                      <a:endParaRPr sz="800">
                        <a:solidFill>
                          <a:srgbClr val="262626"/>
                        </a:solidFill>
                      </a:endParaRPr>
                    </a:p>
                  </a:txBody>
                  <a:tcPr marT="91425" marB="91425" marR="91425" marL="91425">
                    <a:solidFill>
                      <a:schemeClr val="lt1"/>
                    </a:solidFill>
                  </a:tcPr>
                </a:tc>
                <a:tc>
                  <a:txBody>
                    <a:bodyPr/>
                    <a:lstStyle/>
                    <a:p>
                      <a:pPr indent="0" lvl="0" marL="0" rtl="0" algn="r">
                        <a:lnSpc>
                          <a:spcPct val="115000"/>
                        </a:lnSpc>
                        <a:spcBef>
                          <a:spcPts val="0"/>
                        </a:spcBef>
                        <a:spcAft>
                          <a:spcPts val="0"/>
                        </a:spcAft>
                        <a:buNone/>
                      </a:pPr>
                      <a:r>
                        <a:rPr lang="en" sz="800">
                          <a:solidFill>
                            <a:srgbClr val="262626"/>
                          </a:solidFill>
                        </a:rPr>
                        <a:t>2 479 M ₹</a:t>
                      </a:r>
                      <a:endParaRPr sz="800">
                        <a:solidFill>
                          <a:srgbClr val="262626"/>
                        </a:solidFill>
                      </a:endParaRPr>
                    </a:p>
                  </a:txBody>
                  <a:tcPr marT="91425" marB="91425" marR="91425" marL="91425">
                    <a:solidFill>
                      <a:schemeClr val="lt1"/>
                    </a:solidFill>
                  </a:tcPr>
                </a:tc>
              </a:tr>
              <a:tr h="351175">
                <a:tc>
                  <a:txBody>
                    <a:bodyPr/>
                    <a:lstStyle/>
                    <a:p>
                      <a:pPr indent="0" lvl="0" marL="0" rtl="0" algn="l">
                        <a:spcBef>
                          <a:spcPts val="0"/>
                        </a:spcBef>
                        <a:spcAft>
                          <a:spcPts val="0"/>
                        </a:spcAft>
                        <a:buNone/>
                      </a:pPr>
                      <a:r>
                        <a:rPr lang="en" sz="800">
                          <a:solidFill>
                            <a:srgbClr val="262626"/>
                          </a:solidFill>
                        </a:rPr>
                        <a:t>Mahindra &amp; Mahindra Benefit Trust</a:t>
                      </a:r>
                      <a:endParaRPr sz="800">
                        <a:solidFill>
                          <a:srgbClr val="262626"/>
                        </a:solidFill>
                      </a:endParaRPr>
                    </a:p>
                  </a:txBody>
                  <a:tcPr marT="91425" marB="91425" marR="91425" marL="91425">
                    <a:solidFill>
                      <a:schemeClr val="lt1"/>
                    </a:solidFill>
                  </a:tcPr>
                </a:tc>
                <a:tc>
                  <a:txBody>
                    <a:bodyPr/>
                    <a:lstStyle/>
                    <a:p>
                      <a:pPr indent="0" lvl="0" marL="0" rtl="0" algn="r">
                        <a:lnSpc>
                          <a:spcPct val="115000"/>
                        </a:lnSpc>
                        <a:spcBef>
                          <a:spcPts val="0"/>
                        </a:spcBef>
                        <a:spcAft>
                          <a:spcPts val="0"/>
                        </a:spcAft>
                        <a:buNone/>
                      </a:pPr>
                      <a:r>
                        <a:rPr lang="en" sz="800">
                          <a:solidFill>
                            <a:srgbClr val="262626"/>
                          </a:solidFill>
                        </a:rPr>
                        <a:t>84,470,428</a:t>
                      </a:r>
                      <a:endParaRPr sz="800">
                        <a:solidFill>
                          <a:srgbClr val="262626"/>
                        </a:solidFill>
                      </a:endParaRPr>
                    </a:p>
                  </a:txBody>
                  <a:tcPr marT="91425" marB="91425" marR="91425" marL="91425">
                    <a:solidFill>
                      <a:schemeClr val="lt1"/>
                    </a:solidFill>
                  </a:tcPr>
                </a:tc>
                <a:tc>
                  <a:txBody>
                    <a:bodyPr/>
                    <a:lstStyle/>
                    <a:p>
                      <a:pPr indent="0" lvl="0" marL="0" rtl="0" algn="r">
                        <a:lnSpc>
                          <a:spcPct val="115000"/>
                        </a:lnSpc>
                        <a:spcBef>
                          <a:spcPts val="0"/>
                        </a:spcBef>
                        <a:spcAft>
                          <a:spcPts val="0"/>
                        </a:spcAft>
                        <a:buNone/>
                      </a:pPr>
                      <a:r>
                        <a:rPr lang="en" sz="800">
                          <a:solidFill>
                            <a:srgbClr val="262626"/>
                          </a:solidFill>
                        </a:rPr>
                        <a:t>6.793 %</a:t>
                      </a:r>
                      <a:endParaRPr sz="800">
                        <a:solidFill>
                          <a:srgbClr val="262626"/>
                        </a:solidFill>
                      </a:endParaRPr>
                    </a:p>
                  </a:txBody>
                  <a:tcPr marT="91425" marB="91425" marR="91425" marL="91425">
                    <a:solidFill>
                      <a:schemeClr val="lt1"/>
                    </a:solidFill>
                  </a:tcPr>
                </a:tc>
                <a:tc>
                  <a:txBody>
                    <a:bodyPr/>
                    <a:lstStyle/>
                    <a:p>
                      <a:pPr indent="0" lvl="0" marL="0" rtl="0" algn="r">
                        <a:lnSpc>
                          <a:spcPct val="115000"/>
                        </a:lnSpc>
                        <a:spcBef>
                          <a:spcPts val="0"/>
                        </a:spcBef>
                        <a:spcAft>
                          <a:spcPts val="0"/>
                        </a:spcAft>
                        <a:buNone/>
                      </a:pPr>
                      <a:r>
                        <a:rPr lang="en" sz="800">
                          <a:solidFill>
                            <a:srgbClr val="262626"/>
                          </a:solidFill>
                        </a:rPr>
                        <a:t>1 480 M ₹</a:t>
                      </a:r>
                      <a:endParaRPr sz="800">
                        <a:solidFill>
                          <a:srgbClr val="262626"/>
                        </a:solidFill>
                      </a:endParaRPr>
                    </a:p>
                  </a:txBody>
                  <a:tcPr marT="91425" marB="91425" marR="91425" marL="91425">
                    <a:solidFill>
                      <a:schemeClr val="lt1"/>
                    </a:solidFill>
                  </a:tcPr>
                </a:tc>
              </a:tr>
              <a:tr h="410525">
                <a:tc>
                  <a:txBody>
                    <a:bodyPr/>
                    <a:lstStyle/>
                    <a:p>
                      <a:pPr indent="0" lvl="0" marL="0" rtl="0" algn="l">
                        <a:spcBef>
                          <a:spcPts val="0"/>
                        </a:spcBef>
                        <a:spcAft>
                          <a:spcPts val="0"/>
                        </a:spcAft>
                        <a:buNone/>
                      </a:pPr>
                      <a:r>
                        <a:rPr lang="en" sz="800">
                          <a:solidFill>
                            <a:srgbClr val="262626"/>
                          </a:solidFill>
                        </a:rPr>
                        <a:t>Life Insurance Corporation of India (Investment Portfolio)</a:t>
                      </a:r>
                      <a:endParaRPr sz="800">
                        <a:solidFill>
                          <a:srgbClr val="262626"/>
                        </a:solidFill>
                      </a:endParaRPr>
                    </a:p>
                  </a:txBody>
                  <a:tcPr marT="91425" marB="91425" marR="91425" marL="91425">
                    <a:lnB cap="flat" cmpd="sng" w="9525">
                      <a:solidFill>
                        <a:srgbClr val="EFEFEF"/>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 sz="800">
                          <a:solidFill>
                            <a:srgbClr val="262626"/>
                          </a:solidFill>
                        </a:rPr>
                        <a:t>68,936,077</a:t>
                      </a:r>
                      <a:endParaRPr sz="800">
                        <a:solidFill>
                          <a:srgbClr val="262626"/>
                        </a:solidFill>
                      </a:endParaRPr>
                    </a:p>
                  </a:txBody>
                  <a:tcPr marT="91425" marB="91425" marR="91425" marL="91425">
                    <a:lnB cap="flat" cmpd="sng" w="9525">
                      <a:solidFill>
                        <a:srgbClr val="EFEFEF"/>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 sz="800">
                          <a:solidFill>
                            <a:srgbClr val="262626"/>
                          </a:solidFill>
                        </a:rPr>
                        <a:t>5.544 %</a:t>
                      </a:r>
                      <a:endParaRPr sz="800">
                        <a:solidFill>
                          <a:srgbClr val="262626"/>
                        </a:solidFill>
                      </a:endParaRPr>
                    </a:p>
                  </a:txBody>
                  <a:tcPr marT="91425" marB="91425" marR="91425" marL="91425">
                    <a:lnB cap="flat" cmpd="sng" w="9525">
                      <a:solidFill>
                        <a:srgbClr val="EFEFEF"/>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 sz="800">
                          <a:solidFill>
                            <a:srgbClr val="262626"/>
                          </a:solidFill>
                        </a:rPr>
                        <a:t>1 208 M ₹</a:t>
                      </a:r>
                      <a:endParaRPr sz="800">
                        <a:solidFill>
                          <a:srgbClr val="262626"/>
                        </a:solidFill>
                      </a:endParaRPr>
                    </a:p>
                  </a:txBody>
                  <a:tcPr marT="91425" marB="91425" marR="91425" marL="91425">
                    <a:lnB cap="flat" cmpd="sng" w="9525">
                      <a:solidFill>
                        <a:srgbClr val="EFEFEF"/>
                      </a:solidFill>
                      <a:prstDash val="solid"/>
                      <a:round/>
                      <a:headEnd len="sm" w="sm" type="none"/>
                      <a:tailEnd len="sm" w="sm" type="none"/>
                    </a:lnB>
                    <a:solidFill>
                      <a:schemeClr val="lt1"/>
                    </a:solidFill>
                  </a:tcPr>
                </a:tc>
              </a:tr>
              <a:tr h="410525">
                <a:tc>
                  <a:txBody>
                    <a:bodyPr/>
                    <a:lstStyle/>
                    <a:p>
                      <a:pPr indent="0" lvl="0" marL="0" rtl="0" algn="l">
                        <a:spcBef>
                          <a:spcPts val="0"/>
                        </a:spcBef>
                        <a:spcAft>
                          <a:spcPts val="0"/>
                        </a:spcAft>
                        <a:buNone/>
                      </a:pPr>
                      <a:r>
                        <a:rPr lang="en" sz="800">
                          <a:solidFill>
                            <a:srgbClr val="262626"/>
                          </a:solidFill>
                        </a:rPr>
                        <a:t> First Sentier Investors (Australia) IM Ltd.</a:t>
                      </a:r>
                      <a:endParaRPr sz="800">
                        <a:solidFill>
                          <a:srgbClr val="262626"/>
                        </a:solidFill>
                      </a:endParaRPr>
                    </a:p>
                  </a:txBody>
                  <a:tcPr marT="91425" marB="91425" marR="91425" marL="91425">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 sz="800">
                          <a:solidFill>
                            <a:srgbClr val="262626"/>
                          </a:solidFill>
                        </a:rPr>
                        <a:t>54,933,858</a:t>
                      </a:r>
                      <a:endParaRPr sz="800">
                        <a:solidFill>
                          <a:srgbClr val="262626"/>
                        </a:solidFill>
                      </a:endParaRPr>
                    </a:p>
                  </a:txBody>
                  <a:tcPr marT="91425" marB="91425" marR="91425" marL="91425">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 sz="800">
                          <a:solidFill>
                            <a:srgbClr val="262626"/>
                          </a:solidFill>
                        </a:rPr>
                        <a:t>4.418 %</a:t>
                      </a:r>
                      <a:endParaRPr sz="800">
                        <a:solidFill>
                          <a:srgbClr val="262626"/>
                        </a:solidFill>
                      </a:endParaRPr>
                    </a:p>
                  </a:txBody>
                  <a:tcPr marT="91425" marB="91425" marR="91425" marL="91425">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 sz="800">
                          <a:solidFill>
                            <a:srgbClr val="262626"/>
                          </a:solidFill>
                        </a:rPr>
                        <a:t>962 M ₹</a:t>
                      </a:r>
                      <a:endParaRPr sz="800">
                        <a:solidFill>
                          <a:srgbClr val="262626"/>
                        </a:solidFill>
                      </a:endParaRPr>
                    </a:p>
                  </a:txBody>
                  <a:tcPr marT="91425" marB="91425" marR="91425" marL="91425">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chemeClr val="lt1"/>
                    </a:solidFill>
                  </a:tcPr>
                </a:tc>
              </a:tr>
              <a:tr h="351175">
                <a:tc>
                  <a:txBody>
                    <a:bodyPr/>
                    <a:lstStyle/>
                    <a:p>
                      <a:pPr indent="0" lvl="0" marL="0" rtl="0" algn="l">
                        <a:spcBef>
                          <a:spcPts val="0"/>
                        </a:spcBef>
                        <a:spcAft>
                          <a:spcPts val="0"/>
                        </a:spcAft>
                        <a:buNone/>
                      </a:pPr>
                      <a:r>
                        <a:rPr lang="en" sz="800">
                          <a:solidFill>
                            <a:srgbClr val="262626"/>
                          </a:solidFill>
                        </a:rPr>
                        <a:t> SBI Funds Management Ltd.</a:t>
                      </a:r>
                      <a:endParaRPr sz="800">
                        <a:solidFill>
                          <a:srgbClr val="262626"/>
                        </a:solidFill>
                      </a:endParaRPr>
                    </a:p>
                  </a:txBody>
                  <a:tcPr marT="91425" marB="91425" marR="91425" marL="91425">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 sz="800">
                          <a:solidFill>
                            <a:srgbClr val="262626"/>
                          </a:solidFill>
                        </a:rPr>
                        <a:t>47,015,345</a:t>
                      </a:r>
                      <a:endParaRPr sz="800">
                        <a:solidFill>
                          <a:srgbClr val="262626"/>
                        </a:solidFill>
                      </a:endParaRPr>
                    </a:p>
                  </a:txBody>
                  <a:tcPr marT="91425" marB="91425" marR="91425" marL="91425">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 sz="800">
                          <a:solidFill>
                            <a:srgbClr val="262626"/>
                          </a:solidFill>
                        </a:rPr>
                        <a:t>3.781 %</a:t>
                      </a:r>
                      <a:endParaRPr sz="800">
                        <a:solidFill>
                          <a:srgbClr val="262626"/>
                        </a:solidFill>
                      </a:endParaRPr>
                    </a:p>
                  </a:txBody>
                  <a:tcPr marT="91425" marB="91425" marR="91425" marL="91425">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 sz="800">
                          <a:solidFill>
                            <a:srgbClr val="262626"/>
                          </a:solidFill>
                        </a:rPr>
                        <a:t>824 M ₹</a:t>
                      </a:r>
                      <a:endParaRPr sz="800">
                        <a:solidFill>
                          <a:srgbClr val="262626"/>
                        </a:solidFill>
                      </a:endParaRPr>
                    </a:p>
                  </a:txBody>
                  <a:tcPr marT="91425" marB="91425" marR="91425" marL="91425">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chemeClr val="lt1"/>
                    </a:solidFill>
                  </a:tcPr>
                </a:tc>
              </a:tr>
              <a:tr h="351175">
                <a:tc>
                  <a:txBody>
                    <a:bodyPr/>
                    <a:lstStyle/>
                    <a:p>
                      <a:pPr indent="0" lvl="0" marL="0" rtl="0" algn="l">
                        <a:spcBef>
                          <a:spcPts val="0"/>
                        </a:spcBef>
                        <a:spcAft>
                          <a:spcPts val="0"/>
                        </a:spcAft>
                        <a:buNone/>
                      </a:pPr>
                      <a:r>
                        <a:rPr lang="en" sz="800">
                          <a:solidFill>
                            <a:srgbClr val="262626"/>
                          </a:solidFill>
                        </a:rPr>
                        <a:t> The Vanguard Group, Inc.</a:t>
                      </a:r>
                      <a:endParaRPr sz="800">
                        <a:solidFill>
                          <a:srgbClr val="262626"/>
                        </a:solidFill>
                      </a:endParaRPr>
                    </a:p>
                  </a:txBody>
                  <a:tcPr marT="91425" marB="91425" marR="91425" marL="91425">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 sz="800">
                          <a:solidFill>
                            <a:srgbClr val="262626"/>
                          </a:solidFill>
                        </a:rPr>
                        <a:t>36,408,463</a:t>
                      </a:r>
                      <a:endParaRPr sz="800">
                        <a:solidFill>
                          <a:srgbClr val="262626"/>
                        </a:solidFill>
                      </a:endParaRPr>
                    </a:p>
                  </a:txBody>
                  <a:tcPr marT="91425" marB="91425" marR="91425" marL="91425">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 sz="800">
                          <a:solidFill>
                            <a:srgbClr val="262626"/>
                          </a:solidFill>
                        </a:rPr>
                        <a:t>2.928 %</a:t>
                      </a:r>
                      <a:endParaRPr sz="800">
                        <a:solidFill>
                          <a:srgbClr val="262626"/>
                        </a:solidFill>
                      </a:endParaRPr>
                    </a:p>
                  </a:txBody>
                  <a:tcPr marT="91425" marB="91425" marR="91425" marL="91425">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 sz="800">
                          <a:solidFill>
                            <a:srgbClr val="262626"/>
                          </a:solidFill>
                        </a:rPr>
                        <a:t>638 M ₹</a:t>
                      </a:r>
                      <a:endParaRPr sz="800">
                        <a:solidFill>
                          <a:srgbClr val="262626"/>
                        </a:solidFill>
                      </a:endParaRPr>
                    </a:p>
                  </a:txBody>
                  <a:tcPr marT="91425" marB="91425" marR="91425" marL="91425">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chemeClr val="lt1"/>
                    </a:solidFill>
                  </a:tcPr>
                </a:tc>
              </a:tr>
              <a:tr h="410525">
                <a:tc>
                  <a:txBody>
                    <a:bodyPr/>
                    <a:lstStyle/>
                    <a:p>
                      <a:pPr indent="0" lvl="0" marL="0" rtl="0" algn="l">
                        <a:spcBef>
                          <a:spcPts val="0"/>
                        </a:spcBef>
                        <a:spcAft>
                          <a:spcPts val="0"/>
                        </a:spcAft>
                        <a:buNone/>
                      </a:pPr>
                      <a:r>
                        <a:rPr lang="en" sz="800">
                          <a:solidFill>
                            <a:srgbClr val="262626"/>
                          </a:solidFill>
                        </a:rPr>
                        <a:t> GIC Pte Ltd. (Investment Management)</a:t>
                      </a:r>
                      <a:endParaRPr sz="800">
                        <a:solidFill>
                          <a:srgbClr val="262626"/>
                        </a:solidFill>
                      </a:endParaRPr>
                    </a:p>
                  </a:txBody>
                  <a:tcPr marT="91425" marB="91425" marR="91425" marL="91425">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 sz="800">
                          <a:solidFill>
                            <a:srgbClr val="262626"/>
                          </a:solidFill>
                        </a:rPr>
                        <a:t>25,215,427</a:t>
                      </a:r>
                      <a:endParaRPr sz="800">
                        <a:solidFill>
                          <a:srgbClr val="262626"/>
                        </a:solidFill>
                      </a:endParaRPr>
                    </a:p>
                  </a:txBody>
                  <a:tcPr marT="91425" marB="91425" marR="91425" marL="91425">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 sz="800">
                          <a:solidFill>
                            <a:srgbClr val="262626"/>
                          </a:solidFill>
                        </a:rPr>
                        <a:t>2.028 %</a:t>
                      </a:r>
                      <a:endParaRPr sz="800">
                        <a:solidFill>
                          <a:srgbClr val="262626"/>
                        </a:solidFill>
                      </a:endParaRPr>
                    </a:p>
                  </a:txBody>
                  <a:tcPr marT="91425" marB="91425" marR="91425" marL="91425">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 sz="800">
                          <a:solidFill>
                            <a:srgbClr val="262626"/>
                          </a:solidFill>
                        </a:rPr>
                        <a:t>442 M ₹</a:t>
                      </a:r>
                      <a:endParaRPr sz="800">
                        <a:solidFill>
                          <a:srgbClr val="262626"/>
                        </a:solidFill>
                      </a:endParaRPr>
                    </a:p>
                  </a:txBody>
                  <a:tcPr marT="91425" marB="91425" marR="91425" marL="91425">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chemeClr val="lt1"/>
                    </a:solidFill>
                  </a:tcPr>
                </a:tc>
              </a:tr>
              <a:tr h="410525">
                <a:tc>
                  <a:txBody>
                    <a:bodyPr/>
                    <a:lstStyle/>
                    <a:p>
                      <a:pPr indent="0" lvl="0" marL="0" rtl="0" algn="l">
                        <a:spcBef>
                          <a:spcPts val="0"/>
                        </a:spcBef>
                        <a:spcAft>
                          <a:spcPts val="0"/>
                        </a:spcAft>
                        <a:buNone/>
                      </a:pPr>
                      <a:r>
                        <a:rPr lang="en" sz="800">
                          <a:solidFill>
                            <a:srgbClr val="262626"/>
                          </a:solidFill>
                        </a:rPr>
                        <a:t> HDFC Asset Management Co. Ltd. (Invt Mgmt)</a:t>
                      </a:r>
                      <a:endParaRPr sz="800">
                        <a:solidFill>
                          <a:srgbClr val="262626"/>
                        </a:solidFill>
                      </a:endParaRPr>
                    </a:p>
                  </a:txBody>
                  <a:tcPr marT="91425" marB="91425" marR="91425" marL="91425">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 sz="800">
                          <a:solidFill>
                            <a:srgbClr val="262626"/>
                          </a:solidFill>
                        </a:rPr>
                        <a:t>22,548,388</a:t>
                      </a:r>
                      <a:endParaRPr sz="800">
                        <a:solidFill>
                          <a:srgbClr val="262626"/>
                        </a:solidFill>
                      </a:endParaRPr>
                    </a:p>
                  </a:txBody>
                  <a:tcPr marT="91425" marB="91425" marR="91425" marL="91425">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 sz="800">
                          <a:solidFill>
                            <a:srgbClr val="262626"/>
                          </a:solidFill>
                        </a:rPr>
                        <a:t>1.813 %</a:t>
                      </a:r>
                      <a:endParaRPr sz="800">
                        <a:solidFill>
                          <a:srgbClr val="262626"/>
                        </a:solidFill>
                      </a:endParaRPr>
                    </a:p>
                  </a:txBody>
                  <a:tcPr marT="91425" marB="91425" marR="91425" marL="91425">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 sz="800">
                          <a:solidFill>
                            <a:srgbClr val="262626"/>
                          </a:solidFill>
                        </a:rPr>
                        <a:t>395 M ₹</a:t>
                      </a:r>
                      <a:endParaRPr sz="800">
                        <a:solidFill>
                          <a:srgbClr val="262626"/>
                        </a:solidFill>
                      </a:endParaRPr>
                    </a:p>
                  </a:txBody>
                  <a:tcPr marT="91425" marB="91425" marR="91425" marL="91425">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chemeClr val="lt1"/>
                    </a:solidFill>
                  </a:tcPr>
                </a:tc>
              </a:tr>
              <a:tr h="410525">
                <a:tc>
                  <a:txBody>
                    <a:bodyPr/>
                    <a:lstStyle/>
                    <a:p>
                      <a:pPr indent="0" lvl="0" marL="0" rtl="0" algn="l">
                        <a:spcBef>
                          <a:spcPts val="0"/>
                        </a:spcBef>
                        <a:spcAft>
                          <a:spcPts val="0"/>
                        </a:spcAft>
                        <a:buNone/>
                      </a:pPr>
                      <a:r>
                        <a:rPr lang="en" sz="800">
                          <a:solidFill>
                            <a:srgbClr val="262626"/>
                          </a:solidFill>
                        </a:rPr>
                        <a:t> Norges Bank Investment Management</a:t>
                      </a:r>
                      <a:endParaRPr sz="800">
                        <a:solidFill>
                          <a:srgbClr val="262626"/>
                        </a:solidFill>
                      </a:endParaRPr>
                    </a:p>
                  </a:txBody>
                  <a:tcPr marT="91425" marB="91425" marR="91425" marL="91425">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 sz="800">
                          <a:solidFill>
                            <a:srgbClr val="262626"/>
                          </a:solidFill>
                        </a:rPr>
                        <a:t>20,415,424</a:t>
                      </a:r>
                      <a:endParaRPr sz="800">
                        <a:solidFill>
                          <a:srgbClr val="262626"/>
                        </a:solidFill>
                      </a:endParaRPr>
                    </a:p>
                  </a:txBody>
                  <a:tcPr marT="91425" marB="91425" marR="91425" marL="91425">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 sz="800">
                          <a:solidFill>
                            <a:srgbClr val="262626"/>
                          </a:solidFill>
                        </a:rPr>
                        <a:t>1.642 %</a:t>
                      </a:r>
                      <a:endParaRPr sz="800">
                        <a:solidFill>
                          <a:srgbClr val="262626"/>
                        </a:solidFill>
                      </a:endParaRPr>
                    </a:p>
                  </a:txBody>
                  <a:tcPr marT="91425" marB="91425" marR="91425" marL="91425">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 sz="800">
                          <a:solidFill>
                            <a:srgbClr val="262626"/>
                          </a:solidFill>
                        </a:rPr>
                        <a:t>358 M ₹</a:t>
                      </a:r>
                      <a:endParaRPr sz="800">
                        <a:solidFill>
                          <a:srgbClr val="262626"/>
                        </a:solidFill>
                      </a:endParaRPr>
                    </a:p>
                  </a:txBody>
                  <a:tcPr marT="91425" marB="91425" marR="91425" marL="91425">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chemeClr val="lt1"/>
                    </a:solidFill>
                  </a:tcPr>
                </a:tc>
              </a:tr>
              <a:tr h="351175">
                <a:tc>
                  <a:txBody>
                    <a:bodyPr/>
                    <a:lstStyle/>
                    <a:p>
                      <a:pPr indent="0" lvl="0" marL="0" rtl="0" algn="l">
                        <a:spcBef>
                          <a:spcPts val="0"/>
                        </a:spcBef>
                        <a:spcAft>
                          <a:spcPts val="0"/>
                        </a:spcAft>
                        <a:buNone/>
                      </a:pPr>
                      <a:r>
                        <a:rPr lang="en" sz="800">
                          <a:solidFill>
                            <a:srgbClr val="262626"/>
                          </a:solidFill>
                        </a:rPr>
                        <a:t> National Pension System Trust</a:t>
                      </a:r>
                      <a:endParaRPr sz="800">
                        <a:solidFill>
                          <a:srgbClr val="262626"/>
                        </a:solidFill>
                      </a:endParaRPr>
                    </a:p>
                  </a:txBody>
                  <a:tcPr marT="91425" marB="91425" marR="91425" marL="91425">
                    <a:lnT cap="flat" cmpd="sng" w="9525">
                      <a:solidFill>
                        <a:srgbClr val="EFEFEF"/>
                      </a:solidFill>
                      <a:prstDash val="solid"/>
                      <a:round/>
                      <a:headEnd len="sm" w="sm" type="none"/>
                      <a:tailEnd len="sm" w="sm" type="none"/>
                    </a:lnT>
                    <a:solidFill>
                      <a:schemeClr val="lt1"/>
                    </a:solidFill>
                  </a:tcPr>
                </a:tc>
                <a:tc>
                  <a:txBody>
                    <a:bodyPr/>
                    <a:lstStyle/>
                    <a:p>
                      <a:pPr indent="0" lvl="0" marL="0" rtl="0" algn="r">
                        <a:lnSpc>
                          <a:spcPct val="115000"/>
                        </a:lnSpc>
                        <a:spcBef>
                          <a:spcPts val="0"/>
                        </a:spcBef>
                        <a:spcAft>
                          <a:spcPts val="0"/>
                        </a:spcAft>
                        <a:buNone/>
                      </a:pPr>
                      <a:r>
                        <a:rPr lang="en" sz="800">
                          <a:solidFill>
                            <a:srgbClr val="262626"/>
                          </a:solidFill>
                        </a:rPr>
                        <a:t>17,781,077</a:t>
                      </a:r>
                      <a:endParaRPr sz="800">
                        <a:solidFill>
                          <a:srgbClr val="262626"/>
                        </a:solidFill>
                      </a:endParaRPr>
                    </a:p>
                  </a:txBody>
                  <a:tcPr marT="91425" marB="91425" marR="91425" marL="91425">
                    <a:lnT cap="flat" cmpd="sng" w="9525">
                      <a:solidFill>
                        <a:srgbClr val="EFEFEF"/>
                      </a:solidFill>
                      <a:prstDash val="solid"/>
                      <a:round/>
                      <a:headEnd len="sm" w="sm" type="none"/>
                      <a:tailEnd len="sm" w="sm" type="none"/>
                    </a:lnT>
                    <a:solidFill>
                      <a:schemeClr val="lt1"/>
                    </a:solidFill>
                  </a:tcPr>
                </a:tc>
                <a:tc>
                  <a:txBody>
                    <a:bodyPr/>
                    <a:lstStyle/>
                    <a:p>
                      <a:pPr indent="0" lvl="0" marL="0" rtl="0" algn="r">
                        <a:lnSpc>
                          <a:spcPct val="115000"/>
                        </a:lnSpc>
                        <a:spcBef>
                          <a:spcPts val="0"/>
                        </a:spcBef>
                        <a:spcAft>
                          <a:spcPts val="0"/>
                        </a:spcAft>
                        <a:buNone/>
                      </a:pPr>
                      <a:r>
                        <a:rPr lang="en" sz="800">
                          <a:solidFill>
                            <a:srgbClr val="262626"/>
                          </a:solidFill>
                        </a:rPr>
                        <a:t>1.430 %</a:t>
                      </a:r>
                      <a:endParaRPr sz="800">
                        <a:solidFill>
                          <a:srgbClr val="262626"/>
                        </a:solidFill>
                      </a:endParaRPr>
                    </a:p>
                  </a:txBody>
                  <a:tcPr marT="91425" marB="91425" marR="91425" marL="91425">
                    <a:lnT cap="flat" cmpd="sng" w="9525">
                      <a:solidFill>
                        <a:srgbClr val="EFEFEF"/>
                      </a:solidFill>
                      <a:prstDash val="solid"/>
                      <a:round/>
                      <a:headEnd len="sm" w="sm" type="none"/>
                      <a:tailEnd len="sm" w="sm" type="none"/>
                    </a:lnT>
                    <a:solidFill>
                      <a:schemeClr val="lt1"/>
                    </a:solidFill>
                  </a:tcPr>
                </a:tc>
                <a:tc>
                  <a:txBody>
                    <a:bodyPr/>
                    <a:lstStyle/>
                    <a:p>
                      <a:pPr indent="0" lvl="0" marL="0" rtl="0" algn="r">
                        <a:lnSpc>
                          <a:spcPct val="115000"/>
                        </a:lnSpc>
                        <a:spcBef>
                          <a:spcPts val="0"/>
                        </a:spcBef>
                        <a:spcAft>
                          <a:spcPts val="0"/>
                        </a:spcAft>
                        <a:buNone/>
                      </a:pPr>
                      <a:r>
                        <a:rPr lang="en" sz="800">
                          <a:solidFill>
                            <a:srgbClr val="262626"/>
                          </a:solidFill>
                        </a:rPr>
                        <a:t>312 M ₹</a:t>
                      </a:r>
                      <a:endParaRPr sz="800">
                        <a:solidFill>
                          <a:srgbClr val="262626"/>
                        </a:solidFill>
                      </a:endParaRPr>
                    </a:p>
                  </a:txBody>
                  <a:tcPr marT="91425" marB="91425" marR="91425" marL="91425">
                    <a:lnT cap="flat" cmpd="sng" w="9525">
                      <a:solidFill>
                        <a:srgbClr val="EFEFEF"/>
                      </a:solidFill>
                      <a:prstDash val="solid"/>
                      <a:round/>
                      <a:headEnd len="sm" w="sm" type="none"/>
                      <a:tailEnd len="sm" w="sm" type="none"/>
                    </a:lnT>
                    <a:solidFill>
                      <a:schemeClr val="lt1"/>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graphicFrame>
        <p:nvGraphicFramePr>
          <p:cNvPr id="192" name="Google Shape;192;p23"/>
          <p:cNvGraphicFramePr/>
          <p:nvPr/>
        </p:nvGraphicFramePr>
        <p:xfrm>
          <a:off x="325400" y="295038"/>
          <a:ext cx="3000000" cy="3000000"/>
        </p:xfrm>
        <a:graphic>
          <a:graphicData uri="http://schemas.openxmlformats.org/drawingml/2006/table">
            <a:tbl>
              <a:tblPr>
                <a:noFill/>
                <a:tableStyleId>{DD3AD1A7-FB28-4A2A-9877-959EF9042A44}</a:tableStyleId>
              </a:tblPr>
              <a:tblGrid>
                <a:gridCol w="2883000"/>
                <a:gridCol w="2797325"/>
                <a:gridCol w="2797325"/>
              </a:tblGrid>
              <a:tr h="413625">
                <a:tc>
                  <a:txBody>
                    <a:bodyPr/>
                    <a:lstStyle/>
                    <a:p>
                      <a:pPr indent="0" lvl="0" marL="0" rtl="0" algn="l">
                        <a:spcBef>
                          <a:spcPts val="0"/>
                        </a:spcBef>
                        <a:spcAft>
                          <a:spcPts val="0"/>
                        </a:spcAft>
                        <a:buNone/>
                      </a:pPr>
                      <a:r>
                        <a:rPr b="1" lang="en">
                          <a:solidFill>
                            <a:schemeClr val="dk2"/>
                          </a:solidFill>
                        </a:rPr>
                        <a:t>Members of the Board</a:t>
                      </a:r>
                      <a:endParaRPr b="1">
                        <a:solidFill>
                          <a:schemeClr val="dk2"/>
                        </a:solidFill>
                      </a:endParaRPr>
                    </a:p>
                  </a:txBody>
                  <a:tcPr marT="91425" marB="91425" marR="91425" marL="91425">
                    <a:solidFill>
                      <a:schemeClr val="lt1"/>
                    </a:solidFill>
                  </a:tcPr>
                </a:tc>
                <a:tc>
                  <a:txBody>
                    <a:bodyPr/>
                    <a:lstStyle/>
                    <a:p>
                      <a:pPr indent="0" lvl="0" marL="0" rtl="0" algn="l">
                        <a:spcBef>
                          <a:spcPts val="0"/>
                        </a:spcBef>
                        <a:spcAft>
                          <a:spcPts val="0"/>
                        </a:spcAft>
                        <a:buNone/>
                      </a:pPr>
                      <a:r>
                        <a:rPr b="1" lang="en">
                          <a:solidFill>
                            <a:schemeClr val="dk2"/>
                          </a:solidFill>
                        </a:rPr>
                        <a:t>Title </a:t>
                      </a:r>
                      <a:endParaRPr b="1">
                        <a:solidFill>
                          <a:schemeClr val="dk2"/>
                        </a:solidFill>
                      </a:endParaRPr>
                    </a:p>
                  </a:txBody>
                  <a:tcPr marT="91425" marB="91425" marR="91425" marL="91425">
                    <a:solidFill>
                      <a:schemeClr val="lt1"/>
                    </a:solidFill>
                  </a:tcPr>
                </a:tc>
                <a:tc>
                  <a:txBody>
                    <a:bodyPr/>
                    <a:lstStyle/>
                    <a:p>
                      <a:pPr indent="0" lvl="0" marL="0" rtl="0" algn="l">
                        <a:spcBef>
                          <a:spcPts val="0"/>
                        </a:spcBef>
                        <a:spcAft>
                          <a:spcPts val="0"/>
                        </a:spcAft>
                        <a:buNone/>
                      </a:pPr>
                      <a:r>
                        <a:rPr b="1" lang="en">
                          <a:solidFill>
                            <a:schemeClr val="dk2"/>
                          </a:solidFill>
                        </a:rPr>
                        <a:t>Since</a:t>
                      </a:r>
                      <a:endParaRPr b="1">
                        <a:solidFill>
                          <a:schemeClr val="dk2"/>
                        </a:solidFill>
                      </a:endParaRPr>
                    </a:p>
                  </a:txBody>
                  <a:tcPr marT="91425" marB="91425" marR="91425" marL="91425">
                    <a:solidFill>
                      <a:schemeClr val="lt1"/>
                    </a:solidFill>
                  </a:tcPr>
                </a:tc>
              </a:tr>
              <a:tr h="413625">
                <a:tc>
                  <a:txBody>
                    <a:bodyPr/>
                    <a:lstStyle/>
                    <a:p>
                      <a:pPr indent="0" lvl="0" marL="0" rtl="0" algn="l">
                        <a:spcBef>
                          <a:spcPts val="0"/>
                        </a:spcBef>
                        <a:spcAft>
                          <a:spcPts val="0"/>
                        </a:spcAft>
                        <a:buNone/>
                      </a:pPr>
                      <a:r>
                        <a:rPr lang="en">
                          <a:solidFill>
                            <a:schemeClr val="dk2"/>
                          </a:solidFill>
                        </a:rPr>
                        <a:t>Anand Gopal Mahindra</a:t>
                      </a:r>
                      <a:endParaRPr>
                        <a:solidFill>
                          <a:schemeClr val="dk2"/>
                        </a:solidFill>
                      </a:endParaRPr>
                    </a:p>
                  </a:txBody>
                  <a:tcPr marT="91425" marB="91425" marR="91425" marL="91425">
                    <a:solidFill>
                      <a:schemeClr val="lt1"/>
                    </a:solidFill>
                  </a:tcPr>
                </a:tc>
                <a:tc>
                  <a:txBody>
                    <a:bodyPr/>
                    <a:lstStyle/>
                    <a:p>
                      <a:pPr indent="0" lvl="0" marL="0" rtl="0" algn="l">
                        <a:spcBef>
                          <a:spcPts val="0"/>
                        </a:spcBef>
                        <a:spcAft>
                          <a:spcPts val="0"/>
                        </a:spcAft>
                        <a:buNone/>
                      </a:pPr>
                      <a:r>
                        <a:rPr lang="en">
                          <a:solidFill>
                            <a:schemeClr val="dk2"/>
                          </a:solidFill>
                        </a:rPr>
                        <a:t>Chairman</a:t>
                      </a:r>
                      <a:endParaRPr>
                        <a:solidFill>
                          <a:schemeClr val="dk2"/>
                        </a:solidFill>
                      </a:endParaRPr>
                    </a:p>
                  </a:txBody>
                  <a:tcPr marT="91425" marB="91425" marR="91425" marL="91425">
                    <a:solidFill>
                      <a:schemeClr val="lt1"/>
                    </a:solidFill>
                  </a:tcPr>
                </a:tc>
                <a:tc>
                  <a:txBody>
                    <a:bodyPr/>
                    <a:lstStyle/>
                    <a:p>
                      <a:pPr indent="0" lvl="0" marL="0" rtl="0" algn="l">
                        <a:spcBef>
                          <a:spcPts val="0"/>
                        </a:spcBef>
                        <a:spcAft>
                          <a:spcPts val="0"/>
                        </a:spcAft>
                        <a:buNone/>
                      </a:pPr>
                      <a:r>
                        <a:rPr lang="en">
                          <a:solidFill>
                            <a:schemeClr val="dk2"/>
                          </a:solidFill>
                        </a:rPr>
                        <a:t>1988</a:t>
                      </a:r>
                      <a:endParaRPr>
                        <a:solidFill>
                          <a:schemeClr val="dk2"/>
                        </a:solidFill>
                      </a:endParaRPr>
                    </a:p>
                  </a:txBody>
                  <a:tcPr marT="91425" marB="91425" marR="91425" marL="91425">
                    <a:solidFill>
                      <a:schemeClr val="lt1"/>
                    </a:solidFill>
                  </a:tcPr>
                </a:tc>
              </a:tr>
              <a:tr h="438050">
                <a:tc>
                  <a:txBody>
                    <a:bodyPr/>
                    <a:lstStyle/>
                    <a:p>
                      <a:pPr indent="0" lvl="0" marL="0" rtl="0" algn="l">
                        <a:spcBef>
                          <a:spcPts val="0"/>
                        </a:spcBef>
                        <a:spcAft>
                          <a:spcPts val="0"/>
                        </a:spcAft>
                        <a:buNone/>
                      </a:pPr>
                      <a:r>
                        <a:rPr lang="en">
                          <a:solidFill>
                            <a:schemeClr val="dk2"/>
                          </a:solidFill>
                        </a:rPr>
                        <a:t>Shikha Sharma</a:t>
                      </a:r>
                      <a:endParaRPr>
                        <a:solidFill>
                          <a:schemeClr val="dk2"/>
                        </a:solidFill>
                      </a:endParaRPr>
                    </a:p>
                  </a:txBody>
                  <a:tcPr marT="91425" marB="91425" marR="91425" marL="91425">
                    <a:solidFill>
                      <a:schemeClr val="lt1"/>
                    </a:solidFill>
                  </a:tcPr>
                </a:tc>
                <a:tc>
                  <a:txBody>
                    <a:bodyPr/>
                    <a:lstStyle/>
                    <a:p>
                      <a:pPr indent="0" lvl="0" marL="0" rtl="0" algn="l">
                        <a:spcBef>
                          <a:spcPts val="0"/>
                        </a:spcBef>
                        <a:spcAft>
                          <a:spcPts val="0"/>
                        </a:spcAft>
                        <a:buNone/>
                      </a:pPr>
                      <a:r>
                        <a:rPr lang="en">
                          <a:solidFill>
                            <a:schemeClr val="dk2"/>
                          </a:solidFill>
                        </a:rPr>
                        <a:t>Director/Board Member</a:t>
                      </a:r>
                      <a:endParaRPr>
                        <a:solidFill>
                          <a:schemeClr val="dk2"/>
                        </a:solidFill>
                      </a:endParaRPr>
                    </a:p>
                  </a:txBody>
                  <a:tcPr marT="91425" marB="91425" marR="91425" marL="91425">
                    <a:solidFill>
                      <a:schemeClr val="lt1"/>
                    </a:solidFill>
                  </a:tcPr>
                </a:tc>
                <a:tc>
                  <a:txBody>
                    <a:bodyPr/>
                    <a:lstStyle/>
                    <a:p>
                      <a:pPr indent="0" lvl="0" marL="0" rtl="0" algn="l">
                        <a:spcBef>
                          <a:spcPts val="0"/>
                        </a:spcBef>
                        <a:spcAft>
                          <a:spcPts val="0"/>
                        </a:spcAft>
                        <a:buNone/>
                      </a:pPr>
                      <a:r>
                        <a:rPr lang="en">
                          <a:solidFill>
                            <a:schemeClr val="dk2"/>
                          </a:solidFill>
                        </a:rPr>
                        <a:t>2019</a:t>
                      </a:r>
                      <a:endParaRPr>
                        <a:solidFill>
                          <a:schemeClr val="dk2"/>
                        </a:solidFill>
                      </a:endParaRPr>
                    </a:p>
                  </a:txBody>
                  <a:tcPr marT="91425" marB="91425" marR="91425" marL="91425">
                    <a:solidFill>
                      <a:schemeClr val="lt1"/>
                    </a:solidFill>
                  </a:tcPr>
                </a:tc>
              </a:tr>
              <a:tr h="413625">
                <a:tc>
                  <a:txBody>
                    <a:bodyPr/>
                    <a:lstStyle/>
                    <a:p>
                      <a:pPr indent="0" lvl="0" marL="0" rtl="0" algn="l">
                        <a:spcBef>
                          <a:spcPts val="0"/>
                        </a:spcBef>
                        <a:spcAft>
                          <a:spcPts val="0"/>
                        </a:spcAft>
                        <a:buNone/>
                      </a:pPr>
                      <a:r>
                        <a:rPr lang="en">
                          <a:solidFill>
                            <a:schemeClr val="dk2"/>
                          </a:solidFill>
                        </a:rPr>
                        <a:t>Vishakha N.Desai</a:t>
                      </a:r>
                      <a:endParaRPr>
                        <a:solidFill>
                          <a:schemeClr val="dk2"/>
                        </a:solidFill>
                      </a:endParaRPr>
                    </a:p>
                  </a:txBody>
                  <a:tcPr marT="91425" marB="91425" marR="91425" marL="91425">
                    <a:solidFill>
                      <a:schemeClr val="lt1"/>
                    </a:solidFill>
                  </a:tcPr>
                </a:tc>
                <a:tc>
                  <a:txBody>
                    <a:bodyPr/>
                    <a:lstStyle/>
                    <a:p>
                      <a:pPr indent="0" lvl="0" marL="0" rtl="0" algn="l">
                        <a:spcBef>
                          <a:spcPts val="0"/>
                        </a:spcBef>
                        <a:spcAft>
                          <a:spcPts val="0"/>
                        </a:spcAft>
                        <a:buNone/>
                      </a:pPr>
                      <a:r>
                        <a:rPr lang="en">
                          <a:solidFill>
                            <a:schemeClr val="dk2"/>
                          </a:solidFill>
                        </a:rPr>
                        <a:t>Director/Board Member </a:t>
                      </a:r>
                      <a:endParaRPr>
                        <a:solidFill>
                          <a:schemeClr val="dk2"/>
                        </a:solidFill>
                      </a:endParaRPr>
                    </a:p>
                  </a:txBody>
                  <a:tcPr marT="91425" marB="91425" marR="91425" marL="91425">
                    <a:solidFill>
                      <a:schemeClr val="lt1"/>
                    </a:solidFill>
                  </a:tcPr>
                </a:tc>
                <a:tc>
                  <a:txBody>
                    <a:bodyPr/>
                    <a:lstStyle/>
                    <a:p>
                      <a:pPr indent="0" lvl="0" marL="0" rtl="0" algn="l">
                        <a:spcBef>
                          <a:spcPts val="0"/>
                        </a:spcBef>
                        <a:spcAft>
                          <a:spcPts val="0"/>
                        </a:spcAft>
                        <a:buNone/>
                      </a:pPr>
                      <a:r>
                        <a:rPr lang="en">
                          <a:solidFill>
                            <a:schemeClr val="dk2"/>
                          </a:solidFill>
                        </a:rPr>
                        <a:t>2012</a:t>
                      </a:r>
                      <a:endParaRPr>
                        <a:solidFill>
                          <a:schemeClr val="dk2"/>
                        </a:solidFill>
                      </a:endParaRPr>
                    </a:p>
                  </a:txBody>
                  <a:tcPr marT="91425" marB="91425" marR="91425" marL="91425">
                    <a:solidFill>
                      <a:schemeClr val="lt1"/>
                    </a:solidFill>
                  </a:tcPr>
                </a:tc>
              </a:tr>
              <a:tr h="413625">
                <a:tc>
                  <a:txBody>
                    <a:bodyPr/>
                    <a:lstStyle/>
                    <a:p>
                      <a:pPr indent="0" lvl="0" marL="0" rtl="0" algn="l">
                        <a:spcBef>
                          <a:spcPts val="0"/>
                        </a:spcBef>
                        <a:spcAft>
                          <a:spcPts val="0"/>
                        </a:spcAft>
                        <a:buNone/>
                      </a:pPr>
                      <a:r>
                        <a:rPr lang="en">
                          <a:solidFill>
                            <a:schemeClr val="dk2"/>
                          </a:solidFill>
                        </a:rPr>
                        <a:t>Nisaba Adi Godrej</a:t>
                      </a:r>
                      <a:endParaRPr>
                        <a:solidFill>
                          <a:schemeClr val="dk2"/>
                        </a:solidFill>
                      </a:endParaRPr>
                    </a:p>
                  </a:txBody>
                  <a:tcPr marT="91425" marB="91425" marR="91425" marL="91425">
                    <a:solidFill>
                      <a:schemeClr val="lt1"/>
                    </a:solidFill>
                  </a:tcPr>
                </a:tc>
                <a:tc>
                  <a:txBody>
                    <a:bodyPr/>
                    <a:lstStyle/>
                    <a:p>
                      <a:pPr indent="0" lvl="0" marL="0" rtl="0" algn="l">
                        <a:spcBef>
                          <a:spcPts val="0"/>
                        </a:spcBef>
                        <a:spcAft>
                          <a:spcPts val="0"/>
                        </a:spcAft>
                        <a:buNone/>
                      </a:pPr>
                      <a:r>
                        <a:rPr lang="en">
                          <a:solidFill>
                            <a:schemeClr val="dk2"/>
                          </a:solidFill>
                        </a:rPr>
                        <a:t>Director/Board Member </a:t>
                      </a:r>
                      <a:endParaRPr>
                        <a:solidFill>
                          <a:schemeClr val="dk2"/>
                        </a:solidFill>
                      </a:endParaRPr>
                    </a:p>
                  </a:txBody>
                  <a:tcPr marT="91425" marB="91425" marR="91425" marL="91425">
                    <a:solidFill>
                      <a:schemeClr val="lt1"/>
                    </a:solidFill>
                  </a:tcPr>
                </a:tc>
                <a:tc>
                  <a:txBody>
                    <a:bodyPr/>
                    <a:lstStyle/>
                    <a:p>
                      <a:pPr indent="0" lvl="0" marL="0" rtl="0" algn="l">
                        <a:spcBef>
                          <a:spcPts val="0"/>
                        </a:spcBef>
                        <a:spcAft>
                          <a:spcPts val="0"/>
                        </a:spcAft>
                        <a:buNone/>
                      </a:pPr>
                      <a:r>
                        <a:rPr lang="en">
                          <a:solidFill>
                            <a:schemeClr val="dk2"/>
                          </a:solidFill>
                        </a:rPr>
                        <a:t>2020</a:t>
                      </a:r>
                      <a:endParaRPr>
                        <a:solidFill>
                          <a:schemeClr val="dk2"/>
                        </a:solidFill>
                      </a:endParaRPr>
                    </a:p>
                  </a:txBody>
                  <a:tcPr marT="91425" marB="91425" marR="91425" marL="91425">
                    <a:solidFill>
                      <a:schemeClr val="lt1"/>
                    </a:solidFill>
                  </a:tcPr>
                </a:tc>
              </a:tr>
              <a:tr h="413625">
                <a:tc>
                  <a:txBody>
                    <a:bodyPr/>
                    <a:lstStyle/>
                    <a:p>
                      <a:pPr indent="0" lvl="0" marL="0" rtl="0" algn="l">
                        <a:spcBef>
                          <a:spcPts val="0"/>
                        </a:spcBef>
                        <a:spcAft>
                          <a:spcPts val="0"/>
                        </a:spcAft>
                        <a:buNone/>
                      </a:pPr>
                      <a:r>
                        <a:rPr lang="en">
                          <a:solidFill>
                            <a:schemeClr val="dk2"/>
                          </a:solidFill>
                        </a:rPr>
                        <a:t>Rajesh Ganesh Jejurikar</a:t>
                      </a:r>
                      <a:endParaRPr>
                        <a:solidFill>
                          <a:schemeClr val="dk2"/>
                        </a:solidFill>
                      </a:endParaRPr>
                    </a:p>
                  </a:txBody>
                  <a:tcPr marT="91425" marB="91425" marR="91425" marL="91425">
                    <a:solidFill>
                      <a:schemeClr val="lt1"/>
                    </a:solidFill>
                  </a:tcPr>
                </a:tc>
                <a:tc>
                  <a:txBody>
                    <a:bodyPr/>
                    <a:lstStyle/>
                    <a:p>
                      <a:pPr indent="0" lvl="0" marL="0" rtl="0" algn="l">
                        <a:spcBef>
                          <a:spcPts val="0"/>
                        </a:spcBef>
                        <a:spcAft>
                          <a:spcPts val="0"/>
                        </a:spcAft>
                        <a:buNone/>
                      </a:pPr>
                      <a:r>
                        <a:rPr lang="en">
                          <a:solidFill>
                            <a:schemeClr val="dk2"/>
                          </a:solidFill>
                        </a:rPr>
                        <a:t>Director/Board Member </a:t>
                      </a:r>
                      <a:endParaRPr>
                        <a:solidFill>
                          <a:schemeClr val="dk2"/>
                        </a:solidFill>
                      </a:endParaRPr>
                    </a:p>
                  </a:txBody>
                  <a:tcPr marT="91425" marB="91425" marR="91425" marL="91425">
                    <a:solidFill>
                      <a:schemeClr val="lt1"/>
                    </a:solidFill>
                  </a:tcPr>
                </a:tc>
                <a:tc>
                  <a:txBody>
                    <a:bodyPr/>
                    <a:lstStyle/>
                    <a:p>
                      <a:pPr indent="0" lvl="0" marL="0" rtl="0" algn="l">
                        <a:spcBef>
                          <a:spcPts val="0"/>
                        </a:spcBef>
                        <a:spcAft>
                          <a:spcPts val="0"/>
                        </a:spcAft>
                        <a:buNone/>
                      </a:pPr>
                      <a:r>
                        <a:rPr lang="en">
                          <a:solidFill>
                            <a:schemeClr val="dk2"/>
                          </a:solidFill>
                        </a:rPr>
                        <a:t>1999</a:t>
                      </a:r>
                      <a:endParaRPr>
                        <a:solidFill>
                          <a:schemeClr val="dk2"/>
                        </a:solidFill>
                      </a:endParaRPr>
                    </a:p>
                  </a:txBody>
                  <a:tcPr marT="91425" marB="91425" marR="91425" marL="91425">
                    <a:solidFill>
                      <a:schemeClr val="lt1"/>
                    </a:solidFill>
                  </a:tcPr>
                </a:tc>
              </a:tr>
              <a:tr h="413625">
                <a:tc>
                  <a:txBody>
                    <a:bodyPr/>
                    <a:lstStyle/>
                    <a:p>
                      <a:pPr indent="0" lvl="0" marL="0" rtl="0" algn="l">
                        <a:spcBef>
                          <a:spcPts val="0"/>
                        </a:spcBef>
                        <a:spcAft>
                          <a:spcPts val="0"/>
                        </a:spcAft>
                        <a:buNone/>
                      </a:pPr>
                      <a:r>
                        <a:rPr lang="en">
                          <a:solidFill>
                            <a:schemeClr val="dk2"/>
                          </a:solidFill>
                        </a:rPr>
                        <a:t>Thothala Manoharan</a:t>
                      </a:r>
                      <a:endParaRPr>
                        <a:solidFill>
                          <a:schemeClr val="dk2"/>
                        </a:solidFill>
                      </a:endParaRPr>
                    </a:p>
                  </a:txBody>
                  <a:tcPr marT="91425" marB="91425" marR="91425" marL="91425">
                    <a:solidFill>
                      <a:schemeClr val="lt1"/>
                    </a:solidFill>
                  </a:tcPr>
                </a:tc>
                <a:tc>
                  <a:txBody>
                    <a:bodyPr/>
                    <a:lstStyle/>
                    <a:p>
                      <a:pPr indent="0" lvl="0" marL="0" rtl="0" algn="l">
                        <a:spcBef>
                          <a:spcPts val="0"/>
                        </a:spcBef>
                        <a:spcAft>
                          <a:spcPts val="0"/>
                        </a:spcAft>
                        <a:buNone/>
                      </a:pPr>
                      <a:r>
                        <a:rPr lang="en">
                          <a:solidFill>
                            <a:schemeClr val="dk2"/>
                          </a:solidFill>
                        </a:rPr>
                        <a:t>Director/Board Member </a:t>
                      </a:r>
                      <a:endParaRPr>
                        <a:solidFill>
                          <a:schemeClr val="dk2"/>
                        </a:solidFill>
                      </a:endParaRPr>
                    </a:p>
                  </a:txBody>
                  <a:tcPr marT="91425" marB="91425" marR="91425" marL="91425">
                    <a:solidFill>
                      <a:schemeClr val="lt1"/>
                    </a:solidFill>
                  </a:tcPr>
                </a:tc>
                <a:tc>
                  <a:txBody>
                    <a:bodyPr/>
                    <a:lstStyle/>
                    <a:p>
                      <a:pPr indent="0" lvl="0" marL="0" rtl="0" algn="l">
                        <a:spcBef>
                          <a:spcPts val="0"/>
                        </a:spcBef>
                        <a:spcAft>
                          <a:spcPts val="0"/>
                        </a:spcAft>
                        <a:buNone/>
                      </a:pPr>
                      <a:r>
                        <a:rPr lang="en">
                          <a:solidFill>
                            <a:schemeClr val="dk2"/>
                          </a:solidFill>
                        </a:rPr>
                        <a:t>2016</a:t>
                      </a:r>
                      <a:endParaRPr>
                        <a:solidFill>
                          <a:schemeClr val="dk2"/>
                        </a:solidFill>
                      </a:endParaRPr>
                    </a:p>
                  </a:txBody>
                  <a:tcPr marT="91425" marB="91425" marR="91425" marL="91425">
                    <a:solidFill>
                      <a:schemeClr val="lt1"/>
                    </a:solidFill>
                  </a:tcPr>
                </a:tc>
              </a:tr>
              <a:tr h="413625">
                <a:tc>
                  <a:txBody>
                    <a:bodyPr/>
                    <a:lstStyle/>
                    <a:p>
                      <a:pPr indent="0" lvl="0" marL="0" rtl="0" algn="l">
                        <a:spcBef>
                          <a:spcPts val="0"/>
                        </a:spcBef>
                        <a:spcAft>
                          <a:spcPts val="0"/>
                        </a:spcAft>
                        <a:buNone/>
                      </a:pPr>
                      <a:r>
                        <a:rPr lang="en">
                          <a:solidFill>
                            <a:schemeClr val="dk2"/>
                          </a:solidFill>
                        </a:rPr>
                        <a:t>Chander Prakash Gurani</a:t>
                      </a:r>
                      <a:endParaRPr>
                        <a:solidFill>
                          <a:schemeClr val="dk2"/>
                        </a:solidFill>
                      </a:endParaRPr>
                    </a:p>
                  </a:txBody>
                  <a:tcPr marT="91425" marB="91425" marR="91425" marL="91425">
                    <a:solidFill>
                      <a:schemeClr val="lt1"/>
                    </a:solidFill>
                  </a:tcPr>
                </a:tc>
                <a:tc>
                  <a:txBody>
                    <a:bodyPr/>
                    <a:lstStyle/>
                    <a:p>
                      <a:pPr indent="0" lvl="0" marL="0" rtl="0" algn="l">
                        <a:spcBef>
                          <a:spcPts val="0"/>
                        </a:spcBef>
                        <a:spcAft>
                          <a:spcPts val="0"/>
                        </a:spcAft>
                        <a:buNone/>
                      </a:pPr>
                      <a:r>
                        <a:rPr lang="en">
                          <a:solidFill>
                            <a:schemeClr val="dk2"/>
                          </a:solidFill>
                        </a:rPr>
                        <a:t>Director/Board Member </a:t>
                      </a:r>
                      <a:endParaRPr>
                        <a:solidFill>
                          <a:schemeClr val="dk2"/>
                        </a:solidFill>
                      </a:endParaRPr>
                    </a:p>
                  </a:txBody>
                  <a:tcPr marT="91425" marB="91425" marR="91425" marL="91425">
                    <a:solidFill>
                      <a:schemeClr val="lt1"/>
                    </a:solidFill>
                  </a:tcPr>
                </a:tc>
                <a:tc>
                  <a:txBody>
                    <a:bodyPr/>
                    <a:lstStyle/>
                    <a:p>
                      <a:pPr indent="0" lvl="0" marL="0" rtl="0" algn="l">
                        <a:spcBef>
                          <a:spcPts val="0"/>
                        </a:spcBef>
                        <a:spcAft>
                          <a:spcPts val="0"/>
                        </a:spcAft>
                        <a:buNone/>
                      </a:pPr>
                      <a:r>
                        <a:rPr lang="en">
                          <a:solidFill>
                            <a:schemeClr val="dk2"/>
                          </a:solidFill>
                        </a:rPr>
                        <a:t>2020</a:t>
                      </a:r>
                      <a:endParaRPr>
                        <a:solidFill>
                          <a:schemeClr val="dk2"/>
                        </a:solidFill>
                      </a:endParaRPr>
                    </a:p>
                  </a:txBody>
                  <a:tcPr marT="91425" marB="91425" marR="91425" marL="91425">
                    <a:solidFill>
                      <a:schemeClr val="lt1"/>
                    </a:solidFill>
                  </a:tcPr>
                </a:tc>
              </a:tr>
              <a:tr h="413625">
                <a:tc>
                  <a:txBody>
                    <a:bodyPr/>
                    <a:lstStyle/>
                    <a:p>
                      <a:pPr indent="0" lvl="0" marL="0" rtl="0" algn="l">
                        <a:spcBef>
                          <a:spcPts val="0"/>
                        </a:spcBef>
                        <a:spcAft>
                          <a:spcPts val="0"/>
                        </a:spcAft>
                        <a:buNone/>
                      </a:pPr>
                      <a:r>
                        <a:rPr lang="en">
                          <a:solidFill>
                            <a:schemeClr val="dk2"/>
                          </a:solidFill>
                        </a:rPr>
                        <a:t>Vikram Singh Mehta </a:t>
                      </a:r>
                      <a:endParaRPr>
                        <a:solidFill>
                          <a:schemeClr val="dk2"/>
                        </a:solidFill>
                      </a:endParaRPr>
                    </a:p>
                  </a:txBody>
                  <a:tcPr marT="91425" marB="91425" marR="91425" marL="91425">
                    <a:solidFill>
                      <a:schemeClr val="lt1"/>
                    </a:solidFill>
                  </a:tcPr>
                </a:tc>
                <a:tc>
                  <a:txBody>
                    <a:bodyPr/>
                    <a:lstStyle/>
                    <a:p>
                      <a:pPr indent="0" lvl="0" marL="0" rtl="0" algn="l">
                        <a:spcBef>
                          <a:spcPts val="0"/>
                        </a:spcBef>
                        <a:spcAft>
                          <a:spcPts val="0"/>
                        </a:spcAft>
                        <a:buNone/>
                      </a:pPr>
                      <a:r>
                        <a:rPr lang="en">
                          <a:solidFill>
                            <a:schemeClr val="dk2"/>
                          </a:solidFill>
                        </a:rPr>
                        <a:t>Director/Board Member </a:t>
                      </a:r>
                      <a:endParaRPr>
                        <a:solidFill>
                          <a:schemeClr val="dk2"/>
                        </a:solidFill>
                      </a:endParaRPr>
                    </a:p>
                  </a:txBody>
                  <a:tcPr marT="91425" marB="91425" marR="91425" marL="91425">
                    <a:solidFill>
                      <a:schemeClr val="lt1"/>
                    </a:solidFill>
                  </a:tcPr>
                </a:tc>
                <a:tc>
                  <a:txBody>
                    <a:bodyPr/>
                    <a:lstStyle/>
                    <a:p>
                      <a:pPr indent="0" lvl="0" marL="0" rtl="0" algn="l">
                        <a:spcBef>
                          <a:spcPts val="0"/>
                        </a:spcBef>
                        <a:spcAft>
                          <a:spcPts val="0"/>
                        </a:spcAft>
                        <a:buNone/>
                      </a:pPr>
                      <a:r>
                        <a:rPr lang="en">
                          <a:solidFill>
                            <a:schemeClr val="dk2"/>
                          </a:solidFill>
                        </a:rPr>
                        <a:t>2012</a:t>
                      </a:r>
                      <a:endParaRPr>
                        <a:solidFill>
                          <a:schemeClr val="dk2"/>
                        </a:solidFill>
                      </a:endParaRPr>
                    </a:p>
                  </a:txBody>
                  <a:tcPr marT="91425" marB="91425" marR="91425" marL="91425">
                    <a:solidFill>
                      <a:schemeClr val="lt1"/>
                    </a:solidFill>
                  </a:tcPr>
                </a:tc>
              </a:tr>
              <a:tr h="413625">
                <a:tc>
                  <a:txBody>
                    <a:bodyPr/>
                    <a:lstStyle/>
                    <a:p>
                      <a:pPr indent="0" lvl="0" marL="0" rtl="0" algn="l">
                        <a:spcBef>
                          <a:spcPts val="0"/>
                        </a:spcBef>
                        <a:spcAft>
                          <a:spcPts val="0"/>
                        </a:spcAft>
                        <a:buNone/>
                      </a:pPr>
                      <a:r>
                        <a:rPr lang="en">
                          <a:solidFill>
                            <a:schemeClr val="dk2"/>
                          </a:solidFill>
                        </a:rPr>
                        <a:t>Vijay kumar Sharma</a:t>
                      </a:r>
                      <a:endParaRPr>
                        <a:solidFill>
                          <a:schemeClr val="dk2"/>
                        </a:solidFill>
                      </a:endParaRPr>
                    </a:p>
                  </a:txBody>
                  <a:tcPr marT="91425" marB="91425" marR="91425" marL="91425">
                    <a:solidFill>
                      <a:schemeClr val="lt1"/>
                    </a:solidFill>
                  </a:tcPr>
                </a:tc>
                <a:tc>
                  <a:txBody>
                    <a:bodyPr/>
                    <a:lstStyle/>
                    <a:p>
                      <a:pPr indent="0" lvl="0" marL="0" rtl="0" algn="l">
                        <a:spcBef>
                          <a:spcPts val="0"/>
                        </a:spcBef>
                        <a:spcAft>
                          <a:spcPts val="0"/>
                        </a:spcAft>
                        <a:buNone/>
                      </a:pPr>
                      <a:r>
                        <a:rPr lang="en">
                          <a:solidFill>
                            <a:schemeClr val="dk2"/>
                          </a:solidFill>
                        </a:rPr>
                        <a:t>Director/Board Member </a:t>
                      </a:r>
                      <a:endParaRPr>
                        <a:solidFill>
                          <a:schemeClr val="dk2"/>
                        </a:solidFill>
                      </a:endParaRPr>
                    </a:p>
                  </a:txBody>
                  <a:tcPr marT="91425" marB="91425" marR="91425" marL="91425">
                    <a:solidFill>
                      <a:schemeClr val="lt1"/>
                    </a:solidFill>
                  </a:tcPr>
                </a:tc>
                <a:tc>
                  <a:txBody>
                    <a:bodyPr/>
                    <a:lstStyle/>
                    <a:p>
                      <a:pPr indent="0" lvl="0" marL="0" rtl="0" algn="l">
                        <a:spcBef>
                          <a:spcPts val="0"/>
                        </a:spcBef>
                        <a:spcAft>
                          <a:spcPts val="0"/>
                        </a:spcAft>
                        <a:buNone/>
                      </a:pPr>
                      <a:r>
                        <a:rPr lang="en">
                          <a:solidFill>
                            <a:schemeClr val="dk2"/>
                          </a:solidFill>
                        </a:rPr>
                        <a:t>2018</a:t>
                      </a:r>
                      <a:endParaRPr>
                        <a:solidFill>
                          <a:schemeClr val="dk2"/>
                        </a:solidFill>
                      </a:endParaRPr>
                    </a:p>
                  </a:txBody>
                  <a:tcPr marT="91425" marB="91425" marR="91425" marL="91425">
                    <a:solidFill>
                      <a:schemeClr val="lt1"/>
                    </a:solidFill>
                  </a:tcPr>
                </a:tc>
              </a:tr>
              <a:tr h="413625">
                <a:tc>
                  <a:txBody>
                    <a:bodyPr/>
                    <a:lstStyle/>
                    <a:p>
                      <a:pPr indent="0" lvl="0" marL="0" rtl="0" algn="l">
                        <a:spcBef>
                          <a:spcPts val="0"/>
                        </a:spcBef>
                        <a:spcAft>
                          <a:spcPts val="0"/>
                        </a:spcAft>
                        <a:buNone/>
                      </a:pPr>
                      <a:r>
                        <a:rPr lang="en">
                          <a:solidFill>
                            <a:schemeClr val="dk2"/>
                          </a:solidFill>
                        </a:rPr>
                        <a:t>Anish Dilip shah</a:t>
                      </a:r>
                      <a:endParaRPr>
                        <a:solidFill>
                          <a:schemeClr val="dk2"/>
                        </a:solidFill>
                      </a:endParaRPr>
                    </a:p>
                  </a:txBody>
                  <a:tcPr marT="91425" marB="91425" marR="91425" marL="91425">
                    <a:solidFill>
                      <a:schemeClr val="lt1"/>
                    </a:solidFill>
                  </a:tcPr>
                </a:tc>
                <a:tc>
                  <a:txBody>
                    <a:bodyPr/>
                    <a:lstStyle/>
                    <a:p>
                      <a:pPr indent="0" lvl="0" marL="0" rtl="0" algn="l">
                        <a:spcBef>
                          <a:spcPts val="0"/>
                        </a:spcBef>
                        <a:spcAft>
                          <a:spcPts val="0"/>
                        </a:spcAft>
                        <a:buNone/>
                      </a:pPr>
                      <a:r>
                        <a:rPr lang="en">
                          <a:solidFill>
                            <a:schemeClr val="dk2"/>
                          </a:solidFill>
                        </a:rPr>
                        <a:t>Director/Board Member </a:t>
                      </a:r>
                      <a:endParaRPr>
                        <a:solidFill>
                          <a:schemeClr val="dk2"/>
                        </a:solidFill>
                      </a:endParaRPr>
                    </a:p>
                  </a:txBody>
                  <a:tcPr marT="91425" marB="91425" marR="91425" marL="91425">
                    <a:solidFill>
                      <a:schemeClr val="lt1"/>
                    </a:solidFill>
                  </a:tcPr>
                </a:tc>
                <a:tc>
                  <a:txBody>
                    <a:bodyPr/>
                    <a:lstStyle/>
                    <a:p>
                      <a:pPr indent="0" lvl="0" marL="0" rtl="0" algn="l">
                        <a:spcBef>
                          <a:spcPts val="0"/>
                        </a:spcBef>
                        <a:spcAft>
                          <a:spcPts val="0"/>
                        </a:spcAft>
                        <a:buNone/>
                      </a:pPr>
                      <a:r>
                        <a:rPr lang="en">
                          <a:solidFill>
                            <a:schemeClr val="dk2"/>
                          </a:solidFill>
                        </a:rPr>
                        <a:t>2014</a:t>
                      </a:r>
                      <a:endParaRPr>
                        <a:solidFill>
                          <a:schemeClr val="dk2"/>
                        </a:solidFill>
                      </a:endParaRPr>
                    </a:p>
                  </a:txBody>
                  <a:tcPr marT="91425" marB="91425" marR="91425" marL="91425">
                    <a:solidFill>
                      <a:schemeClr val="lt1"/>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4"/>
          <p:cNvSpPr txBox="1"/>
          <p:nvPr>
            <p:ph idx="1" type="body"/>
          </p:nvPr>
        </p:nvSpPr>
        <p:spPr>
          <a:xfrm>
            <a:off x="143450" y="463575"/>
            <a:ext cx="8853300" cy="3467700"/>
          </a:xfrm>
          <a:prstGeom prst="rect">
            <a:avLst/>
          </a:prstGeom>
        </p:spPr>
        <p:txBody>
          <a:bodyPr anchorCtr="0" anchor="t" bIns="91425" lIns="91425" spcFirstLastPara="1" rIns="91425" wrap="square" tIns="91425">
            <a:noAutofit/>
          </a:bodyPr>
          <a:lstStyle/>
          <a:p>
            <a:pPr indent="0" lvl="0" marL="0" rtl="0" algn="l">
              <a:lnSpc>
                <a:spcPct val="100000"/>
              </a:lnSpc>
              <a:spcBef>
                <a:spcPts val="900"/>
              </a:spcBef>
              <a:spcAft>
                <a:spcPts val="0"/>
              </a:spcAft>
              <a:buClr>
                <a:schemeClr val="dk1"/>
              </a:buClr>
              <a:buSzPts val="935"/>
              <a:buFont typeface="Arial"/>
              <a:buNone/>
            </a:pPr>
            <a:r>
              <a:rPr b="1" lang="en" sz="1475">
                <a:solidFill>
                  <a:schemeClr val="lt1"/>
                </a:solidFill>
                <a:highlight>
                  <a:srgbClr val="FFFFFF"/>
                </a:highlight>
              </a:rPr>
              <a:t>1. Tata Motors:</a:t>
            </a:r>
            <a:endParaRPr b="1" sz="1475">
              <a:solidFill>
                <a:schemeClr val="lt1"/>
              </a:solidFill>
              <a:highlight>
                <a:srgbClr val="FFFFFF"/>
              </a:highlight>
            </a:endParaRPr>
          </a:p>
          <a:p>
            <a:pPr indent="0" lvl="0" marL="0" rtl="0" algn="l">
              <a:lnSpc>
                <a:spcPct val="140000"/>
              </a:lnSpc>
              <a:spcBef>
                <a:spcPts val="900"/>
              </a:spcBef>
              <a:spcAft>
                <a:spcPts val="0"/>
              </a:spcAft>
              <a:buClr>
                <a:schemeClr val="dk1"/>
              </a:buClr>
              <a:buSzPts val="935"/>
              <a:buFont typeface="Arial"/>
              <a:buNone/>
            </a:pPr>
            <a:r>
              <a:rPr lang="en" sz="1120">
                <a:highlight>
                  <a:srgbClr val="FFFFFF"/>
                </a:highlight>
              </a:rPr>
              <a:t>Tata Motors is headquartered in Mumbai, India and is an Indian automotive manufacturing company. Its products ranges from trucks, cars, passenger vans, buses military vehicles and construction equipment. Tata Motors was founded in the year 1945 as locomotive manufacturer and in collaboration with Daimler-Benz AG it’s manufactured its first commercial vehicle in 1954.</a:t>
            </a:r>
            <a:endParaRPr sz="1120">
              <a:highlight>
                <a:srgbClr val="FFFFFF"/>
              </a:highlight>
            </a:endParaRPr>
          </a:p>
          <a:p>
            <a:pPr indent="0" lvl="0" marL="0" rtl="0" algn="l">
              <a:lnSpc>
                <a:spcPct val="100000"/>
              </a:lnSpc>
              <a:spcBef>
                <a:spcPts val="900"/>
              </a:spcBef>
              <a:spcAft>
                <a:spcPts val="0"/>
              </a:spcAft>
              <a:buClr>
                <a:schemeClr val="dk1"/>
              </a:buClr>
              <a:buSzPts val="935"/>
              <a:buFont typeface="Arial"/>
              <a:buNone/>
            </a:pPr>
            <a:r>
              <a:rPr b="1" lang="en" sz="1475">
                <a:solidFill>
                  <a:schemeClr val="lt1"/>
                </a:solidFill>
                <a:highlight>
                  <a:srgbClr val="FFFFFF"/>
                </a:highlight>
              </a:rPr>
              <a:t>2. Maruti Suzuki:</a:t>
            </a:r>
            <a:endParaRPr b="1" sz="1475">
              <a:solidFill>
                <a:schemeClr val="lt1"/>
              </a:solidFill>
              <a:highlight>
                <a:srgbClr val="FFFFFF"/>
              </a:highlight>
            </a:endParaRPr>
          </a:p>
          <a:p>
            <a:pPr indent="0" lvl="0" marL="0" rtl="0" algn="l">
              <a:lnSpc>
                <a:spcPct val="140000"/>
              </a:lnSpc>
              <a:spcBef>
                <a:spcPts val="900"/>
              </a:spcBef>
              <a:spcAft>
                <a:spcPts val="0"/>
              </a:spcAft>
              <a:buClr>
                <a:schemeClr val="dk1"/>
              </a:buClr>
              <a:buSzPts val="935"/>
              <a:buFont typeface="Arial"/>
              <a:buNone/>
            </a:pPr>
            <a:r>
              <a:rPr lang="en" sz="1120">
                <a:highlight>
                  <a:srgbClr val="FFFFFF"/>
                </a:highlight>
              </a:rPr>
              <a:t>Subsidiary of the Japanese automotive manufacturing company Suzuki, Maruti Suzuki was founded in 1981 and is headquartered in New Delhi. Beginning a new chapter in the history of automobiles, Maruti Suzuki India launched the 800, a runaway success which stood for reliability and ease of ownership. Also known as the people’s car manufacturer, it faces stiff competition from other automotive giants such as Hyundai, Ford, Honda, Tata etc.</a:t>
            </a:r>
            <a:endParaRPr sz="1120">
              <a:highlight>
                <a:srgbClr val="FFFFFF"/>
              </a:highlight>
            </a:endParaRPr>
          </a:p>
          <a:p>
            <a:pPr indent="0" lvl="0" marL="0" rtl="0" algn="l">
              <a:lnSpc>
                <a:spcPct val="100000"/>
              </a:lnSpc>
              <a:spcBef>
                <a:spcPts val="900"/>
              </a:spcBef>
              <a:spcAft>
                <a:spcPts val="0"/>
              </a:spcAft>
              <a:buClr>
                <a:schemeClr val="dk1"/>
              </a:buClr>
              <a:buSzPts val="935"/>
              <a:buFont typeface="Arial"/>
              <a:buNone/>
            </a:pPr>
            <a:r>
              <a:rPr b="1" lang="en" sz="1475">
                <a:solidFill>
                  <a:schemeClr val="lt1"/>
                </a:solidFill>
                <a:highlight>
                  <a:srgbClr val="FFFFFF"/>
                </a:highlight>
              </a:rPr>
              <a:t>3. Kia Motors:</a:t>
            </a:r>
            <a:endParaRPr b="1" sz="1475">
              <a:solidFill>
                <a:schemeClr val="lt1"/>
              </a:solidFill>
              <a:highlight>
                <a:srgbClr val="FFFFFF"/>
              </a:highlight>
            </a:endParaRPr>
          </a:p>
          <a:p>
            <a:pPr indent="0" lvl="0" marL="0" rtl="0" algn="l">
              <a:lnSpc>
                <a:spcPct val="140000"/>
              </a:lnSpc>
              <a:spcBef>
                <a:spcPts val="900"/>
              </a:spcBef>
              <a:spcAft>
                <a:spcPts val="0"/>
              </a:spcAft>
              <a:buClr>
                <a:schemeClr val="dk1"/>
              </a:buClr>
              <a:buSzPts val="935"/>
              <a:buFont typeface="Arial"/>
              <a:buNone/>
            </a:pPr>
            <a:r>
              <a:rPr lang="en" sz="1120">
                <a:highlight>
                  <a:srgbClr val="FFFFFF"/>
                </a:highlight>
              </a:rPr>
              <a:t>Kia Motors is an Asian automobile manufacturer company based in Seoul, South Korea. It originated in 1944 as Kyungsung Precision Industry, a bicycle manufacturing company. It was renamed to Kia Industries in 1952</a:t>
            </a:r>
            <a:endParaRPr sz="1120">
              <a:highlight>
                <a:srgbClr val="FFFFFF"/>
              </a:highlight>
            </a:endParaRPr>
          </a:p>
          <a:p>
            <a:pPr indent="0" lvl="0" marL="0" rtl="0" algn="l">
              <a:lnSpc>
                <a:spcPct val="100000"/>
              </a:lnSpc>
              <a:spcBef>
                <a:spcPts val="900"/>
              </a:spcBef>
              <a:spcAft>
                <a:spcPts val="0"/>
              </a:spcAft>
              <a:buClr>
                <a:schemeClr val="dk1"/>
              </a:buClr>
              <a:buSzPts val="935"/>
              <a:buFont typeface="Arial"/>
              <a:buNone/>
            </a:pPr>
            <a:r>
              <a:rPr b="1" lang="en" sz="1475">
                <a:solidFill>
                  <a:schemeClr val="lt1"/>
                </a:solidFill>
                <a:highlight>
                  <a:srgbClr val="FFFFFF"/>
                </a:highlight>
              </a:rPr>
              <a:t>4. Toyota:</a:t>
            </a:r>
            <a:endParaRPr b="1" sz="1475">
              <a:solidFill>
                <a:schemeClr val="lt1"/>
              </a:solidFill>
              <a:highlight>
                <a:srgbClr val="FFFFFF"/>
              </a:highlight>
            </a:endParaRPr>
          </a:p>
          <a:p>
            <a:pPr indent="0" lvl="0" marL="0" rtl="0" algn="l">
              <a:lnSpc>
                <a:spcPct val="100000"/>
              </a:lnSpc>
              <a:spcBef>
                <a:spcPts val="900"/>
              </a:spcBef>
              <a:spcAft>
                <a:spcPts val="0"/>
              </a:spcAft>
              <a:buClr>
                <a:schemeClr val="dk1"/>
              </a:buClr>
              <a:buSzPts val="935"/>
              <a:buFont typeface="Arial"/>
              <a:buNone/>
            </a:pPr>
            <a:r>
              <a:rPr lang="en" sz="1120">
                <a:highlight>
                  <a:srgbClr val="FFFFFF"/>
                </a:highlight>
              </a:rPr>
              <a:t>In the year 1937, Kiichiro Toyoda founded Toyota in Toyota, Aichi, Japan as a Japanese automotive firm manufacturer. Toyota Motor Corporation products include Automobiles, Luxury Vehicles, Commercial Vehicles and Engines under five brands including the Toyota Brand, Hino, Lexus, Ranz and Daihatsu. Owing to their innovative hybrid and environmental technology, they are the leaders in the automotive industry.</a:t>
            </a:r>
            <a:endParaRPr sz="1120">
              <a:highlight>
                <a:srgbClr val="FFFFFF"/>
              </a:highlight>
            </a:endParaRPr>
          </a:p>
          <a:p>
            <a:pPr indent="0" lvl="0" marL="0" rtl="0" algn="l">
              <a:lnSpc>
                <a:spcPct val="105000"/>
              </a:lnSpc>
              <a:spcBef>
                <a:spcPts val="900"/>
              </a:spcBef>
              <a:spcAft>
                <a:spcPts val="0"/>
              </a:spcAft>
              <a:buClr>
                <a:schemeClr val="dk1"/>
              </a:buClr>
              <a:buSzPts val="935"/>
              <a:buFont typeface="Arial"/>
              <a:buNone/>
            </a:pPr>
            <a:r>
              <a:t/>
            </a:r>
            <a:endParaRPr sz="1135">
              <a:solidFill>
                <a:schemeClr val="dk1"/>
              </a:solidFill>
            </a:endParaRPr>
          </a:p>
          <a:p>
            <a:pPr indent="0" lvl="0" marL="0" rtl="0" algn="l">
              <a:lnSpc>
                <a:spcPct val="105000"/>
              </a:lnSpc>
              <a:spcBef>
                <a:spcPts val="0"/>
              </a:spcBef>
              <a:spcAft>
                <a:spcPts val="1200"/>
              </a:spcAft>
              <a:buSzPts val="935"/>
              <a:buNone/>
            </a:pPr>
            <a:r>
              <a:t/>
            </a:r>
            <a:endParaRPr sz="1530"/>
          </a:p>
        </p:txBody>
      </p:sp>
      <p:sp>
        <p:nvSpPr>
          <p:cNvPr id="198" name="Google Shape;198;p24"/>
          <p:cNvSpPr txBox="1"/>
          <p:nvPr>
            <p:ph type="title"/>
          </p:nvPr>
        </p:nvSpPr>
        <p:spPr>
          <a:xfrm>
            <a:off x="200600" y="95550"/>
            <a:ext cx="8520600" cy="31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988" u="sng"/>
              <a:t>Competitors</a:t>
            </a:r>
            <a:endParaRPr b="1" sz="1988" u="sng"/>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5"/>
          <p:cNvSpPr txBox="1"/>
          <p:nvPr>
            <p:ph idx="1" type="body"/>
          </p:nvPr>
        </p:nvSpPr>
        <p:spPr>
          <a:xfrm>
            <a:off x="235500" y="117600"/>
            <a:ext cx="8673000" cy="5025900"/>
          </a:xfrm>
          <a:prstGeom prst="rect">
            <a:avLst/>
          </a:prstGeom>
        </p:spPr>
        <p:txBody>
          <a:bodyPr anchorCtr="0" anchor="t" bIns="91425" lIns="91425" spcFirstLastPara="1" rIns="91425" wrap="square" tIns="91425">
            <a:normAutofit/>
          </a:bodyPr>
          <a:lstStyle/>
          <a:p>
            <a:pPr indent="0" lvl="0" marL="0" rtl="0" algn="l">
              <a:lnSpc>
                <a:spcPct val="150000"/>
              </a:lnSpc>
              <a:spcBef>
                <a:spcPts val="900"/>
              </a:spcBef>
              <a:spcAft>
                <a:spcPts val="0"/>
              </a:spcAft>
              <a:buClr>
                <a:schemeClr val="dk1"/>
              </a:buClr>
              <a:buSzPts val="1100"/>
              <a:buFont typeface="Arial"/>
              <a:buNone/>
            </a:pPr>
            <a:r>
              <a:rPr b="1" lang="en" sz="1500">
                <a:solidFill>
                  <a:schemeClr val="lt1"/>
                </a:solidFill>
              </a:rPr>
              <a:t>5. Volkswagen:</a:t>
            </a:r>
            <a:endParaRPr b="1" sz="1500">
              <a:solidFill>
                <a:schemeClr val="lt1"/>
              </a:solidFill>
            </a:endParaRPr>
          </a:p>
          <a:p>
            <a:pPr indent="0" lvl="0" marL="0" rtl="0" algn="l">
              <a:spcBef>
                <a:spcPts val="900"/>
              </a:spcBef>
              <a:spcAft>
                <a:spcPts val="0"/>
              </a:spcAft>
              <a:buClr>
                <a:schemeClr val="dk1"/>
              </a:buClr>
              <a:buSzPts val="1100"/>
              <a:buFont typeface="Arial"/>
              <a:buNone/>
            </a:pPr>
            <a:r>
              <a:rPr lang="en" sz="1200">
                <a:highlight>
                  <a:srgbClr val="FFFFFF"/>
                </a:highlight>
              </a:rPr>
              <a:t>Founded in 1937 in Wolfsburg, Germany by German Labour Front, Volkswagen is the largest automobile manufacturer in the world. It is the biggest company within the Volkswagen group comprising such brands Audi, Lamborghini, Bentley, Scania, MAN, Skoda and SEAT. Literally translating into ‘People’s car’ Volkswagen was started as a mass market producer of affordable cars in Germany at a time when only 1 out of every 50 Germans could afford a car.</a:t>
            </a:r>
            <a:endParaRPr sz="1200">
              <a:highlight>
                <a:srgbClr val="FFFFFF"/>
              </a:highlight>
            </a:endParaRPr>
          </a:p>
          <a:p>
            <a:pPr indent="0" lvl="0" marL="0" rtl="0" algn="l">
              <a:lnSpc>
                <a:spcPct val="150000"/>
              </a:lnSpc>
              <a:spcBef>
                <a:spcPts val="900"/>
              </a:spcBef>
              <a:spcAft>
                <a:spcPts val="0"/>
              </a:spcAft>
              <a:buClr>
                <a:schemeClr val="dk1"/>
              </a:buClr>
              <a:buSzPts val="1100"/>
              <a:buFont typeface="Arial"/>
              <a:buNone/>
            </a:pPr>
            <a:r>
              <a:rPr b="1" lang="en" sz="1500">
                <a:solidFill>
                  <a:schemeClr val="lt1"/>
                </a:solidFill>
                <a:highlight>
                  <a:srgbClr val="FFFFFF"/>
                </a:highlight>
              </a:rPr>
              <a:t>6. Volvo:</a:t>
            </a:r>
            <a:endParaRPr b="1" sz="1500">
              <a:solidFill>
                <a:schemeClr val="lt1"/>
              </a:solidFill>
              <a:highlight>
                <a:srgbClr val="FFFFFF"/>
              </a:highlight>
            </a:endParaRPr>
          </a:p>
          <a:p>
            <a:pPr indent="0" lvl="0" marL="0" rtl="0" algn="l">
              <a:spcBef>
                <a:spcPts val="900"/>
              </a:spcBef>
              <a:spcAft>
                <a:spcPts val="0"/>
              </a:spcAft>
              <a:buClr>
                <a:schemeClr val="dk1"/>
              </a:buClr>
              <a:buSzPts val="1100"/>
              <a:buFont typeface="Arial"/>
              <a:buNone/>
            </a:pPr>
            <a:r>
              <a:rPr lang="en" sz="1200">
                <a:highlight>
                  <a:srgbClr val="FFFFFF"/>
                </a:highlight>
              </a:rPr>
              <a:t>The Volvo brand, Latin meaning ‘I roll’ is one of the most recognizable brands across the world and identified with a promise of superior performance and reliability. Volvo, the parent brand of Volvo is a world renowned company headquartered in Sweden with operations spread across Europe, America, Africa, Asia and Australia. It manufactures and sells Volvo trucks, cars, construction equipment, buses etc.</a:t>
            </a:r>
            <a:endParaRPr sz="1200">
              <a:highlight>
                <a:srgbClr val="FFFFFF"/>
              </a:highlight>
            </a:endParaRPr>
          </a:p>
          <a:p>
            <a:pPr indent="0" lvl="0" marL="0" rtl="0" algn="l">
              <a:lnSpc>
                <a:spcPct val="150000"/>
              </a:lnSpc>
              <a:spcBef>
                <a:spcPts val="900"/>
              </a:spcBef>
              <a:spcAft>
                <a:spcPts val="0"/>
              </a:spcAft>
              <a:buClr>
                <a:schemeClr val="dk1"/>
              </a:buClr>
              <a:buSzPts val="1100"/>
              <a:buFont typeface="Arial"/>
              <a:buNone/>
            </a:pPr>
            <a:r>
              <a:rPr b="1" lang="en" sz="1500">
                <a:solidFill>
                  <a:schemeClr val="lt1"/>
                </a:solidFill>
                <a:highlight>
                  <a:srgbClr val="FFFFFF"/>
                </a:highlight>
              </a:rPr>
              <a:t>7. Hyundai:</a:t>
            </a:r>
            <a:endParaRPr b="1" sz="1500">
              <a:solidFill>
                <a:schemeClr val="lt1"/>
              </a:solidFill>
              <a:highlight>
                <a:srgbClr val="FFFFFF"/>
              </a:highlight>
            </a:endParaRPr>
          </a:p>
          <a:p>
            <a:pPr indent="0" lvl="0" marL="0" rtl="0" algn="l">
              <a:spcBef>
                <a:spcPts val="900"/>
              </a:spcBef>
              <a:spcAft>
                <a:spcPts val="0"/>
              </a:spcAft>
              <a:buClr>
                <a:schemeClr val="dk1"/>
              </a:buClr>
              <a:buSzPts val="1100"/>
              <a:buFont typeface="Arial"/>
              <a:buNone/>
            </a:pPr>
            <a:r>
              <a:rPr lang="en" sz="1200">
                <a:highlight>
                  <a:srgbClr val="FFFFFF"/>
                </a:highlight>
              </a:rPr>
              <a:t>Hyundai motor company is a Korean car manufacturer company. It employs about 75000 people worldwide. It has an annual capacity of 1.6 million units.</a:t>
            </a:r>
            <a:endParaRPr sz="1200">
              <a:highlight>
                <a:srgbClr val="FFFFFF"/>
              </a:highlight>
            </a:endParaRPr>
          </a:p>
          <a:p>
            <a:pPr indent="0" lvl="0" marL="0" rtl="0" algn="l">
              <a:lnSpc>
                <a:spcPct val="150000"/>
              </a:lnSpc>
              <a:spcBef>
                <a:spcPts val="900"/>
              </a:spcBef>
              <a:spcAft>
                <a:spcPts val="0"/>
              </a:spcAft>
              <a:buClr>
                <a:schemeClr val="dk1"/>
              </a:buClr>
              <a:buSzPts val="1100"/>
              <a:buFont typeface="Arial"/>
              <a:buNone/>
            </a:pPr>
            <a:r>
              <a:rPr b="1" lang="en" sz="1500">
                <a:solidFill>
                  <a:schemeClr val="lt1"/>
                </a:solidFill>
                <a:highlight>
                  <a:srgbClr val="FFFFFF"/>
                </a:highlight>
              </a:rPr>
              <a:t>8. Honda:</a:t>
            </a:r>
            <a:endParaRPr b="1" sz="1500">
              <a:solidFill>
                <a:schemeClr val="lt1"/>
              </a:solidFill>
              <a:highlight>
                <a:srgbClr val="FFFFFF"/>
              </a:highlight>
            </a:endParaRPr>
          </a:p>
          <a:p>
            <a:pPr indent="0" lvl="0" marL="0" rtl="0" algn="l">
              <a:spcBef>
                <a:spcPts val="900"/>
              </a:spcBef>
              <a:spcAft>
                <a:spcPts val="0"/>
              </a:spcAft>
              <a:buClr>
                <a:schemeClr val="dk1"/>
              </a:buClr>
              <a:buSzPts val="1100"/>
              <a:buFont typeface="Arial"/>
              <a:buNone/>
            </a:pPr>
            <a:r>
              <a:rPr lang="en" sz="1200">
                <a:highlight>
                  <a:srgbClr val="FFFFFF"/>
                </a:highlight>
              </a:rPr>
              <a:t>Honda is one of the largest manufacturers of automobiles and motorcycles in the world. It is a Japanese multinational company which operates in North America, Asia and Europe. Honda is also known for the manufacture of aircrafts and power equipment.</a:t>
            </a:r>
            <a:endParaRPr sz="1200">
              <a:highlight>
                <a:srgbClr val="FFFFFF"/>
              </a:highlight>
            </a:endParaRPr>
          </a:p>
          <a:p>
            <a:pPr indent="0" lvl="0" marL="0" rtl="0" algn="l">
              <a:spcBef>
                <a:spcPts val="6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6"/>
          <p:cNvSpPr txBox="1"/>
          <p:nvPr>
            <p:ph type="title"/>
          </p:nvPr>
        </p:nvSpPr>
        <p:spPr>
          <a:xfrm>
            <a:off x="571500" y="504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Automobile Industry Report Summary</a:t>
            </a:r>
            <a:endParaRPr b="1"/>
          </a:p>
        </p:txBody>
      </p:sp>
      <p:sp>
        <p:nvSpPr>
          <p:cNvPr id="209" name="Google Shape;209;p26"/>
          <p:cNvSpPr txBox="1"/>
          <p:nvPr>
            <p:ph idx="1" type="body"/>
          </p:nvPr>
        </p:nvSpPr>
        <p:spPr>
          <a:xfrm>
            <a:off x="285750" y="1089925"/>
            <a:ext cx="5602500" cy="3771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Indian automotive industry has one of the most significant contribution to the country's GDP. The industry has been growing at a rapid pace in recent years, driven by various factors such as rising income levels, increasing urbanization, and favorable government policies.</a:t>
            </a:r>
            <a:endParaRPr/>
          </a:p>
          <a:p>
            <a:pPr indent="-311150" lvl="0" marL="457200" rtl="0" algn="l">
              <a:spcBef>
                <a:spcPts val="0"/>
              </a:spcBef>
              <a:spcAft>
                <a:spcPts val="0"/>
              </a:spcAft>
              <a:buSzPts val="1300"/>
              <a:buChar char="●"/>
            </a:pPr>
            <a:r>
              <a:rPr lang="en"/>
              <a:t>The Indian automotive industry is the third-largest automobile market in the world, after China and the United States. The industry is dominated by two-wheelers, which account for more than 80% of the total vehicles sold in the country. Passenger vehicles and commercial vehicles account for the remaining 20% of the market</a:t>
            </a:r>
            <a:r>
              <a:rPr lang="en">
                <a:latin typeface="Roboto"/>
                <a:ea typeface="Roboto"/>
                <a:cs typeface="Roboto"/>
                <a:sym typeface="Roboto"/>
              </a:rPr>
              <a:t>.</a:t>
            </a:r>
            <a:endParaRPr>
              <a:latin typeface="Roboto"/>
              <a:ea typeface="Roboto"/>
              <a:cs typeface="Roboto"/>
              <a:sym typeface="Roboto"/>
            </a:endParaRPr>
          </a:p>
          <a:p>
            <a:pPr indent="0" lvl="0" marL="457200" rtl="0" algn="l">
              <a:spcBef>
                <a:spcPts val="0"/>
              </a:spcBef>
              <a:spcAft>
                <a:spcPts val="0"/>
              </a:spcAft>
              <a:buNone/>
            </a:pPr>
            <a:r>
              <a:t/>
            </a:r>
            <a:endParaRPr sz="1308">
              <a:solidFill>
                <a:schemeClr val="lt1"/>
              </a:solidFill>
            </a:endParaRPr>
          </a:p>
          <a:p>
            <a:pPr indent="0" lvl="0" marL="0" rtl="0" algn="l">
              <a:spcBef>
                <a:spcPts val="0"/>
              </a:spcBef>
              <a:spcAft>
                <a:spcPts val="0"/>
              </a:spcAft>
              <a:buNone/>
            </a:pPr>
            <a:r>
              <a:rPr lang="en" sz="1200">
                <a:solidFill>
                  <a:schemeClr val="lt1"/>
                </a:solidFill>
              </a:rPr>
              <a:t>References:</a:t>
            </a:r>
            <a:endParaRPr sz="1200">
              <a:solidFill>
                <a:schemeClr val="lt1"/>
              </a:solidFill>
            </a:endParaRPr>
          </a:p>
          <a:p>
            <a:pPr indent="0" lvl="0" marL="0" rtl="0" algn="l">
              <a:spcBef>
                <a:spcPts val="0"/>
              </a:spcBef>
              <a:spcAft>
                <a:spcPts val="0"/>
              </a:spcAft>
              <a:buNone/>
            </a:pPr>
            <a:r>
              <a:rPr lang="en" sz="1200" u="sng">
                <a:solidFill>
                  <a:schemeClr val="hlink"/>
                </a:solidFill>
                <a:hlinkClick r:id="rId3"/>
              </a:rPr>
              <a:t>https://www.ibef.org/industry/india-automobiles</a:t>
            </a:r>
            <a:endParaRPr sz="1200">
              <a:solidFill>
                <a:schemeClr val="lt1"/>
              </a:solidFill>
            </a:endParaRPr>
          </a:p>
          <a:p>
            <a:pPr indent="457200" lvl="0" marL="457200" rtl="0" algn="l">
              <a:spcBef>
                <a:spcPts val="0"/>
              </a:spcBef>
              <a:spcAft>
                <a:spcPts val="0"/>
              </a:spcAft>
              <a:buNone/>
            </a:pPr>
            <a:r>
              <a:rPr lang="en" sz="1200">
                <a:solidFill>
                  <a:schemeClr val="lt1"/>
                </a:solidFill>
              </a:rPr>
              <a:t>	</a:t>
            </a:r>
            <a:endParaRPr sz="1200">
              <a:solidFill>
                <a:schemeClr val="lt1"/>
              </a:solidFill>
            </a:endParaRPr>
          </a:p>
          <a:p>
            <a:pPr indent="0" lvl="0" marL="457200" rtl="0" algn="l">
              <a:spcBef>
                <a:spcPts val="0"/>
              </a:spcBef>
              <a:spcAft>
                <a:spcPts val="0"/>
              </a:spcAft>
              <a:buNone/>
            </a:pPr>
            <a:r>
              <a:t/>
            </a:r>
            <a:endParaRPr sz="1200">
              <a:solidFill>
                <a:schemeClr val="lt1"/>
              </a:solidFill>
            </a:endParaRPr>
          </a:p>
          <a:p>
            <a:pPr indent="0" lvl="0" marL="457200" rtl="0" algn="l">
              <a:spcBef>
                <a:spcPts val="0"/>
              </a:spcBef>
              <a:spcAft>
                <a:spcPts val="1200"/>
              </a:spcAft>
              <a:buNone/>
            </a:pPr>
            <a:r>
              <a:t/>
            </a:r>
            <a:endParaRPr>
              <a:solidFill>
                <a:schemeClr val="lt1"/>
              </a:solidFill>
            </a:endParaRPr>
          </a:p>
        </p:txBody>
      </p:sp>
      <p:pic>
        <p:nvPicPr>
          <p:cNvPr id="210" name="Google Shape;210;p26"/>
          <p:cNvPicPr preferRelativeResize="0"/>
          <p:nvPr/>
        </p:nvPicPr>
        <p:blipFill>
          <a:blip r:embed="rId4">
            <a:alphaModFix/>
          </a:blip>
          <a:stretch>
            <a:fillRect/>
          </a:stretch>
        </p:blipFill>
        <p:spPr>
          <a:xfrm>
            <a:off x="5834650" y="1040100"/>
            <a:ext cx="3066900" cy="15403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6" name="Google Shape;216;p27"/>
          <p:cNvPicPr preferRelativeResize="0"/>
          <p:nvPr/>
        </p:nvPicPr>
        <p:blipFill>
          <a:blip r:embed="rId3">
            <a:alphaModFix/>
          </a:blip>
          <a:stretch>
            <a:fillRect/>
          </a:stretch>
        </p:blipFill>
        <p:spPr>
          <a:xfrm>
            <a:off x="360750" y="481475"/>
            <a:ext cx="8422502" cy="40298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8"/>
          <p:cNvSpPr txBox="1"/>
          <p:nvPr>
            <p:ph idx="1" type="body"/>
          </p:nvPr>
        </p:nvSpPr>
        <p:spPr>
          <a:xfrm>
            <a:off x="360225" y="459000"/>
            <a:ext cx="8142900" cy="3974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sz="1800">
                <a:solidFill>
                  <a:schemeClr val="lt1"/>
                </a:solidFill>
              </a:rPr>
              <a:t>Growth Prospects:</a:t>
            </a:r>
            <a:endParaRPr b="1" sz="1800">
              <a:solidFill>
                <a:schemeClr val="lt1"/>
              </a:solidFill>
            </a:endParaRPr>
          </a:p>
          <a:p>
            <a:pPr indent="0" lvl="0" marL="0" rtl="0" algn="l">
              <a:spcBef>
                <a:spcPts val="0"/>
              </a:spcBef>
              <a:spcAft>
                <a:spcPts val="0"/>
              </a:spcAft>
              <a:buNone/>
            </a:pPr>
            <a:r>
              <a:rPr lang="en" sz="1500">
                <a:highlight>
                  <a:srgbClr val="FFFFFF"/>
                </a:highlight>
              </a:rPr>
              <a:t>According to the report, the Indian automotive industry is expected to reach $300 billion by 2026. The growth is driven by several factors such as rising incomes, urbanization and favorable government policies. The Indian government has taken various measures to encourage the growth of the auto industry, such as lowering taxes on electric vehicles and encouraging the development of charging infrastructure. Several key factors that are influencing the growth of the Indian automotive industry are:</a:t>
            </a:r>
            <a:endParaRPr sz="1500">
              <a:highlight>
                <a:srgbClr val="FFFFFF"/>
              </a:highlight>
            </a:endParaRPr>
          </a:p>
          <a:p>
            <a:pPr indent="0" lvl="0" marL="0" rtl="0" algn="l">
              <a:spcBef>
                <a:spcPts val="0"/>
              </a:spcBef>
              <a:spcAft>
                <a:spcPts val="0"/>
              </a:spcAft>
              <a:buNone/>
            </a:pPr>
            <a:r>
              <a:rPr b="1" lang="en" sz="1450">
                <a:latin typeface="Roboto"/>
                <a:ea typeface="Roboto"/>
                <a:cs typeface="Roboto"/>
                <a:sym typeface="Roboto"/>
              </a:rPr>
              <a:t>Economic Growth</a:t>
            </a:r>
            <a:r>
              <a:rPr lang="en" sz="1450">
                <a:latin typeface="Roboto"/>
                <a:ea typeface="Roboto"/>
                <a:cs typeface="Roboto"/>
                <a:sym typeface="Roboto"/>
              </a:rPr>
              <a:t>: The growth of the automotive industry is closely tied to the overall economic health of the country. As India continues to experience economic growth, the demand for automobiles is likely to rise.</a:t>
            </a:r>
            <a:endParaRPr sz="1450">
              <a:latin typeface="Roboto"/>
              <a:ea typeface="Roboto"/>
              <a:cs typeface="Roboto"/>
              <a:sym typeface="Roboto"/>
            </a:endParaRPr>
          </a:p>
          <a:p>
            <a:pPr indent="0" lvl="0" marL="0" rtl="0" algn="l">
              <a:spcBef>
                <a:spcPts val="0"/>
              </a:spcBef>
              <a:spcAft>
                <a:spcPts val="0"/>
              </a:spcAft>
              <a:buNone/>
            </a:pPr>
            <a:r>
              <a:rPr b="1" lang="en" sz="1450">
                <a:latin typeface="Roboto"/>
                <a:ea typeface="Roboto"/>
                <a:cs typeface="Roboto"/>
                <a:sym typeface="Roboto"/>
              </a:rPr>
              <a:t>Rising Middle Class</a:t>
            </a:r>
            <a:r>
              <a:rPr lang="en" sz="1450">
                <a:latin typeface="Roboto"/>
                <a:ea typeface="Roboto"/>
                <a:cs typeface="Roboto"/>
                <a:sym typeface="Roboto"/>
              </a:rPr>
              <a:t>: The expanding middle class in India has more disposable income, contributing to increased consumer spending on automobiles.</a:t>
            </a:r>
            <a:endParaRPr sz="1450">
              <a:latin typeface="Roboto"/>
              <a:ea typeface="Roboto"/>
              <a:cs typeface="Roboto"/>
              <a:sym typeface="Roboto"/>
            </a:endParaRPr>
          </a:p>
          <a:p>
            <a:pPr indent="0" lvl="0" marL="0" rtl="0" algn="l">
              <a:spcBef>
                <a:spcPts val="0"/>
              </a:spcBef>
              <a:spcAft>
                <a:spcPts val="0"/>
              </a:spcAft>
              <a:buNone/>
            </a:pPr>
            <a:r>
              <a:rPr b="1" lang="en" sz="1450">
                <a:latin typeface="Roboto"/>
                <a:ea typeface="Roboto"/>
                <a:cs typeface="Roboto"/>
                <a:sym typeface="Roboto"/>
              </a:rPr>
              <a:t>Increasing Urbanization</a:t>
            </a:r>
            <a:r>
              <a:rPr lang="en" sz="1450">
                <a:latin typeface="Roboto"/>
                <a:ea typeface="Roboto"/>
                <a:cs typeface="Roboto"/>
                <a:sym typeface="Roboto"/>
              </a:rPr>
              <a:t>: Urbanization and the growth of cities lead to a higher demand for personal and commercial transportation.</a:t>
            </a:r>
            <a:endParaRPr sz="1450">
              <a:latin typeface="Roboto"/>
              <a:ea typeface="Roboto"/>
              <a:cs typeface="Roboto"/>
              <a:sym typeface="Roboto"/>
            </a:endParaRPr>
          </a:p>
          <a:p>
            <a:pPr indent="0" lvl="0" marL="0" rtl="0" algn="l">
              <a:spcBef>
                <a:spcPts val="0"/>
              </a:spcBef>
              <a:spcAft>
                <a:spcPts val="0"/>
              </a:spcAft>
              <a:buNone/>
            </a:pPr>
            <a:r>
              <a:t/>
            </a:r>
            <a:endParaRPr sz="1500">
              <a:highlight>
                <a:srgbClr val="FFFFFF"/>
              </a:highlight>
            </a:endParaRPr>
          </a:p>
          <a:p>
            <a:pPr indent="0" lvl="0" marL="0" rtl="0" algn="l">
              <a:spcBef>
                <a:spcPts val="0"/>
              </a:spcBef>
              <a:spcAft>
                <a:spcPts val="0"/>
              </a:spcAft>
              <a:buNone/>
            </a:pPr>
            <a:r>
              <a:rPr b="1" lang="en" sz="1800">
                <a:solidFill>
                  <a:schemeClr val="lt1"/>
                </a:solidFill>
              </a:rPr>
              <a:t>Market Overview:</a:t>
            </a:r>
            <a:endParaRPr b="1" sz="1800">
              <a:solidFill>
                <a:schemeClr val="lt1"/>
              </a:solidFill>
            </a:endParaRPr>
          </a:p>
          <a:p>
            <a:pPr indent="0" lvl="0" marL="0" rtl="0" algn="l">
              <a:spcBef>
                <a:spcPts val="0"/>
              </a:spcBef>
              <a:spcAft>
                <a:spcPts val="0"/>
              </a:spcAft>
              <a:buNone/>
            </a:pPr>
            <a:r>
              <a:rPr lang="en" sz="1500">
                <a:highlight>
                  <a:srgbClr val="FFFFFF"/>
                </a:highlight>
              </a:rPr>
              <a:t>The Indian automobile industry is the third largest automobile market in the world after China and the United States. Two-wheelers dominate the industry, accounting for more than 80% of all vehicles sold in the country. Passenger cars and commercial vehicles make up the remaining 20% ​​of the market. </a:t>
            </a:r>
            <a:endParaRPr sz="1500">
              <a:highlight>
                <a:srgbClr val="FFFFFF"/>
              </a:highlight>
            </a:endParaRPr>
          </a:p>
          <a:p>
            <a:pPr indent="0" lvl="0" marL="0" rtl="0" algn="l">
              <a:spcBef>
                <a:spcPts val="0"/>
              </a:spcBef>
              <a:spcAft>
                <a:spcPts val="0"/>
              </a:spcAft>
              <a:buNone/>
            </a:pPr>
            <a:r>
              <a:rPr lang="en" sz="1500">
                <a:highlight>
                  <a:srgbClr val="FFFFFF"/>
                </a:highlight>
              </a:rPr>
              <a:t>  </a:t>
            </a:r>
            <a:endParaRPr sz="1500">
              <a:highlight>
                <a:srgbClr val="FFFFFF"/>
              </a:highlight>
            </a:endParaRPr>
          </a:p>
          <a:p>
            <a:pPr indent="0" lvl="0" marL="0" rtl="0" algn="l">
              <a:spcBef>
                <a:spcPts val="0"/>
              </a:spcBef>
              <a:spcAft>
                <a:spcPts val="0"/>
              </a:spcAft>
              <a:buNone/>
            </a:pPr>
            <a:r>
              <a:rPr lang="en" sz="1500">
                <a:highlight>
                  <a:srgbClr val="FFFFFF"/>
                </a:highlight>
              </a:rPr>
              <a:t>The Indian automobile industry is highly competitive, with both domestic and international players operating in the market. The industry is dominated by a few big players like Maruti Suzuki, Hyundai and Tata Motors. These players have a significant market share and Maruti Suzuki alone accounts for more than 50% of the passenger car market.</a:t>
            </a:r>
            <a:endParaRPr sz="1500">
              <a:highlight>
                <a:srgbClr val="FFFFFF"/>
              </a:highlight>
            </a:endParaRPr>
          </a:p>
          <a:p>
            <a:pPr indent="0" lvl="0" marL="0" rtl="0" algn="l">
              <a:spcBef>
                <a:spcPts val="0"/>
              </a:spcBef>
              <a:spcAft>
                <a:spcPts val="0"/>
              </a:spcAft>
              <a:buNone/>
            </a:pPr>
            <a:r>
              <a:t/>
            </a:r>
            <a:endParaRPr sz="1500">
              <a:solidFill>
                <a:schemeClr val="lt1"/>
              </a:solidFill>
              <a:highlight>
                <a:srgbClr val="FFFFFF"/>
              </a:highlight>
            </a:endParaRPr>
          </a:p>
          <a:p>
            <a:pPr indent="0" lvl="0" marL="0" rtl="0" algn="l">
              <a:spcBef>
                <a:spcPts val="0"/>
              </a:spcBef>
              <a:spcAft>
                <a:spcPts val="0"/>
              </a:spcAft>
              <a:buNone/>
            </a:pPr>
            <a:r>
              <a:t/>
            </a:r>
            <a:endParaRPr sz="1050">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9"/>
          <p:cNvSpPr txBox="1"/>
          <p:nvPr>
            <p:ph idx="1" type="body"/>
          </p:nvPr>
        </p:nvSpPr>
        <p:spPr>
          <a:xfrm>
            <a:off x="334225" y="355025"/>
            <a:ext cx="8628000" cy="4424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sz="1900">
                <a:solidFill>
                  <a:schemeClr val="lt1"/>
                </a:solidFill>
              </a:rPr>
              <a:t>Recent Trends and Strategies:</a:t>
            </a:r>
            <a:endParaRPr b="1" sz="1900">
              <a:solidFill>
                <a:schemeClr val="lt1"/>
              </a:solidFill>
            </a:endParaRPr>
          </a:p>
          <a:p>
            <a:pPr indent="0" lvl="0" marL="0" rtl="0" algn="l">
              <a:spcBef>
                <a:spcPts val="0"/>
              </a:spcBef>
              <a:spcAft>
                <a:spcPts val="0"/>
              </a:spcAft>
              <a:buNone/>
            </a:pPr>
            <a:r>
              <a:rPr lang="en" sz="1400"/>
              <a:t>The shift towards electric vehicles is one of the major trends in the Indian automotive industry. The Indian government has been taking various measures to promote the adoption of electric vehicles, such as reducing taxes on electric vehicles and providing incentives for the development of charging infrastructure. The industry players have also been investing in the development of electric vehicles, with many new electric vehicles being launched in the market in recent years.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Recent trends in the Indian automotive sector include a notable shift towards electric vehicles, the integration of advanced technologies such as artificial intelligence, machine learning, and the Internet of Things (IoT), and the emergence of new business models like car-sharing and ride-hailing. Industry players are responding by investing in research and development, expanding their product portfolios, and forming strategic partnerships to stay competitive</a:t>
            </a:r>
            <a:endParaRPr sz="1400"/>
          </a:p>
          <a:p>
            <a:pPr indent="0" lvl="0" marL="0" rtl="0" algn="l">
              <a:spcBef>
                <a:spcPts val="0"/>
              </a:spcBef>
              <a:spcAft>
                <a:spcPts val="0"/>
              </a:spcAft>
              <a:buNone/>
            </a:pPr>
            <a:r>
              <a:t/>
            </a:r>
            <a:endParaRPr sz="1550">
              <a:solidFill>
                <a:schemeClr val="lt1"/>
              </a:solidFill>
            </a:endParaRPr>
          </a:p>
          <a:p>
            <a:pPr indent="0" lvl="0" marL="0" rtl="0" algn="l">
              <a:spcBef>
                <a:spcPts val="0"/>
              </a:spcBef>
              <a:spcAft>
                <a:spcPts val="0"/>
              </a:spcAft>
              <a:buNone/>
            </a:pPr>
            <a:r>
              <a:rPr b="1" lang="en" sz="1808">
                <a:solidFill>
                  <a:schemeClr val="lt1"/>
                </a:solidFill>
              </a:rPr>
              <a:t>Growth drivers and opportunities:</a:t>
            </a:r>
            <a:endParaRPr b="1" sz="1808">
              <a:solidFill>
                <a:schemeClr val="lt1"/>
              </a:solidFill>
            </a:endParaRPr>
          </a:p>
          <a:p>
            <a:pPr indent="0" lvl="0" marL="0" rtl="0" algn="l">
              <a:spcBef>
                <a:spcPts val="0"/>
              </a:spcBef>
              <a:spcAft>
                <a:spcPts val="0"/>
              </a:spcAft>
              <a:buNone/>
            </a:pPr>
            <a:r>
              <a:rPr lang="en" sz="1392"/>
              <a:t>The Indian automotive indu</a:t>
            </a:r>
            <a:r>
              <a:rPr lang="en" sz="1379"/>
              <a:t>stry is driven by various factors such as rising income levels, increasing urbanization, and favorable government policies. The rising income levels and increasing urbanization are driving the demand for vehicles in the country. The favorable government policies such as reduced taxes on electric vehicles and incentives for the development of charging infrastructure are driving the growth of the electric vehicle market in the country.</a:t>
            </a:r>
            <a:endParaRPr sz="1379"/>
          </a:p>
          <a:p>
            <a:pPr indent="0" lvl="0" marL="0" rtl="0" algn="l">
              <a:spcBef>
                <a:spcPts val="0"/>
              </a:spcBef>
              <a:spcAft>
                <a:spcPts val="0"/>
              </a:spcAft>
              <a:buNone/>
            </a:pPr>
            <a:r>
              <a:t/>
            </a:r>
            <a:endParaRPr sz="1379"/>
          </a:p>
          <a:p>
            <a:pPr indent="0" lvl="0" marL="0" rtl="0" algn="l">
              <a:spcBef>
                <a:spcPts val="0"/>
              </a:spcBef>
              <a:spcAft>
                <a:spcPts val="0"/>
              </a:spcAft>
              <a:buNone/>
            </a:pPr>
            <a:r>
              <a:rPr lang="en" sz="1379"/>
              <a:t>Additionally, there are many prospects for expansion in the Indian automobile sector, including the creation of new technology, the expansion of product portfolios, and the entry into new markets. The development of new technologies such as electric vehicles, advanced driver assistance systems, and connected cars presents significant opportunities for growth in the industry. The expansion of product portfolios and the entry into new markets also present significant opportunities for growth in the industry.</a:t>
            </a:r>
            <a:endParaRPr sz="1379"/>
          </a:p>
          <a:p>
            <a:pPr indent="0" lvl="0" marL="0" rtl="0" algn="l">
              <a:spcBef>
                <a:spcPts val="0"/>
              </a:spcBef>
              <a:spcAft>
                <a:spcPts val="0"/>
              </a:spcAft>
              <a:buNone/>
            </a:pPr>
            <a:r>
              <a:t/>
            </a:r>
            <a:endParaRPr sz="1521">
              <a:solidFill>
                <a:srgbClr val="000000"/>
              </a:solidFill>
            </a:endParaRPr>
          </a:p>
          <a:p>
            <a:pPr indent="0" lvl="0" marL="0" rtl="0" algn="l">
              <a:spcBef>
                <a:spcPts val="0"/>
              </a:spcBef>
              <a:spcAft>
                <a:spcPts val="0"/>
              </a:spcAft>
              <a:buNone/>
            </a:pPr>
            <a:r>
              <a:t/>
            </a:r>
            <a:endParaRPr sz="1050">
              <a:solidFill>
                <a:srgbClr val="000000"/>
              </a:solidFill>
              <a:latin typeface="Roboto"/>
              <a:ea typeface="Roboto"/>
              <a:cs typeface="Roboto"/>
              <a:sym typeface="Roboto"/>
            </a:endParaRPr>
          </a:p>
          <a:p>
            <a:pPr indent="0" lvl="0" marL="0" rtl="0" algn="l">
              <a:spcBef>
                <a:spcPts val="0"/>
              </a:spcBef>
              <a:spcAft>
                <a:spcPts val="0"/>
              </a:spcAft>
              <a:buNone/>
            </a:pPr>
            <a:r>
              <a:t/>
            </a:r>
            <a:endParaRPr sz="15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0"/>
          <p:cNvSpPr txBox="1"/>
          <p:nvPr>
            <p:ph idx="1" type="body"/>
          </p:nvPr>
        </p:nvSpPr>
        <p:spPr>
          <a:xfrm>
            <a:off x="697925" y="614800"/>
            <a:ext cx="7505700" cy="4267800"/>
          </a:xfrm>
          <a:prstGeom prst="rect">
            <a:avLst/>
          </a:prstGeom>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None/>
            </a:pPr>
            <a:r>
              <a:rPr lang="en" sz="1200"/>
              <a:t>The Industry report includes a comprehensive list of key contacts in the Indian automotive industry. These associations include industry associations, government agencies and industry players. Industry organizations such as the Society of Indian Automobile Manufacturers (SIAM) and the Auto Parts Manufacturers Association of India (ACMA) play an important role in promoting the growth of the industry. Government agencies such as the Ministry of Heavy Industries and Public Enterprises and the Ministry of Road Transport and Highways are responsible for developing policies and regulations for the sector. Industry players like Mahindra &amp; Mahindra, Maruti Suzuki, Hyundai and Tata Motors are the major players in the industry and play a major role in driving the growth of the industry.</a:t>
            </a:r>
            <a:endParaRPr sz="1200"/>
          </a:p>
          <a:p>
            <a:pPr indent="0" lvl="0" marL="0" rtl="0" algn="l">
              <a:lnSpc>
                <a:spcPct val="115000"/>
              </a:lnSpc>
              <a:spcBef>
                <a:spcPts val="1200"/>
              </a:spcBef>
              <a:spcAft>
                <a:spcPts val="0"/>
              </a:spcAft>
              <a:buNone/>
            </a:pPr>
            <a:r>
              <a:rPr lang="en" sz="1200"/>
              <a:t>The export of autos had a significant increase, rising from 4,134,047 units in the fiscal year 2020-21 to 5,617,246 units in the fiscal year 2021-22, representing a notable growth rate of 35.9%.According to the Society of Indian Automobile Manufacturers (SIAM), the automotive sector creates jobs for 13 individuals each truck, 6 individuals per vehicle, 4 individuals per three-wheeler, and 1 individual per two-wheeler.The trucking market in India is projected to expand by more than four times by the year 2050.   The number of trucks is projected to increase by more than four times, from 4 million in 2022 to over 17 million trucks by 2050.</a:t>
            </a:r>
            <a:endParaRPr sz="1200"/>
          </a:p>
          <a:p>
            <a:pPr indent="0" lvl="0" marL="0" rtl="0" algn="l">
              <a:lnSpc>
                <a:spcPct val="115000"/>
              </a:lnSpc>
              <a:spcBef>
                <a:spcPts val="1200"/>
              </a:spcBef>
              <a:spcAft>
                <a:spcPts val="0"/>
              </a:spcAft>
              <a:buNone/>
            </a:pPr>
            <a:r>
              <a:t/>
            </a:r>
            <a:endParaRPr sz="1200"/>
          </a:p>
          <a:p>
            <a:pPr indent="0" lvl="0" marL="0" rtl="0" algn="l">
              <a:lnSpc>
                <a:spcPct val="115000"/>
              </a:lnSpc>
              <a:spcBef>
                <a:spcPts val="1200"/>
              </a:spcBef>
              <a:spcAft>
                <a:spcPts val="0"/>
              </a:spcAft>
              <a:buNone/>
            </a:pPr>
            <a:r>
              <a:rPr b="1" lang="en" sz="1500">
                <a:solidFill>
                  <a:schemeClr val="lt1"/>
                </a:solidFill>
              </a:rPr>
              <a:t>CONCLUSION</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200"/>
              <a:t>In conclusion, the Indian automotive industry presents significant opportunities for growth, driven by a confluence of factors. The dynamic landscape, marked by a shift towards electric vehicles, technological advancements, and evolving business models, underlines the industry's potential for continued expansion.</a:t>
            </a:r>
            <a:endParaRPr b="1" sz="1200"/>
          </a:p>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idx="1" type="body"/>
          </p:nvPr>
        </p:nvSpPr>
        <p:spPr>
          <a:xfrm>
            <a:off x="311700" y="244400"/>
            <a:ext cx="8286600" cy="469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200">
              <a:solidFill>
                <a:srgbClr val="0F0F0F"/>
              </a:solidFill>
              <a:latin typeface="Roboto"/>
              <a:ea typeface="Roboto"/>
              <a:cs typeface="Roboto"/>
              <a:sym typeface="Roboto"/>
            </a:endParaRPr>
          </a:p>
          <a:p>
            <a:pPr indent="0" lvl="0" marL="0" rtl="0" algn="l">
              <a:spcBef>
                <a:spcPts val="1200"/>
              </a:spcBef>
              <a:spcAft>
                <a:spcPts val="1200"/>
              </a:spcAft>
              <a:buNone/>
            </a:pPr>
            <a:r>
              <a:t/>
            </a:r>
            <a:endParaRPr sz="1500">
              <a:solidFill>
                <a:schemeClr val="lt1"/>
              </a:solidFill>
              <a:latin typeface="Roboto"/>
              <a:ea typeface="Roboto"/>
              <a:cs typeface="Roboto"/>
              <a:sym typeface="Roboto"/>
            </a:endParaRPr>
          </a:p>
        </p:txBody>
      </p:sp>
      <p:graphicFrame>
        <p:nvGraphicFramePr>
          <p:cNvPr id="135" name="Google Shape;135;p14"/>
          <p:cNvGraphicFramePr/>
          <p:nvPr/>
        </p:nvGraphicFramePr>
        <p:xfrm>
          <a:off x="952500" y="1320700"/>
          <a:ext cx="3000000" cy="3000000"/>
        </p:xfrm>
        <a:graphic>
          <a:graphicData uri="http://schemas.openxmlformats.org/drawingml/2006/table">
            <a:tbl>
              <a:tblPr>
                <a:noFill/>
                <a:tableStyleId>{DD3AD1A7-FB28-4A2A-9877-959EF9042A44}</a:tableStyleId>
              </a:tblPr>
              <a:tblGrid>
                <a:gridCol w="3563925"/>
                <a:gridCol w="3563925"/>
              </a:tblGrid>
              <a:tr h="410950">
                <a:tc>
                  <a:txBody>
                    <a:bodyPr/>
                    <a:lstStyle/>
                    <a:p>
                      <a:pPr indent="0" lvl="0" marL="0" rtl="0" algn="l">
                        <a:spcBef>
                          <a:spcPts val="0"/>
                        </a:spcBef>
                        <a:spcAft>
                          <a:spcPts val="0"/>
                        </a:spcAft>
                        <a:buNone/>
                      </a:pPr>
                      <a:r>
                        <a:rPr lang="en"/>
                        <a:t>Name</a:t>
                      </a:r>
                      <a:endParaRPr/>
                    </a:p>
                  </a:txBody>
                  <a:tcPr marT="91425" marB="91425" marR="91425" marL="91425"/>
                </a:tc>
                <a:tc>
                  <a:txBody>
                    <a:bodyPr/>
                    <a:lstStyle/>
                    <a:p>
                      <a:pPr indent="0" lvl="0" marL="0" rtl="0" algn="l">
                        <a:spcBef>
                          <a:spcPts val="0"/>
                        </a:spcBef>
                        <a:spcAft>
                          <a:spcPts val="0"/>
                        </a:spcAft>
                        <a:buNone/>
                      </a:pPr>
                      <a:r>
                        <a:rPr lang="en"/>
                        <a:t>ID Number</a:t>
                      </a:r>
                      <a:endParaRPr/>
                    </a:p>
                  </a:txBody>
                  <a:tcPr marT="91425" marB="91425" marR="91425" marL="91425"/>
                </a:tc>
              </a:tr>
              <a:tr h="410950">
                <a:tc>
                  <a:txBody>
                    <a:bodyPr/>
                    <a:lstStyle/>
                    <a:p>
                      <a:pPr indent="0" lvl="0" marL="0" rtl="0" algn="l">
                        <a:spcBef>
                          <a:spcPts val="0"/>
                        </a:spcBef>
                        <a:spcAft>
                          <a:spcPts val="0"/>
                        </a:spcAft>
                        <a:buNone/>
                      </a:pPr>
                      <a:r>
                        <a:rPr lang="en"/>
                        <a:t>SARTHAK AGARWAL</a:t>
                      </a:r>
                      <a:endParaRPr/>
                    </a:p>
                  </a:txBody>
                  <a:tcPr marT="91425" marB="91425" marR="91425" marL="91425"/>
                </a:tc>
                <a:tc>
                  <a:txBody>
                    <a:bodyPr/>
                    <a:lstStyle/>
                    <a:p>
                      <a:pPr indent="0" lvl="0" marL="0" rtl="0" algn="l">
                        <a:spcBef>
                          <a:spcPts val="0"/>
                        </a:spcBef>
                        <a:spcAft>
                          <a:spcPts val="0"/>
                        </a:spcAft>
                        <a:buNone/>
                      </a:pPr>
                      <a:r>
                        <a:rPr lang="en"/>
                        <a:t>2021A4PS3087H</a:t>
                      </a:r>
                      <a:endParaRPr/>
                    </a:p>
                  </a:txBody>
                  <a:tcPr marT="91425" marB="91425" marR="91425" marL="91425"/>
                </a:tc>
              </a:tr>
              <a:tr h="374075">
                <a:tc>
                  <a:txBody>
                    <a:bodyPr/>
                    <a:lstStyle/>
                    <a:p>
                      <a:pPr indent="0" lvl="0" marL="0" rtl="0" algn="l">
                        <a:spcBef>
                          <a:spcPts val="0"/>
                        </a:spcBef>
                        <a:spcAft>
                          <a:spcPts val="0"/>
                        </a:spcAft>
                        <a:buNone/>
                      </a:pPr>
                      <a:r>
                        <a:rPr lang="en"/>
                        <a:t>AMOL BIMLESH AUDICHYA</a:t>
                      </a:r>
                      <a:endParaRPr/>
                    </a:p>
                  </a:txBody>
                  <a:tcPr marT="91425" marB="91425" marR="91425" marL="91425"/>
                </a:tc>
                <a:tc>
                  <a:txBody>
                    <a:bodyPr/>
                    <a:lstStyle/>
                    <a:p>
                      <a:pPr indent="0" lvl="0" marL="0" rtl="0" algn="l">
                        <a:spcBef>
                          <a:spcPts val="0"/>
                        </a:spcBef>
                        <a:spcAft>
                          <a:spcPts val="0"/>
                        </a:spcAft>
                        <a:buNone/>
                      </a:pPr>
                      <a:r>
                        <a:rPr lang="en"/>
                        <a:t>2021A7PS1830H</a:t>
                      </a:r>
                      <a:endParaRPr/>
                    </a:p>
                  </a:txBody>
                  <a:tcPr marT="91425" marB="91425" marR="91425" marL="91425"/>
                </a:tc>
              </a:tr>
              <a:tr h="374075">
                <a:tc>
                  <a:txBody>
                    <a:bodyPr/>
                    <a:lstStyle/>
                    <a:p>
                      <a:pPr indent="0" lvl="0" marL="0" rtl="0" algn="l">
                        <a:spcBef>
                          <a:spcPts val="0"/>
                        </a:spcBef>
                        <a:spcAft>
                          <a:spcPts val="0"/>
                        </a:spcAft>
                        <a:buNone/>
                      </a:pPr>
                      <a:r>
                        <a:rPr lang="en"/>
                        <a:t>CHIRAG NANDA</a:t>
                      </a:r>
                      <a:endParaRPr/>
                    </a:p>
                  </a:txBody>
                  <a:tcPr marT="91425" marB="91425" marR="91425" marL="91425"/>
                </a:tc>
                <a:tc>
                  <a:txBody>
                    <a:bodyPr/>
                    <a:lstStyle/>
                    <a:p>
                      <a:pPr indent="0" lvl="0" marL="0" rtl="0" algn="l">
                        <a:spcBef>
                          <a:spcPts val="0"/>
                        </a:spcBef>
                        <a:spcAft>
                          <a:spcPts val="0"/>
                        </a:spcAft>
                        <a:buNone/>
                      </a:pPr>
                      <a:r>
                        <a:rPr lang="en"/>
                        <a:t>2021A1PS3052H</a:t>
                      </a:r>
                      <a:endParaRPr/>
                    </a:p>
                  </a:txBody>
                  <a:tcPr marT="91425" marB="91425" marR="91425" marL="91425"/>
                </a:tc>
              </a:tr>
              <a:tr h="410950">
                <a:tc>
                  <a:txBody>
                    <a:bodyPr/>
                    <a:lstStyle/>
                    <a:p>
                      <a:pPr indent="0" lvl="0" marL="0" rtl="0" algn="l">
                        <a:spcBef>
                          <a:spcPts val="0"/>
                        </a:spcBef>
                        <a:spcAft>
                          <a:spcPts val="0"/>
                        </a:spcAft>
                        <a:buNone/>
                      </a:pPr>
                      <a:r>
                        <a:rPr lang="en"/>
                        <a:t>SONAKSHI SHARAN</a:t>
                      </a:r>
                      <a:endParaRPr/>
                    </a:p>
                  </a:txBody>
                  <a:tcPr marT="91425" marB="91425" marR="91425" marL="91425"/>
                </a:tc>
                <a:tc>
                  <a:txBody>
                    <a:bodyPr/>
                    <a:lstStyle/>
                    <a:p>
                      <a:pPr indent="0" lvl="0" marL="0" rtl="0" algn="l">
                        <a:spcBef>
                          <a:spcPts val="0"/>
                        </a:spcBef>
                        <a:spcAft>
                          <a:spcPts val="0"/>
                        </a:spcAft>
                        <a:buNone/>
                      </a:pPr>
                      <a:r>
                        <a:rPr lang="en"/>
                        <a:t>2021A8PS3002H</a:t>
                      </a:r>
                      <a:endParaRPr/>
                    </a:p>
                  </a:txBody>
                  <a:tcPr marT="91425" marB="91425" marR="91425" marL="91425"/>
                </a:tc>
              </a:tr>
              <a:tr h="374075">
                <a:tc>
                  <a:txBody>
                    <a:bodyPr/>
                    <a:lstStyle/>
                    <a:p>
                      <a:pPr indent="0" lvl="0" marL="0" rtl="0" algn="l">
                        <a:spcBef>
                          <a:spcPts val="0"/>
                        </a:spcBef>
                        <a:spcAft>
                          <a:spcPts val="0"/>
                        </a:spcAft>
                        <a:buNone/>
                      </a:pPr>
                      <a:r>
                        <a:rPr lang="en"/>
                        <a:t>JAYANTH REDDY NAREDDY</a:t>
                      </a:r>
                      <a:endParaRPr/>
                    </a:p>
                  </a:txBody>
                  <a:tcPr marT="91425" marB="91425" marR="91425" marL="91425"/>
                </a:tc>
                <a:tc>
                  <a:txBody>
                    <a:bodyPr/>
                    <a:lstStyle/>
                    <a:p>
                      <a:pPr indent="0" lvl="0" marL="0" rtl="0" algn="l">
                        <a:spcBef>
                          <a:spcPts val="0"/>
                        </a:spcBef>
                        <a:spcAft>
                          <a:spcPts val="0"/>
                        </a:spcAft>
                        <a:buNone/>
                      </a:pPr>
                      <a:r>
                        <a:rPr lang="en"/>
                        <a:t>2021A4PS1620H</a:t>
                      </a:r>
                      <a:endParaRPr/>
                    </a:p>
                  </a:txBody>
                  <a:tcPr marT="91425" marB="91425" marR="91425" marL="91425"/>
                </a:tc>
              </a:tr>
              <a:tr h="374075">
                <a:tc>
                  <a:txBody>
                    <a:bodyPr/>
                    <a:lstStyle/>
                    <a:p>
                      <a:pPr indent="0" lvl="0" marL="0" rtl="0" algn="l">
                        <a:spcBef>
                          <a:spcPts val="0"/>
                        </a:spcBef>
                        <a:spcAft>
                          <a:spcPts val="0"/>
                        </a:spcAft>
                        <a:buNone/>
                      </a:pPr>
                      <a:r>
                        <a:rPr lang="en"/>
                        <a:t>SAIRA DAS</a:t>
                      </a:r>
                      <a:endParaRPr/>
                    </a:p>
                  </a:txBody>
                  <a:tcPr marT="91425" marB="91425" marR="91425" marL="91425"/>
                </a:tc>
                <a:tc>
                  <a:txBody>
                    <a:bodyPr/>
                    <a:lstStyle/>
                    <a:p>
                      <a:pPr indent="0" lvl="0" marL="0" rtl="0" algn="l">
                        <a:spcBef>
                          <a:spcPts val="0"/>
                        </a:spcBef>
                        <a:spcAft>
                          <a:spcPts val="0"/>
                        </a:spcAft>
                        <a:buNone/>
                      </a:pPr>
                      <a:r>
                        <a:rPr lang="en"/>
                        <a:t>2020B3A31498H</a:t>
                      </a:r>
                      <a:endParaRPr/>
                    </a:p>
                  </a:txBody>
                  <a:tcPr marT="91425" marB="91425" marR="91425" marL="91425"/>
                </a:tc>
              </a:tr>
              <a:tr h="374075">
                <a:tc>
                  <a:txBody>
                    <a:bodyPr/>
                    <a:lstStyle/>
                    <a:p>
                      <a:pPr indent="0" lvl="0" marL="0" rtl="0" algn="l">
                        <a:spcBef>
                          <a:spcPts val="0"/>
                        </a:spcBef>
                        <a:spcAft>
                          <a:spcPts val="0"/>
                        </a:spcAft>
                        <a:buNone/>
                      </a:pPr>
                      <a:r>
                        <a:rPr lang="en"/>
                        <a:t>MD ASHFAAQ KHAN</a:t>
                      </a:r>
                      <a:endParaRPr/>
                    </a:p>
                  </a:txBody>
                  <a:tcPr marT="91425" marB="91425" marR="91425" marL="91425"/>
                </a:tc>
                <a:tc>
                  <a:txBody>
                    <a:bodyPr/>
                    <a:lstStyle/>
                    <a:p>
                      <a:pPr indent="0" lvl="0" marL="0" rtl="0" algn="l">
                        <a:spcBef>
                          <a:spcPts val="0"/>
                        </a:spcBef>
                        <a:spcAft>
                          <a:spcPts val="0"/>
                        </a:spcAft>
                        <a:buNone/>
                      </a:pPr>
                      <a:r>
                        <a:rPr lang="en"/>
                        <a:t>2021A3PS2687H</a:t>
                      </a:r>
                      <a:endParaRPr/>
                    </a:p>
                  </a:txBody>
                  <a:tcPr marT="91425" marB="91425" marR="91425" marL="91425"/>
                </a:tc>
              </a:tr>
            </a:tbl>
          </a:graphicData>
        </a:graphic>
      </p:graphicFrame>
      <p:sp>
        <p:nvSpPr>
          <p:cNvPr id="136" name="Google Shape;136;p14"/>
          <p:cNvSpPr txBox="1"/>
          <p:nvPr/>
        </p:nvSpPr>
        <p:spPr>
          <a:xfrm>
            <a:off x="1774200" y="542275"/>
            <a:ext cx="5682300" cy="36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u="sng">
                <a:solidFill>
                  <a:schemeClr val="dk2"/>
                </a:solidFill>
              </a:rPr>
              <a:t>GROUP MEMBERS</a:t>
            </a:r>
            <a:endParaRPr b="1" u="sng">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438025"/>
            <a:ext cx="7505700" cy="67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latin typeface="Arial"/>
                <a:ea typeface="Arial"/>
                <a:cs typeface="Arial"/>
                <a:sym typeface="Arial"/>
              </a:rPr>
              <a:t>About M&amp;M</a:t>
            </a:r>
            <a:endParaRPr b="1" u="sng">
              <a:latin typeface="Arial"/>
              <a:ea typeface="Arial"/>
              <a:cs typeface="Arial"/>
              <a:sym typeface="Arial"/>
            </a:endParaRPr>
          </a:p>
        </p:txBody>
      </p:sp>
      <p:sp>
        <p:nvSpPr>
          <p:cNvPr id="142" name="Google Shape;142;p15"/>
          <p:cNvSpPr txBox="1"/>
          <p:nvPr>
            <p:ph idx="1" type="body"/>
          </p:nvPr>
        </p:nvSpPr>
        <p:spPr>
          <a:xfrm>
            <a:off x="819150" y="1376350"/>
            <a:ext cx="7505700" cy="3892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Arial"/>
              <a:buChar char="●"/>
            </a:pPr>
            <a:r>
              <a:rPr b="1" lang="en" sz="1400">
                <a:solidFill>
                  <a:srgbClr val="202122"/>
                </a:solidFill>
                <a:highlight>
                  <a:srgbClr val="FFFFFF"/>
                </a:highlight>
                <a:latin typeface="Arial"/>
                <a:ea typeface="Arial"/>
                <a:cs typeface="Arial"/>
                <a:sym typeface="Arial"/>
              </a:rPr>
              <a:t>Mahindra &amp; Mahindra Limited</a:t>
            </a:r>
            <a:r>
              <a:rPr lang="en" sz="1400">
                <a:solidFill>
                  <a:srgbClr val="202122"/>
                </a:solidFill>
                <a:highlight>
                  <a:srgbClr val="FFFFFF"/>
                </a:highlight>
                <a:latin typeface="Arial"/>
                <a:ea typeface="Arial"/>
                <a:cs typeface="Arial"/>
                <a:sym typeface="Arial"/>
              </a:rPr>
              <a:t> (</a:t>
            </a:r>
            <a:r>
              <a:rPr b="1" lang="en" sz="1400">
                <a:solidFill>
                  <a:srgbClr val="202122"/>
                </a:solidFill>
                <a:highlight>
                  <a:srgbClr val="FFFFFF"/>
                </a:highlight>
                <a:latin typeface="Arial"/>
                <a:ea typeface="Arial"/>
                <a:cs typeface="Arial"/>
                <a:sym typeface="Arial"/>
              </a:rPr>
              <a:t>M&amp;M</a:t>
            </a:r>
            <a:r>
              <a:rPr lang="en" sz="1400">
                <a:solidFill>
                  <a:srgbClr val="202122"/>
                </a:solidFill>
                <a:highlight>
                  <a:srgbClr val="FFFFFF"/>
                </a:highlight>
                <a:latin typeface="Arial"/>
                <a:ea typeface="Arial"/>
                <a:cs typeface="Arial"/>
                <a:sym typeface="Arial"/>
              </a:rPr>
              <a:t>) is an Indian multinational automotive manufacturing corporation headquartered in Mumbai.</a:t>
            </a:r>
            <a:endParaRPr sz="1400">
              <a:solidFill>
                <a:srgbClr val="202122"/>
              </a:solidFill>
              <a:highlight>
                <a:srgbClr val="FFFFFF"/>
              </a:highlight>
              <a:latin typeface="Arial"/>
              <a:ea typeface="Arial"/>
              <a:cs typeface="Arial"/>
              <a:sym typeface="Arial"/>
            </a:endParaRPr>
          </a:p>
          <a:p>
            <a:pPr indent="-317500" lvl="0" marL="457200" rtl="0" algn="l">
              <a:spcBef>
                <a:spcPts val="0"/>
              </a:spcBef>
              <a:spcAft>
                <a:spcPts val="0"/>
              </a:spcAft>
              <a:buClr>
                <a:srgbClr val="202122"/>
              </a:buClr>
              <a:buSzPts val="1400"/>
              <a:buFont typeface="Arial"/>
              <a:buChar char="●"/>
            </a:pPr>
            <a:r>
              <a:rPr lang="en" sz="1400">
                <a:solidFill>
                  <a:srgbClr val="202122"/>
                </a:solidFill>
                <a:highlight>
                  <a:srgbClr val="FFFFFF"/>
                </a:highlight>
                <a:latin typeface="Arial"/>
                <a:ea typeface="Arial"/>
                <a:cs typeface="Arial"/>
                <a:sym typeface="Arial"/>
              </a:rPr>
              <a:t>Originally founded as Mahindra &amp; Mohammed in 1945, it subsequently changed its name to Mahindra &amp; Mahindra. </a:t>
            </a:r>
            <a:endParaRPr sz="1400">
              <a:solidFill>
                <a:srgbClr val="202122"/>
              </a:solidFill>
              <a:highlight>
                <a:srgbClr val="FFFFFF"/>
              </a:highlight>
              <a:latin typeface="Arial"/>
              <a:ea typeface="Arial"/>
              <a:cs typeface="Arial"/>
              <a:sym typeface="Arial"/>
            </a:endParaRPr>
          </a:p>
          <a:p>
            <a:pPr indent="-317500" lvl="0" marL="457200" rtl="0" algn="l">
              <a:spcBef>
                <a:spcPts val="0"/>
              </a:spcBef>
              <a:spcAft>
                <a:spcPts val="0"/>
              </a:spcAft>
              <a:buClr>
                <a:srgbClr val="202122"/>
              </a:buClr>
              <a:buSzPts val="1400"/>
              <a:buFont typeface="Arial"/>
              <a:buChar char="●"/>
            </a:pPr>
            <a:r>
              <a:rPr lang="en" sz="1400">
                <a:solidFill>
                  <a:srgbClr val="202122"/>
                </a:solidFill>
                <a:highlight>
                  <a:srgbClr val="FFFFFF"/>
                </a:highlight>
                <a:latin typeface="Arial"/>
                <a:ea typeface="Arial"/>
                <a:cs typeface="Arial"/>
                <a:sym typeface="Arial"/>
              </a:rPr>
              <a:t>It ranks among India's top vehicle manufacturers in terms of output</a:t>
            </a:r>
            <a:endParaRPr sz="1400">
              <a:solidFill>
                <a:srgbClr val="202122"/>
              </a:solidFill>
              <a:highlight>
                <a:srgbClr val="FFFFFF"/>
              </a:highlight>
              <a:latin typeface="Arial"/>
              <a:ea typeface="Arial"/>
              <a:cs typeface="Arial"/>
              <a:sym typeface="Arial"/>
            </a:endParaRPr>
          </a:p>
          <a:p>
            <a:pPr indent="-317500" lvl="0" marL="457200" rtl="0" algn="l">
              <a:spcBef>
                <a:spcPts val="0"/>
              </a:spcBef>
              <a:spcAft>
                <a:spcPts val="0"/>
              </a:spcAft>
              <a:buClr>
                <a:srgbClr val="202122"/>
              </a:buClr>
              <a:buSzPts val="1400"/>
              <a:buFont typeface="Arial"/>
              <a:buChar char="●"/>
            </a:pPr>
            <a:r>
              <a:rPr lang="en" sz="1400">
                <a:solidFill>
                  <a:srgbClr val="202122"/>
                </a:solidFill>
                <a:highlight>
                  <a:srgbClr val="FFFFFF"/>
                </a:highlight>
                <a:latin typeface="Arial"/>
                <a:ea typeface="Arial"/>
                <a:cs typeface="Arial"/>
                <a:sym typeface="Arial"/>
              </a:rPr>
              <a:t>By volume, Mahindra Tractors, one of its divisions, is the biggest tractor manufacturer worldwide.</a:t>
            </a:r>
            <a:endParaRPr sz="1400">
              <a:solidFill>
                <a:srgbClr val="202122"/>
              </a:solidFill>
              <a:highlight>
                <a:srgbClr val="FFFFFF"/>
              </a:highlight>
              <a:latin typeface="Arial"/>
              <a:ea typeface="Arial"/>
              <a:cs typeface="Arial"/>
              <a:sym typeface="Arial"/>
            </a:endParaRPr>
          </a:p>
          <a:p>
            <a:pPr indent="-317500" lvl="0" marL="457200" rtl="0" algn="l">
              <a:spcBef>
                <a:spcPts val="0"/>
              </a:spcBef>
              <a:spcAft>
                <a:spcPts val="0"/>
              </a:spcAft>
              <a:buClr>
                <a:srgbClr val="202122"/>
              </a:buClr>
              <a:buSzPts val="1400"/>
              <a:buFont typeface="Arial"/>
              <a:buChar char="●"/>
            </a:pPr>
            <a:r>
              <a:rPr lang="en" sz="1400">
                <a:solidFill>
                  <a:srgbClr val="202122"/>
                </a:solidFill>
                <a:highlight>
                  <a:srgbClr val="FFFFFF"/>
                </a:highlight>
                <a:latin typeface="Arial"/>
                <a:ea typeface="Arial"/>
                <a:cs typeface="Arial"/>
                <a:sym typeface="Arial"/>
              </a:rPr>
              <a:t>In 2018, Fortune India 500 placed it at number 17 on their list of the top companies in India.</a:t>
            </a:r>
            <a:endParaRPr sz="1400">
              <a:solidFill>
                <a:srgbClr val="202122"/>
              </a:solidFill>
              <a:highlight>
                <a:srgbClr val="FFFFFF"/>
              </a:highlight>
              <a:latin typeface="Arial"/>
              <a:ea typeface="Arial"/>
              <a:cs typeface="Arial"/>
              <a:sym typeface="Arial"/>
            </a:endParaRPr>
          </a:p>
          <a:p>
            <a:pPr indent="-317500" lvl="0" marL="457200" rtl="0" algn="l">
              <a:spcBef>
                <a:spcPts val="0"/>
              </a:spcBef>
              <a:spcAft>
                <a:spcPts val="0"/>
              </a:spcAft>
              <a:buClr>
                <a:srgbClr val="202122"/>
              </a:buClr>
              <a:buSzPts val="1400"/>
              <a:buFont typeface="Arial"/>
              <a:buChar char="●"/>
            </a:pPr>
            <a:r>
              <a:rPr lang="en" sz="1400">
                <a:solidFill>
                  <a:srgbClr val="202122"/>
                </a:solidFill>
                <a:highlight>
                  <a:srgbClr val="FFFFFF"/>
                </a:highlight>
                <a:latin typeface="Arial"/>
                <a:ea typeface="Arial"/>
                <a:cs typeface="Arial"/>
                <a:sym typeface="Arial"/>
              </a:rPr>
              <a:t>Their manufacturing facilities are located in the US, France, Finland, India, Japan, China, Australia, and Africa</a:t>
            </a:r>
            <a:endParaRPr sz="1400">
              <a:solidFill>
                <a:srgbClr val="202122"/>
              </a:solidFill>
              <a:highlight>
                <a:srgbClr val="FFFFFF"/>
              </a:highlight>
              <a:latin typeface="Arial"/>
              <a:ea typeface="Arial"/>
              <a:cs typeface="Arial"/>
              <a:sym typeface="Arial"/>
            </a:endParaRPr>
          </a:p>
          <a:p>
            <a:pPr indent="-317500" lvl="0" marL="457200" rtl="0" algn="l">
              <a:spcBef>
                <a:spcPts val="0"/>
              </a:spcBef>
              <a:spcAft>
                <a:spcPts val="0"/>
              </a:spcAft>
              <a:buClr>
                <a:srgbClr val="202122"/>
              </a:buClr>
              <a:buSzPts val="1400"/>
              <a:buFont typeface="Arial"/>
              <a:buChar char="●"/>
            </a:pPr>
            <a:r>
              <a:rPr lang="en" sz="1400">
                <a:solidFill>
                  <a:srgbClr val="202122"/>
                </a:solidFill>
                <a:highlight>
                  <a:srgbClr val="FFFFFF"/>
                </a:highlight>
                <a:latin typeface="Arial"/>
                <a:ea typeface="Arial"/>
                <a:cs typeface="Arial"/>
                <a:sym typeface="Arial"/>
              </a:rPr>
              <a:t>In addition to India, M&amp;M has operations in South Korea, Japan, Italy, and North America</a:t>
            </a:r>
            <a:endParaRPr sz="1400">
              <a:solidFill>
                <a:srgbClr val="202122"/>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819150" y="438025"/>
            <a:ext cx="7505700" cy="79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Industry Data</a:t>
            </a:r>
            <a:endParaRPr b="1" u="sng"/>
          </a:p>
        </p:txBody>
      </p:sp>
      <p:sp>
        <p:nvSpPr>
          <p:cNvPr id="148" name="Google Shape;148;p16"/>
          <p:cNvSpPr txBox="1"/>
          <p:nvPr>
            <p:ph idx="1" type="body"/>
          </p:nvPr>
        </p:nvSpPr>
        <p:spPr>
          <a:xfrm>
            <a:off x="819150" y="1376350"/>
            <a:ext cx="7505700" cy="4014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Arial"/>
              <a:buChar char="●"/>
            </a:pPr>
            <a:r>
              <a:rPr lang="en" sz="1400">
                <a:latin typeface="Arial"/>
                <a:ea typeface="Arial"/>
                <a:cs typeface="Arial"/>
                <a:sym typeface="Arial"/>
              </a:rPr>
              <a:t>M&amp;M belongs to the automotive industry and is a prominent manufacturer of trucks, farm tractors, and sport utility vehicles.</a:t>
            </a:r>
            <a:endParaRPr sz="1400">
              <a:latin typeface="Arial"/>
              <a:ea typeface="Arial"/>
              <a:cs typeface="Arial"/>
              <a:sym typeface="Arial"/>
            </a:endParaRPr>
          </a:p>
          <a:p>
            <a:pPr indent="-330200" lvl="0" marL="457200" rtl="0" algn="l">
              <a:spcBef>
                <a:spcPts val="0"/>
              </a:spcBef>
              <a:spcAft>
                <a:spcPts val="0"/>
              </a:spcAft>
              <a:buSzPts val="1600"/>
              <a:buFont typeface="Arial"/>
              <a:buChar char="●"/>
            </a:pPr>
            <a:r>
              <a:rPr lang="en" sz="1400">
                <a:solidFill>
                  <a:srgbClr val="333333"/>
                </a:solidFill>
                <a:highlight>
                  <a:srgbClr val="FFFFFF"/>
                </a:highlight>
                <a:latin typeface="Arial"/>
                <a:ea typeface="Arial"/>
                <a:cs typeface="Arial"/>
                <a:sym typeface="Arial"/>
              </a:rPr>
              <a:t>Originally established as a steel trade company, it shortly started producing four-wheel-drive cars after gaining independence, and thanks to the success of the auto industry, it progressively grew its empire.</a:t>
            </a:r>
            <a:endParaRPr sz="1400">
              <a:solidFill>
                <a:srgbClr val="333333"/>
              </a:solidFill>
              <a:highlight>
                <a:srgbClr val="FFFFFF"/>
              </a:highlight>
              <a:latin typeface="Arial"/>
              <a:ea typeface="Arial"/>
              <a:cs typeface="Arial"/>
              <a:sym typeface="Arial"/>
            </a:endParaRPr>
          </a:p>
          <a:p>
            <a:pPr indent="-330200" lvl="0" marL="457200" rtl="0" algn="l">
              <a:spcBef>
                <a:spcPts val="0"/>
              </a:spcBef>
              <a:spcAft>
                <a:spcPts val="0"/>
              </a:spcAft>
              <a:buSzPts val="1600"/>
              <a:buFont typeface="Arial"/>
              <a:buChar char="●"/>
            </a:pPr>
            <a:r>
              <a:rPr lang="en" sz="1400">
                <a:solidFill>
                  <a:srgbClr val="333333"/>
                </a:solidFill>
                <a:highlight>
                  <a:srgbClr val="FFFFFF"/>
                </a:highlight>
                <a:latin typeface="Arial"/>
                <a:ea typeface="Arial"/>
                <a:cs typeface="Arial"/>
                <a:sym typeface="Arial"/>
              </a:rPr>
              <a:t>In the 2000s, the company's SUVs were well-received, which strengthened its position in the passenger car market. It acquired South Korean carmaker Ssangyong Motor in 2010.</a:t>
            </a:r>
            <a:endParaRPr sz="1400">
              <a:solidFill>
                <a:srgbClr val="333333"/>
              </a:solidFill>
              <a:highlight>
                <a:srgbClr val="FFFFFF"/>
              </a:highlight>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It also acquired domestic startups and became the first Indian company to market electric vehicles.</a:t>
            </a:r>
            <a:endParaRPr sz="1400">
              <a:latin typeface="Arial"/>
              <a:ea typeface="Arial"/>
              <a:cs typeface="Arial"/>
              <a:sym typeface="Arial"/>
            </a:endParaRPr>
          </a:p>
          <a:p>
            <a:pPr indent="0" lvl="0" marL="457200" rtl="0" algn="l">
              <a:spcBef>
                <a:spcPts val="1200"/>
              </a:spcBef>
              <a:spcAft>
                <a:spcPts val="0"/>
              </a:spcAft>
              <a:buNone/>
            </a:pPr>
            <a:r>
              <a:t/>
            </a:r>
            <a:endParaRPr sz="1400">
              <a:latin typeface="Arial"/>
              <a:ea typeface="Arial"/>
              <a:cs typeface="Arial"/>
              <a:sym typeface="Arial"/>
            </a:endParaRPr>
          </a:p>
          <a:p>
            <a:pPr indent="-228600" lvl="0" marL="45720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819150" y="368525"/>
            <a:ext cx="7505700" cy="7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Products and Services</a:t>
            </a:r>
            <a:endParaRPr b="1" u="sng"/>
          </a:p>
        </p:txBody>
      </p:sp>
      <p:sp>
        <p:nvSpPr>
          <p:cNvPr id="154" name="Google Shape;154;p17"/>
          <p:cNvSpPr txBox="1"/>
          <p:nvPr>
            <p:ph idx="1" type="body"/>
          </p:nvPr>
        </p:nvSpPr>
        <p:spPr>
          <a:xfrm>
            <a:off x="819150" y="1133225"/>
            <a:ext cx="7505700" cy="364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3A3A3A"/>
                </a:solidFill>
                <a:highlight>
                  <a:srgbClr val="FFFFFF"/>
                </a:highlight>
                <a:latin typeface="Arial"/>
                <a:ea typeface="Arial"/>
                <a:cs typeface="Arial"/>
                <a:sym typeface="Arial"/>
              </a:rPr>
              <a:t>M&amp;M offers a wide range of products and solutions ranging from</a:t>
            </a:r>
            <a:endParaRPr sz="1400">
              <a:solidFill>
                <a:srgbClr val="3A3A3A"/>
              </a:solidFill>
              <a:highlight>
                <a:srgbClr val="FFFFFF"/>
              </a:highlight>
              <a:latin typeface="Arial"/>
              <a:ea typeface="Arial"/>
              <a:cs typeface="Arial"/>
              <a:sym typeface="Arial"/>
            </a:endParaRPr>
          </a:p>
          <a:p>
            <a:pPr indent="-317500" lvl="0" marL="876300" rtl="0" algn="l">
              <a:spcBef>
                <a:spcPts val="2200"/>
              </a:spcBef>
              <a:spcAft>
                <a:spcPts val="0"/>
              </a:spcAft>
              <a:buClr>
                <a:srgbClr val="3A3A3A"/>
              </a:buClr>
              <a:buSzPts val="1400"/>
              <a:buFont typeface="Arial"/>
              <a:buAutoNum type="arabicPeriod"/>
            </a:pPr>
            <a:r>
              <a:rPr lang="en" sz="1400">
                <a:solidFill>
                  <a:srgbClr val="3A3A3A"/>
                </a:solidFill>
                <a:highlight>
                  <a:srgbClr val="FFFFFF"/>
                </a:highlight>
                <a:latin typeface="Arial"/>
                <a:ea typeface="Arial"/>
                <a:cs typeface="Arial"/>
                <a:sym typeface="Arial"/>
              </a:rPr>
              <a:t>SUVs to electric vehicles,</a:t>
            </a:r>
            <a:endParaRPr sz="1400">
              <a:solidFill>
                <a:srgbClr val="3A3A3A"/>
              </a:solidFill>
              <a:highlight>
                <a:srgbClr val="FFFFFF"/>
              </a:highlight>
              <a:latin typeface="Arial"/>
              <a:ea typeface="Arial"/>
              <a:cs typeface="Arial"/>
              <a:sym typeface="Arial"/>
            </a:endParaRPr>
          </a:p>
          <a:p>
            <a:pPr indent="-317500" lvl="0" marL="876300" rtl="0" algn="l">
              <a:spcBef>
                <a:spcPts val="0"/>
              </a:spcBef>
              <a:spcAft>
                <a:spcPts val="0"/>
              </a:spcAft>
              <a:buClr>
                <a:srgbClr val="3A3A3A"/>
              </a:buClr>
              <a:buSzPts val="1400"/>
              <a:buFont typeface="Arial"/>
              <a:buAutoNum type="arabicPeriod"/>
            </a:pPr>
            <a:r>
              <a:rPr lang="en" sz="1400">
                <a:solidFill>
                  <a:srgbClr val="3A3A3A"/>
                </a:solidFill>
                <a:highlight>
                  <a:srgbClr val="FFFFFF"/>
                </a:highlight>
                <a:latin typeface="Arial"/>
                <a:ea typeface="Arial"/>
                <a:cs typeface="Arial"/>
                <a:sym typeface="Arial"/>
              </a:rPr>
              <a:t>pickups,</a:t>
            </a:r>
            <a:endParaRPr sz="1400">
              <a:solidFill>
                <a:srgbClr val="3A3A3A"/>
              </a:solidFill>
              <a:highlight>
                <a:srgbClr val="FFFFFF"/>
              </a:highlight>
              <a:latin typeface="Arial"/>
              <a:ea typeface="Arial"/>
              <a:cs typeface="Arial"/>
              <a:sym typeface="Arial"/>
            </a:endParaRPr>
          </a:p>
          <a:p>
            <a:pPr indent="-317500" lvl="0" marL="876300" rtl="0" algn="l">
              <a:spcBef>
                <a:spcPts val="0"/>
              </a:spcBef>
              <a:spcAft>
                <a:spcPts val="0"/>
              </a:spcAft>
              <a:buClr>
                <a:srgbClr val="3A3A3A"/>
              </a:buClr>
              <a:buSzPts val="1400"/>
              <a:buFont typeface="Arial"/>
              <a:buAutoNum type="arabicPeriod"/>
            </a:pPr>
            <a:r>
              <a:rPr lang="en" sz="1400">
                <a:solidFill>
                  <a:srgbClr val="3A3A3A"/>
                </a:solidFill>
                <a:highlight>
                  <a:srgbClr val="FFFFFF"/>
                </a:highlight>
                <a:latin typeface="Arial"/>
                <a:ea typeface="Arial"/>
                <a:cs typeface="Arial"/>
                <a:sym typeface="Arial"/>
              </a:rPr>
              <a:t>commercial vehicles,</a:t>
            </a:r>
            <a:endParaRPr sz="1400">
              <a:solidFill>
                <a:srgbClr val="3A3A3A"/>
              </a:solidFill>
              <a:highlight>
                <a:srgbClr val="FFFFFF"/>
              </a:highlight>
              <a:latin typeface="Arial"/>
              <a:ea typeface="Arial"/>
              <a:cs typeface="Arial"/>
              <a:sym typeface="Arial"/>
            </a:endParaRPr>
          </a:p>
          <a:p>
            <a:pPr indent="-317500" lvl="0" marL="876300" rtl="0" algn="l">
              <a:spcBef>
                <a:spcPts val="0"/>
              </a:spcBef>
              <a:spcAft>
                <a:spcPts val="0"/>
              </a:spcAft>
              <a:buClr>
                <a:srgbClr val="3A3A3A"/>
              </a:buClr>
              <a:buSzPts val="1400"/>
              <a:buFont typeface="Arial"/>
              <a:buAutoNum type="arabicPeriod"/>
            </a:pPr>
            <a:r>
              <a:rPr lang="en" sz="1400">
                <a:solidFill>
                  <a:srgbClr val="3A3A3A"/>
                </a:solidFill>
                <a:highlight>
                  <a:srgbClr val="FFFFFF"/>
                </a:highlight>
                <a:latin typeface="Arial"/>
                <a:ea typeface="Arial"/>
                <a:cs typeface="Arial"/>
                <a:sym typeface="Arial"/>
              </a:rPr>
              <a:t>tractors,</a:t>
            </a:r>
            <a:endParaRPr sz="1400">
              <a:solidFill>
                <a:srgbClr val="3A3A3A"/>
              </a:solidFill>
              <a:highlight>
                <a:srgbClr val="FFFFFF"/>
              </a:highlight>
              <a:latin typeface="Arial"/>
              <a:ea typeface="Arial"/>
              <a:cs typeface="Arial"/>
              <a:sym typeface="Arial"/>
            </a:endParaRPr>
          </a:p>
          <a:p>
            <a:pPr indent="-317500" lvl="0" marL="876300" rtl="0" algn="l">
              <a:spcBef>
                <a:spcPts val="0"/>
              </a:spcBef>
              <a:spcAft>
                <a:spcPts val="0"/>
              </a:spcAft>
              <a:buClr>
                <a:srgbClr val="3A3A3A"/>
              </a:buClr>
              <a:buSzPts val="1400"/>
              <a:buFont typeface="Arial"/>
              <a:buAutoNum type="arabicPeriod"/>
            </a:pPr>
            <a:r>
              <a:rPr lang="en" sz="1400">
                <a:solidFill>
                  <a:srgbClr val="3A3A3A"/>
                </a:solidFill>
                <a:highlight>
                  <a:srgbClr val="FFFFFF"/>
                </a:highlight>
                <a:latin typeface="Arial"/>
                <a:ea typeface="Arial"/>
                <a:cs typeface="Arial"/>
                <a:sym typeface="Arial"/>
              </a:rPr>
              <a:t>two-wheelers and</a:t>
            </a:r>
            <a:endParaRPr sz="1400">
              <a:solidFill>
                <a:srgbClr val="3A3A3A"/>
              </a:solidFill>
              <a:highlight>
                <a:srgbClr val="FFFFFF"/>
              </a:highlight>
              <a:latin typeface="Arial"/>
              <a:ea typeface="Arial"/>
              <a:cs typeface="Arial"/>
              <a:sym typeface="Arial"/>
            </a:endParaRPr>
          </a:p>
          <a:p>
            <a:pPr indent="-317500" lvl="0" marL="876300" rtl="0" algn="l">
              <a:spcBef>
                <a:spcPts val="0"/>
              </a:spcBef>
              <a:spcAft>
                <a:spcPts val="0"/>
              </a:spcAft>
              <a:buClr>
                <a:srgbClr val="3A3A3A"/>
              </a:buClr>
              <a:buSzPts val="1400"/>
              <a:buFont typeface="Arial"/>
              <a:buAutoNum type="arabicPeriod"/>
            </a:pPr>
            <a:r>
              <a:rPr lang="en" sz="1400">
                <a:solidFill>
                  <a:srgbClr val="3A3A3A"/>
                </a:solidFill>
                <a:highlight>
                  <a:srgbClr val="FFFFFF"/>
                </a:highlight>
                <a:latin typeface="Arial"/>
                <a:ea typeface="Arial"/>
                <a:cs typeface="Arial"/>
                <a:sym typeface="Arial"/>
              </a:rPr>
              <a:t>construction equipment.</a:t>
            </a:r>
            <a:endParaRPr sz="1400">
              <a:solidFill>
                <a:srgbClr val="3A3A3A"/>
              </a:solidFill>
              <a:highlight>
                <a:srgbClr val="FFFFFF"/>
              </a:highlight>
              <a:latin typeface="Arial"/>
              <a:ea typeface="Arial"/>
              <a:cs typeface="Arial"/>
              <a:sym typeface="Arial"/>
            </a:endParaRPr>
          </a:p>
          <a:p>
            <a:pPr indent="0" lvl="0" marL="0" rtl="0" algn="l">
              <a:spcBef>
                <a:spcPts val="1900"/>
              </a:spcBef>
              <a:spcAft>
                <a:spcPts val="1200"/>
              </a:spcAft>
              <a:buNone/>
            </a:pPr>
            <a:r>
              <a:rPr lang="en" sz="1400">
                <a:solidFill>
                  <a:srgbClr val="3A3A3A"/>
                </a:solidFill>
                <a:highlight>
                  <a:srgbClr val="FFFFFF"/>
                </a:highlight>
                <a:latin typeface="Arial"/>
                <a:ea typeface="Arial"/>
                <a:cs typeface="Arial"/>
                <a:sym typeface="Arial"/>
              </a:rPr>
              <a:t>Being a diversified business company, apart from automotive,</a:t>
            </a:r>
            <a:r>
              <a:rPr lang="en" sz="1400">
                <a:solidFill>
                  <a:srgbClr val="595959"/>
                </a:solidFill>
                <a:highlight>
                  <a:srgbClr val="FFFFFF"/>
                </a:highlight>
                <a:latin typeface="Arial"/>
                <a:ea typeface="Arial"/>
                <a:cs typeface="Arial"/>
                <a:sym typeface="Arial"/>
              </a:rPr>
              <a:t> it also has its presence in industries such as aerospace, agri-business, aftermarket, information technology, consulting, components, clean energy, financial services, defense, real estate and infrastructure, retail, steel, hospitality, IT services, investments and logistics.</a:t>
            </a:r>
            <a:endParaRPr sz="1400"/>
          </a:p>
        </p:txBody>
      </p:sp>
      <p:pic>
        <p:nvPicPr>
          <p:cNvPr id="155" name="Google Shape;155;p17"/>
          <p:cNvPicPr preferRelativeResize="0"/>
          <p:nvPr/>
        </p:nvPicPr>
        <p:blipFill>
          <a:blip r:embed="rId3">
            <a:alphaModFix/>
          </a:blip>
          <a:stretch>
            <a:fillRect/>
          </a:stretch>
        </p:blipFill>
        <p:spPr>
          <a:xfrm>
            <a:off x="4015800" y="1795068"/>
            <a:ext cx="4656950" cy="137108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8"/>
          <p:cNvSpPr txBox="1"/>
          <p:nvPr>
            <p:ph type="title"/>
          </p:nvPr>
        </p:nvSpPr>
        <p:spPr>
          <a:xfrm>
            <a:off x="819150" y="398225"/>
            <a:ext cx="7505700" cy="109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Sources of Revenue</a:t>
            </a:r>
            <a:endParaRPr b="1" u="sng"/>
          </a:p>
        </p:txBody>
      </p:sp>
      <p:sp>
        <p:nvSpPr>
          <p:cNvPr id="161" name="Google Shape;161;p18"/>
          <p:cNvSpPr txBox="1"/>
          <p:nvPr>
            <p:ph idx="1" type="body"/>
          </p:nvPr>
        </p:nvSpPr>
        <p:spPr>
          <a:xfrm>
            <a:off x="819150" y="1286150"/>
            <a:ext cx="7505700" cy="315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0F0F0F"/>
                </a:solidFill>
                <a:latin typeface="Roboto"/>
                <a:ea typeface="Roboto"/>
                <a:cs typeface="Roboto"/>
                <a:sym typeface="Roboto"/>
              </a:rPr>
              <a:t>Mahindra &amp; Mahindra Limited (M&amp;M) generates revenue from various business segments.The major sources of revenue for Mahindra &amp; Mahindra include:</a:t>
            </a:r>
            <a:endParaRPr sz="1400">
              <a:solidFill>
                <a:srgbClr val="0F0F0F"/>
              </a:solidFill>
              <a:latin typeface="Roboto"/>
              <a:ea typeface="Roboto"/>
              <a:cs typeface="Roboto"/>
              <a:sym typeface="Roboto"/>
            </a:endParaRPr>
          </a:p>
          <a:p>
            <a:pPr indent="-317500" lvl="0" marL="457200" rtl="0" algn="l">
              <a:spcBef>
                <a:spcPts val="1200"/>
              </a:spcBef>
              <a:spcAft>
                <a:spcPts val="0"/>
              </a:spcAft>
              <a:buClr>
                <a:srgbClr val="0F0F0F"/>
              </a:buClr>
              <a:buSzPts val="1400"/>
              <a:buFont typeface="Roboto"/>
              <a:buChar char="●"/>
            </a:pPr>
            <a:r>
              <a:rPr b="1" lang="en" sz="1400">
                <a:solidFill>
                  <a:srgbClr val="0F0F0F"/>
                </a:solidFill>
                <a:latin typeface="Roboto"/>
                <a:ea typeface="Roboto"/>
                <a:cs typeface="Roboto"/>
                <a:sym typeface="Roboto"/>
              </a:rPr>
              <a:t>Automotive Segment</a:t>
            </a:r>
            <a:r>
              <a:rPr lang="en" sz="1400">
                <a:solidFill>
                  <a:srgbClr val="0F0F0F"/>
                </a:solidFill>
                <a:latin typeface="Roboto"/>
                <a:ea typeface="Roboto"/>
                <a:cs typeface="Roboto"/>
                <a:sym typeface="Roboto"/>
              </a:rPr>
              <a:t>: Sales of utility vehicles, including popular models like Thar, Scorpio, XUV500, and Bolero.</a:t>
            </a:r>
            <a:endParaRPr sz="1600">
              <a:solidFill>
                <a:srgbClr val="0F0F0F"/>
              </a:solidFill>
              <a:latin typeface="Roboto"/>
              <a:ea typeface="Roboto"/>
              <a:cs typeface="Roboto"/>
              <a:sym typeface="Roboto"/>
            </a:endParaRPr>
          </a:p>
          <a:p>
            <a:pPr indent="-330200" lvl="0" marL="457200" rtl="0" algn="l">
              <a:spcBef>
                <a:spcPts val="0"/>
              </a:spcBef>
              <a:spcAft>
                <a:spcPts val="0"/>
              </a:spcAft>
              <a:buClr>
                <a:srgbClr val="0F0F0F"/>
              </a:buClr>
              <a:buSzPts val="1600"/>
              <a:buFont typeface="Roboto"/>
              <a:buChar char="●"/>
            </a:pPr>
            <a:r>
              <a:rPr b="1" lang="en" sz="1400">
                <a:solidFill>
                  <a:srgbClr val="000000"/>
                </a:solidFill>
                <a:latin typeface="Roboto"/>
                <a:ea typeface="Roboto"/>
                <a:cs typeface="Roboto"/>
                <a:sym typeface="Roboto"/>
              </a:rPr>
              <a:t>Farm Equipment Segment: </a:t>
            </a:r>
            <a:r>
              <a:rPr lang="en" sz="1400">
                <a:solidFill>
                  <a:srgbClr val="0F0F0F"/>
                </a:solidFill>
                <a:latin typeface="Roboto"/>
                <a:ea typeface="Roboto"/>
                <a:cs typeface="Roboto"/>
                <a:sym typeface="Roboto"/>
              </a:rPr>
              <a:t>Sales of tractors, agricultural machinery and implements.</a:t>
            </a:r>
            <a:endParaRPr sz="1400">
              <a:solidFill>
                <a:srgbClr val="0F0F0F"/>
              </a:solidFill>
              <a:latin typeface="Roboto"/>
              <a:ea typeface="Roboto"/>
              <a:cs typeface="Roboto"/>
              <a:sym typeface="Roboto"/>
            </a:endParaRPr>
          </a:p>
          <a:p>
            <a:pPr indent="-330200" lvl="0" marL="457200" rtl="0" algn="l">
              <a:spcBef>
                <a:spcPts val="0"/>
              </a:spcBef>
              <a:spcAft>
                <a:spcPts val="0"/>
              </a:spcAft>
              <a:buClr>
                <a:srgbClr val="0F0F0F"/>
              </a:buClr>
              <a:buSzPts val="1600"/>
              <a:buFont typeface="Roboto"/>
              <a:buChar char="●"/>
            </a:pPr>
            <a:r>
              <a:rPr b="1" lang="en" sz="1400">
                <a:solidFill>
                  <a:srgbClr val="000000"/>
                </a:solidFill>
                <a:latin typeface="Roboto"/>
                <a:ea typeface="Roboto"/>
                <a:cs typeface="Roboto"/>
                <a:sym typeface="Roboto"/>
              </a:rPr>
              <a:t>Financial Services Segment: </a:t>
            </a:r>
            <a:r>
              <a:rPr lang="en" sz="1400">
                <a:solidFill>
                  <a:srgbClr val="0F0F0F"/>
                </a:solidFill>
                <a:latin typeface="Roboto"/>
                <a:ea typeface="Roboto"/>
                <a:cs typeface="Roboto"/>
                <a:sym typeface="Roboto"/>
              </a:rPr>
              <a:t>Revenue generated through Tech Mahindra, the IT services subsidiary along with IT consulting services and Business process outsourcing services.</a:t>
            </a:r>
            <a:endParaRPr sz="1400">
              <a:solidFill>
                <a:srgbClr val="0F0F0F"/>
              </a:solidFill>
              <a:latin typeface="Roboto"/>
              <a:ea typeface="Roboto"/>
              <a:cs typeface="Roboto"/>
              <a:sym typeface="Roboto"/>
            </a:endParaRPr>
          </a:p>
          <a:p>
            <a:pPr indent="-330200" lvl="0" marL="457200" rtl="0" algn="l">
              <a:spcBef>
                <a:spcPts val="0"/>
              </a:spcBef>
              <a:spcAft>
                <a:spcPts val="0"/>
              </a:spcAft>
              <a:buClr>
                <a:srgbClr val="0F0F0F"/>
              </a:buClr>
              <a:buSzPts val="1600"/>
              <a:buFont typeface="Roboto"/>
              <a:buChar char="●"/>
            </a:pPr>
            <a:r>
              <a:rPr b="1" lang="en" sz="1400">
                <a:solidFill>
                  <a:srgbClr val="000000"/>
                </a:solidFill>
                <a:latin typeface="Roboto"/>
                <a:ea typeface="Roboto"/>
                <a:cs typeface="Roboto"/>
                <a:sym typeface="Roboto"/>
              </a:rPr>
              <a:t>Other Business Segments: </a:t>
            </a:r>
            <a:r>
              <a:rPr lang="en" sz="1400">
                <a:solidFill>
                  <a:srgbClr val="000000"/>
                </a:solidFill>
                <a:latin typeface="Roboto"/>
                <a:ea typeface="Roboto"/>
                <a:cs typeface="Roboto"/>
                <a:sym typeface="Roboto"/>
              </a:rPr>
              <a:t>Aerospace, Hospitality and Real Estate.</a:t>
            </a:r>
            <a:endParaRPr sz="1600">
              <a:solidFill>
                <a:srgbClr val="0F0F0F"/>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6532150" y="922050"/>
            <a:ext cx="2732700" cy="355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64705"/>
              <a:buFont typeface="Arial"/>
              <a:buNone/>
            </a:pPr>
            <a:r>
              <a:rPr b="1" lang="en" sz="1700">
                <a:solidFill>
                  <a:srgbClr val="202020"/>
                </a:solidFill>
                <a:latin typeface="Roboto"/>
                <a:ea typeface="Roboto"/>
                <a:cs typeface="Roboto"/>
                <a:sym typeface="Roboto"/>
              </a:rPr>
              <a:t>19.3</a:t>
            </a:r>
            <a:endParaRPr b="1" sz="1700">
              <a:solidFill>
                <a:srgbClr val="202020"/>
              </a:solidFill>
              <a:latin typeface="Roboto"/>
              <a:ea typeface="Roboto"/>
              <a:cs typeface="Roboto"/>
              <a:sym typeface="Roboto"/>
            </a:endParaRPr>
          </a:p>
          <a:p>
            <a:pPr indent="0" lvl="0" marL="0" rtl="0" algn="l">
              <a:lnSpc>
                <a:spcPct val="150000"/>
              </a:lnSpc>
              <a:spcBef>
                <a:spcPts val="0"/>
              </a:spcBef>
              <a:spcAft>
                <a:spcPts val="0"/>
              </a:spcAft>
              <a:buClr>
                <a:schemeClr val="dk1"/>
              </a:buClr>
              <a:buSzPct val="64705"/>
              <a:buFont typeface="Arial"/>
              <a:buNone/>
            </a:pPr>
            <a:r>
              <a:rPr b="1" lang="en" sz="1700">
                <a:solidFill>
                  <a:srgbClr val="202020"/>
                </a:solidFill>
                <a:latin typeface="Roboto"/>
                <a:ea typeface="Roboto"/>
                <a:cs typeface="Roboto"/>
                <a:sym typeface="Roboto"/>
              </a:rPr>
              <a:t>Promoter holding %</a:t>
            </a:r>
            <a:endParaRPr b="1" sz="1700">
              <a:solidFill>
                <a:srgbClr val="202020"/>
              </a:solidFill>
              <a:latin typeface="Roboto"/>
              <a:ea typeface="Roboto"/>
              <a:cs typeface="Roboto"/>
              <a:sym typeface="Roboto"/>
            </a:endParaRPr>
          </a:p>
          <a:p>
            <a:pPr indent="0" lvl="0" marL="0" rtl="0" algn="l">
              <a:spcBef>
                <a:spcPts val="0"/>
              </a:spcBef>
              <a:spcAft>
                <a:spcPts val="0"/>
              </a:spcAft>
              <a:buClr>
                <a:schemeClr val="dk1"/>
              </a:buClr>
              <a:buSzPct val="64705"/>
              <a:buFont typeface="Arial"/>
              <a:buNone/>
            </a:pPr>
            <a:r>
              <a:rPr b="1" lang="en" sz="1700">
                <a:solidFill>
                  <a:srgbClr val="202020"/>
                </a:solidFill>
                <a:latin typeface="Roboto"/>
                <a:ea typeface="Roboto"/>
                <a:cs typeface="Roboto"/>
                <a:sym typeface="Roboto"/>
              </a:rPr>
              <a:t>0.1</a:t>
            </a:r>
            <a:endParaRPr b="1" sz="1700">
              <a:solidFill>
                <a:srgbClr val="202020"/>
              </a:solidFill>
              <a:latin typeface="Roboto"/>
              <a:ea typeface="Roboto"/>
              <a:cs typeface="Roboto"/>
              <a:sym typeface="Roboto"/>
            </a:endParaRPr>
          </a:p>
          <a:p>
            <a:pPr indent="0" lvl="0" marL="0" rtl="0" algn="l">
              <a:lnSpc>
                <a:spcPct val="150000"/>
              </a:lnSpc>
              <a:spcBef>
                <a:spcPts val="0"/>
              </a:spcBef>
              <a:spcAft>
                <a:spcPts val="0"/>
              </a:spcAft>
              <a:buClr>
                <a:schemeClr val="dk1"/>
              </a:buClr>
              <a:buSzPct val="64705"/>
              <a:buFont typeface="Arial"/>
              <a:buNone/>
            </a:pPr>
            <a:r>
              <a:rPr b="1" lang="en" sz="1700">
                <a:solidFill>
                  <a:srgbClr val="202020"/>
                </a:solidFill>
                <a:latin typeface="Roboto"/>
                <a:ea typeface="Roboto"/>
                <a:cs typeface="Roboto"/>
                <a:sym typeface="Roboto"/>
              </a:rPr>
              <a:t>Promoter pledges %</a:t>
            </a:r>
            <a:endParaRPr b="1" sz="1700">
              <a:solidFill>
                <a:srgbClr val="202020"/>
              </a:solidFill>
              <a:latin typeface="Roboto"/>
              <a:ea typeface="Roboto"/>
              <a:cs typeface="Roboto"/>
              <a:sym typeface="Roboto"/>
            </a:endParaRPr>
          </a:p>
          <a:p>
            <a:pPr indent="0" lvl="0" marL="0" rtl="0" algn="l">
              <a:spcBef>
                <a:spcPts val="0"/>
              </a:spcBef>
              <a:spcAft>
                <a:spcPts val="0"/>
              </a:spcAft>
              <a:buClr>
                <a:schemeClr val="dk1"/>
              </a:buClr>
              <a:buSzPct val="64705"/>
              <a:buFont typeface="Arial"/>
              <a:buNone/>
            </a:pPr>
            <a:r>
              <a:rPr b="1" lang="en" sz="1700">
                <a:solidFill>
                  <a:srgbClr val="202020"/>
                </a:solidFill>
                <a:latin typeface="Roboto"/>
                <a:ea typeface="Roboto"/>
                <a:cs typeface="Roboto"/>
                <a:sym typeface="Roboto"/>
              </a:rPr>
              <a:t>40.3</a:t>
            </a:r>
            <a:endParaRPr b="1" sz="1700">
              <a:solidFill>
                <a:srgbClr val="202020"/>
              </a:solidFill>
              <a:latin typeface="Roboto"/>
              <a:ea typeface="Roboto"/>
              <a:cs typeface="Roboto"/>
              <a:sym typeface="Roboto"/>
            </a:endParaRPr>
          </a:p>
          <a:p>
            <a:pPr indent="0" lvl="0" marL="0" rtl="0" algn="l">
              <a:lnSpc>
                <a:spcPct val="150000"/>
              </a:lnSpc>
              <a:spcBef>
                <a:spcPts val="0"/>
              </a:spcBef>
              <a:spcAft>
                <a:spcPts val="0"/>
              </a:spcAft>
              <a:buClr>
                <a:schemeClr val="dk1"/>
              </a:buClr>
              <a:buSzPct val="64705"/>
              <a:buFont typeface="Arial"/>
              <a:buNone/>
            </a:pPr>
            <a:r>
              <a:rPr b="1" lang="en" sz="1700">
                <a:solidFill>
                  <a:srgbClr val="202020"/>
                </a:solidFill>
                <a:latin typeface="Roboto"/>
                <a:ea typeface="Roboto"/>
                <a:cs typeface="Roboto"/>
                <a:sym typeface="Roboto"/>
              </a:rPr>
              <a:t>FII holding current Qtr %</a:t>
            </a:r>
            <a:endParaRPr b="1" sz="1700">
              <a:solidFill>
                <a:srgbClr val="202020"/>
              </a:solidFill>
              <a:latin typeface="Roboto"/>
              <a:ea typeface="Roboto"/>
              <a:cs typeface="Roboto"/>
              <a:sym typeface="Roboto"/>
            </a:endParaRPr>
          </a:p>
          <a:p>
            <a:pPr indent="0" lvl="0" marL="0" rtl="0" algn="l">
              <a:spcBef>
                <a:spcPts val="0"/>
              </a:spcBef>
              <a:spcAft>
                <a:spcPts val="0"/>
              </a:spcAft>
              <a:buClr>
                <a:schemeClr val="dk1"/>
              </a:buClr>
              <a:buSzPct val="64705"/>
              <a:buFont typeface="Arial"/>
              <a:buNone/>
            </a:pPr>
            <a:r>
              <a:rPr b="1" lang="en" sz="1700">
                <a:solidFill>
                  <a:srgbClr val="202020"/>
                </a:solidFill>
                <a:latin typeface="Roboto"/>
                <a:ea typeface="Roboto"/>
                <a:cs typeface="Roboto"/>
                <a:sym typeface="Roboto"/>
              </a:rPr>
              <a:t>13.7</a:t>
            </a:r>
            <a:endParaRPr b="1" sz="1700">
              <a:solidFill>
                <a:srgbClr val="202020"/>
              </a:solidFill>
              <a:latin typeface="Roboto"/>
              <a:ea typeface="Roboto"/>
              <a:cs typeface="Roboto"/>
              <a:sym typeface="Roboto"/>
            </a:endParaRPr>
          </a:p>
          <a:p>
            <a:pPr indent="0" lvl="0" marL="0" rtl="0" algn="l">
              <a:lnSpc>
                <a:spcPct val="150000"/>
              </a:lnSpc>
              <a:spcBef>
                <a:spcPts val="0"/>
              </a:spcBef>
              <a:spcAft>
                <a:spcPts val="0"/>
              </a:spcAft>
              <a:buClr>
                <a:schemeClr val="dk1"/>
              </a:buClr>
              <a:buSzPct val="64705"/>
              <a:buFont typeface="Arial"/>
              <a:buNone/>
            </a:pPr>
            <a:r>
              <a:rPr b="1" lang="en" sz="1700">
                <a:solidFill>
                  <a:srgbClr val="202020"/>
                </a:solidFill>
                <a:latin typeface="Roboto"/>
                <a:ea typeface="Roboto"/>
                <a:cs typeface="Roboto"/>
                <a:sym typeface="Roboto"/>
              </a:rPr>
              <a:t>MF holding current Qtr %</a:t>
            </a:r>
            <a:endParaRPr b="1" sz="1700">
              <a:solidFill>
                <a:srgbClr val="202020"/>
              </a:solidFill>
              <a:latin typeface="Roboto"/>
              <a:ea typeface="Roboto"/>
              <a:cs typeface="Roboto"/>
              <a:sym typeface="Roboto"/>
            </a:endParaRPr>
          </a:p>
          <a:p>
            <a:pPr indent="0" lvl="0" marL="0" rtl="0" algn="l">
              <a:spcBef>
                <a:spcPts val="0"/>
              </a:spcBef>
              <a:spcAft>
                <a:spcPts val="0"/>
              </a:spcAft>
              <a:buClr>
                <a:schemeClr val="dk1"/>
              </a:buClr>
              <a:buSzPct val="64705"/>
              <a:buFont typeface="Arial"/>
              <a:buNone/>
            </a:pPr>
            <a:r>
              <a:rPr b="1" lang="en" sz="1700">
                <a:solidFill>
                  <a:srgbClr val="202020"/>
                </a:solidFill>
                <a:latin typeface="Roboto"/>
                <a:ea typeface="Roboto"/>
                <a:cs typeface="Roboto"/>
                <a:sym typeface="Roboto"/>
              </a:rPr>
              <a:t>67.1</a:t>
            </a:r>
            <a:endParaRPr b="1" sz="1700">
              <a:solidFill>
                <a:srgbClr val="202020"/>
              </a:solidFill>
              <a:latin typeface="Roboto"/>
              <a:ea typeface="Roboto"/>
              <a:cs typeface="Roboto"/>
              <a:sym typeface="Roboto"/>
            </a:endParaRPr>
          </a:p>
          <a:p>
            <a:pPr indent="0" lvl="0" marL="0" rtl="0" algn="l">
              <a:lnSpc>
                <a:spcPct val="150000"/>
              </a:lnSpc>
              <a:spcBef>
                <a:spcPts val="0"/>
              </a:spcBef>
              <a:spcAft>
                <a:spcPts val="0"/>
              </a:spcAft>
              <a:buClr>
                <a:schemeClr val="dk1"/>
              </a:buClr>
              <a:buSzPct val="64705"/>
              <a:buFont typeface="Arial"/>
              <a:buNone/>
            </a:pPr>
            <a:r>
              <a:rPr b="1" lang="en" sz="1700">
                <a:solidFill>
                  <a:srgbClr val="202020"/>
                </a:solidFill>
                <a:latin typeface="Roboto"/>
                <a:ea typeface="Roboto"/>
                <a:cs typeface="Roboto"/>
                <a:sym typeface="Roboto"/>
              </a:rPr>
              <a:t>Institutions holding %</a:t>
            </a:r>
            <a:endParaRPr b="1" sz="1700">
              <a:solidFill>
                <a:srgbClr val="202020"/>
              </a:solidFill>
              <a:latin typeface="Roboto"/>
              <a:ea typeface="Roboto"/>
              <a:cs typeface="Roboto"/>
              <a:sym typeface="Roboto"/>
            </a:endParaRPr>
          </a:p>
          <a:p>
            <a:pPr indent="0" lvl="0" marL="0" rtl="0" algn="l">
              <a:spcBef>
                <a:spcPts val="0"/>
              </a:spcBef>
              <a:spcAft>
                <a:spcPts val="0"/>
              </a:spcAft>
              <a:buNone/>
            </a:pPr>
            <a:r>
              <a:t/>
            </a:r>
            <a:endParaRPr sz="1300"/>
          </a:p>
        </p:txBody>
      </p:sp>
      <p:sp>
        <p:nvSpPr>
          <p:cNvPr id="167" name="Google Shape;167;p19"/>
          <p:cNvSpPr txBox="1"/>
          <p:nvPr>
            <p:ph idx="1" type="body"/>
          </p:nvPr>
        </p:nvSpPr>
        <p:spPr>
          <a:xfrm>
            <a:off x="-2155175" y="870050"/>
            <a:ext cx="8520600" cy="3887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8" name="Google Shape;168;p19"/>
          <p:cNvPicPr preferRelativeResize="0"/>
          <p:nvPr/>
        </p:nvPicPr>
        <p:blipFill>
          <a:blip r:embed="rId3">
            <a:alphaModFix/>
          </a:blip>
          <a:stretch>
            <a:fillRect/>
          </a:stretch>
        </p:blipFill>
        <p:spPr>
          <a:xfrm>
            <a:off x="213271" y="463675"/>
            <a:ext cx="6318881" cy="3887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20"/>
          <p:cNvPicPr preferRelativeResize="0"/>
          <p:nvPr/>
        </p:nvPicPr>
        <p:blipFill>
          <a:blip r:embed="rId3">
            <a:alphaModFix/>
          </a:blip>
          <a:stretch>
            <a:fillRect/>
          </a:stretch>
        </p:blipFill>
        <p:spPr>
          <a:xfrm>
            <a:off x="284975" y="360050"/>
            <a:ext cx="3865950" cy="2211700"/>
          </a:xfrm>
          <a:prstGeom prst="rect">
            <a:avLst/>
          </a:prstGeom>
          <a:noFill/>
          <a:ln>
            <a:noFill/>
          </a:ln>
        </p:spPr>
      </p:pic>
      <p:pic>
        <p:nvPicPr>
          <p:cNvPr id="174" name="Google Shape;174;p20"/>
          <p:cNvPicPr preferRelativeResize="0"/>
          <p:nvPr/>
        </p:nvPicPr>
        <p:blipFill>
          <a:blip r:embed="rId4">
            <a:alphaModFix/>
          </a:blip>
          <a:stretch>
            <a:fillRect/>
          </a:stretch>
        </p:blipFill>
        <p:spPr>
          <a:xfrm>
            <a:off x="5123275" y="724725"/>
            <a:ext cx="3655475" cy="2022850"/>
          </a:xfrm>
          <a:prstGeom prst="rect">
            <a:avLst/>
          </a:prstGeom>
          <a:noFill/>
          <a:ln>
            <a:noFill/>
          </a:ln>
        </p:spPr>
      </p:pic>
      <p:pic>
        <p:nvPicPr>
          <p:cNvPr id="175" name="Google Shape;175;p20"/>
          <p:cNvPicPr preferRelativeResize="0"/>
          <p:nvPr/>
        </p:nvPicPr>
        <p:blipFill>
          <a:blip r:embed="rId5">
            <a:alphaModFix/>
          </a:blip>
          <a:stretch>
            <a:fillRect/>
          </a:stretch>
        </p:blipFill>
        <p:spPr>
          <a:xfrm>
            <a:off x="2147675" y="2571750"/>
            <a:ext cx="5197349" cy="2301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graphicFrame>
        <p:nvGraphicFramePr>
          <p:cNvPr id="180" name="Google Shape;180;p21"/>
          <p:cNvGraphicFramePr/>
          <p:nvPr/>
        </p:nvGraphicFramePr>
        <p:xfrm>
          <a:off x="227725" y="628025"/>
          <a:ext cx="3000000" cy="3000000"/>
        </p:xfrm>
        <a:graphic>
          <a:graphicData uri="http://schemas.openxmlformats.org/drawingml/2006/table">
            <a:tbl>
              <a:tblPr>
                <a:noFill/>
                <a:tableStyleId>{DD3AD1A7-FB28-4A2A-9877-959EF9042A44}</a:tableStyleId>
              </a:tblPr>
              <a:tblGrid>
                <a:gridCol w="670850"/>
                <a:gridCol w="670850"/>
                <a:gridCol w="670850"/>
                <a:gridCol w="670850"/>
                <a:gridCol w="670850"/>
                <a:gridCol w="670850"/>
                <a:gridCol w="670850"/>
                <a:gridCol w="670850"/>
                <a:gridCol w="670850"/>
                <a:gridCol w="670850"/>
                <a:gridCol w="670850"/>
                <a:gridCol w="670850"/>
                <a:gridCol w="670850"/>
              </a:tblGrid>
              <a:tr h="626975">
                <a:tc>
                  <a:txBody>
                    <a:bodyPr/>
                    <a:lstStyle/>
                    <a:p>
                      <a:pPr indent="0" lvl="0" marL="0" rtl="0" algn="l">
                        <a:lnSpc>
                          <a:spcPct val="150000"/>
                        </a:lnSpc>
                        <a:spcBef>
                          <a:spcPts val="0"/>
                        </a:spcBef>
                        <a:spcAft>
                          <a:spcPts val="0"/>
                        </a:spcAft>
                        <a:buNone/>
                      </a:pPr>
                      <a:r>
                        <a:rPr b="1" lang="en" sz="1000">
                          <a:solidFill>
                            <a:srgbClr val="373A3C"/>
                          </a:solidFill>
                          <a:highlight>
                            <a:srgbClr val="FFFFFF"/>
                          </a:highlight>
                          <a:latin typeface="Roboto"/>
                          <a:ea typeface="Roboto"/>
                          <a:cs typeface="Roboto"/>
                          <a:sym typeface="Roboto"/>
                        </a:rPr>
                        <a:t>Summary</a:t>
                      </a:r>
                      <a:endParaRPr b="1" sz="1000">
                        <a:solidFill>
                          <a:srgbClr val="373A3C"/>
                        </a:solidFill>
                        <a:highlight>
                          <a:srgbClr val="FFFFFF"/>
                        </a:highlight>
                        <a:latin typeface="Roboto"/>
                        <a:ea typeface="Roboto"/>
                        <a:cs typeface="Roboto"/>
                        <a:sym typeface="Roboto"/>
                      </a:endParaRPr>
                    </a:p>
                  </a:txBody>
                  <a:tcPr marT="91425" marB="91425" marR="91425" marL="91425" anchor="b">
                    <a:lnT cap="flat" cmpd="sng" w="9525">
                      <a:solidFill>
                        <a:srgbClr val="ECEEEF"/>
                      </a:solidFill>
                      <a:prstDash val="solid"/>
                      <a:round/>
                      <a:headEnd len="sm" w="sm" type="none"/>
                      <a:tailEnd len="sm" w="sm" type="none"/>
                    </a:lnT>
                    <a:lnB cap="flat" cmpd="sng" w="19050">
                      <a:solidFill>
                        <a:srgbClr val="ECEEEF"/>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b="1" lang="en" sz="1000">
                          <a:solidFill>
                            <a:srgbClr val="373A3C"/>
                          </a:solidFill>
                          <a:highlight>
                            <a:srgbClr val="FFFFFF"/>
                          </a:highlight>
                          <a:latin typeface="Roboto"/>
                          <a:ea typeface="Roboto"/>
                          <a:cs typeface="Roboto"/>
                          <a:sym typeface="Roboto"/>
                        </a:rPr>
                        <a:t>Sep 2023</a:t>
                      </a:r>
                      <a:endParaRPr b="1" sz="1000">
                        <a:solidFill>
                          <a:srgbClr val="373A3C"/>
                        </a:solidFill>
                        <a:highlight>
                          <a:srgbClr val="FFFFFF"/>
                        </a:highlight>
                        <a:latin typeface="Roboto"/>
                        <a:ea typeface="Roboto"/>
                        <a:cs typeface="Roboto"/>
                        <a:sym typeface="Roboto"/>
                      </a:endParaRPr>
                    </a:p>
                  </a:txBody>
                  <a:tcPr marT="91425" marB="91425" marR="91425" marL="91425" anchor="b">
                    <a:lnT cap="flat" cmpd="sng" w="9525">
                      <a:solidFill>
                        <a:srgbClr val="ECEEEF"/>
                      </a:solidFill>
                      <a:prstDash val="solid"/>
                      <a:round/>
                      <a:headEnd len="sm" w="sm" type="none"/>
                      <a:tailEnd len="sm" w="sm" type="none"/>
                    </a:lnT>
                    <a:lnB cap="flat" cmpd="sng" w="19050">
                      <a:solidFill>
                        <a:srgbClr val="ECEEEF"/>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b="1" lang="en" sz="1000">
                          <a:solidFill>
                            <a:srgbClr val="373A3C"/>
                          </a:solidFill>
                          <a:highlight>
                            <a:srgbClr val="FFFFFF"/>
                          </a:highlight>
                          <a:latin typeface="Roboto"/>
                          <a:ea typeface="Roboto"/>
                          <a:cs typeface="Roboto"/>
                          <a:sym typeface="Roboto"/>
                        </a:rPr>
                        <a:t>Jun 2023</a:t>
                      </a:r>
                      <a:endParaRPr b="1" sz="1000">
                        <a:solidFill>
                          <a:srgbClr val="373A3C"/>
                        </a:solidFill>
                        <a:highlight>
                          <a:srgbClr val="FFFFFF"/>
                        </a:highlight>
                        <a:latin typeface="Roboto"/>
                        <a:ea typeface="Roboto"/>
                        <a:cs typeface="Roboto"/>
                        <a:sym typeface="Roboto"/>
                      </a:endParaRPr>
                    </a:p>
                  </a:txBody>
                  <a:tcPr marT="91425" marB="91425" marR="91425" marL="91425" anchor="b">
                    <a:lnT cap="flat" cmpd="sng" w="9525">
                      <a:solidFill>
                        <a:srgbClr val="ECEEEF"/>
                      </a:solidFill>
                      <a:prstDash val="solid"/>
                      <a:round/>
                      <a:headEnd len="sm" w="sm" type="none"/>
                      <a:tailEnd len="sm" w="sm" type="none"/>
                    </a:lnT>
                    <a:lnB cap="flat" cmpd="sng" w="19050">
                      <a:solidFill>
                        <a:srgbClr val="ECEEEF"/>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b="1" lang="en" sz="1000">
                          <a:solidFill>
                            <a:srgbClr val="373A3C"/>
                          </a:solidFill>
                          <a:highlight>
                            <a:srgbClr val="FFFFFF"/>
                          </a:highlight>
                          <a:latin typeface="Roboto"/>
                          <a:ea typeface="Roboto"/>
                          <a:cs typeface="Roboto"/>
                          <a:sym typeface="Roboto"/>
                        </a:rPr>
                        <a:t>Mar 2023</a:t>
                      </a:r>
                      <a:endParaRPr b="1" sz="1000">
                        <a:solidFill>
                          <a:srgbClr val="373A3C"/>
                        </a:solidFill>
                        <a:highlight>
                          <a:srgbClr val="FFFFFF"/>
                        </a:highlight>
                        <a:latin typeface="Roboto"/>
                        <a:ea typeface="Roboto"/>
                        <a:cs typeface="Roboto"/>
                        <a:sym typeface="Roboto"/>
                      </a:endParaRPr>
                    </a:p>
                  </a:txBody>
                  <a:tcPr marT="91425" marB="91425" marR="91425" marL="91425" anchor="b">
                    <a:lnT cap="flat" cmpd="sng" w="9525">
                      <a:solidFill>
                        <a:srgbClr val="ECEEEF"/>
                      </a:solidFill>
                      <a:prstDash val="solid"/>
                      <a:round/>
                      <a:headEnd len="sm" w="sm" type="none"/>
                      <a:tailEnd len="sm" w="sm" type="none"/>
                    </a:lnT>
                    <a:lnB cap="flat" cmpd="sng" w="19050">
                      <a:solidFill>
                        <a:srgbClr val="ECEEEF"/>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b="1" lang="en" sz="1000">
                          <a:solidFill>
                            <a:srgbClr val="373A3C"/>
                          </a:solidFill>
                          <a:highlight>
                            <a:srgbClr val="FFFFFF"/>
                          </a:highlight>
                          <a:latin typeface="Roboto"/>
                          <a:ea typeface="Roboto"/>
                          <a:cs typeface="Roboto"/>
                          <a:sym typeface="Roboto"/>
                        </a:rPr>
                        <a:t>Dec 2022</a:t>
                      </a:r>
                      <a:endParaRPr b="1" sz="1000">
                        <a:solidFill>
                          <a:srgbClr val="373A3C"/>
                        </a:solidFill>
                        <a:highlight>
                          <a:srgbClr val="FFFFFF"/>
                        </a:highlight>
                        <a:latin typeface="Roboto"/>
                        <a:ea typeface="Roboto"/>
                        <a:cs typeface="Roboto"/>
                        <a:sym typeface="Roboto"/>
                      </a:endParaRPr>
                    </a:p>
                  </a:txBody>
                  <a:tcPr marT="91425" marB="91425" marR="91425" marL="91425" anchor="b">
                    <a:lnT cap="flat" cmpd="sng" w="9525">
                      <a:solidFill>
                        <a:srgbClr val="ECEEEF"/>
                      </a:solidFill>
                      <a:prstDash val="solid"/>
                      <a:round/>
                      <a:headEnd len="sm" w="sm" type="none"/>
                      <a:tailEnd len="sm" w="sm" type="none"/>
                    </a:lnT>
                    <a:lnB cap="flat" cmpd="sng" w="19050">
                      <a:solidFill>
                        <a:srgbClr val="ECEEEF"/>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b="1" lang="en" sz="1000">
                          <a:solidFill>
                            <a:srgbClr val="373A3C"/>
                          </a:solidFill>
                          <a:highlight>
                            <a:srgbClr val="FFFFFF"/>
                          </a:highlight>
                          <a:latin typeface="Roboto"/>
                          <a:ea typeface="Roboto"/>
                          <a:cs typeface="Roboto"/>
                          <a:sym typeface="Roboto"/>
                        </a:rPr>
                        <a:t>Sep 2022</a:t>
                      </a:r>
                      <a:endParaRPr b="1" sz="1000">
                        <a:solidFill>
                          <a:srgbClr val="373A3C"/>
                        </a:solidFill>
                        <a:highlight>
                          <a:srgbClr val="FFFFFF"/>
                        </a:highlight>
                        <a:latin typeface="Roboto"/>
                        <a:ea typeface="Roboto"/>
                        <a:cs typeface="Roboto"/>
                        <a:sym typeface="Roboto"/>
                      </a:endParaRPr>
                    </a:p>
                  </a:txBody>
                  <a:tcPr marT="91425" marB="91425" marR="91425" marL="91425" anchor="b">
                    <a:lnT cap="flat" cmpd="sng" w="9525">
                      <a:solidFill>
                        <a:srgbClr val="ECEEEF"/>
                      </a:solidFill>
                      <a:prstDash val="solid"/>
                      <a:round/>
                      <a:headEnd len="sm" w="sm" type="none"/>
                      <a:tailEnd len="sm" w="sm" type="none"/>
                    </a:lnT>
                    <a:lnB cap="flat" cmpd="sng" w="19050">
                      <a:solidFill>
                        <a:srgbClr val="ECEEEF"/>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b="1" lang="en" sz="1000">
                          <a:solidFill>
                            <a:srgbClr val="373A3C"/>
                          </a:solidFill>
                          <a:highlight>
                            <a:srgbClr val="FFFFFF"/>
                          </a:highlight>
                          <a:latin typeface="Roboto"/>
                          <a:ea typeface="Roboto"/>
                          <a:cs typeface="Roboto"/>
                          <a:sym typeface="Roboto"/>
                        </a:rPr>
                        <a:t>Jun 2022</a:t>
                      </a:r>
                      <a:endParaRPr b="1" sz="1000">
                        <a:solidFill>
                          <a:srgbClr val="373A3C"/>
                        </a:solidFill>
                        <a:highlight>
                          <a:srgbClr val="FFFFFF"/>
                        </a:highlight>
                        <a:latin typeface="Roboto"/>
                        <a:ea typeface="Roboto"/>
                        <a:cs typeface="Roboto"/>
                        <a:sym typeface="Roboto"/>
                      </a:endParaRPr>
                    </a:p>
                  </a:txBody>
                  <a:tcPr marT="91425" marB="91425" marR="91425" marL="91425" anchor="b">
                    <a:lnT cap="flat" cmpd="sng" w="9525">
                      <a:solidFill>
                        <a:srgbClr val="ECEEEF"/>
                      </a:solidFill>
                      <a:prstDash val="solid"/>
                      <a:round/>
                      <a:headEnd len="sm" w="sm" type="none"/>
                      <a:tailEnd len="sm" w="sm" type="none"/>
                    </a:lnT>
                    <a:lnB cap="flat" cmpd="sng" w="19050">
                      <a:solidFill>
                        <a:srgbClr val="ECEEEF"/>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b="1" lang="en" sz="1000">
                          <a:solidFill>
                            <a:srgbClr val="373A3C"/>
                          </a:solidFill>
                          <a:highlight>
                            <a:srgbClr val="FFFFFF"/>
                          </a:highlight>
                          <a:latin typeface="Roboto"/>
                          <a:ea typeface="Roboto"/>
                          <a:cs typeface="Roboto"/>
                          <a:sym typeface="Roboto"/>
                        </a:rPr>
                        <a:t>Mar 2022</a:t>
                      </a:r>
                      <a:endParaRPr b="1" sz="1000">
                        <a:solidFill>
                          <a:srgbClr val="373A3C"/>
                        </a:solidFill>
                        <a:highlight>
                          <a:srgbClr val="FFFFFF"/>
                        </a:highlight>
                        <a:latin typeface="Roboto"/>
                        <a:ea typeface="Roboto"/>
                        <a:cs typeface="Roboto"/>
                        <a:sym typeface="Roboto"/>
                      </a:endParaRPr>
                    </a:p>
                  </a:txBody>
                  <a:tcPr marT="91425" marB="91425" marR="91425" marL="91425" anchor="b">
                    <a:lnT cap="flat" cmpd="sng" w="9525">
                      <a:solidFill>
                        <a:srgbClr val="ECEEEF"/>
                      </a:solidFill>
                      <a:prstDash val="solid"/>
                      <a:round/>
                      <a:headEnd len="sm" w="sm" type="none"/>
                      <a:tailEnd len="sm" w="sm" type="none"/>
                    </a:lnT>
                    <a:lnB cap="flat" cmpd="sng" w="19050">
                      <a:solidFill>
                        <a:srgbClr val="ECEEEF"/>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b="1" lang="en" sz="1000">
                          <a:solidFill>
                            <a:srgbClr val="373A3C"/>
                          </a:solidFill>
                          <a:highlight>
                            <a:srgbClr val="FFFFFF"/>
                          </a:highlight>
                          <a:latin typeface="Roboto"/>
                          <a:ea typeface="Roboto"/>
                          <a:cs typeface="Roboto"/>
                          <a:sym typeface="Roboto"/>
                        </a:rPr>
                        <a:t>Dec 2021</a:t>
                      </a:r>
                      <a:endParaRPr b="1" sz="1000">
                        <a:solidFill>
                          <a:srgbClr val="373A3C"/>
                        </a:solidFill>
                        <a:highlight>
                          <a:srgbClr val="FFFFFF"/>
                        </a:highlight>
                        <a:latin typeface="Roboto"/>
                        <a:ea typeface="Roboto"/>
                        <a:cs typeface="Roboto"/>
                        <a:sym typeface="Roboto"/>
                      </a:endParaRPr>
                    </a:p>
                  </a:txBody>
                  <a:tcPr marT="91425" marB="91425" marR="91425" marL="91425" anchor="b">
                    <a:lnT cap="flat" cmpd="sng" w="9525">
                      <a:solidFill>
                        <a:srgbClr val="ECEEEF"/>
                      </a:solidFill>
                      <a:prstDash val="solid"/>
                      <a:round/>
                      <a:headEnd len="sm" w="sm" type="none"/>
                      <a:tailEnd len="sm" w="sm" type="none"/>
                    </a:lnT>
                    <a:lnB cap="flat" cmpd="sng" w="19050">
                      <a:solidFill>
                        <a:srgbClr val="ECEEEF"/>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b="1" lang="en" sz="1000">
                          <a:solidFill>
                            <a:srgbClr val="373A3C"/>
                          </a:solidFill>
                          <a:highlight>
                            <a:srgbClr val="FFFFFF"/>
                          </a:highlight>
                          <a:latin typeface="Roboto"/>
                          <a:ea typeface="Roboto"/>
                          <a:cs typeface="Roboto"/>
                          <a:sym typeface="Roboto"/>
                        </a:rPr>
                        <a:t>Sep 2021</a:t>
                      </a:r>
                      <a:endParaRPr b="1" sz="1000">
                        <a:solidFill>
                          <a:srgbClr val="373A3C"/>
                        </a:solidFill>
                        <a:highlight>
                          <a:srgbClr val="FFFFFF"/>
                        </a:highlight>
                        <a:latin typeface="Roboto"/>
                        <a:ea typeface="Roboto"/>
                        <a:cs typeface="Roboto"/>
                        <a:sym typeface="Roboto"/>
                      </a:endParaRPr>
                    </a:p>
                  </a:txBody>
                  <a:tcPr marT="91425" marB="91425" marR="91425" marL="91425" anchor="b">
                    <a:lnT cap="flat" cmpd="sng" w="9525">
                      <a:solidFill>
                        <a:srgbClr val="ECEEEF"/>
                      </a:solidFill>
                      <a:prstDash val="solid"/>
                      <a:round/>
                      <a:headEnd len="sm" w="sm" type="none"/>
                      <a:tailEnd len="sm" w="sm" type="none"/>
                    </a:lnT>
                    <a:lnB cap="flat" cmpd="sng" w="19050">
                      <a:solidFill>
                        <a:srgbClr val="ECEEEF"/>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b="1" lang="en" sz="1000">
                          <a:solidFill>
                            <a:srgbClr val="373A3C"/>
                          </a:solidFill>
                          <a:highlight>
                            <a:srgbClr val="FFFFFF"/>
                          </a:highlight>
                          <a:latin typeface="Roboto"/>
                          <a:ea typeface="Roboto"/>
                          <a:cs typeface="Roboto"/>
                          <a:sym typeface="Roboto"/>
                        </a:rPr>
                        <a:t>Jun 2021</a:t>
                      </a:r>
                      <a:endParaRPr b="1" sz="1000">
                        <a:solidFill>
                          <a:srgbClr val="373A3C"/>
                        </a:solidFill>
                        <a:highlight>
                          <a:srgbClr val="FFFFFF"/>
                        </a:highlight>
                        <a:latin typeface="Roboto"/>
                        <a:ea typeface="Roboto"/>
                        <a:cs typeface="Roboto"/>
                        <a:sym typeface="Roboto"/>
                      </a:endParaRPr>
                    </a:p>
                  </a:txBody>
                  <a:tcPr marT="91425" marB="91425" marR="91425" marL="91425" anchor="b">
                    <a:lnT cap="flat" cmpd="sng" w="9525">
                      <a:solidFill>
                        <a:srgbClr val="ECEEEF"/>
                      </a:solidFill>
                      <a:prstDash val="solid"/>
                      <a:round/>
                      <a:headEnd len="sm" w="sm" type="none"/>
                      <a:tailEnd len="sm" w="sm" type="none"/>
                    </a:lnT>
                    <a:lnB cap="flat" cmpd="sng" w="19050">
                      <a:solidFill>
                        <a:srgbClr val="ECEEEF"/>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b="1" lang="en" sz="1000">
                          <a:solidFill>
                            <a:srgbClr val="373A3C"/>
                          </a:solidFill>
                          <a:highlight>
                            <a:srgbClr val="FFFFFF"/>
                          </a:highlight>
                          <a:latin typeface="Roboto"/>
                          <a:ea typeface="Roboto"/>
                          <a:cs typeface="Roboto"/>
                          <a:sym typeface="Roboto"/>
                        </a:rPr>
                        <a:t>Mar 2021</a:t>
                      </a:r>
                      <a:endParaRPr b="1" sz="1000">
                        <a:solidFill>
                          <a:srgbClr val="373A3C"/>
                        </a:solidFill>
                        <a:highlight>
                          <a:srgbClr val="FFFFFF"/>
                        </a:highlight>
                        <a:latin typeface="Roboto"/>
                        <a:ea typeface="Roboto"/>
                        <a:cs typeface="Roboto"/>
                        <a:sym typeface="Roboto"/>
                      </a:endParaRPr>
                    </a:p>
                  </a:txBody>
                  <a:tcPr marT="91425" marB="91425" marR="91425" marL="91425" anchor="b">
                    <a:lnT cap="flat" cmpd="sng" w="9525">
                      <a:solidFill>
                        <a:srgbClr val="ECEEEF"/>
                      </a:solidFill>
                      <a:prstDash val="solid"/>
                      <a:round/>
                      <a:headEnd len="sm" w="sm" type="none"/>
                      <a:tailEnd len="sm" w="sm" type="none"/>
                    </a:lnT>
                    <a:lnB cap="flat" cmpd="sng" w="19050">
                      <a:solidFill>
                        <a:srgbClr val="ECEEEF"/>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b="1" lang="en" sz="1000">
                          <a:solidFill>
                            <a:srgbClr val="373A3C"/>
                          </a:solidFill>
                          <a:highlight>
                            <a:srgbClr val="FFFFFF"/>
                          </a:highlight>
                          <a:latin typeface="Roboto"/>
                          <a:ea typeface="Roboto"/>
                          <a:cs typeface="Roboto"/>
                          <a:sym typeface="Roboto"/>
                        </a:rPr>
                        <a:t>Dec 2020</a:t>
                      </a:r>
                      <a:endParaRPr b="1" sz="1000">
                        <a:solidFill>
                          <a:srgbClr val="373A3C"/>
                        </a:solidFill>
                        <a:highlight>
                          <a:srgbClr val="FFFFFF"/>
                        </a:highlight>
                        <a:latin typeface="Roboto"/>
                        <a:ea typeface="Roboto"/>
                        <a:cs typeface="Roboto"/>
                        <a:sym typeface="Roboto"/>
                      </a:endParaRPr>
                    </a:p>
                  </a:txBody>
                  <a:tcPr marT="91425" marB="91425" marR="91425" marL="91425" anchor="b">
                    <a:lnT cap="flat" cmpd="sng" w="9525">
                      <a:solidFill>
                        <a:srgbClr val="ECEEEF"/>
                      </a:solidFill>
                      <a:prstDash val="solid"/>
                      <a:round/>
                      <a:headEnd len="sm" w="sm" type="none"/>
                      <a:tailEnd len="sm" w="sm" type="none"/>
                    </a:lnT>
                    <a:lnB cap="flat" cmpd="sng" w="19050">
                      <a:solidFill>
                        <a:srgbClr val="ECEEEF"/>
                      </a:solidFill>
                      <a:prstDash val="solid"/>
                      <a:round/>
                      <a:headEnd len="sm" w="sm" type="none"/>
                      <a:tailEnd len="sm" w="sm" type="none"/>
                    </a:lnB>
                  </a:tcPr>
                </a:tc>
              </a:tr>
              <a:tr h="714100">
                <a:tc>
                  <a:txBody>
                    <a:bodyPr/>
                    <a:lstStyle/>
                    <a:p>
                      <a:pPr indent="0" lvl="0" marL="0" rtl="0" algn="l">
                        <a:lnSpc>
                          <a:spcPct val="150000"/>
                        </a:lnSpc>
                        <a:spcBef>
                          <a:spcPts val="0"/>
                        </a:spcBef>
                        <a:spcAft>
                          <a:spcPts val="0"/>
                        </a:spcAft>
                        <a:buNone/>
                      </a:pPr>
                      <a:r>
                        <a:rPr lang="en" sz="1000">
                          <a:highlight>
                            <a:srgbClr val="FFFFFF"/>
                          </a:highlight>
                          <a:latin typeface="Roboto"/>
                          <a:ea typeface="Roboto"/>
                          <a:cs typeface="Roboto"/>
                          <a:sym typeface="Roboto"/>
                        </a:rPr>
                        <a:t>Promoter</a:t>
                      </a:r>
                      <a:r>
                        <a:rPr lang="en" sz="1000">
                          <a:solidFill>
                            <a:srgbClr val="373A3C"/>
                          </a:solidFill>
                          <a:highlight>
                            <a:srgbClr val="FFFFFF"/>
                          </a:highlight>
                          <a:latin typeface="Roboto"/>
                          <a:ea typeface="Roboto"/>
                          <a:cs typeface="Roboto"/>
                          <a:sym typeface="Roboto"/>
                        </a:rPr>
                        <a:t> </a:t>
                      </a:r>
                      <a:endParaRPr sz="1000">
                        <a:solidFill>
                          <a:srgbClr val="373A3C"/>
                        </a:solidFill>
                        <a:highlight>
                          <a:srgbClr val="FFFFFF"/>
                        </a:highlight>
                        <a:latin typeface="Roboto"/>
                        <a:ea typeface="Roboto"/>
                        <a:cs typeface="Roboto"/>
                        <a:sym typeface="Roboto"/>
                      </a:endParaRPr>
                    </a:p>
                  </a:txBody>
                  <a:tcPr marT="91425" marB="91425" marR="91425" marL="91425">
                    <a:lnT cap="flat" cmpd="sng" w="19050">
                      <a:solidFill>
                        <a:srgbClr val="ECEEEF"/>
                      </a:solidFill>
                      <a:prstDash val="solid"/>
                      <a:round/>
                      <a:headEnd len="sm" w="sm" type="none"/>
                      <a:tailEnd len="sm" w="sm" type="none"/>
                    </a:lnT>
                    <a:lnB cap="flat" cmpd="sng" w="9525">
                      <a:solidFill>
                        <a:srgbClr val="ECEEEF"/>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000">
                          <a:solidFill>
                            <a:srgbClr val="373A3C"/>
                          </a:solidFill>
                          <a:highlight>
                            <a:srgbClr val="FFFFFF"/>
                          </a:highlight>
                          <a:latin typeface="Roboto"/>
                          <a:ea typeface="Roboto"/>
                          <a:cs typeface="Roboto"/>
                          <a:sym typeface="Roboto"/>
                        </a:rPr>
                        <a:t>19.3%</a:t>
                      </a:r>
                      <a:endParaRPr sz="1000">
                        <a:solidFill>
                          <a:srgbClr val="373A3C"/>
                        </a:solidFill>
                        <a:highlight>
                          <a:srgbClr val="FFFFFF"/>
                        </a:highlight>
                        <a:latin typeface="Roboto"/>
                        <a:ea typeface="Roboto"/>
                        <a:cs typeface="Roboto"/>
                        <a:sym typeface="Roboto"/>
                      </a:endParaRPr>
                    </a:p>
                  </a:txBody>
                  <a:tcPr marT="91425" marB="91425" marR="91425" marL="91425">
                    <a:lnT cap="flat" cmpd="sng" w="19050">
                      <a:solidFill>
                        <a:srgbClr val="ECEEEF"/>
                      </a:solidFill>
                      <a:prstDash val="solid"/>
                      <a:round/>
                      <a:headEnd len="sm" w="sm" type="none"/>
                      <a:tailEnd len="sm" w="sm" type="none"/>
                    </a:lnT>
                    <a:lnB cap="flat" cmpd="sng" w="9525">
                      <a:solidFill>
                        <a:srgbClr val="ECEEEF"/>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000">
                          <a:solidFill>
                            <a:srgbClr val="373A3C"/>
                          </a:solidFill>
                          <a:highlight>
                            <a:srgbClr val="FFFFFF"/>
                          </a:highlight>
                          <a:latin typeface="Roboto"/>
                          <a:ea typeface="Roboto"/>
                          <a:cs typeface="Roboto"/>
                          <a:sym typeface="Roboto"/>
                        </a:rPr>
                        <a:t>19.4%</a:t>
                      </a:r>
                      <a:endParaRPr sz="1000">
                        <a:solidFill>
                          <a:srgbClr val="373A3C"/>
                        </a:solidFill>
                        <a:highlight>
                          <a:srgbClr val="FFFFFF"/>
                        </a:highlight>
                        <a:latin typeface="Roboto"/>
                        <a:ea typeface="Roboto"/>
                        <a:cs typeface="Roboto"/>
                        <a:sym typeface="Roboto"/>
                      </a:endParaRPr>
                    </a:p>
                  </a:txBody>
                  <a:tcPr marT="91425" marB="91425" marR="91425" marL="91425">
                    <a:lnT cap="flat" cmpd="sng" w="19050">
                      <a:solidFill>
                        <a:srgbClr val="ECEEEF"/>
                      </a:solidFill>
                      <a:prstDash val="solid"/>
                      <a:round/>
                      <a:headEnd len="sm" w="sm" type="none"/>
                      <a:tailEnd len="sm" w="sm" type="none"/>
                    </a:lnT>
                    <a:lnB cap="flat" cmpd="sng" w="9525">
                      <a:solidFill>
                        <a:srgbClr val="ECEEEF"/>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000">
                          <a:solidFill>
                            <a:srgbClr val="373A3C"/>
                          </a:solidFill>
                          <a:highlight>
                            <a:srgbClr val="FFFFFF"/>
                          </a:highlight>
                          <a:latin typeface="Roboto"/>
                          <a:ea typeface="Roboto"/>
                          <a:cs typeface="Roboto"/>
                          <a:sym typeface="Roboto"/>
                        </a:rPr>
                        <a:t>19.4%</a:t>
                      </a:r>
                      <a:endParaRPr sz="1000">
                        <a:solidFill>
                          <a:srgbClr val="373A3C"/>
                        </a:solidFill>
                        <a:highlight>
                          <a:srgbClr val="FFFFFF"/>
                        </a:highlight>
                        <a:latin typeface="Roboto"/>
                        <a:ea typeface="Roboto"/>
                        <a:cs typeface="Roboto"/>
                        <a:sym typeface="Roboto"/>
                      </a:endParaRPr>
                    </a:p>
                  </a:txBody>
                  <a:tcPr marT="91425" marB="91425" marR="91425" marL="91425">
                    <a:lnT cap="flat" cmpd="sng" w="19050">
                      <a:solidFill>
                        <a:srgbClr val="ECEEEF"/>
                      </a:solidFill>
                      <a:prstDash val="solid"/>
                      <a:round/>
                      <a:headEnd len="sm" w="sm" type="none"/>
                      <a:tailEnd len="sm" w="sm" type="none"/>
                    </a:lnT>
                    <a:lnB cap="flat" cmpd="sng" w="9525">
                      <a:solidFill>
                        <a:srgbClr val="ECEEEF"/>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000">
                          <a:solidFill>
                            <a:srgbClr val="373A3C"/>
                          </a:solidFill>
                          <a:highlight>
                            <a:srgbClr val="FFFFFF"/>
                          </a:highlight>
                          <a:latin typeface="Roboto"/>
                          <a:ea typeface="Roboto"/>
                          <a:cs typeface="Roboto"/>
                          <a:sym typeface="Roboto"/>
                        </a:rPr>
                        <a:t>19.4%</a:t>
                      </a:r>
                      <a:endParaRPr sz="1000">
                        <a:solidFill>
                          <a:srgbClr val="373A3C"/>
                        </a:solidFill>
                        <a:highlight>
                          <a:srgbClr val="FFFFFF"/>
                        </a:highlight>
                        <a:latin typeface="Roboto"/>
                        <a:ea typeface="Roboto"/>
                        <a:cs typeface="Roboto"/>
                        <a:sym typeface="Roboto"/>
                      </a:endParaRPr>
                    </a:p>
                  </a:txBody>
                  <a:tcPr marT="91425" marB="91425" marR="91425" marL="91425">
                    <a:lnT cap="flat" cmpd="sng" w="19050">
                      <a:solidFill>
                        <a:srgbClr val="ECEEEF"/>
                      </a:solidFill>
                      <a:prstDash val="solid"/>
                      <a:round/>
                      <a:headEnd len="sm" w="sm" type="none"/>
                      <a:tailEnd len="sm" w="sm" type="none"/>
                    </a:lnT>
                    <a:lnB cap="flat" cmpd="sng" w="9525">
                      <a:solidFill>
                        <a:srgbClr val="ECEEEF"/>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000">
                          <a:solidFill>
                            <a:srgbClr val="373A3C"/>
                          </a:solidFill>
                          <a:highlight>
                            <a:srgbClr val="FFFFFF"/>
                          </a:highlight>
                          <a:latin typeface="Roboto"/>
                          <a:ea typeface="Roboto"/>
                          <a:cs typeface="Roboto"/>
                          <a:sym typeface="Roboto"/>
                        </a:rPr>
                        <a:t>19.4%</a:t>
                      </a:r>
                      <a:endParaRPr sz="1000">
                        <a:solidFill>
                          <a:srgbClr val="373A3C"/>
                        </a:solidFill>
                        <a:highlight>
                          <a:srgbClr val="FFFFFF"/>
                        </a:highlight>
                        <a:latin typeface="Roboto"/>
                        <a:ea typeface="Roboto"/>
                        <a:cs typeface="Roboto"/>
                        <a:sym typeface="Roboto"/>
                      </a:endParaRPr>
                    </a:p>
                  </a:txBody>
                  <a:tcPr marT="91425" marB="91425" marR="91425" marL="91425">
                    <a:lnT cap="flat" cmpd="sng" w="19050">
                      <a:solidFill>
                        <a:srgbClr val="ECEEEF"/>
                      </a:solidFill>
                      <a:prstDash val="solid"/>
                      <a:round/>
                      <a:headEnd len="sm" w="sm" type="none"/>
                      <a:tailEnd len="sm" w="sm" type="none"/>
                    </a:lnT>
                    <a:lnB cap="flat" cmpd="sng" w="9525">
                      <a:solidFill>
                        <a:srgbClr val="ECEEEF"/>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000">
                          <a:solidFill>
                            <a:srgbClr val="373A3C"/>
                          </a:solidFill>
                          <a:highlight>
                            <a:srgbClr val="FFFFFF"/>
                          </a:highlight>
                          <a:latin typeface="Roboto"/>
                          <a:ea typeface="Roboto"/>
                          <a:cs typeface="Roboto"/>
                          <a:sym typeface="Roboto"/>
                        </a:rPr>
                        <a:t>19.5%</a:t>
                      </a:r>
                      <a:endParaRPr sz="1000">
                        <a:solidFill>
                          <a:srgbClr val="373A3C"/>
                        </a:solidFill>
                        <a:highlight>
                          <a:srgbClr val="FFFFFF"/>
                        </a:highlight>
                        <a:latin typeface="Roboto"/>
                        <a:ea typeface="Roboto"/>
                        <a:cs typeface="Roboto"/>
                        <a:sym typeface="Roboto"/>
                      </a:endParaRPr>
                    </a:p>
                  </a:txBody>
                  <a:tcPr marT="91425" marB="91425" marR="91425" marL="91425">
                    <a:lnT cap="flat" cmpd="sng" w="19050">
                      <a:solidFill>
                        <a:srgbClr val="ECEEEF"/>
                      </a:solidFill>
                      <a:prstDash val="solid"/>
                      <a:round/>
                      <a:headEnd len="sm" w="sm" type="none"/>
                      <a:tailEnd len="sm" w="sm" type="none"/>
                    </a:lnT>
                    <a:lnB cap="flat" cmpd="sng" w="9525">
                      <a:solidFill>
                        <a:srgbClr val="ECEEEF"/>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000">
                          <a:solidFill>
                            <a:srgbClr val="373A3C"/>
                          </a:solidFill>
                          <a:highlight>
                            <a:srgbClr val="FFFFFF"/>
                          </a:highlight>
                          <a:latin typeface="Roboto"/>
                          <a:ea typeface="Roboto"/>
                          <a:cs typeface="Roboto"/>
                          <a:sym typeface="Roboto"/>
                        </a:rPr>
                        <a:t>19.5%</a:t>
                      </a:r>
                      <a:endParaRPr sz="1000">
                        <a:solidFill>
                          <a:srgbClr val="373A3C"/>
                        </a:solidFill>
                        <a:highlight>
                          <a:srgbClr val="FFFFFF"/>
                        </a:highlight>
                        <a:latin typeface="Roboto"/>
                        <a:ea typeface="Roboto"/>
                        <a:cs typeface="Roboto"/>
                        <a:sym typeface="Roboto"/>
                      </a:endParaRPr>
                    </a:p>
                  </a:txBody>
                  <a:tcPr marT="91425" marB="91425" marR="91425" marL="91425">
                    <a:lnT cap="flat" cmpd="sng" w="19050">
                      <a:solidFill>
                        <a:srgbClr val="ECEEEF"/>
                      </a:solidFill>
                      <a:prstDash val="solid"/>
                      <a:round/>
                      <a:headEnd len="sm" w="sm" type="none"/>
                      <a:tailEnd len="sm" w="sm" type="none"/>
                    </a:lnT>
                    <a:lnB cap="flat" cmpd="sng" w="9525">
                      <a:solidFill>
                        <a:srgbClr val="ECEEEF"/>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000">
                          <a:solidFill>
                            <a:srgbClr val="373A3C"/>
                          </a:solidFill>
                          <a:highlight>
                            <a:srgbClr val="FFFFFF"/>
                          </a:highlight>
                          <a:latin typeface="Roboto"/>
                          <a:ea typeface="Roboto"/>
                          <a:cs typeface="Roboto"/>
                          <a:sym typeface="Roboto"/>
                        </a:rPr>
                        <a:t>19.5%</a:t>
                      </a:r>
                      <a:endParaRPr sz="1000">
                        <a:solidFill>
                          <a:srgbClr val="373A3C"/>
                        </a:solidFill>
                        <a:highlight>
                          <a:srgbClr val="FFFFFF"/>
                        </a:highlight>
                        <a:latin typeface="Roboto"/>
                        <a:ea typeface="Roboto"/>
                        <a:cs typeface="Roboto"/>
                        <a:sym typeface="Roboto"/>
                      </a:endParaRPr>
                    </a:p>
                  </a:txBody>
                  <a:tcPr marT="91425" marB="91425" marR="91425" marL="91425">
                    <a:lnT cap="flat" cmpd="sng" w="19050">
                      <a:solidFill>
                        <a:srgbClr val="ECEEEF"/>
                      </a:solidFill>
                      <a:prstDash val="solid"/>
                      <a:round/>
                      <a:headEnd len="sm" w="sm" type="none"/>
                      <a:tailEnd len="sm" w="sm" type="none"/>
                    </a:lnT>
                    <a:lnB cap="flat" cmpd="sng" w="9525">
                      <a:solidFill>
                        <a:srgbClr val="ECEEEF"/>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000">
                          <a:solidFill>
                            <a:srgbClr val="373A3C"/>
                          </a:solidFill>
                          <a:highlight>
                            <a:srgbClr val="FFFFFF"/>
                          </a:highlight>
                          <a:latin typeface="Roboto"/>
                          <a:ea typeface="Roboto"/>
                          <a:cs typeface="Roboto"/>
                          <a:sym typeface="Roboto"/>
                        </a:rPr>
                        <a:t>19.5%</a:t>
                      </a:r>
                      <a:endParaRPr sz="1000">
                        <a:solidFill>
                          <a:srgbClr val="373A3C"/>
                        </a:solidFill>
                        <a:highlight>
                          <a:srgbClr val="FFFFFF"/>
                        </a:highlight>
                        <a:latin typeface="Roboto"/>
                        <a:ea typeface="Roboto"/>
                        <a:cs typeface="Roboto"/>
                        <a:sym typeface="Roboto"/>
                      </a:endParaRPr>
                    </a:p>
                  </a:txBody>
                  <a:tcPr marT="91425" marB="91425" marR="91425" marL="91425">
                    <a:lnT cap="flat" cmpd="sng" w="19050">
                      <a:solidFill>
                        <a:srgbClr val="ECEEEF"/>
                      </a:solidFill>
                      <a:prstDash val="solid"/>
                      <a:round/>
                      <a:headEnd len="sm" w="sm" type="none"/>
                      <a:tailEnd len="sm" w="sm" type="none"/>
                    </a:lnT>
                    <a:lnB cap="flat" cmpd="sng" w="9525">
                      <a:solidFill>
                        <a:srgbClr val="ECEEEF"/>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000">
                          <a:solidFill>
                            <a:srgbClr val="373A3C"/>
                          </a:solidFill>
                          <a:highlight>
                            <a:srgbClr val="FFFFFF"/>
                          </a:highlight>
                          <a:latin typeface="Roboto"/>
                          <a:ea typeface="Roboto"/>
                          <a:cs typeface="Roboto"/>
                          <a:sym typeface="Roboto"/>
                        </a:rPr>
                        <a:t>19.5%</a:t>
                      </a:r>
                      <a:endParaRPr sz="1000">
                        <a:solidFill>
                          <a:srgbClr val="373A3C"/>
                        </a:solidFill>
                        <a:highlight>
                          <a:srgbClr val="FFFFFF"/>
                        </a:highlight>
                        <a:latin typeface="Roboto"/>
                        <a:ea typeface="Roboto"/>
                        <a:cs typeface="Roboto"/>
                        <a:sym typeface="Roboto"/>
                      </a:endParaRPr>
                    </a:p>
                  </a:txBody>
                  <a:tcPr marT="91425" marB="91425" marR="91425" marL="91425">
                    <a:lnT cap="flat" cmpd="sng" w="19050">
                      <a:solidFill>
                        <a:srgbClr val="ECEEEF"/>
                      </a:solidFill>
                      <a:prstDash val="solid"/>
                      <a:round/>
                      <a:headEnd len="sm" w="sm" type="none"/>
                      <a:tailEnd len="sm" w="sm" type="none"/>
                    </a:lnT>
                    <a:lnB cap="flat" cmpd="sng" w="9525">
                      <a:solidFill>
                        <a:srgbClr val="ECEEEF"/>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000">
                          <a:solidFill>
                            <a:srgbClr val="373A3C"/>
                          </a:solidFill>
                          <a:highlight>
                            <a:srgbClr val="FFFFFF"/>
                          </a:highlight>
                          <a:latin typeface="Roboto"/>
                          <a:ea typeface="Roboto"/>
                          <a:cs typeface="Roboto"/>
                          <a:sym typeface="Roboto"/>
                        </a:rPr>
                        <a:t>19.5%</a:t>
                      </a:r>
                      <a:endParaRPr sz="1000">
                        <a:solidFill>
                          <a:srgbClr val="373A3C"/>
                        </a:solidFill>
                        <a:highlight>
                          <a:srgbClr val="FFFFFF"/>
                        </a:highlight>
                        <a:latin typeface="Roboto"/>
                        <a:ea typeface="Roboto"/>
                        <a:cs typeface="Roboto"/>
                        <a:sym typeface="Roboto"/>
                      </a:endParaRPr>
                    </a:p>
                  </a:txBody>
                  <a:tcPr marT="91425" marB="91425" marR="91425" marL="91425">
                    <a:lnT cap="flat" cmpd="sng" w="19050">
                      <a:solidFill>
                        <a:srgbClr val="ECEEEF"/>
                      </a:solidFill>
                      <a:prstDash val="solid"/>
                      <a:round/>
                      <a:headEnd len="sm" w="sm" type="none"/>
                      <a:tailEnd len="sm" w="sm" type="none"/>
                    </a:lnT>
                    <a:lnB cap="flat" cmpd="sng" w="9525">
                      <a:solidFill>
                        <a:srgbClr val="ECEEEF"/>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000">
                          <a:solidFill>
                            <a:srgbClr val="373A3C"/>
                          </a:solidFill>
                          <a:highlight>
                            <a:srgbClr val="FFFFFF"/>
                          </a:highlight>
                          <a:latin typeface="Roboto"/>
                          <a:ea typeface="Roboto"/>
                          <a:cs typeface="Roboto"/>
                          <a:sym typeface="Roboto"/>
                        </a:rPr>
                        <a:t>19.4%</a:t>
                      </a:r>
                      <a:endParaRPr sz="1000">
                        <a:solidFill>
                          <a:srgbClr val="373A3C"/>
                        </a:solidFill>
                        <a:highlight>
                          <a:srgbClr val="FFFFFF"/>
                        </a:highlight>
                        <a:latin typeface="Roboto"/>
                        <a:ea typeface="Roboto"/>
                        <a:cs typeface="Roboto"/>
                        <a:sym typeface="Roboto"/>
                      </a:endParaRPr>
                    </a:p>
                  </a:txBody>
                  <a:tcPr marT="91425" marB="91425" marR="91425" marL="91425">
                    <a:lnT cap="flat" cmpd="sng" w="19050">
                      <a:solidFill>
                        <a:srgbClr val="ECEEEF"/>
                      </a:solidFill>
                      <a:prstDash val="solid"/>
                      <a:round/>
                      <a:headEnd len="sm" w="sm" type="none"/>
                      <a:tailEnd len="sm" w="sm" type="none"/>
                    </a:lnT>
                    <a:lnB cap="flat" cmpd="sng" w="9525">
                      <a:solidFill>
                        <a:srgbClr val="ECEEEF"/>
                      </a:solidFill>
                      <a:prstDash val="solid"/>
                      <a:round/>
                      <a:headEnd len="sm" w="sm" type="none"/>
                      <a:tailEnd len="sm" w="sm" type="none"/>
                    </a:lnB>
                  </a:tcPr>
                </a:tc>
              </a:tr>
              <a:tr h="714100">
                <a:tc>
                  <a:txBody>
                    <a:bodyPr/>
                    <a:lstStyle/>
                    <a:p>
                      <a:pPr indent="0" lvl="0" marL="0" rtl="0" algn="l">
                        <a:lnSpc>
                          <a:spcPct val="150000"/>
                        </a:lnSpc>
                        <a:spcBef>
                          <a:spcPts val="0"/>
                        </a:spcBef>
                        <a:spcAft>
                          <a:spcPts val="0"/>
                        </a:spcAft>
                        <a:buNone/>
                      </a:pPr>
                      <a:r>
                        <a:rPr lang="en" sz="1000">
                          <a:highlight>
                            <a:srgbClr val="FFFFFF"/>
                          </a:highlight>
                          <a:latin typeface="Roboto"/>
                          <a:ea typeface="Roboto"/>
                          <a:cs typeface="Roboto"/>
                          <a:sym typeface="Roboto"/>
                        </a:rPr>
                        <a:t>FII</a:t>
                      </a:r>
                      <a:endParaRPr sz="1000">
                        <a:highlight>
                          <a:srgbClr val="FFFFFF"/>
                        </a:highlight>
                        <a:latin typeface="Roboto"/>
                        <a:ea typeface="Roboto"/>
                        <a:cs typeface="Roboto"/>
                        <a:sym typeface="Roboto"/>
                      </a:endParaRPr>
                    </a:p>
                  </a:txBody>
                  <a:tcPr marT="91425" marB="91425" marR="91425" marL="91425">
                    <a:lnT cap="flat" cmpd="sng" w="9525">
                      <a:solidFill>
                        <a:srgbClr val="ECEEEF"/>
                      </a:solidFill>
                      <a:prstDash val="solid"/>
                      <a:round/>
                      <a:headEnd len="sm" w="sm" type="none"/>
                      <a:tailEnd len="sm" w="sm" type="none"/>
                    </a:lnT>
                    <a:lnB cap="flat" cmpd="sng" w="9525">
                      <a:solidFill>
                        <a:srgbClr val="ECEEEF"/>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000">
                          <a:solidFill>
                            <a:srgbClr val="373A3C"/>
                          </a:solidFill>
                          <a:highlight>
                            <a:srgbClr val="FFFFFF"/>
                          </a:highlight>
                          <a:latin typeface="Roboto"/>
                          <a:ea typeface="Roboto"/>
                          <a:cs typeface="Roboto"/>
                          <a:sym typeface="Roboto"/>
                        </a:rPr>
                        <a:t>40.3%</a:t>
                      </a:r>
                      <a:endParaRPr sz="1000">
                        <a:solidFill>
                          <a:srgbClr val="373A3C"/>
                        </a:solidFill>
                        <a:highlight>
                          <a:srgbClr val="FFFFFF"/>
                        </a:highlight>
                        <a:latin typeface="Roboto"/>
                        <a:ea typeface="Roboto"/>
                        <a:cs typeface="Roboto"/>
                        <a:sym typeface="Roboto"/>
                      </a:endParaRPr>
                    </a:p>
                  </a:txBody>
                  <a:tcPr marT="91425" marB="91425" marR="91425" marL="91425">
                    <a:lnT cap="flat" cmpd="sng" w="9525">
                      <a:solidFill>
                        <a:srgbClr val="ECEEEF"/>
                      </a:solidFill>
                      <a:prstDash val="solid"/>
                      <a:round/>
                      <a:headEnd len="sm" w="sm" type="none"/>
                      <a:tailEnd len="sm" w="sm" type="none"/>
                    </a:lnT>
                    <a:lnB cap="flat" cmpd="sng" w="9525">
                      <a:solidFill>
                        <a:srgbClr val="ECEEEF"/>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000">
                          <a:solidFill>
                            <a:srgbClr val="373A3C"/>
                          </a:solidFill>
                          <a:highlight>
                            <a:srgbClr val="FFFFFF"/>
                          </a:highlight>
                          <a:latin typeface="Roboto"/>
                          <a:ea typeface="Roboto"/>
                          <a:cs typeface="Roboto"/>
                          <a:sym typeface="Roboto"/>
                        </a:rPr>
                        <a:t>40.1%</a:t>
                      </a:r>
                      <a:endParaRPr sz="1000">
                        <a:solidFill>
                          <a:srgbClr val="373A3C"/>
                        </a:solidFill>
                        <a:highlight>
                          <a:srgbClr val="FFFFFF"/>
                        </a:highlight>
                        <a:latin typeface="Roboto"/>
                        <a:ea typeface="Roboto"/>
                        <a:cs typeface="Roboto"/>
                        <a:sym typeface="Roboto"/>
                      </a:endParaRPr>
                    </a:p>
                  </a:txBody>
                  <a:tcPr marT="91425" marB="91425" marR="91425" marL="91425">
                    <a:lnT cap="flat" cmpd="sng" w="9525">
                      <a:solidFill>
                        <a:srgbClr val="ECEEEF"/>
                      </a:solidFill>
                      <a:prstDash val="solid"/>
                      <a:round/>
                      <a:headEnd len="sm" w="sm" type="none"/>
                      <a:tailEnd len="sm" w="sm" type="none"/>
                    </a:lnT>
                    <a:lnB cap="flat" cmpd="sng" w="9525">
                      <a:solidFill>
                        <a:srgbClr val="ECEEEF"/>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000">
                          <a:solidFill>
                            <a:srgbClr val="373A3C"/>
                          </a:solidFill>
                          <a:highlight>
                            <a:srgbClr val="FFFFFF"/>
                          </a:highlight>
                          <a:latin typeface="Roboto"/>
                          <a:ea typeface="Roboto"/>
                          <a:cs typeface="Roboto"/>
                          <a:sym typeface="Roboto"/>
                        </a:rPr>
                        <a:t>39.2%</a:t>
                      </a:r>
                      <a:endParaRPr sz="1000">
                        <a:solidFill>
                          <a:srgbClr val="373A3C"/>
                        </a:solidFill>
                        <a:highlight>
                          <a:srgbClr val="FFFFFF"/>
                        </a:highlight>
                        <a:latin typeface="Roboto"/>
                        <a:ea typeface="Roboto"/>
                        <a:cs typeface="Roboto"/>
                        <a:sym typeface="Roboto"/>
                      </a:endParaRPr>
                    </a:p>
                  </a:txBody>
                  <a:tcPr marT="91425" marB="91425" marR="91425" marL="91425">
                    <a:lnT cap="flat" cmpd="sng" w="9525">
                      <a:solidFill>
                        <a:srgbClr val="ECEEEF"/>
                      </a:solidFill>
                      <a:prstDash val="solid"/>
                      <a:round/>
                      <a:headEnd len="sm" w="sm" type="none"/>
                      <a:tailEnd len="sm" w="sm" type="none"/>
                    </a:lnT>
                    <a:lnB cap="flat" cmpd="sng" w="9525">
                      <a:solidFill>
                        <a:srgbClr val="ECEEEF"/>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000">
                          <a:solidFill>
                            <a:srgbClr val="373A3C"/>
                          </a:solidFill>
                          <a:highlight>
                            <a:srgbClr val="FFFFFF"/>
                          </a:highlight>
                          <a:latin typeface="Roboto"/>
                          <a:ea typeface="Roboto"/>
                          <a:cs typeface="Roboto"/>
                          <a:sym typeface="Roboto"/>
                        </a:rPr>
                        <a:t>39.2%</a:t>
                      </a:r>
                      <a:endParaRPr sz="1000">
                        <a:solidFill>
                          <a:srgbClr val="373A3C"/>
                        </a:solidFill>
                        <a:highlight>
                          <a:srgbClr val="FFFFFF"/>
                        </a:highlight>
                        <a:latin typeface="Roboto"/>
                        <a:ea typeface="Roboto"/>
                        <a:cs typeface="Roboto"/>
                        <a:sym typeface="Roboto"/>
                      </a:endParaRPr>
                    </a:p>
                  </a:txBody>
                  <a:tcPr marT="91425" marB="91425" marR="91425" marL="91425">
                    <a:lnT cap="flat" cmpd="sng" w="9525">
                      <a:solidFill>
                        <a:srgbClr val="ECEEEF"/>
                      </a:solidFill>
                      <a:prstDash val="solid"/>
                      <a:round/>
                      <a:headEnd len="sm" w="sm" type="none"/>
                      <a:tailEnd len="sm" w="sm" type="none"/>
                    </a:lnT>
                    <a:lnB cap="flat" cmpd="sng" w="9525">
                      <a:solidFill>
                        <a:srgbClr val="ECEEEF"/>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000">
                          <a:solidFill>
                            <a:srgbClr val="373A3C"/>
                          </a:solidFill>
                          <a:highlight>
                            <a:srgbClr val="FFFFFF"/>
                          </a:highlight>
                          <a:latin typeface="Roboto"/>
                          <a:ea typeface="Roboto"/>
                          <a:cs typeface="Roboto"/>
                          <a:sym typeface="Roboto"/>
                        </a:rPr>
                        <a:t>38.3%</a:t>
                      </a:r>
                      <a:endParaRPr sz="1000">
                        <a:solidFill>
                          <a:srgbClr val="373A3C"/>
                        </a:solidFill>
                        <a:highlight>
                          <a:srgbClr val="FFFFFF"/>
                        </a:highlight>
                        <a:latin typeface="Roboto"/>
                        <a:ea typeface="Roboto"/>
                        <a:cs typeface="Roboto"/>
                        <a:sym typeface="Roboto"/>
                      </a:endParaRPr>
                    </a:p>
                  </a:txBody>
                  <a:tcPr marT="91425" marB="91425" marR="91425" marL="91425">
                    <a:lnT cap="flat" cmpd="sng" w="9525">
                      <a:solidFill>
                        <a:srgbClr val="ECEEEF"/>
                      </a:solidFill>
                      <a:prstDash val="solid"/>
                      <a:round/>
                      <a:headEnd len="sm" w="sm" type="none"/>
                      <a:tailEnd len="sm" w="sm" type="none"/>
                    </a:lnT>
                    <a:lnB cap="flat" cmpd="sng" w="9525">
                      <a:solidFill>
                        <a:srgbClr val="ECEEEF"/>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000">
                          <a:solidFill>
                            <a:srgbClr val="373A3C"/>
                          </a:solidFill>
                          <a:highlight>
                            <a:srgbClr val="FFFFFF"/>
                          </a:highlight>
                          <a:latin typeface="Roboto"/>
                          <a:ea typeface="Roboto"/>
                          <a:cs typeface="Roboto"/>
                          <a:sym typeface="Roboto"/>
                        </a:rPr>
                        <a:t>37.9%</a:t>
                      </a:r>
                      <a:endParaRPr sz="1000">
                        <a:solidFill>
                          <a:srgbClr val="373A3C"/>
                        </a:solidFill>
                        <a:highlight>
                          <a:srgbClr val="FFFFFF"/>
                        </a:highlight>
                        <a:latin typeface="Roboto"/>
                        <a:ea typeface="Roboto"/>
                        <a:cs typeface="Roboto"/>
                        <a:sym typeface="Roboto"/>
                      </a:endParaRPr>
                    </a:p>
                  </a:txBody>
                  <a:tcPr marT="91425" marB="91425" marR="91425" marL="91425">
                    <a:lnT cap="flat" cmpd="sng" w="9525">
                      <a:solidFill>
                        <a:srgbClr val="ECEEEF"/>
                      </a:solidFill>
                      <a:prstDash val="solid"/>
                      <a:round/>
                      <a:headEnd len="sm" w="sm" type="none"/>
                      <a:tailEnd len="sm" w="sm" type="none"/>
                    </a:lnT>
                    <a:lnB cap="flat" cmpd="sng" w="9525">
                      <a:solidFill>
                        <a:srgbClr val="ECEEEF"/>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000">
                          <a:solidFill>
                            <a:srgbClr val="373A3C"/>
                          </a:solidFill>
                          <a:highlight>
                            <a:srgbClr val="FFFFFF"/>
                          </a:highlight>
                          <a:latin typeface="Roboto"/>
                          <a:ea typeface="Roboto"/>
                          <a:cs typeface="Roboto"/>
                          <a:sym typeface="Roboto"/>
                        </a:rPr>
                        <a:t>37.3%</a:t>
                      </a:r>
                      <a:endParaRPr sz="1000">
                        <a:solidFill>
                          <a:srgbClr val="373A3C"/>
                        </a:solidFill>
                        <a:highlight>
                          <a:srgbClr val="FFFFFF"/>
                        </a:highlight>
                        <a:latin typeface="Roboto"/>
                        <a:ea typeface="Roboto"/>
                        <a:cs typeface="Roboto"/>
                        <a:sym typeface="Roboto"/>
                      </a:endParaRPr>
                    </a:p>
                  </a:txBody>
                  <a:tcPr marT="91425" marB="91425" marR="91425" marL="91425">
                    <a:lnT cap="flat" cmpd="sng" w="9525">
                      <a:solidFill>
                        <a:srgbClr val="ECEEEF"/>
                      </a:solidFill>
                      <a:prstDash val="solid"/>
                      <a:round/>
                      <a:headEnd len="sm" w="sm" type="none"/>
                      <a:tailEnd len="sm" w="sm" type="none"/>
                    </a:lnT>
                    <a:lnB cap="flat" cmpd="sng" w="9525">
                      <a:solidFill>
                        <a:srgbClr val="ECEEEF"/>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000">
                          <a:solidFill>
                            <a:srgbClr val="373A3C"/>
                          </a:solidFill>
                          <a:highlight>
                            <a:srgbClr val="FFFFFF"/>
                          </a:highlight>
                          <a:latin typeface="Roboto"/>
                          <a:ea typeface="Roboto"/>
                          <a:cs typeface="Roboto"/>
                          <a:sym typeface="Roboto"/>
                        </a:rPr>
                        <a:t>38.7%</a:t>
                      </a:r>
                      <a:endParaRPr sz="1000">
                        <a:solidFill>
                          <a:srgbClr val="373A3C"/>
                        </a:solidFill>
                        <a:highlight>
                          <a:srgbClr val="FFFFFF"/>
                        </a:highlight>
                        <a:latin typeface="Roboto"/>
                        <a:ea typeface="Roboto"/>
                        <a:cs typeface="Roboto"/>
                        <a:sym typeface="Roboto"/>
                      </a:endParaRPr>
                    </a:p>
                  </a:txBody>
                  <a:tcPr marT="91425" marB="91425" marR="91425" marL="91425">
                    <a:lnT cap="flat" cmpd="sng" w="9525">
                      <a:solidFill>
                        <a:srgbClr val="ECEEEF"/>
                      </a:solidFill>
                      <a:prstDash val="solid"/>
                      <a:round/>
                      <a:headEnd len="sm" w="sm" type="none"/>
                      <a:tailEnd len="sm" w="sm" type="none"/>
                    </a:lnT>
                    <a:lnB cap="flat" cmpd="sng" w="9525">
                      <a:solidFill>
                        <a:srgbClr val="ECEEEF"/>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000">
                          <a:solidFill>
                            <a:srgbClr val="373A3C"/>
                          </a:solidFill>
                          <a:highlight>
                            <a:srgbClr val="FFFFFF"/>
                          </a:highlight>
                          <a:latin typeface="Roboto"/>
                          <a:ea typeface="Roboto"/>
                          <a:cs typeface="Roboto"/>
                          <a:sym typeface="Roboto"/>
                        </a:rPr>
                        <a:t>38.9%</a:t>
                      </a:r>
                      <a:endParaRPr sz="1000">
                        <a:solidFill>
                          <a:srgbClr val="373A3C"/>
                        </a:solidFill>
                        <a:highlight>
                          <a:srgbClr val="FFFFFF"/>
                        </a:highlight>
                        <a:latin typeface="Roboto"/>
                        <a:ea typeface="Roboto"/>
                        <a:cs typeface="Roboto"/>
                        <a:sym typeface="Roboto"/>
                      </a:endParaRPr>
                    </a:p>
                  </a:txBody>
                  <a:tcPr marT="91425" marB="91425" marR="91425" marL="91425">
                    <a:lnT cap="flat" cmpd="sng" w="9525">
                      <a:solidFill>
                        <a:srgbClr val="ECEEEF"/>
                      </a:solidFill>
                      <a:prstDash val="solid"/>
                      <a:round/>
                      <a:headEnd len="sm" w="sm" type="none"/>
                      <a:tailEnd len="sm" w="sm" type="none"/>
                    </a:lnT>
                    <a:lnB cap="flat" cmpd="sng" w="9525">
                      <a:solidFill>
                        <a:srgbClr val="ECEEEF"/>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000">
                          <a:solidFill>
                            <a:srgbClr val="373A3C"/>
                          </a:solidFill>
                          <a:highlight>
                            <a:srgbClr val="FFFFFF"/>
                          </a:highlight>
                          <a:latin typeface="Roboto"/>
                          <a:ea typeface="Roboto"/>
                          <a:cs typeface="Roboto"/>
                          <a:sym typeface="Roboto"/>
                        </a:rPr>
                        <a:t>40.1%</a:t>
                      </a:r>
                      <a:endParaRPr sz="1000">
                        <a:solidFill>
                          <a:srgbClr val="373A3C"/>
                        </a:solidFill>
                        <a:highlight>
                          <a:srgbClr val="FFFFFF"/>
                        </a:highlight>
                        <a:latin typeface="Roboto"/>
                        <a:ea typeface="Roboto"/>
                        <a:cs typeface="Roboto"/>
                        <a:sym typeface="Roboto"/>
                      </a:endParaRPr>
                    </a:p>
                  </a:txBody>
                  <a:tcPr marT="91425" marB="91425" marR="91425" marL="91425">
                    <a:lnT cap="flat" cmpd="sng" w="9525">
                      <a:solidFill>
                        <a:srgbClr val="ECEEEF"/>
                      </a:solidFill>
                      <a:prstDash val="solid"/>
                      <a:round/>
                      <a:headEnd len="sm" w="sm" type="none"/>
                      <a:tailEnd len="sm" w="sm" type="none"/>
                    </a:lnT>
                    <a:lnB cap="flat" cmpd="sng" w="9525">
                      <a:solidFill>
                        <a:srgbClr val="ECEEEF"/>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000">
                          <a:solidFill>
                            <a:srgbClr val="373A3C"/>
                          </a:solidFill>
                          <a:highlight>
                            <a:srgbClr val="FFFFFF"/>
                          </a:highlight>
                          <a:latin typeface="Roboto"/>
                          <a:ea typeface="Roboto"/>
                          <a:cs typeface="Roboto"/>
                          <a:sym typeface="Roboto"/>
                        </a:rPr>
                        <a:t>38.9%</a:t>
                      </a:r>
                      <a:endParaRPr sz="1000">
                        <a:solidFill>
                          <a:srgbClr val="373A3C"/>
                        </a:solidFill>
                        <a:highlight>
                          <a:srgbClr val="FFFFFF"/>
                        </a:highlight>
                        <a:latin typeface="Roboto"/>
                        <a:ea typeface="Roboto"/>
                        <a:cs typeface="Roboto"/>
                        <a:sym typeface="Roboto"/>
                      </a:endParaRPr>
                    </a:p>
                  </a:txBody>
                  <a:tcPr marT="91425" marB="91425" marR="91425" marL="91425">
                    <a:lnT cap="flat" cmpd="sng" w="9525">
                      <a:solidFill>
                        <a:srgbClr val="ECEEEF"/>
                      </a:solidFill>
                      <a:prstDash val="solid"/>
                      <a:round/>
                      <a:headEnd len="sm" w="sm" type="none"/>
                      <a:tailEnd len="sm" w="sm" type="none"/>
                    </a:lnT>
                    <a:lnB cap="flat" cmpd="sng" w="9525">
                      <a:solidFill>
                        <a:srgbClr val="ECEEEF"/>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000">
                          <a:solidFill>
                            <a:srgbClr val="373A3C"/>
                          </a:solidFill>
                          <a:highlight>
                            <a:srgbClr val="FFFFFF"/>
                          </a:highlight>
                          <a:latin typeface="Roboto"/>
                          <a:ea typeface="Roboto"/>
                          <a:cs typeface="Roboto"/>
                          <a:sym typeface="Roboto"/>
                        </a:rPr>
                        <a:t>37.9%</a:t>
                      </a:r>
                      <a:endParaRPr sz="1000">
                        <a:solidFill>
                          <a:srgbClr val="373A3C"/>
                        </a:solidFill>
                        <a:highlight>
                          <a:srgbClr val="FFFFFF"/>
                        </a:highlight>
                        <a:latin typeface="Roboto"/>
                        <a:ea typeface="Roboto"/>
                        <a:cs typeface="Roboto"/>
                        <a:sym typeface="Roboto"/>
                      </a:endParaRPr>
                    </a:p>
                  </a:txBody>
                  <a:tcPr marT="91425" marB="91425" marR="91425" marL="91425">
                    <a:lnT cap="flat" cmpd="sng" w="9525">
                      <a:solidFill>
                        <a:srgbClr val="ECEEEF"/>
                      </a:solidFill>
                      <a:prstDash val="solid"/>
                      <a:round/>
                      <a:headEnd len="sm" w="sm" type="none"/>
                      <a:tailEnd len="sm" w="sm" type="none"/>
                    </a:lnT>
                    <a:lnB cap="flat" cmpd="sng" w="9525">
                      <a:solidFill>
                        <a:srgbClr val="ECEEEF"/>
                      </a:solidFill>
                      <a:prstDash val="solid"/>
                      <a:round/>
                      <a:headEnd len="sm" w="sm" type="none"/>
                      <a:tailEnd len="sm" w="sm" type="none"/>
                    </a:lnB>
                  </a:tcPr>
                </a:tc>
              </a:tr>
              <a:tr h="714100">
                <a:tc>
                  <a:txBody>
                    <a:bodyPr/>
                    <a:lstStyle/>
                    <a:p>
                      <a:pPr indent="0" lvl="0" marL="0" rtl="0" algn="l">
                        <a:lnSpc>
                          <a:spcPct val="150000"/>
                        </a:lnSpc>
                        <a:spcBef>
                          <a:spcPts val="0"/>
                        </a:spcBef>
                        <a:spcAft>
                          <a:spcPts val="0"/>
                        </a:spcAft>
                        <a:buNone/>
                      </a:pPr>
                      <a:r>
                        <a:rPr lang="en" sz="1000">
                          <a:highlight>
                            <a:srgbClr val="FFFFFF"/>
                          </a:highlight>
                          <a:latin typeface="Roboto"/>
                          <a:ea typeface="Roboto"/>
                          <a:cs typeface="Roboto"/>
                          <a:sym typeface="Roboto"/>
                        </a:rPr>
                        <a:t>DII</a:t>
                      </a:r>
                      <a:endParaRPr sz="1000">
                        <a:highlight>
                          <a:srgbClr val="FFFFFF"/>
                        </a:highlight>
                        <a:latin typeface="Roboto"/>
                        <a:ea typeface="Roboto"/>
                        <a:cs typeface="Roboto"/>
                        <a:sym typeface="Roboto"/>
                      </a:endParaRPr>
                    </a:p>
                  </a:txBody>
                  <a:tcPr marT="91425" marB="91425" marR="91425" marL="91425">
                    <a:lnT cap="flat" cmpd="sng" w="9525">
                      <a:solidFill>
                        <a:srgbClr val="ECEEEF"/>
                      </a:solidFill>
                      <a:prstDash val="solid"/>
                      <a:round/>
                      <a:headEnd len="sm" w="sm" type="none"/>
                      <a:tailEnd len="sm" w="sm" type="none"/>
                    </a:lnT>
                    <a:lnB cap="flat" cmpd="sng" w="9525">
                      <a:solidFill>
                        <a:srgbClr val="ECEEEF"/>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000">
                          <a:solidFill>
                            <a:srgbClr val="373A3C"/>
                          </a:solidFill>
                          <a:highlight>
                            <a:srgbClr val="FFFFFF"/>
                          </a:highlight>
                          <a:latin typeface="Roboto"/>
                          <a:ea typeface="Roboto"/>
                          <a:cs typeface="Roboto"/>
                          <a:sym typeface="Roboto"/>
                        </a:rPr>
                        <a:t>26.9%</a:t>
                      </a:r>
                      <a:endParaRPr sz="1000">
                        <a:solidFill>
                          <a:srgbClr val="373A3C"/>
                        </a:solidFill>
                        <a:highlight>
                          <a:srgbClr val="FFFFFF"/>
                        </a:highlight>
                        <a:latin typeface="Roboto"/>
                        <a:ea typeface="Roboto"/>
                        <a:cs typeface="Roboto"/>
                        <a:sym typeface="Roboto"/>
                      </a:endParaRPr>
                    </a:p>
                  </a:txBody>
                  <a:tcPr marT="91425" marB="91425" marR="91425" marL="91425">
                    <a:lnT cap="flat" cmpd="sng" w="9525">
                      <a:solidFill>
                        <a:srgbClr val="ECEEEF"/>
                      </a:solidFill>
                      <a:prstDash val="solid"/>
                      <a:round/>
                      <a:headEnd len="sm" w="sm" type="none"/>
                      <a:tailEnd len="sm" w="sm" type="none"/>
                    </a:lnT>
                    <a:lnB cap="flat" cmpd="sng" w="9525">
                      <a:solidFill>
                        <a:srgbClr val="ECEEEF"/>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000">
                          <a:solidFill>
                            <a:srgbClr val="373A3C"/>
                          </a:solidFill>
                          <a:highlight>
                            <a:srgbClr val="FFFFFF"/>
                          </a:highlight>
                          <a:latin typeface="Roboto"/>
                          <a:ea typeface="Roboto"/>
                          <a:cs typeface="Roboto"/>
                          <a:sym typeface="Roboto"/>
                        </a:rPr>
                        <a:t>27.0%</a:t>
                      </a:r>
                      <a:endParaRPr sz="1000">
                        <a:solidFill>
                          <a:srgbClr val="373A3C"/>
                        </a:solidFill>
                        <a:highlight>
                          <a:srgbClr val="FFFFFF"/>
                        </a:highlight>
                        <a:latin typeface="Roboto"/>
                        <a:ea typeface="Roboto"/>
                        <a:cs typeface="Roboto"/>
                        <a:sym typeface="Roboto"/>
                      </a:endParaRPr>
                    </a:p>
                  </a:txBody>
                  <a:tcPr marT="91425" marB="91425" marR="91425" marL="91425">
                    <a:lnT cap="flat" cmpd="sng" w="9525">
                      <a:solidFill>
                        <a:srgbClr val="ECEEEF"/>
                      </a:solidFill>
                      <a:prstDash val="solid"/>
                      <a:round/>
                      <a:headEnd len="sm" w="sm" type="none"/>
                      <a:tailEnd len="sm" w="sm" type="none"/>
                    </a:lnT>
                    <a:lnB cap="flat" cmpd="sng" w="9525">
                      <a:solidFill>
                        <a:srgbClr val="ECEEEF"/>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000">
                          <a:solidFill>
                            <a:srgbClr val="373A3C"/>
                          </a:solidFill>
                          <a:highlight>
                            <a:srgbClr val="FFFFFF"/>
                          </a:highlight>
                          <a:latin typeface="Roboto"/>
                          <a:ea typeface="Roboto"/>
                          <a:cs typeface="Roboto"/>
                          <a:sym typeface="Roboto"/>
                        </a:rPr>
                        <a:t>27.7%</a:t>
                      </a:r>
                      <a:endParaRPr sz="1000">
                        <a:solidFill>
                          <a:srgbClr val="373A3C"/>
                        </a:solidFill>
                        <a:highlight>
                          <a:srgbClr val="FFFFFF"/>
                        </a:highlight>
                        <a:latin typeface="Roboto"/>
                        <a:ea typeface="Roboto"/>
                        <a:cs typeface="Roboto"/>
                        <a:sym typeface="Roboto"/>
                      </a:endParaRPr>
                    </a:p>
                  </a:txBody>
                  <a:tcPr marT="91425" marB="91425" marR="91425" marL="91425">
                    <a:lnT cap="flat" cmpd="sng" w="9525">
                      <a:solidFill>
                        <a:srgbClr val="ECEEEF"/>
                      </a:solidFill>
                      <a:prstDash val="solid"/>
                      <a:round/>
                      <a:headEnd len="sm" w="sm" type="none"/>
                      <a:tailEnd len="sm" w="sm" type="none"/>
                    </a:lnT>
                    <a:lnB cap="flat" cmpd="sng" w="9525">
                      <a:solidFill>
                        <a:srgbClr val="ECEEEF"/>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000">
                          <a:solidFill>
                            <a:srgbClr val="373A3C"/>
                          </a:solidFill>
                          <a:highlight>
                            <a:srgbClr val="FFFFFF"/>
                          </a:highlight>
                          <a:latin typeface="Roboto"/>
                          <a:ea typeface="Roboto"/>
                          <a:cs typeface="Roboto"/>
                          <a:sym typeface="Roboto"/>
                        </a:rPr>
                        <a:t>27.8%</a:t>
                      </a:r>
                      <a:endParaRPr sz="1000">
                        <a:solidFill>
                          <a:srgbClr val="373A3C"/>
                        </a:solidFill>
                        <a:highlight>
                          <a:srgbClr val="FFFFFF"/>
                        </a:highlight>
                        <a:latin typeface="Roboto"/>
                        <a:ea typeface="Roboto"/>
                        <a:cs typeface="Roboto"/>
                        <a:sym typeface="Roboto"/>
                      </a:endParaRPr>
                    </a:p>
                  </a:txBody>
                  <a:tcPr marT="91425" marB="91425" marR="91425" marL="91425">
                    <a:lnT cap="flat" cmpd="sng" w="9525">
                      <a:solidFill>
                        <a:srgbClr val="ECEEEF"/>
                      </a:solidFill>
                      <a:prstDash val="solid"/>
                      <a:round/>
                      <a:headEnd len="sm" w="sm" type="none"/>
                      <a:tailEnd len="sm" w="sm" type="none"/>
                    </a:lnT>
                    <a:lnB cap="flat" cmpd="sng" w="9525">
                      <a:solidFill>
                        <a:srgbClr val="ECEEEF"/>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000">
                          <a:solidFill>
                            <a:srgbClr val="373A3C"/>
                          </a:solidFill>
                          <a:highlight>
                            <a:srgbClr val="FFFFFF"/>
                          </a:highlight>
                          <a:latin typeface="Roboto"/>
                          <a:ea typeface="Roboto"/>
                          <a:cs typeface="Roboto"/>
                          <a:sym typeface="Roboto"/>
                        </a:rPr>
                        <a:t>28.6%</a:t>
                      </a:r>
                      <a:endParaRPr sz="1000">
                        <a:solidFill>
                          <a:srgbClr val="373A3C"/>
                        </a:solidFill>
                        <a:highlight>
                          <a:srgbClr val="FFFFFF"/>
                        </a:highlight>
                        <a:latin typeface="Roboto"/>
                        <a:ea typeface="Roboto"/>
                        <a:cs typeface="Roboto"/>
                        <a:sym typeface="Roboto"/>
                      </a:endParaRPr>
                    </a:p>
                  </a:txBody>
                  <a:tcPr marT="91425" marB="91425" marR="91425" marL="91425">
                    <a:lnT cap="flat" cmpd="sng" w="9525">
                      <a:solidFill>
                        <a:srgbClr val="ECEEEF"/>
                      </a:solidFill>
                      <a:prstDash val="solid"/>
                      <a:round/>
                      <a:headEnd len="sm" w="sm" type="none"/>
                      <a:tailEnd len="sm" w="sm" type="none"/>
                    </a:lnT>
                    <a:lnB cap="flat" cmpd="sng" w="9525">
                      <a:solidFill>
                        <a:srgbClr val="ECEEEF"/>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000">
                          <a:solidFill>
                            <a:srgbClr val="373A3C"/>
                          </a:solidFill>
                          <a:highlight>
                            <a:srgbClr val="FFFFFF"/>
                          </a:highlight>
                          <a:latin typeface="Roboto"/>
                          <a:ea typeface="Roboto"/>
                          <a:cs typeface="Roboto"/>
                          <a:sym typeface="Roboto"/>
                        </a:rPr>
                        <a:t>29%</a:t>
                      </a:r>
                      <a:endParaRPr sz="1000">
                        <a:solidFill>
                          <a:srgbClr val="373A3C"/>
                        </a:solidFill>
                        <a:highlight>
                          <a:srgbClr val="FFFFFF"/>
                        </a:highlight>
                        <a:latin typeface="Roboto"/>
                        <a:ea typeface="Roboto"/>
                        <a:cs typeface="Roboto"/>
                        <a:sym typeface="Roboto"/>
                      </a:endParaRPr>
                    </a:p>
                  </a:txBody>
                  <a:tcPr marT="91425" marB="91425" marR="91425" marL="91425">
                    <a:lnT cap="flat" cmpd="sng" w="9525">
                      <a:solidFill>
                        <a:srgbClr val="ECEEEF"/>
                      </a:solidFill>
                      <a:prstDash val="solid"/>
                      <a:round/>
                      <a:headEnd len="sm" w="sm" type="none"/>
                      <a:tailEnd len="sm" w="sm" type="none"/>
                    </a:lnT>
                    <a:lnB cap="flat" cmpd="sng" w="9525">
                      <a:solidFill>
                        <a:srgbClr val="ECEEEF"/>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000">
                          <a:solidFill>
                            <a:srgbClr val="373A3C"/>
                          </a:solidFill>
                          <a:highlight>
                            <a:srgbClr val="FFFFFF"/>
                          </a:highlight>
                          <a:latin typeface="Roboto"/>
                          <a:ea typeface="Roboto"/>
                          <a:cs typeface="Roboto"/>
                          <a:sym typeface="Roboto"/>
                        </a:rPr>
                        <a:t>28.9%</a:t>
                      </a:r>
                      <a:endParaRPr sz="1000">
                        <a:solidFill>
                          <a:srgbClr val="373A3C"/>
                        </a:solidFill>
                        <a:highlight>
                          <a:srgbClr val="FFFFFF"/>
                        </a:highlight>
                        <a:latin typeface="Roboto"/>
                        <a:ea typeface="Roboto"/>
                        <a:cs typeface="Roboto"/>
                        <a:sym typeface="Roboto"/>
                      </a:endParaRPr>
                    </a:p>
                  </a:txBody>
                  <a:tcPr marT="91425" marB="91425" marR="91425" marL="91425">
                    <a:lnT cap="flat" cmpd="sng" w="9525">
                      <a:solidFill>
                        <a:srgbClr val="ECEEEF"/>
                      </a:solidFill>
                      <a:prstDash val="solid"/>
                      <a:round/>
                      <a:headEnd len="sm" w="sm" type="none"/>
                      <a:tailEnd len="sm" w="sm" type="none"/>
                    </a:lnT>
                    <a:lnB cap="flat" cmpd="sng" w="9525">
                      <a:solidFill>
                        <a:srgbClr val="ECEEEF"/>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000">
                          <a:solidFill>
                            <a:srgbClr val="373A3C"/>
                          </a:solidFill>
                          <a:highlight>
                            <a:srgbClr val="FFFFFF"/>
                          </a:highlight>
                          <a:latin typeface="Roboto"/>
                          <a:ea typeface="Roboto"/>
                          <a:cs typeface="Roboto"/>
                          <a:sym typeface="Roboto"/>
                        </a:rPr>
                        <a:t>27.9%</a:t>
                      </a:r>
                      <a:endParaRPr sz="1000">
                        <a:solidFill>
                          <a:srgbClr val="373A3C"/>
                        </a:solidFill>
                        <a:highlight>
                          <a:srgbClr val="FFFFFF"/>
                        </a:highlight>
                        <a:latin typeface="Roboto"/>
                        <a:ea typeface="Roboto"/>
                        <a:cs typeface="Roboto"/>
                        <a:sym typeface="Roboto"/>
                      </a:endParaRPr>
                    </a:p>
                  </a:txBody>
                  <a:tcPr marT="91425" marB="91425" marR="91425" marL="91425">
                    <a:lnT cap="flat" cmpd="sng" w="9525">
                      <a:solidFill>
                        <a:srgbClr val="ECEEEF"/>
                      </a:solidFill>
                      <a:prstDash val="solid"/>
                      <a:round/>
                      <a:headEnd len="sm" w="sm" type="none"/>
                      <a:tailEnd len="sm" w="sm" type="none"/>
                    </a:lnT>
                    <a:lnB cap="flat" cmpd="sng" w="9525">
                      <a:solidFill>
                        <a:srgbClr val="ECEEEF"/>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000">
                          <a:solidFill>
                            <a:srgbClr val="373A3C"/>
                          </a:solidFill>
                          <a:highlight>
                            <a:srgbClr val="FFFFFF"/>
                          </a:highlight>
                          <a:latin typeface="Roboto"/>
                          <a:ea typeface="Roboto"/>
                          <a:cs typeface="Roboto"/>
                          <a:sym typeface="Roboto"/>
                        </a:rPr>
                        <a:t>27.2%</a:t>
                      </a:r>
                      <a:endParaRPr sz="1000">
                        <a:solidFill>
                          <a:srgbClr val="373A3C"/>
                        </a:solidFill>
                        <a:highlight>
                          <a:srgbClr val="FFFFFF"/>
                        </a:highlight>
                        <a:latin typeface="Roboto"/>
                        <a:ea typeface="Roboto"/>
                        <a:cs typeface="Roboto"/>
                        <a:sym typeface="Roboto"/>
                      </a:endParaRPr>
                    </a:p>
                  </a:txBody>
                  <a:tcPr marT="91425" marB="91425" marR="91425" marL="91425">
                    <a:lnT cap="flat" cmpd="sng" w="9525">
                      <a:solidFill>
                        <a:srgbClr val="ECEEEF"/>
                      </a:solidFill>
                      <a:prstDash val="solid"/>
                      <a:round/>
                      <a:headEnd len="sm" w="sm" type="none"/>
                      <a:tailEnd len="sm" w="sm" type="none"/>
                    </a:lnT>
                    <a:lnB cap="flat" cmpd="sng" w="9525">
                      <a:solidFill>
                        <a:srgbClr val="ECEEEF"/>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000">
                          <a:solidFill>
                            <a:srgbClr val="373A3C"/>
                          </a:solidFill>
                          <a:highlight>
                            <a:srgbClr val="FFFFFF"/>
                          </a:highlight>
                          <a:latin typeface="Roboto"/>
                          <a:ea typeface="Roboto"/>
                          <a:cs typeface="Roboto"/>
                          <a:sym typeface="Roboto"/>
                        </a:rPr>
                        <a:t>26.2%</a:t>
                      </a:r>
                      <a:endParaRPr sz="1000">
                        <a:solidFill>
                          <a:srgbClr val="373A3C"/>
                        </a:solidFill>
                        <a:highlight>
                          <a:srgbClr val="FFFFFF"/>
                        </a:highlight>
                        <a:latin typeface="Roboto"/>
                        <a:ea typeface="Roboto"/>
                        <a:cs typeface="Roboto"/>
                        <a:sym typeface="Roboto"/>
                      </a:endParaRPr>
                    </a:p>
                  </a:txBody>
                  <a:tcPr marT="91425" marB="91425" marR="91425" marL="91425">
                    <a:lnT cap="flat" cmpd="sng" w="9525">
                      <a:solidFill>
                        <a:srgbClr val="ECEEEF"/>
                      </a:solidFill>
                      <a:prstDash val="solid"/>
                      <a:round/>
                      <a:headEnd len="sm" w="sm" type="none"/>
                      <a:tailEnd len="sm" w="sm" type="none"/>
                    </a:lnT>
                    <a:lnB cap="flat" cmpd="sng" w="9525">
                      <a:solidFill>
                        <a:srgbClr val="ECEEEF"/>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000">
                          <a:solidFill>
                            <a:srgbClr val="373A3C"/>
                          </a:solidFill>
                          <a:highlight>
                            <a:srgbClr val="FFFFFF"/>
                          </a:highlight>
                          <a:latin typeface="Roboto"/>
                          <a:ea typeface="Roboto"/>
                          <a:cs typeface="Roboto"/>
                          <a:sym typeface="Roboto"/>
                        </a:rPr>
                        <a:t>27.6%</a:t>
                      </a:r>
                      <a:endParaRPr sz="1000">
                        <a:solidFill>
                          <a:srgbClr val="373A3C"/>
                        </a:solidFill>
                        <a:highlight>
                          <a:srgbClr val="FFFFFF"/>
                        </a:highlight>
                        <a:latin typeface="Roboto"/>
                        <a:ea typeface="Roboto"/>
                        <a:cs typeface="Roboto"/>
                        <a:sym typeface="Roboto"/>
                      </a:endParaRPr>
                    </a:p>
                  </a:txBody>
                  <a:tcPr marT="91425" marB="91425" marR="91425" marL="91425">
                    <a:lnT cap="flat" cmpd="sng" w="9525">
                      <a:solidFill>
                        <a:srgbClr val="ECEEEF"/>
                      </a:solidFill>
                      <a:prstDash val="solid"/>
                      <a:round/>
                      <a:headEnd len="sm" w="sm" type="none"/>
                      <a:tailEnd len="sm" w="sm" type="none"/>
                    </a:lnT>
                    <a:lnB cap="flat" cmpd="sng" w="9525">
                      <a:solidFill>
                        <a:srgbClr val="ECEEEF"/>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000">
                          <a:solidFill>
                            <a:srgbClr val="373A3C"/>
                          </a:solidFill>
                          <a:highlight>
                            <a:srgbClr val="FFFFFF"/>
                          </a:highlight>
                          <a:latin typeface="Roboto"/>
                          <a:ea typeface="Roboto"/>
                          <a:cs typeface="Roboto"/>
                          <a:sym typeface="Roboto"/>
                        </a:rPr>
                        <a:t>28.5%</a:t>
                      </a:r>
                      <a:endParaRPr sz="1000">
                        <a:solidFill>
                          <a:srgbClr val="373A3C"/>
                        </a:solidFill>
                        <a:highlight>
                          <a:srgbClr val="FFFFFF"/>
                        </a:highlight>
                        <a:latin typeface="Roboto"/>
                        <a:ea typeface="Roboto"/>
                        <a:cs typeface="Roboto"/>
                        <a:sym typeface="Roboto"/>
                      </a:endParaRPr>
                    </a:p>
                  </a:txBody>
                  <a:tcPr marT="91425" marB="91425" marR="91425" marL="91425">
                    <a:lnT cap="flat" cmpd="sng" w="9525">
                      <a:solidFill>
                        <a:srgbClr val="ECEEEF"/>
                      </a:solidFill>
                      <a:prstDash val="solid"/>
                      <a:round/>
                      <a:headEnd len="sm" w="sm" type="none"/>
                      <a:tailEnd len="sm" w="sm" type="none"/>
                    </a:lnT>
                    <a:lnB cap="flat" cmpd="sng" w="9525">
                      <a:solidFill>
                        <a:srgbClr val="ECEEEF"/>
                      </a:solidFill>
                      <a:prstDash val="solid"/>
                      <a:round/>
                      <a:headEnd len="sm" w="sm" type="none"/>
                      <a:tailEnd len="sm" w="sm" type="none"/>
                    </a:lnB>
                  </a:tcPr>
                </a:tc>
              </a:tr>
              <a:tr h="714100">
                <a:tc>
                  <a:txBody>
                    <a:bodyPr/>
                    <a:lstStyle/>
                    <a:p>
                      <a:pPr indent="0" lvl="0" marL="0" rtl="0" algn="l">
                        <a:lnSpc>
                          <a:spcPct val="150000"/>
                        </a:lnSpc>
                        <a:spcBef>
                          <a:spcPts val="0"/>
                        </a:spcBef>
                        <a:spcAft>
                          <a:spcPts val="0"/>
                        </a:spcAft>
                        <a:buNone/>
                      </a:pPr>
                      <a:r>
                        <a:rPr lang="en" sz="1000">
                          <a:highlight>
                            <a:srgbClr val="FFFFFF"/>
                          </a:highlight>
                          <a:latin typeface="Roboto"/>
                          <a:ea typeface="Roboto"/>
                          <a:cs typeface="Roboto"/>
                          <a:sym typeface="Roboto"/>
                        </a:rPr>
                        <a:t>Public</a:t>
                      </a:r>
                      <a:endParaRPr sz="1000">
                        <a:highlight>
                          <a:srgbClr val="FFFFFF"/>
                        </a:highlight>
                        <a:latin typeface="Roboto"/>
                        <a:ea typeface="Roboto"/>
                        <a:cs typeface="Roboto"/>
                        <a:sym typeface="Roboto"/>
                      </a:endParaRPr>
                    </a:p>
                  </a:txBody>
                  <a:tcPr marT="91425" marB="91425" marR="91425" marL="91425">
                    <a:lnT cap="flat" cmpd="sng" w="9525">
                      <a:solidFill>
                        <a:srgbClr val="ECEEEF"/>
                      </a:solidFill>
                      <a:prstDash val="solid"/>
                      <a:round/>
                      <a:headEnd len="sm" w="sm" type="none"/>
                      <a:tailEnd len="sm" w="sm" type="none"/>
                    </a:lnT>
                    <a:lnB cap="flat" cmpd="sng" w="9525">
                      <a:solidFill>
                        <a:srgbClr val="ECEEEF"/>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000">
                          <a:solidFill>
                            <a:srgbClr val="373A3C"/>
                          </a:solidFill>
                          <a:highlight>
                            <a:srgbClr val="FFFFFF"/>
                          </a:highlight>
                          <a:latin typeface="Roboto"/>
                          <a:ea typeface="Roboto"/>
                          <a:cs typeface="Roboto"/>
                          <a:sym typeface="Roboto"/>
                        </a:rPr>
                        <a:t>9.7%</a:t>
                      </a:r>
                      <a:endParaRPr sz="1000">
                        <a:solidFill>
                          <a:srgbClr val="373A3C"/>
                        </a:solidFill>
                        <a:highlight>
                          <a:srgbClr val="FFFFFF"/>
                        </a:highlight>
                        <a:latin typeface="Roboto"/>
                        <a:ea typeface="Roboto"/>
                        <a:cs typeface="Roboto"/>
                        <a:sym typeface="Roboto"/>
                      </a:endParaRPr>
                    </a:p>
                  </a:txBody>
                  <a:tcPr marT="91425" marB="91425" marR="91425" marL="91425">
                    <a:lnT cap="flat" cmpd="sng" w="9525">
                      <a:solidFill>
                        <a:srgbClr val="ECEEEF"/>
                      </a:solidFill>
                      <a:prstDash val="solid"/>
                      <a:round/>
                      <a:headEnd len="sm" w="sm" type="none"/>
                      <a:tailEnd len="sm" w="sm" type="none"/>
                    </a:lnT>
                    <a:lnB cap="flat" cmpd="sng" w="9525">
                      <a:solidFill>
                        <a:srgbClr val="ECEEEF"/>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000">
                          <a:solidFill>
                            <a:srgbClr val="373A3C"/>
                          </a:solidFill>
                          <a:highlight>
                            <a:srgbClr val="FFFFFF"/>
                          </a:highlight>
                          <a:latin typeface="Roboto"/>
                          <a:ea typeface="Roboto"/>
                          <a:cs typeface="Roboto"/>
                          <a:sym typeface="Roboto"/>
                        </a:rPr>
                        <a:t>9.7%</a:t>
                      </a:r>
                      <a:endParaRPr sz="1000">
                        <a:solidFill>
                          <a:srgbClr val="373A3C"/>
                        </a:solidFill>
                        <a:highlight>
                          <a:srgbClr val="FFFFFF"/>
                        </a:highlight>
                        <a:latin typeface="Roboto"/>
                        <a:ea typeface="Roboto"/>
                        <a:cs typeface="Roboto"/>
                        <a:sym typeface="Roboto"/>
                      </a:endParaRPr>
                    </a:p>
                  </a:txBody>
                  <a:tcPr marT="91425" marB="91425" marR="91425" marL="91425">
                    <a:lnT cap="flat" cmpd="sng" w="9525">
                      <a:solidFill>
                        <a:srgbClr val="ECEEEF"/>
                      </a:solidFill>
                      <a:prstDash val="solid"/>
                      <a:round/>
                      <a:headEnd len="sm" w="sm" type="none"/>
                      <a:tailEnd len="sm" w="sm" type="none"/>
                    </a:lnT>
                    <a:lnB cap="flat" cmpd="sng" w="9525">
                      <a:solidFill>
                        <a:srgbClr val="ECEEEF"/>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000">
                          <a:solidFill>
                            <a:srgbClr val="373A3C"/>
                          </a:solidFill>
                          <a:highlight>
                            <a:srgbClr val="FFFFFF"/>
                          </a:highlight>
                          <a:latin typeface="Roboto"/>
                          <a:ea typeface="Roboto"/>
                          <a:cs typeface="Roboto"/>
                          <a:sym typeface="Roboto"/>
                        </a:rPr>
                        <a:t>9.8%</a:t>
                      </a:r>
                      <a:endParaRPr sz="1000">
                        <a:solidFill>
                          <a:srgbClr val="373A3C"/>
                        </a:solidFill>
                        <a:highlight>
                          <a:srgbClr val="FFFFFF"/>
                        </a:highlight>
                        <a:latin typeface="Roboto"/>
                        <a:ea typeface="Roboto"/>
                        <a:cs typeface="Roboto"/>
                        <a:sym typeface="Roboto"/>
                      </a:endParaRPr>
                    </a:p>
                  </a:txBody>
                  <a:tcPr marT="91425" marB="91425" marR="91425" marL="91425">
                    <a:lnT cap="flat" cmpd="sng" w="9525">
                      <a:solidFill>
                        <a:srgbClr val="ECEEEF"/>
                      </a:solidFill>
                      <a:prstDash val="solid"/>
                      <a:round/>
                      <a:headEnd len="sm" w="sm" type="none"/>
                      <a:tailEnd len="sm" w="sm" type="none"/>
                    </a:lnT>
                    <a:lnB cap="flat" cmpd="sng" w="9525">
                      <a:solidFill>
                        <a:srgbClr val="ECEEEF"/>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000">
                          <a:solidFill>
                            <a:srgbClr val="373A3C"/>
                          </a:solidFill>
                          <a:highlight>
                            <a:srgbClr val="FFFFFF"/>
                          </a:highlight>
                          <a:latin typeface="Roboto"/>
                          <a:ea typeface="Roboto"/>
                          <a:cs typeface="Roboto"/>
                          <a:sym typeface="Roboto"/>
                        </a:rPr>
                        <a:t>9.8%</a:t>
                      </a:r>
                      <a:endParaRPr sz="1000">
                        <a:solidFill>
                          <a:srgbClr val="373A3C"/>
                        </a:solidFill>
                        <a:highlight>
                          <a:srgbClr val="FFFFFF"/>
                        </a:highlight>
                        <a:latin typeface="Roboto"/>
                        <a:ea typeface="Roboto"/>
                        <a:cs typeface="Roboto"/>
                        <a:sym typeface="Roboto"/>
                      </a:endParaRPr>
                    </a:p>
                  </a:txBody>
                  <a:tcPr marT="91425" marB="91425" marR="91425" marL="91425">
                    <a:lnT cap="flat" cmpd="sng" w="9525">
                      <a:solidFill>
                        <a:srgbClr val="ECEEEF"/>
                      </a:solidFill>
                      <a:prstDash val="solid"/>
                      <a:round/>
                      <a:headEnd len="sm" w="sm" type="none"/>
                      <a:tailEnd len="sm" w="sm" type="none"/>
                    </a:lnT>
                    <a:lnB cap="flat" cmpd="sng" w="9525">
                      <a:solidFill>
                        <a:srgbClr val="ECEEEF"/>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000">
                          <a:solidFill>
                            <a:srgbClr val="373A3C"/>
                          </a:solidFill>
                          <a:highlight>
                            <a:srgbClr val="FFFFFF"/>
                          </a:highlight>
                          <a:latin typeface="Roboto"/>
                          <a:ea typeface="Roboto"/>
                          <a:cs typeface="Roboto"/>
                          <a:sym typeface="Roboto"/>
                        </a:rPr>
                        <a:t>9.8%</a:t>
                      </a:r>
                      <a:endParaRPr sz="1000">
                        <a:solidFill>
                          <a:srgbClr val="373A3C"/>
                        </a:solidFill>
                        <a:highlight>
                          <a:srgbClr val="FFFFFF"/>
                        </a:highlight>
                        <a:latin typeface="Roboto"/>
                        <a:ea typeface="Roboto"/>
                        <a:cs typeface="Roboto"/>
                        <a:sym typeface="Roboto"/>
                      </a:endParaRPr>
                    </a:p>
                  </a:txBody>
                  <a:tcPr marT="91425" marB="91425" marR="91425" marL="91425">
                    <a:lnT cap="flat" cmpd="sng" w="9525">
                      <a:solidFill>
                        <a:srgbClr val="ECEEEF"/>
                      </a:solidFill>
                      <a:prstDash val="solid"/>
                      <a:round/>
                      <a:headEnd len="sm" w="sm" type="none"/>
                      <a:tailEnd len="sm" w="sm" type="none"/>
                    </a:lnT>
                    <a:lnB cap="flat" cmpd="sng" w="9525">
                      <a:solidFill>
                        <a:srgbClr val="ECEEEF"/>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000">
                          <a:solidFill>
                            <a:srgbClr val="373A3C"/>
                          </a:solidFill>
                          <a:highlight>
                            <a:srgbClr val="FFFFFF"/>
                          </a:highlight>
                          <a:latin typeface="Roboto"/>
                          <a:ea typeface="Roboto"/>
                          <a:cs typeface="Roboto"/>
                          <a:sym typeface="Roboto"/>
                        </a:rPr>
                        <a:t>9.7%</a:t>
                      </a:r>
                      <a:endParaRPr sz="1000">
                        <a:solidFill>
                          <a:srgbClr val="373A3C"/>
                        </a:solidFill>
                        <a:highlight>
                          <a:srgbClr val="FFFFFF"/>
                        </a:highlight>
                        <a:latin typeface="Roboto"/>
                        <a:ea typeface="Roboto"/>
                        <a:cs typeface="Roboto"/>
                        <a:sym typeface="Roboto"/>
                      </a:endParaRPr>
                    </a:p>
                  </a:txBody>
                  <a:tcPr marT="91425" marB="91425" marR="91425" marL="91425">
                    <a:lnT cap="flat" cmpd="sng" w="9525">
                      <a:solidFill>
                        <a:srgbClr val="ECEEEF"/>
                      </a:solidFill>
                      <a:prstDash val="solid"/>
                      <a:round/>
                      <a:headEnd len="sm" w="sm" type="none"/>
                      <a:tailEnd len="sm" w="sm" type="none"/>
                    </a:lnT>
                    <a:lnB cap="flat" cmpd="sng" w="9525">
                      <a:solidFill>
                        <a:srgbClr val="ECEEEF"/>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000">
                          <a:solidFill>
                            <a:srgbClr val="373A3C"/>
                          </a:solidFill>
                          <a:highlight>
                            <a:srgbClr val="FFFFFF"/>
                          </a:highlight>
                          <a:latin typeface="Roboto"/>
                          <a:ea typeface="Roboto"/>
                          <a:cs typeface="Roboto"/>
                          <a:sym typeface="Roboto"/>
                        </a:rPr>
                        <a:t>10.4%</a:t>
                      </a:r>
                      <a:endParaRPr sz="1000">
                        <a:solidFill>
                          <a:srgbClr val="373A3C"/>
                        </a:solidFill>
                        <a:highlight>
                          <a:srgbClr val="FFFFFF"/>
                        </a:highlight>
                        <a:latin typeface="Roboto"/>
                        <a:ea typeface="Roboto"/>
                        <a:cs typeface="Roboto"/>
                        <a:sym typeface="Roboto"/>
                      </a:endParaRPr>
                    </a:p>
                  </a:txBody>
                  <a:tcPr marT="91425" marB="91425" marR="91425" marL="91425">
                    <a:lnT cap="flat" cmpd="sng" w="9525">
                      <a:solidFill>
                        <a:srgbClr val="ECEEEF"/>
                      </a:solidFill>
                      <a:prstDash val="solid"/>
                      <a:round/>
                      <a:headEnd len="sm" w="sm" type="none"/>
                      <a:tailEnd len="sm" w="sm" type="none"/>
                    </a:lnT>
                    <a:lnB cap="flat" cmpd="sng" w="9525">
                      <a:solidFill>
                        <a:srgbClr val="ECEEEF"/>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000">
                          <a:solidFill>
                            <a:srgbClr val="373A3C"/>
                          </a:solidFill>
                          <a:highlight>
                            <a:srgbClr val="FFFFFF"/>
                          </a:highlight>
                          <a:latin typeface="Roboto"/>
                          <a:ea typeface="Roboto"/>
                          <a:cs typeface="Roboto"/>
                          <a:sym typeface="Roboto"/>
                        </a:rPr>
                        <a:t>10.0%</a:t>
                      </a:r>
                      <a:endParaRPr sz="1000">
                        <a:solidFill>
                          <a:srgbClr val="373A3C"/>
                        </a:solidFill>
                        <a:highlight>
                          <a:srgbClr val="FFFFFF"/>
                        </a:highlight>
                        <a:latin typeface="Roboto"/>
                        <a:ea typeface="Roboto"/>
                        <a:cs typeface="Roboto"/>
                        <a:sym typeface="Roboto"/>
                      </a:endParaRPr>
                    </a:p>
                  </a:txBody>
                  <a:tcPr marT="91425" marB="91425" marR="91425" marL="91425">
                    <a:lnT cap="flat" cmpd="sng" w="9525">
                      <a:solidFill>
                        <a:srgbClr val="ECEEEF"/>
                      </a:solidFill>
                      <a:prstDash val="solid"/>
                      <a:round/>
                      <a:headEnd len="sm" w="sm" type="none"/>
                      <a:tailEnd len="sm" w="sm" type="none"/>
                    </a:lnT>
                    <a:lnB cap="flat" cmpd="sng" w="9525">
                      <a:solidFill>
                        <a:srgbClr val="ECEEEF"/>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000">
                          <a:solidFill>
                            <a:srgbClr val="373A3C"/>
                          </a:solidFill>
                          <a:highlight>
                            <a:srgbClr val="FFFFFF"/>
                          </a:highlight>
                          <a:latin typeface="Roboto"/>
                          <a:ea typeface="Roboto"/>
                          <a:cs typeface="Roboto"/>
                          <a:sym typeface="Roboto"/>
                        </a:rPr>
                        <a:t>10.4%</a:t>
                      </a:r>
                      <a:endParaRPr sz="1000">
                        <a:solidFill>
                          <a:srgbClr val="373A3C"/>
                        </a:solidFill>
                        <a:highlight>
                          <a:srgbClr val="FFFFFF"/>
                        </a:highlight>
                        <a:latin typeface="Roboto"/>
                        <a:ea typeface="Roboto"/>
                        <a:cs typeface="Roboto"/>
                        <a:sym typeface="Roboto"/>
                      </a:endParaRPr>
                    </a:p>
                  </a:txBody>
                  <a:tcPr marT="91425" marB="91425" marR="91425" marL="91425">
                    <a:lnT cap="flat" cmpd="sng" w="9525">
                      <a:solidFill>
                        <a:srgbClr val="ECEEEF"/>
                      </a:solidFill>
                      <a:prstDash val="solid"/>
                      <a:round/>
                      <a:headEnd len="sm" w="sm" type="none"/>
                      <a:tailEnd len="sm" w="sm" type="none"/>
                    </a:lnT>
                    <a:lnB cap="flat" cmpd="sng" w="9525">
                      <a:solidFill>
                        <a:srgbClr val="ECEEEF"/>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000">
                          <a:solidFill>
                            <a:srgbClr val="373A3C"/>
                          </a:solidFill>
                          <a:highlight>
                            <a:srgbClr val="FFFFFF"/>
                          </a:highlight>
                          <a:latin typeface="Roboto"/>
                          <a:ea typeface="Roboto"/>
                          <a:cs typeface="Roboto"/>
                          <a:sym typeface="Roboto"/>
                        </a:rPr>
                        <a:t>10.2%</a:t>
                      </a:r>
                      <a:endParaRPr sz="1000">
                        <a:solidFill>
                          <a:srgbClr val="373A3C"/>
                        </a:solidFill>
                        <a:highlight>
                          <a:srgbClr val="FFFFFF"/>
                        </a:highlight>
                        <a:latin typeface="Roboto"/>
                        <a:ea typeface="Roboto"/>
                        <a:cs typeface="Roboto"/>
                        <a:sym typeface="Roboto"/>
                      </a:endParaRPr>
                    </a:p>
                  </a:txBody>
                  <a:tcPr marT="91425" marB="91425" marR="91425" marL="91425">
                    <a:lnT cap="flat" cmpd="sng" w="9525">
                      <a:solidFill>
                        <a:srgbClr val="ECEEEF"/>
                      </a:solidFill>
                      <a:prstDash val="solid"/>
                      <a:round/>
                      <a:headEnd len="sm" w="sm" type="none"/>
                      <a:tailEnd len="sm" w="sm" type="none"/>
                    </a:lnT>
                    <a:lnB cap="flat" cmpd="sng" w="9525">
                      <a:solidFill>
                        <a:srgbClr val="ECEEEF"/>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000">
                          <a:solidFill>
                            <a:srgbClr val="373A3C"/>
                          </a:solidFill>
                          <a:highlight>
                            <a:srgbClr val="FFFFFF"/>
                          </a:highlight>
                          <a:latin typeface="Roboto"/>
                          <a:ea typeface="Roboto"/>
                          <a:cs typeface="Roboto"/>
                          <a:sym typeface="Roboto"/>
                        </a:rPr>
                        <a:t>9.9%</a:t>
                      </a:r>
                      <a:endParaRPr sz="1000">
                        <a:solidFill>
                          <a:srgbClr val="373A3C"/>
                        </a:solidFill>
                        <a:highlight>
                          <a:srgbClr val="FFFFFF"/>
                        </a:highlight>
                        <a:latin typeface="Roboto"/>
                        <a:ea typeface="Roboto"/>
                        <a:cs typeface="Roboto"/>
                        <a:sym typeface="Roboto"/>
                      </a:endParaRPr>
                    </a:p>
                  </a:txBody>
                  <a:tcPr marT="91425" marB="91425" marR="91425" marL="91425">
                    <a:lnT cap="flat" cmpd="sng" w="9525">
                      <a:solidFill>
                        <a:srgbClr val="ECEEEF"/>
                      </a:solidFill>
                      <a:prstDash val="solid"/>
                      <a:round/>
                      <a:headEnd len="sm" w="sm" type="none"/>
                      <a:tailEnd len="sm" w="sm" type="none"/>
                    </a:lnT>
                    <a:lnB cap="flat" cmpd="sng" w="9525">
                      <a:solidFill>
                        <a:srgbClr val="ECEEEF"/>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sz="1000">
                          <a:solidFill>
                            <a:srgbClr val="373A3C"/>
                          </a:solidFill>
                          <a:highlight>
                            <a:srgbClr val="FFFFFF"/>
                          </a:highlight>
                          <a:latin typeface="Roboto"/>
                          <a:ea typeface="Roboto"/>
                          <a:cs typeface="Roboto"/>
                          <a:sym typeface="Roboto"/>
                        </a:rPr>
                        <a:t>10.0%</a:t>
                      </a:r>
                      <a:endParaRPr sz="1000">
                        <a:solidFill>
                          <a:srgbClr val="373A3C"/>
                        </a:solidFill>
                        <a:highlight>
                          <a:srgbClr val="FFFFFF"/>
                        </a:highlight>
                        <a:latin typeface="Roboto"/>
                        <a:ea typeface="Roboto"/>
                        <a:cs typeface="Roboto"/>
                        <a:sym typeface="Roboto"/>
                      </a:endParaRPr>
                    </a:p>
                  </a:txBody>
                  <a:tcPr marT="91425" marB="91425" marR="91425" marL="91425">
                    <a:lnT cap="flat" cmpd="sng" w="9525">
                      <a:solidFill>
                        <a:srgbClr val="ECEEEF"/>
                      </a:solidFill>
                      <a:prstDash val="solid"/>
                      <a:round/>
                      <a:headEnd len="sm" w="sm" type="none"/>
                      <a:tailEnd len="sm" w="sm" type="none"/>
                    </a:lnT>
                    <a:lnB cap="flat" cmpd="sng" w="9525">
                      <a:solidFill>
                        <a:srgbClr val="ECEEEF"/>
                      </a:solidFill>
                      <a:prstDash val="solid"/>
                      <a:round/>
                      <a:headEnd len="sm" w="sm" type="none"/>
                      <a:tailEnd len="sm" w="sm" type="none"/>
                    </a:lnB>
                  </a:tcPr>
                </a:tc>
              </a:tr>
              <a:tr h="714100">
                <a:tc>
                  <a:txBody>
                    <a:bodyPr/>
                    <a:lstStyle/>
                    <a:p>
                      <a:pPr indent="0" lvl="0" marL="0" rtl="0" algn="l">
                        <a:lnSpc>
                          <a:spcPct val="150000"/>
                        </a:lnSpc>
                        <a:spcBef>
                          <a:spcPts val="0"/>
                        </a:spcBef>
                        <a:spcAft>
                          <a:spcPts val="0"/>
                        </a:spcAft>
                        <a:buNone/>
                      </a:pPr>
                      <a:r>
                        <a:rPr lang="en" sz="1000">
                          <a:highlight>
                            <a:srgbClr val="FFFFFF"/>
                          </a:highlight>
                          <a:latin typeface="Roboto"/>
                          <a:ea typeface="Roboto"/>
                          <a:cs typeface="Roboto"/>
                          <a:sym typeface="Roboto"/>
                        </a:rPr>
                        <a:t>Others</a:t>
                      </a:r>
                      <a:endParaRPr sz="1000">
                        <a:highlight>
                          <a:srgbClr val="FFFFFF"/>
                        </a:highlight>
                        <a:latin typeface="Roboto"/>
                        <a:ea typeface="Roboto"/>
                        <a:cs typeface="Roboto"/>
                        <a:sym typeface="Roboto"/>
                      </a:endParaRPr>
                    </a:p>
                  </a:txBody>
                  <a:tcPr marT="91425" marB="91425" marR="91425" marL="91425">
                    <a:lnT cap="flat" cmpd="sng" w="9525">
                      <a:solidFill>
                        <a:srgbClr val="ECEEEF"/>
                      </a:solidFill>
                      <a:prstDash val="solid"/>
                      <a:round/>
                      <a:headEnd len="sm" w="sm" type="none"/>
                      <a:tailEnd len="sm" w="sm" type="none"/>
                    </a:lnT>
                  </a:tcPr>
                </a:tc>
                <a:tc>
                  <a:txBody>
                    <a:bodyPr/>
                    <a:lstStyle/>
                    <a:p>
                      <a:pPr indent="0" lvl="0" marL="0" rtl="0" algn="l">
                        <a:lnSpc>
                          <a:spcPct val="150000"/>
                        </a:lnSpc>
                        <a:spcBef>
                          <a:spcPts val="0"/>
                        </a:spcBef>
                        <a:spcAft>
                          <a:spcPts val="0"/>
                        </a:spcAft>
                        <a:buNone/>
                      </a:pPr>
                      <a:r>
                        <a:rPr lang="en" sz="1000">
                          <a:solidFill>
                            <a:srgbClr val="373A3C"/>
                          </a:solidFill>
                          <a:highlight>
                            <a:srgbClr val="FFFFFF"/>
                          </a:highlight>
                          <a:latin typeface="Roboto"/>
                          <a:ea typeface="Roboto"/>
                          <a:cs typeface="Roboto"/>
                          <a:sym typeface="Roboto"/>
                        </a:rPr>
                        <a:t>3.8%</a:t>
                      </a:r>
                      <a:endParaRPr sz="1000">
                        <a:solidFill>
                          <a:srgbClr val="373A3C"/>
                        </a:solidFill>
                        <a:highlight>
                          <a:srgbClr val="FFFFFF"/>
                        </a:highlight>
                        <a:latin typeface="Roboto"/>
                        <a:ea typeface="Roboto"/>
                        <a:cs typeface="Roboto"/>
                        <a:sym typeface="Roboto"/>
                      </a:endParaRPr>
                    </a:p>
                  </a:txBody>
                  <a:tcPr marT="91425" marB="91425" marR="91425" marL="91425">
                    <a:lnT cap="flat" cmpd="sng" w="9525">
                      <a:solidFill>
                        <a:srgbClr val="ECEEEF"/>
                      </a:solidFill>
                      <a:prstDash val="solid"/>
                      <a:round/>
                      <a:headEnd len="sm" w="sm" type="none"/>
                      <a:tailEnd len="sm" w="sm" type="none"/>
                    </a:lnT>
                  </a:tcPr>
                </a:tc>
                <a:tc>
                  <a:txBody>
                    <a:bodyPr/>
                    <a:lstStyle/>
                    <a:p>
                      <a:pPr indent="0" lvl="0" marL="0" rtl="0" algn="l">
                        <a:lnSpc>
                          <a:spcPct val="150000"/>
                        </a:lnSpc>
                        <a:spcBef>
                          <a:spcPts val="0"/>
                        </a:spcBef>
                        <a:spcAft>
                          <a:spcPts val="0"/>
                        </a:spcAft>
                        <a:buNone/>
                      </a:pPr>
                      <a:r>
                        <a:rPr lang="en" sz="1000">
                          <a:solidFill>
                            <a:srgbClr val="373A3C"/>
                          </a:solidFill>
                          <a:highlight>
                            <a:srgbClr val="FFFFFF"/>
                          </a:highlight>
                          <a:latin typeface="Roboto"/>
                          <a:ea typeface="Roboto"/>
                          <a:cs typeface="Roboto"/>
                          <a:sym typeface="Roboto"/>
                        </a:rPr>
                        <a:t>3.8%</a:t>
                      </a:r>
                      <a:endParaRPr sz="1000">
                        <a:solidFill>
                          <a:srgbClr val="373A3C"/>
                        </a:solidFill>
                        <a:highlight>
                          <a:srgbClr val="FFFFFF"/>
                        </a:highlight>
                        <a:latin typeface="Roboto"/>
                        <a:ea typeface="Roboto"/>
                        <a:cs typeface="Roboto"/>
                        <a:sym typeface="Roboto"/>
                      </a:endParaRPr>
                    </a:p>
                  </a:txBody>
                  <a:tcPr marT="91425" marB="91425" marR="91425" marL="91425">
                    <a:lnT cap="flat" cmpd="sng" w="9525">
                      <a:solidFill>
                        <a:srgbClr val="ECEEEF"/>
                      </a:solidFill>
                      <a:prstDash val="solid"/>
                      <a:round/>
                      <a:headEnd len="sm" w="sm" type="none"/>
                      <a:tailEnd len="sm" w="sm" type="none"/>
                    </a:lnT>
                  </a:tcPr>
                </a:tc>
                <a:tc>
                  <a:txBody>
                    <a:bodyPr/>
                    <a:lstStyle/>
                    <a:p>
                      <a:pPr indent="0" lvl="0" marL="0" rtl="0" algn="l">
                        <a:lnSpc>
                          <a:spcPct val="150000"/>
                        </a:lnSpc>
                        <a:spcBef>
                          <a:spcPts val="0"/>
                        </a:spcBef>
                        <a:spcAft>
                          <a:spcPts val="0"/>
                        </a:spcAft>
                        <a:buNone/>
                      </a:pPr>
                      <a:r>
                        <a:rPr lang="en" sz="1000">
                          <a:solidFill>
                            <a:srgbClr val="373A3C"/>
                          </a:solidFill>
                          <a:highlight>
                            <a:srgbClr val="FFFFFF"/>
                          </a:highlight>
                          <a:latin typeface="Roboto"/>
                          <a:ea typeface="Roboto"/>
                          <a:cs typeface="Roboto"/>
                          <a:sym typeface="Roboto"/>
                        </a:rPr>
                        <a:t>3.9%</a:t>
                      </a:r>
                      <a:endParaRPr sz="1000">
                        <a:solidFill>
                          <a:srgbClr val="373A3C"/>
                        </a:solidFill>
                        <a:highlight>
                          <a:srgbClr val="FFFFFF"/>
                        </a:highlight>
                        <a:latin typeface="Roboto"/>
                        <a:ea typeface="Roboto"/>
                        <a:cs typeface="Roboto"/>
                        <a:sym typeface="Roboto"/>
                      </a:endParaRPr>
                    </a:p>
                  </a:txBody>
                  <a:tcPr marT="91425" marB="91425" marR="91425" marL="91425">
                    <a:lnT cap="flat" cmpd="sng" w="9525">
                      <a:solidFill>
                        <a:srgbClr val="ECEEEF"/>
                      </a:solidFill>
                      <a:prstDash val="solid"/>
                      <a:round/>
                      <a:headEnd len="sm" w="sm" type="none"/>
                      <a:tailEnd len="sm" w="sm" type="none"/>
                    </a:lnT>
                  </a:tcPr>
                </a:tc>
                <a:tc>
                  <a:txBody>
                    <a:bodyPr/>
                    <a:lstStyle/>
                    <a:p>
                      <a:pPr indent="0" lvl="0" marL="0" rtl="0" algn="l">
                        <a:lnSpc>
                          <a:spcPct val="150000"/>
                        </a:lnSpc>
                        <a:spcBef>
                          <a:spcPts val="0"/>
                        </a:spcBef>
                        <a:spcAft>
                          <a:spcPts val="0"/>
                        </a:spcAft>
                        <a:buNone/>
                      </a:pPr>
                      <a:r>
                        <a:rPr lang="en" sz="1000">
                          <a:solidFill>
                            <a:srgbClr val="373A3C"/>
                          </a:solidFill>
                          <a:highlight>
                            <a:srgbClr val="FFFFFF"/>
                          </a:highlight>
                          <a:latin typeface="Roboto"/>
                          <a:ea typeface="Roboto"/>
                          <a:cs typeface="Roboto"/>
                          <a:sym typeface="Roboto"/>
                        </a:rPr>
                        <a:t>3.9%</a:t>
                      </a:r>
                      <a:endParaRPr sz="1000">
                        <a:solidFill>
                          <a:srgbClr val="373A3C"/>
                        </a:solidFill>
                        <a:highlight>
                          <a:srgbClr val="FFFFFF"/>
                        </a:highlight>
                        <a:latin typeface="Roboto"/>
                        <a:ea typeface="Roboto"/>
                        <a:cs typeface="Roboto"/>
                        <a:sym typeface="Roboto"/>
                      </a:endParaRPr>
                    </a:p>
                  </a:txBody>
                  <a:tcPr marT="91425" marB="91425" marR="91425" marL="91425">
                    <a:lnT cap="flat" cmpd="sng" w="9525">
                      <a:solidFill>
                        <a:srgbClr val="ECEEEF"/>
                      </a:solidFill>
                      <a:prstDash val="solid"/>
                      <a:round/>
                      <a:headEnd len="sm" w="sm" type="none"/>
                      <a:tailEnd len="sm" w="sm" type="none"/>
                    </a:lnT>
                  </a:tcPr>
                </a:tc>
                <a:tc>
                  <a:txBody>
                    <a:bodyPr/>
                    <a:lstStyle/>
                    <a:p>
                      <a:pPr indent="0" lvl="0" marL="0" rtl="0" algn="l">
                        <a:lnSpc>
                          <a:spcPct val="150000"/>
                        </a:lnSpc>
                        <a:spcBef>
                          <a:spcPts val="0"/>
                        </a:spcBef>
                        <a:spcAft>
                          <a:spcPts val="0"/>
                        </a:spcAft>
                        <a:buNone/>
                      </a:pPr>
                      <a:r>
                        <a:rPr lang="en" sz="1000">
                          <a:solidFill>
                            <a:srgbClr val="373A3C"/>
                          </a:solidFill>
                          <a:highlight>
                            <a:srgbClr val="FFFFFF"/>
                          </a:highlight>
                          <a:latin typeface="Roboto"/>
                          <a:ea typeface="Roboto"/>
                          <a:cs typeface="Roboto"/>
                          <a:sym typeface="Roboto"/>
                        </a:rPr>
                        <a:t>4.0%</a:t>
                      </a:r>
                      <a:endParaRPr sz="1000">
                        <a:solidFill>
                          <a:srgbClr val="373A3C"/>
                        </a:solidFill>
                        <a:highlight>
                          <a:srgbClr val="FFFFFF"/>
                        </a:highlight>
                        <a:latin typeface="Roboto"/>
                        <a:ea typeface="Roboto"/>
                        <a:cs typeface="Roboto"/>
                        <a:sym typeface="Roboto"/>
                      </a:endParaRPr>
                    </a:p>
                  </a:txBody>
                  <a:tcPr marT="91425" marB="91425" marR="91425" marL="91425">
                    <a:lnT cap="flat" cmpd="sng" w="9525">
                      <a:solidFill>
                        <a:srgbClr val="ECEEEF"/>
                      </a:solidFill>
                      <a:prstDash val="solid"/>
                      <a:round/>
                      <a:headEnd len="sm" w="sm" type="none"/>
                      <a:tailEnd len="sm" w="sm" type="none"/>
                    </a:lnT>
                  </a:tcPr>
                </a:tc>
                <a:tc>
                  <a:txBody>
                    <a:bodyPr/>
                    <a:lstStyle/>
                    <a:p>
                      <a:pPr indent="0" lvl="0" marL="0" rtl="0" algn="l">
                        <a:lnSpc>
                          <a:spcPct val="150000"/>
                        </a:lnSpc>
                        <a:spcBef>
                          <a:spcPts val="0"/>
                        </a:spcBef>
                        <a:spcAft>
                          <a:spcPts val="0"/>
                        </a:spcAft>
                        <a:buNone/>
                      </a:pPr>
                      <a:r>
                        <a:rPr lang="en" sz="1000">
                          <a:solidFill>
                            <a:srgbClr val="373A3C"/>
                          </a:solidFill>
                          <a:highlight>
                            <a:srgbClr val="FFFFFF"/>
                          </a:highlight>
                          <a:latin typeface="Roboto"/>
                          <a:ea typeface="Roboto"/>
                          <a:cs typeface="Roboto"/>
                          <a:sym typeface="Roboto"/>
                        </a:rPr>
                        <a:t>4.0%</a:t>
                      </a:r>
                      <a:endParaRPr sz="1000">
                        <a:solidFill>
                          <a:srgbClr val="373A3C"/>
                        </a:solidFill>
                        <a:highlight>
                          <a:srgbClr val="FFFFFF"/>
                        </a:highlight>
                        <a:latin typeface="Roboto"/>
                        <a:ea typeface="Roboto"/>
                        <a:cs typeface="Roboto"/>
                        <a:sym typeface="Roboto"/>
                      </a:endParaRPr>
                    </a:p>
                  </a:txBody>
                  <a:tcPr marT="91425" marB="91425" marR="91425" marL="91425">
                    <a:lnT cap="flat" cmpd="sng" w="9525">
                      <a:solidFill>
                        <a:srgbClr val="ECEEEF"/>
                      </a:solidFill>
                      <a:prstDash val="solid"/>
                      <a:round/>
                      <a:headEnd len="sm" w="sm" type="none"/>
                      <a:tailEnd len="sm" w="sm" type="none"/>
                    </a:lnT>
                  </a:tcPr>
                </a:tc>
                <a:tc>
                  <a:txBody>
                    <a:bodyPr/>
                    <a:lstStyle/>
                    <a:p>
                      <a:pPr indent="0" lvl="0" marL="0" rtl="0" algn="l">
                        <a:lnSpc>
                          <a:spcPct val="150000"/>
                        </a:lnSpc>
                        <a:spcBef>
                          <a:spcPts val="0"/>
                        </a:spcBef>
                        <a:spcAft>
                          <a:spcPts val="0"/>
                        </a:spcAft>
                        <a:buNone/>
                      </a:pPr>
                      <a:r>
                        <a:rPr lang="en" sz="1000">
                          <a:solidFill>
                            <a:srgbClr val="373A3C"/>
                          </a:solidFill>
                          <a:highlight>
                            <a:srgbClr val="FFFFFF"/>
                          </a:highlight>
                          <a:latin typeface="Roboto"/>
                          <a:ea typeface="Roboto"/>
                          <a:cs typeface="Roboto"/>
                          <a:sym typeface="Roboto"/>
                        </a:rPr>
                        <a:t>4.0%</a:t>
                      </a:r>
                      <a:endParaRPr sz="1000">
                        <a:solidFill>
                          <a:srgbClr val="373A3C"/>
                        </a:solidFill>
                        <a:highlight>
                          <a:srgbClr val="FFFFFF"/>
                        </a:highlight>
                        <a:latin typeface="Roboto"/>
                        <a:ea typeface="Roboto"/>
                        <a:cs typeface="Roboto"/>
                        <a:sym typeface="Roboto"/>
                      </a:endParaRPr>
                    </a:p>
                  </a:txBody>
                  <a:tcPr marT="91425" marB="91425" marR="91425" marL="91425">
                    <a:lnT cap="flat" cmpd="sng" w="9525">
                      <a:solidFill>
                        <a:srgbClr val="ECEEEF"/>
                      </a:solidFill>
                      <a:prstDash val="solid"/>
                      <a:round/>
                      <a:headEnd len="sm" w="sm" type="none"/>
                      <a:tailEnd len="sm" w="sm" type="none"/>
                    </a:lnT>
                  </a:tcPr>
                </a:tc>
                <a:tc>
                  <a:txBody>
                    <a:bodyPr/>
                    <a:lstStyle/>
                    <a:p>
                      <a:pPr indent="0" lvl="0" marL="0" rtl="0" algn="l">
                        <a:lnSpc>
                          <a:spcPct val="150000"/>
                        </a:lnSpc>
                        <a:spcBef>
                          <a:spcPts val="0"/>
                        </a:spcBef>
                        <a:spcAft>
                          <a:spcPts val="0"/>
                        </a:spcAft>
                        <a:buNone/>
                      </a:pPr>
                      <a:r>
                        <a:rPr lang="en" sz="1000">
                          <a:solidFill>
                            <a:srgbClr val="373A3C"/>
                          </a:solidFill>
                          <a:highlight>
                            <a:srgbClr val="FFFFFF"/>
                          </a:highlight>
                          <a:latin typeface="Roboto"/>
                          <a:ea typeface="Roboto"/>
                          <a:cs typeface="Roboto"/>
                          <a:sym typeface="Roboto"/>
                        </a:rPr>
                        <a:t>4.0%</a:t>
                      </a:r>
                      <a:endParaRPr sz="1000">
                        <a:solidFill>
                          <a:srgbClr val="373A3C"/>
                        </a:solidFill>
                        <a:highlight>
                          <a:srgbClr val="FFFFFF"/>
                        </a:highlight>
                        <a:latin typeface="Roboto"/>
                        <a:ea typeface="Roboto"/>
                        <a:cs typeface="Roboto"/>
                        <a:sym typeface="Roboto"/>
                      </a:endParaRPr>
                    </a:p>
                  </a:txBody>
                  <a:tcPr marT="91425" marB="91425" marR="91425" marL="91425">
                    <a:lnT cap="flat" cmpd="sng" w="9525">
                      <a:solidFill>
                        <a:srgbClr val="ECEEEF"/>
                      </a:solidFill>
                      <a:prstDash val="solid"/>
                      <a:round/>
                      <a:headEnd len="sm" w="sm" type="none"/>
                      <a:tailEnd len="sm" w="sm" type="none"/>
                    </a:lnT>
                  </a:tcPr>
                </a:tc>
                <a:tc>
                  <a:txBody>
                    <a:bodyPr/>
                    <a:lstStyle/>
                    <a:p>
                      <a:pPr indent="0" lvl="0" marL="0" rtl="0" algn="l">
                        <a:lnSpc>
                          <a:spcPct val="150000"/>
                        </a:lnSpc>
                        <a:spcBef>
                          <a:spcPts val="0"/>
                        </a:spcBef>
                        <a:spcAft>
                          <a:spcPts val="0"/>
                        </a:spcAft>
                        <a:buNone/>
                      </a:pPr>
                      <a:r>
                        <a:rPr lang="en" sz="1000">
                          <a:solidFill>
                            <a:srgbClr val="373A3C"/>
                          </a:solidFill>
                          <a:highlight>
                            <a:srgbClr val="FFFFFF"/>
                          </a:highlight>
                          <a:latin typeface="Roboto"/>
                          <a:ea typeface="Roboto"/>
                          <a:cs typeface="Roboto"/>
                          <a:sym typeface="Roboto"/>
                        </a:rPr>
                        <a:t>4.1%</a:t>
                      </a:r>
                      <a:endParaRPr sz="1000">
                        <a:solidFill>
                          <a:srgbClr val="373A3C"/>
                        </a:solidFill>
                        <a:highlight>
                          <a:srgbClr val="FFFFFF"/>
                        </a:highlight>
                        <a:latin typeface="Roboto"/>
                        <a:ea typeface="Roboto"/>
                        <a:cs typeface="Roboto"/>
                        <a:sym typeface="Roboto"/>
                      </a:endParaRPr>
                    </a:p>
                  </a:txBody>
                  <a:tcPr marT="91425" marB="91425" marR="91425" marL="91425">
                    <a:lnT cap="flat" cmpd="sng" w="9525">
                      <a:solidFill>
                        <a:srgbClr val="ECEEEF"/>
                      </a:solidFill>
                      <a:prstDash val="solid"/>
                      <a:round/>
                      <a:headEnd len="sm" w="sm" type="none"/>
                      <a:tailEnd len="sm" w="sm" type="none"/>
                    </a:lnT>
                  </a:tcPr>
                </a:tc>
                <a:tc>
                  <a:txBody>
                    <a:bodyPr/>
                    <a:lstStyle/>
                    <a:p>
                      <a:pPr indent="0" lvl="0" marL="0" rtl="0" algn="l">
                        <a:lnSpc>
                          <a:spcPct val="150000"/>
                        </a:lnSpc>
                        <a:spcBef>
                          <a:spcPts val="0"/>
                        </a:spcBef>
                        <a:spcAft>
                          <a:spcPts val="0"/>
                        </a:spcAft>
                        <a:buNone/>
                      </a:pPr>
                      <a:r>
                        <a:rPr lang="en" sz="1000">
                          <a:solidFill>
                            <a:srgbClr val="373A3C"/>
                          </a:solidFill>
                          <a:highlight>
                            <a:srgbClr val="FFFFFF"/>
                          </a:highlight>
                          <a:latin typeface="Roboto"/>
                          <a:ea typeface="Roboto"/>
                          <a:cs typeface="Roboto"/>
                          <a:sym typeface="Roboto"/>
                        </a:rPr>
                        <a:t>4.1%</a:t>
                      </a:r>
                      <a:endParaRPr sz="1000">
                        <a:solidFill>
                          <a:srgbClr val="373A3C"/>
                        </a:solidFill>
                        <a:highlight>
                          <a:srgbClr val="FFFFFF"/>
                        </a:highlight>
                        <a:latin typeface="Roboto"/>
                        <a:ea typeface="Roboto"/>
                        <a:cs typeface="Roboto"/>
                        <a:sym typeface="Roboto"/>
                      </a:endParaRPr>
                    </a:p>
                  </a:txBody>
                  <a:tcPr marT="91425" marB="91425" marR="91425" marL="91425">
                    <a:lnT cap="flat" cmpd="sng" w="9525">
                      <a:solidFill>
                        <a:srgbClr val="ECEEEF"/>
                      </a:solidFill>
                      <a:prstDash val="solid"/>
                      <a:round/>
                      <a:headEnd len="sm" w="sm" type="none"/>
                      <a:tailEnd len="sm" w="sm" type="none"/>
                    </a:lnT>
                  </a:tcPr>
                </a:tc>
                <a:tc>
                  <a:txBody>
                    <a:bodyPr/>
                    <a:lstStyle/>
                    <a:p>
                      <a:pPr indent="0" lvl="0" marL="0" rtl="0" algn="l">
                        <a:lnSpc>
                          <a:spcPct val="150000"/>
                        </a:lnSpc>
                        <a:spcBef>
                          <a:spcPts val="0"/>
                        </a:spcBef>
                        <a:spcAft>
                          <a:spcPts val="0"/>
                        </a:spcAft>
                        <a:buNone/>
                      </a:pPr>
                      <a:r>
                        <a:rPr lang="en" sz="1000">
                          <a:solidFill>
                            <a:srgbClr val="373A3C"/>
                          </a:solidFill>
                          <a:highlight>
                            <a:srgbClr val="FFFFFF"/>
                          </a:highlight>
                          <a:latin typeface="Roboto"/>
                          <a:ea typeface="Roboto"/>
                          <a:cs typeface="Roboto"/>
                          <a:sym typeface="Roboto"/>
                        </a:rPr>
                        <a:t>4.1%</a:t>
                      </a:r>
                      <a:endParaRPr sz="1000">
                        <a:solidFill>
                          <a:srgbClr val="373A3C"/>
                        </a:solidFill>
                        <a:highlight>
                          <a:srgbClr val="FFFFFF"/>
                        </a:highlight>
                        <a:latin typeface="Roboto"/>
                        <a:ea typeface="Roboto"/>
                        <a:cs typeface="Roboto"/>
                        <a:sym typeface="Roboto"/>
                      </a:endParaRPr>
                    </a:p>
                  </a:txBody>
                  <a:tcPr marT="91425" marB="91425" marR="91425" marL="91425">
                    <a:lnT cap="flat" cmpd="sng" w="9525">
                      <a:solidFill>
                        <a:srgbClr val="ECEEEF"/>
                      </a:solidFill>
                      <a:prstDash val="solid"/>
                      <a:round/>
                      <a:headEnd len="sm" w="sm" type="none"/>
                      <a:tailEnd len="sm" w="sm" type="none"/>
                    </a:lnT>
                  </a:tcPr>
                </a:tc>
                <a:tc>
                  <a:txBody>
                    <a:bodyPr/>
                    <a:lstStyle/>
                    <a:p>
                      <a:pPr indent="0" lvl="0" marL="0" rtl="0" algn="l">
                        <a:lnSpc>
                          <a:spcPct val="150000"/>
                        </a:lnSpc>
                        <a:spcBef>
                          <a:spcPts val="0"/>
                        </a:spcBef>
                        <a:spcAft>
                          <a:spcPts val="0"/>
                        </a:spcAft>
                        <a:buNone/>
                      </a:pPr>
                      <a:r>
                        <a:rPr lang="en" sz="1000">
                          <a:solidFill>
                            <a:srgbClr val="373A3C"/>
                          </a:solidFill>
                          <a:highlight>
                            <a:srgbClr val="FFFFFF"/>
                          </a:highlight>
                          <a:latin typeface="Roboto"/>
                          <a:ea typeface="Roboto"/>
                          <a:cs typeface="Roboto"/>
                          <a:sym typeface="Roboto"/>
                        </a:rPr>
                        <a:t>4.2%</a:t>
                      </a:r>
                      <a:endParaRPr sz="1000">
                        <a:solidFill>
                          <a:srgbClr val="373A3C"/>
                        </a:solidFill>
                        <a:highlight>
                          <a:srgbClr val="FFFFFF"/>
                        </a:highlight>
                        <a:latin typeface="Roboto"/>
                        <a:ea typeface="Roboto"/>
                        <a:cs typeface="Roboto"/>
                        <a:sym typeface="Roboto"/>
                      </a:endParaRPr>
                    </a:p>
                  </a:txBody>
                  <a:tcPr marT="91425" marB="91425" marR="91425" marL="91425">
                    <a:lnT cap="flat" cmpd="sng" w="9525">
                      <a:solidFill>
                        <a:srgbClr val="ECEEEF"/>
                      </a:solidFill>
                      <a:prstDash val="solid"/>
                      <a:round/>
                      <a:headEnd len="sm" w="sm" type="none"/>
                      <a:tailEnd len="sm" w="sm" type="none"/>
                    </a:lnT>
                  </a:tcPr>
                </a:tc>
              </a:tr>
            </a:tbl>
          </a:graphicData>
        </a:graphic>
      </p:graphicFrame>
      <p:sp>
        <p:nvSpPr>
          <p:cNvPr id="181" name="Google Shape;181;p21"/>
          <p:cNvSpPr txBox="1"/>
          <p:nvPr>
            <p:ph type="title"/>
          </p:nvPr>
        </p:nvSpPr>
        <p:spPr>
          <a:xfrm>
            <a:off x="186125" y="14990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320" u="sng"/>
              <a:t>SHAREHOLDING PATTERN</a:t>
            </a:r>
            <a:endParaRPr b="1" sz="2320" u="sng"/>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