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89d4688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89d4688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89d4688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89d4688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89d4688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89d4688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8afc0379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8afc0379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076d7d8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076d7d8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076d7d8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076d7d8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076d7d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076d7d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8afdd20c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8afdd20c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8afdd20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8afdd20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891e9fe5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891e9fe5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891e9fe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891e9fe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891e9fe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891e9fe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891e9fe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891e9fe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891e9fe5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891e9fe5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8afc0379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8afc0379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8afc0379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8afc037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8afc0379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8afc0379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moneycontrol.com/india/stockpricequote/auto-carsjeeps/marutisuzukiindia/MS24" TargetMode="External"/><Relationship Id="rId4" Type="http://schemas.openxmlformats.org/officeDocument/2006/relationships/hyperlink" Target="https://www.nseindia.com/get-quotes/equity?symbol=MARUTI" TargetMode="External"/><Relationship Id="rId5" Type="http://schemas.openxmlformats.org/officeDocument/2006/relationships/hyperlink" Target="https://www.marutisuzuki.com/corporate/investors" TargetMode="External"/><Relationship Id="rId6" Type="http://schemas.openxmlformats.org/officeDocument/2006/relationships/hyperlink" Target="https://trendlyne.com/equity/share-holding/842/MARUTI/latest/maruti-suzuki-india-ltd/#:~:text=Mutual%20Funds%20have%20increased%20holdings,40.14%25%20in%20Sep%202023%20qtr" TargetMode="External"/><Relationship Id="rId7" Type="http://schemas.openxmlformats.org/officeDocument/2006/relationships/hyperlink" Target="https://finance.yahoo.com/quote/MARUTI.NS?p=MARUTI.NS&amp;.tsrc=fin-s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75650"/>
            <a:ext cx="8520600" cy="1821600"/>
          </a:xfrm>
          <a:prstGeom prst="rect">
            <a:avLst/>
          </a:prstGeom>
        </p:spPr>
        <p:txBody>
          <a:bodyPr anchorCtr="0" anchor="b" bIns="91425" lIns="91425" spcFirstLastPara="1" rIns="91425" wrap="square" tIns="91425">
            <a:normAutofit fontScale="90000"/>
          </a:bodyPr>
          <a:lstStyle/>
          <a:p>
            <a:pPr indent="0" lvl="0" marL="0" rtl="0" algn="ctr">
              <a:lnSpc>
                <a:spcPct val="120000"/>
              </a:lnSpc>
              <a:spcBef>
                <a:spcPts val="0"/>
              </a:spcBef>
              <a:spcAft>
                <a:spcPts val="0"/>
              </a:spcAft>
              <a:buNone/>
            </a:pPr>
            <a:r>
              <a:rPr b="1" lang="en" sz="2411">
                <a:solidFill>
                  <a:srgbClr val="1D2125"/>
                </a:solidFill>
                <a:highlight>
                  <a:srgbClr val="FFFFFF"/>
                </a:highlight>
                <a:latin typeface="Roboto"/>
                <a:ea typeface="Roboto"/>
                <a:cs typeface="Roboto"/>
                <a:sym typeface="Roboto"/>
              </a:rPr>
              <a:t>ECON F315/FIN F315 FINANCIAL MANAGEMENT</a:t>
            </a:r>
            <a:endParaRPr b="1" sz="2411">
              <a:solidFill>
                <a:srgbClr val="1D2125"/>
              </a:solidFill>
              <a:highlight>
                <a:srgbClr val="FFFFFF"/>
              </a:highlight>
              <a:latin typeface="Roboto"/>
              <a:ea typeface="Roboto"/>
              <a:cs typeface="Roboto"/>
              <a:sym typeface="Roboto"/>
            </a:endParaRPr>
          </a:p>
          <a:p>
            <a:pPr indent="0" lvl="0" marL="0" rtl="0" algn="ctr">
              <a:lnSpc>
                <a:spcPct val="120000"/>
              </a:lnSpc>
              <a:spcBef>
                <a:spcPts val="600"/>
              </a:spcBef>
              <a:spcAft>
                <a:spcPts val="0"/>
              </a:spcAft>
              <a:buClr>
                <a:schemeClr val="dk1"/>
              </a:buClr>
              <a:buSzPct val="45622"/>
              <a:buFont typeface="Arial"/>
              <a:buNone/>
            </a:pPr>
            <a:r>
              <a:rPr b="1" lang="en" sz="2411">
                <a:solidFill>
                  <a:srgbClr val="1D2125"/>
                </a:solidFill>
                <a:highlight>
                  <a:srgbClr val="FFFFFF"/>
                </a:highlight>
                <a:latin typeface="Roboto"/>
                <a:ea typeface="Roboto"/>
                <a:cs typeface="Roboto"/>
                <a:sym typeface="Roboto"/>
              </a:rPr>
              <a:t>GRP-10</a:t>
            </a:r>
            <a:endParaRPr/>
          </a:p>
          <a:p>
            <a:pPr indent="0" lvl="0" marL="0" rtl="0" algn="ctr">
              <a:spcBef>
                <a:spcPts val="60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2601452" y="2018001"/>
            <a:ext cx="3941099" cy="283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u="sng"/>
              <a:t>Calculating Cost of Debt</a:t>
            </a:r>
            <a:endParaRPr u="sng"/>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02124"/>
                </a:solidFill>
                <a:highlight>
                  <a:srgbClr val="FFFFFF"/>
                </a:highlight>
              </a:rPr>
              <a:t>The cost of debt is </a:t>
            </a:r>
            <a:r>
              <a:rPr lang="en" sz="1500">
                <a:solidFill>
                  <a:srgbClr val="040C28"/>
                </a:solidFill>
              </a:rPr>
              <a:t>the total interest expense owed on a debt</a:t>
            </a:r>
            <a:r>
              <a:rPr lang="en" sz="1500">
                <a:solidFill>
                  <a:srgbClr val="202124"/>
                </a:solidFill>
                <a:highlight>
                  <a:srgbClr val="FFFFFF"/>
                </a:highlight>
              </a:rPr>
              <a:t>. To calculate this, </a:t>
            </a:r>
            <a:r>
              <a:rPr lang="en" sz="1500">
                <a:solidFill>
                  <a:schemeClr val="dk1"/>
                </a:solidFill>
                <a:highlight>
                  <a:schemeClr val="lt1"/>
                </a:highlight>
              </a:rPr>
              <a:t>we obtain the values of EBIT </a:t>
            </a:r>
            <a:r>
              <a:rPr lang="en" sz="1500">
                <a:solidFill>
                  <a:schemeClr val="dk1"/>
                </a:solidFill>
                <a:highlight>
                  <a:schemeClr val="lt1"/>
                </a:highlight>
              </a:rPr>
              <a:t>and</a:t>
            </a:r>
            <a:r>
              <a:rPr lang="en" sz="1500">
                <a:solidFill>
                  <a:schemeClr val="dk1"/>
                </a:solidFill>
                <a:highlight>
                  <a:schemeClr val="lt1"/>
                </a:highlight>
              </a:rPr>
              <a:t> </a:t>
            </a:r>
            <a:r>
              <a:rPr lang="en" sz="1500">
                <a:solidFill>
                  <a:schemeClr val="dk1"/>
                </a:solidFill>
                <a:highlight>
                  <a:schemeClr val="lt1"/>
                </a:highlight>
              </a:rPr>
              <a:t>the</a:t>
            </a:r>
            <a:r>
              <a:rPr lang="en" sz="1500">
                <a:solidFill>
                  <a:schemeClr val="dk1"/>
                </a:solidFill>
                <a:highlight>
                  <a:schemeClr val="lt1"/>
                </a:highlight>
              </a:rPr>
              <a:t> Interest expense from each quarter (namely 22’ Q2 to 19’Q2)</a:t>
            </a:r>
            <a:r>
              <a:rPr lang="en" sz="1500">
                <a:solidFill>
                  <a:schemeClr val="dk1"/>
                </a:solidFill>
                <a:highlight>
                  <a:schemeClr val="lt1"/>
                </a:highlight>
              </a:rPr>
              <a:t>. Earnings before Interest and Taxes (EBIT) is a measure of a firm’s profit, that includes all incomes and expenses but does not consider Interest expenses and Tax </a:t>
            </a:r>
            <a:r>
              <a:rPr lang="en" sz="1500">
                <a:solidFill>
                  <a:schemeClr val="dk1"/>
                </a:solidFill>
                <a:highlight>
                  <a:schemeClr val="lt1"/>
                </a:highlight>
              </a:rPr>
              <a:t>expenses.</a:t>
            </a:r>
            <a:r>
              <a:rPr lang="en" sz="1500">
                <a:solidFill>
                  <a:schemeClr val="dk1"/>
                </a:solidFill>
                <a:highlight>
                  <a:schemeClr val="lt1"/>
                </a:highlight>
              </a:rPr>
              <a:t> </a:t>
            </a:r>
            <a:endParaRPr sz="1500">
              <a:solidFill>
                <a:schemeClr val="dk1"/>
              </a:solidFill>
              <a:highlight>
                <a:schemeClr val="lt1"/>
              </a:highlight>
            </a:endParaRPr>
          </a:p>
          <a:p>
            <a:pPr indent="0" lvl="0" marL="0" rtl="0" algn="l">
              <a:spcBef>
                <a:spcPts val="1200"/>
              </a:spcBef>
              <a:spcAft>
                <a:spcPts val="0"/>
              </a:spcAft>
              <a:buNone/>
            </a:pPr>
            <a:r>
              <a:rPr lang="en" sz="1500">
                <a:solidFill>
                  <a:schemeClr val="dk1"/>
                </a:solidFill>
                <a:highlight>
                  <a:schemeClr val="lt1"/>
                </a:highlight>
              </a:rPr>
              <a:t>We can then divide the EBIT value and </a:t>
            </a:r>
            <a:r>
              <a:rPr lang="en" sz="1500">
                <a:solidFill>
                  <a:schemeClr val="dk1"/>
                </a:solidFill>
                <a:highlight>
                  <a:schemeClr val="lt1"/>
                </a:highlight>
              </a:rPr>
              <a:t>Interest</a:t>
            </a:r>
            <a:r>
              <a:rPr lang="en" sz="1500">
                <a:solidFill>
                  <a:schemeClr val="dk1"/>
                </a:solidFill>
                <a:highlight>
                  <a:schemeClr val="lt1"/>
                </a:highlight>
              </a:rPr>
              <a:t> expense value of each </a:t>
            </a:r>
            <a:r>
              <a:rPr lang="en" sz="1500">
                <a:solidFill>
                  <a:schemeClr val="dk1"/>
                </a:solidFill>
                <a:highlight>
                  <a:schemeClr val="lt1"/>
                </a:highlight>
              </a:rPr>
              <a:t>quarter</a:t>
            </a:r>
            <a:r>
              <a:rPr lang="en" sz="1500">
                <a:solidFill>
                  <a:schemeClr val="dk1"/>
                </a:solidFill>
                <a:highlight>
                  <a:schemeClr val="lt1"/>
                </a:highlight>
              </a:rPr>
              <a:t> to </a:t>
            </a:r>
            <a:r>
              <a:rPr lang="en" sz="1500">
                <a:solidFill>
                  <a:schemeClr val="dk1"/>
                </a:solidFill>
                <a:highlight>
                  <a:schemeClr val="lt1"/>
                </a:highlight>
              </a:rPr>
              <a:t>obtain</a:t>
            </a:r>
            <a:r>
              <a:rPr lang="en" sz="1500">
                <a:solidFill>
                  <a:schemeClr val="dk1"/>
                </a:solidFill>
                <a:highlight>
                  <a:schemeClr val="lt1"/>
                </a:highlight>
              </a:rPr>
              <a:t> the </a:t>
            </a:r>
            <a:r>
              <a:rPr lang="en" sz="1500">
                <a:solidFill>
                  <a:schemeClr val="dk1"/>
                </a:solidFill>
                <a:highlight>
                  <a:schemeClr val="lt1"/>
                </a:highlight>
              </a:rPr>
              <a:t>Interest</a:t>
            </a:r>
            <a:r>
              <a:rPr lang="en" sz="1500">
                <a:solidFill>
                  <a:schemeClr val="dk1"/>
                </a:solidFill>
                <a:highlight>
                  <a:schemeClr val="lt1"/>
                </a:highlight>
              </a:rPr>
              <a:t> Coverage ratio. </a:t>
            </a:r>
            <a:r>
              <a:rPr lang="en" sz="1500">
                <a:solidFill>
                  <a:srgbClr val="202124"/>
                </a:solidFill>
                <a:highlight>
                  <a:srgbClr val="FFFFFF"/>
                </a:highlight>
              </a:rPr>
              <a:t>The Interest coverage ratio is </a:t>
            </a:r>
            <a:r>
              <a:rPr lang="en" sz="1500">
                <a:solidFill>
                  <a:srgbClr val="040C28"/>
                </a:solidFill>
              </a:rPr>
              <a:t>used to determine how easily a company can pay interest on its outstanding debt</a:t>
            </a:r>
            <a:endParaRPr sz="1500">
              <a:solidFill>
                <a:schemeClr val="dk1"/>
              </a:solidFill>
              <a:highlight>
                <a:schemeClr val="lt1"/>
              </a:highlight>
            </a:endParaRPr>
          </a:p>
          <a:p>
            <a:pPr indent="0" lvl="0" marL="0" rtl="0" algn="l">
              <a:spcBef>
                <a:spcPts val="1200"/>
              </a:spcBef>
              <a:spcAft>
                <a:spcPts val="1200"/>
              </a:spcAft>
              <a:buNone/>
            </a:pPr>
            <a:r>
              <a:rPr lang="en" sz="1500">
                <a:solidFill>
                  <a:schemeClr val="dk1"/>
                </a:solidFill>
                <a:highlight>
                  <a:schemeClr val="lt1"/>
                </a:highlight>
              </a:rPr>
              <a:t>To maintain consistency during calculations, we take a single </a:t>
            </a:r>
            <a:r>
              <a:rPr lang="en" sz="1500">
                <a:solidFill>
                  <a:schemeClr val="dk1"/>
                </a:solidFill>
                <a:highlight>
                  <a:schemeClr val="lt1"/>
                </a:highlight>
              </a:rPr>
              <a:t>Interest</a:t>
            </a:r>
            <a:r>
              <a:rPr lang="en" sz="1500">
                <a:solidFill>
                  <a:schemeClr val="dk1"/>
                </a:solidFill>
                <a:highlight>
                  <a:schemeClr val="lt1"/>
                </a:highlight>
              </a:rPr>
              <a:t> Coverage ratio value. This value is calculated by taking the average of </a:t>
            </a:r>
            <a:r>
              <a:rPr lang="en" sz="1500">
                <a:solidFill>
                  <a:schemeClr val="dk1"/>
                </a:solidFill>
                <a:highlight>
                  <a:schemeClr val="lt1"/>
                </a:highlight>
              </a:rPr>
              <a:t>the</a:t>
            </a:r>
            <a:r>
              <a:rPr lang="en" sz="1500">
                <a:solidFill>
                  <a:schemeClr val="dk1"/>
                </a:solidFill>
                <a:highlight>
                  <a:schemeClr val="lt1"/>
                </a:highlight>
              </a:rPr>
              <a:t> </a:t>
            </a:r>
            <a:r>
              <a:rPr lang="en" sz="1500">
                <a:solidFill>
                  <a:schemeClr val="dk1"/>
                </a:solidFill>
                <a:highlight>
                  <a:schemeClr val="lt1"/>
                </a:highlight>
              </a:rPr>
              <a:t>Interest</a:t>
            </a:r>
            <a:r>
              <a:rPr lang="en" sz="1500">
                <a:solidFill>
                  <a:schemeClr val="dk1"/>
                </a:solidFill>
                <a:highlight>
                  <a:schemeClr val="lt1"/>
                </a:highlight>
              </a:rPr>
              <a:t> Coverage ratios of each </a:t>
            </a:r>
            <a:r>
              <a:rPr lang="en" sz="1500">
                <a:solidFill>
                  <a:schemeClr val="dk1"/>
                </a:solidFill>
                <a:highlight>
                  <a:schemeClr val="lt1"/>
                </a:highlight>
              </a:rPr>
              <a:t>quarter</a:t>
            </a:r>
            <a:r>
              <a:rPr lang="en" sz="1500">
                <a:solidFill>
                  <a:schemeClr val="dk1"/>
                </a:solidFill>
                <a:highlight>
                  <a:schemeClr val="lt1"/>
                </a:highlight>
              </a:rPr>
              <a:t>. </a:t>
            </a:r>
            <a:endParaRPr sz="15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We then use our obtained ratio and find out </a:t>
            </a:r>
            <a:r>
              <a:rPr lang="en" sz="1500"/>
              <a:t>its</a:t>
            </a:r>
            <a:r>
              <a:rPr lang="en" sz="1500"/>
              <a:t> corresponding </a:t>
            </a:r>
            <a:r>
              <a:rPr lang="en" sz="1500"/>
              <a:t>default</a:t>
            </a:r>
            <a:r>
              <a:rPr lang="en" sz="1500"/>
              <a:t> risk premium. We also find out the average risk free rate across the same time period (Which comes to around </a:t>
            </a:r>
            <a:r>
              <a:rPr lang="en" sz="1500" u="sng"/>
              <a:t>6.72%</a:t>
            </a:r>
            <a:r>
              <a:rPr lang="en" sz="1500"/>
              <a:t>) .  </a:t>
            </a:r>
            <a:endParaRPr sz="1500"/>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311700" y="1152475"/>
            <a:ext cx="2457375" cy="3565526"/>
          </a:xfrm>
          <a:prstGeom prst="rect">
            <a:avLst/>
          </a:prstGeom>
          <a:noFill/>
          <a:ln>
            <a:noFill/>
          </a:ln>
        </p:spPr>
      </p:pic>
      <p:pic>
        <p:nvPicPr>
          <p:cNvPr id="119" name="Google Shape;119;p23"/>
          <p:cNvPicPr preferRelativeResize="0"/>
          <p:nvPr/>
        </p:nvPicPr>
        <p:blipFill>
          <a:blip r:embed="rId4">
            <a:alphaModFix/>
          </a:blip>
          <a:stretch>
            <a:fillRect/>
          </a:stretch>
        </p:blipFill>
        <p:spPr>
          <a:xfrm>
            <a:off x="4502350" y="1542263"/>
            <a:ext cx="2876550" cy="269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6000"/>
              <a:buNone/>
            </a:pPr>
            <a:r>
              <a:rPr lang="en" sz="1500"/>
              <a:t>Finally, we can find out the cost of debt by adding </a:t>
            </a:r>
            <a:r>
              <a:rPr lang="en" sz="1500"/>
              <a:t>the average risk free rate with our obtained default risk premium value. </a:t>
            </a:r>
            <a:endParaRPr sz="1500"/>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a:t>
            </a:r>
            <a:endParaRPr>
              <a:solidFill>
                <a:schemeClr val="lt1"/>
              </a:solidFill>
            </a:endParaRPr>
          </a:p>
        </p:txBody>
      </p:sp>
      <p:pic>
        <p:nvPicPr>
          <p:cNvPr id="126" name="Google Shape;126;p24"/>
          <p:cNvPicPr preferRelativeResize="0"/>
          <p:nvPr/>
        </p:nvPicPr>
        <p:blipFill>
          <a:blip r:embed="rId3">
            <a:alphaModFix/>
          </a:blip>
          <a:stretch>
            <a:fillRect/>
          </a:stretch>
        </p:blipFill>
        <p:spPr>
          <a:xfrm>
            <a:off x="980324" y="1633550"/>
            <a:ext cx="7395300" cy="259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264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solidFill>
                  <a:srgbClr val="1F1F1F"/>
                </a:solidFill>
                <a:highlight>
                  <a:srgbClr val="FFFFFF"/>
                </a:highlight>
              </a:rPr>
              <a:t>WACC using the Beta from Bottom Up Approach</a:t>
            </a:r>
            <a:endParaRPr sz="2500" u="sng"/>
          </a:p>
        </p:txBody>
      </p:sp>
      <p:sp>
        <p:nvSpPr>
          <p:cNvPr id="132" name="Google Shape;132;p25"/>
          <p:cNvSpPr txBox="1"/>
          <p:nvPr>
            <p:ph idx="1" type="body"/>
          </p:nvPr>
        </p:nvSpPr>
        <p:spPr>
          <a:xfrm>
            <a:off x="311700" y="876325"/>
            <a:ext cx="8520600" cy="315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523"/>
              <a:buNone/>
            </a:pPr>
            <a:r>
              <a:rPr b="1" lang="en" sz="1455"/>
              <a:t> </a:t>
            </a:r>
            <a:r>
              <a:rPr b="1" lang="en" sz="1455">
                <a:highlight>
                  <a:schemeClr val="accent4"/>
                </a:highlight>
              </a:rPr>
              <a:t>WACC = Rb (1-T)Wb + RpWp + RsWs</a:t>
            </a:r>
            <a:endParaRPr b="1" sz="1455">
              <a:highlight>
                <a:schemeClr val="accent4"/>
              </a:highlight>
            </a:endParaRPr>
          </a:p>
        </p:txBody>
      </p:sp>
      <p:pic>
        <p:nvPicPr>
          <p:cNvPr id="133" name="Google Shape;133;p25"/>
          <p:cNvPicPr preferRelativeResize="0"/>
          <p:nvPr/>
        </p:nvPicPr>
        <p:blipFill>
          <a:blip r:embed="rId3">
            <a:alphaModFix/>
          </a:blip>
          <a:stretch>
            <a:fillRect/>
          </a:stretch>
        </p:blipFill>
        <p:spPr>
          <a:xfrm>
            <a:off x="1831250" y="1353050"/>
            <a:ext cx="5075075" cy="3491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Market Cap and Industry information</a:t>
            </a:r>
            <a:endParaRPr u="sng"/>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0" name="Google Shape;140;p26"/>
          <p:cNvPicPr preferRelativeResize="0"/>
          <p:nvPr/>
        </p:nvPicPr>
        <p:blipFill>
          <a:blip r:embed="rId3">
            <a:alphaModFix/>
          </a:blip>
          <a:stretch>
            <a:fillRect/>
          </a:stretch>
        </p:blipFill>
        <p:spPr>
          <a:xfrm>
            <a:off x="3670550" y="2343098"/>
            <a:ext cx="2168450" cy="1691050"/>
          </a:xfrm>
          <a:prstGeom prst="rect">
            <a:avLst/>
          </a:prstGeom>
          <a:noFill/>
          <a:ln>
            <a:noFill/>
          </a:ln>
        </p:spPr>
      </p:pic>
      <p:pic>
        <p:nvPicPr>
          <p:cNvPr id="141" name="Google Shape;141;p26"/>
          <p:cNvPicPr preferRelativeResize="0"/>
          <p:nvPr/>
        </p:nvPicPr>
        <p:blipFill>
          <a:blip r:embed="rId4">
            <a:alphaModFix/>
          </a:blip>
          <a:stretch>
            <a:fillRect/>
          </a:stretch>
        </p:blipFill>
        <p:spPr>
          <a:xfrm>
            <a:off x="664281" y="2343100"/>
            <a:ext cx="2751743" cy="2225775"/>
          </a:xfrm>
          <a:prstGeom prst="rect">
            <a:avLst/>
          </a:prstGeom>
          <a:noFill/>
          <a:ln>
            <a:noFill/>
          </a:ln>
        </p:spPr>
      </p:pic>
      <p:pic>
        <p:nvPicPr>
          <p:cNvPr id="142" name="Google Shape;142;p26"/>
          <p:cNvPicPr preferRelativeResize="0"/>
          <p:nvPr/>
        </p:nvPicPr>
        <p:blipFill>
          <a:blip r:embed="rId5">
            <a:alphaModFix/>
          </a:blip>
          <a:stretch>
            <a:fillRect/>
          </a:stretch>
        </p:blipFill>
        <p:spPr>
          <a:xfrm>
            <a:off x="664275" y="1152463"/>
            <a:ext cx="5429250" cy="1190625"/>
          </a:xfrm>
          <a:prstGeom prst="rect">
            <a:avLst/>
          </a:prstGeom>
          <a:noFill/>
          <a:ln>
            <a:noFill/>
          </a:ln>
        </p:spPr>
      </p:pic>
      <p:pic>
        <p:nvPicPr>
          <p:cNvPr id="143" name="Google Shape;143;p26"/>
          <p:cNvPicPr preferRelativeResize="0"/>
          <p:nvPr/>
        </p:nvPicPr>
        <p:blipFill>
          <a:blip r:embed="rId6">
            <a:alphaModFix/>
          </a:blip>
          <a:stretch>
            <a:fillRect/>
          </a:stretch>
        </p:blipFill>
        <p:spPr>
          <a:xfrm>
            <a:off x="6093513" y="1152463"/>
            <a:ext cx="2486025" cy="23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Board of Directors</a:t>
            </a:r>
            <a:endParaRPr u="sng"/>
          </a:p>
        </p:txBody>
      </p:sp>
      <p:sp>
        <p:nvSpPr>
          <p:cNvPr id="149" name="Google Shape;149;p27"/>
          <p:cNvSpPr txBox="1"/>
          <p:nvPr>
            <p:ph idx="1" type="body"/>
          </p:nvPr>
        </p:nvSpPr>
        <p:spPr>
          <a:xfrm>
            <a:off x="311700" y="1166300"/>
            <a:ext cx="8520600" cy="3416400"/>
          </a:xfrm>
          <a:prstGeom prst="rect">
            <a:avLst/>
          </a:prstGeom>
        </p:spPr>
        <p:txBody>
          <a:bodyPr anchorCtr="0" anchor="t" bIns="91425" lIns="91425" spcFirstLastPara="1" rIns="91425" wrap="square" tIns="91425">
            <a:normAutofit fontScale="25000" lnSpcReduction="10000"/>
          </a:bodyPr>
          <a:lstStyle/>
          <a:p>
            <a:pPr indent="-309684" lvl="0" marL="457200" rtl="0" algn="l">
              <a:spcBef>
                <a:spcPts val="0"/>
              </a:spcBef>
              <a:spcAft>
                <a:spcPts val="0"/>
              </a:spcAft>
              <a:buClr>
                <a:schemeClr val="dk1"/>
              </a:buClr>
              <a:buSzPct val="100000"/>
              <a:buChar char="●"/>
            </a:pPr>
            <a:r>
              <a:rPr i="1" lang="en" sz="5107">
                <a:solidFill>
                  <a:schemeClr val="dk1"/>
                </a:solidFill>
              </a:rPr>
              <a:t>Mr. R. C. Bhargava</a:t>
            </a:r>
            <a:r>
              <a:rPr lang="en" sz="5107">
                <a:solidFill>
                  <a:schemeClr val="dk1"/>
                </a:solidFill>
              </a:rPr>
              <a:t> - Chairman                                       </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Hisashi Takeuchi</a:t>
            </a:r>
            <a:r>
              <a:rPr lang="en" sz="5107">
                <a:solidFill>
                  <a:schemeClr val="dk1"/>
                </a:solidFill>
              </a:rPr>
              <a:t> - Managing Director &amp; CEO</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Kenichi Ayukawa</a:t>
            </a:r>
            <a:r>
              <a:rPr lang="en" sz="5107">
                <a:solidFill>
                  <a:schemeClr val="dk1"/>
                </a:solidFill>
              </a:rPr>
              <a:t> - Director</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Shigetoshi Torii</a:t>
            </a:r>
            <a:r>
              <a:rPr lang="en" sz="5107">
                <a:solidFill>
                  <a:schemeClr val="dk1"/>
                </a:solidFill>
              </a:rPr>
              <a:t> - Director</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Toshihiro Suzuki</a:t>
            </a:r>
            <a:r>
              <a:rPr lang="en" sz="5107">
                <a:solidFill>
                  <a:schemeClr val="dk1"/>
                </a:solidFill>
              </a:rPr>
              <a:t> -  Director</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Kenichiro Toyofuku</a:t>
            </a:r>
            <a:r>
              <a:rPr lang="en" sz="5107">
                <a:solidFill>
                  <a:schemeClr val="dk1"/>
                </a:solidFill>
              </a:rPr>
              <a:t> - Director(Corporate PLanning)</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Osamu Suzuki</a:t>
            </a:r>
            <a:r>
              <a:rPr lang="en" sz="5107">
                <a:solidFill>
                  <a:schemeClr val="dk1"/>
                </a:solidFill>
              </a:rPr>
              <a:t> - Director</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Kinji Saito</a:t>
            </a:r>
            <a:r>
              <a:rPr lang="en" sz="5107">
                <a:solidFill>
                  <a:schemeClr val="dk1"/>
                </a:solidFill>
              </a:rPr>
              <a:t> - Director</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D. S. Brar</a:t>
            </a:r>
            <a:r>
              <a:rPr lang="en" sz="5107">
                <a:solidFill>
                  <a:schemeClr val="dk1"/>
                </a:solidFill>
              </a:rPr>
              <a:t> - Independent Director</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R.P. Singh</a:t>
            </a:r>
            <a:r>
              <a:rPr lang="en" sz="5107">
                <a:solidFill>
                  <a:schemeClr val="dk1"/>
                </a:solidFill>
              </a:rPr>
              <a:t> - Independent Director </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Mr. Maheswar Sahu</a:t>
            </a:r>
            <a:r>
              <a:rPr lang="en" sz="5107">
                <a:solidFill>
                  <a:schemeClr val="dk1"/>
                </a:solidFill>
              </a:rPr>
              <a:t> - Independent Director</a:t>
            </a:r>
            <a:endParaRPr sz="5107">
              <a:solidFill>
                <a:schemeClr val="dk1"/>
              </a:solidFill>
            </a:endParaRPr>
          </a:p>
          <a:p>
            <a:pPr indent="-309684" lvl="0" marL="457200" rtl="0" algn="l">
              <a:spcBef>
                <a:spcPts val="0"/>
              </a:spcBef>
              <a:spcAft>
                <a:spcPts val="0"/>
              </a:spcAft>
              <a:buClr>
                <a:schemeClr val="dk1"/>
              </a:buClr>
              <a:buSzPct val="100000"/>
              <a:buChar char="●"/>
            </a:pPr>
            <a:r>
              <a:rPr i="1" lang="en" sz="5107">
                <a:solidFill>
                  <a:schemeClr val="dk1"/>
                </a:solidFill>
              </a:rPr>
              <a:t>Ms. Lira Goswami</a:t>
            </a:r>
            <a:r>
              <a:rPr lang="en" sz="5107">
                <a:solidFill>
                  <a:schemeClr val="dk1"/>
                </a:solidFill>
              </a:rPr>
              <a:t> - Independent Director</a:t>
            </a:r>
            <a:endParaRPr sz="5107">
              <a:solidFill>
                <a:schemeClr val="dk1"/>
              </a:solidFill>
            </a:endParaRPr>
          </a:p>
          <a:p>
            <a:pPr indent="0" lvl="0" marL="0" rtl="0" algn="l">
              <a:spcBef>
                <a:spcPts val="1200"/>
              </a:spcBef>
              <a:spcAft>
                <a:spcPts val="0"/>
              </a:spcAft>
              <a:buClr>
                <a:schemeClr val="dk1"/>
              </a:buClr>
              <a:buSzPct val="28947"/>
              <a:buFont typeface="Arial"/>
              <a:buNone/>
            </a:pPr>
            <a:r>
              <a:t/>
            </a:r>
            <a:endParaRPr b="1" sz="3800">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Shareholding Pattern</a:t>
            </a:r>
            <a:endParaRPr u="sng"/>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0" y="1607716"/>
            <a:ext cx="9144001" cy="25059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Shareholder Summary</a:t>
            </a:r>
            <a:endParaRPr u="sng"/>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3" name="Google Shape;163;p29"/>
          <p:cNvPicPr preferRelativeResize="0"/>
          <p:nvPr/>
        </p:nvPicPr>
        <p:blipFill>
          <a:blip r:embed="rId3">
            <a:alphaModFix/>
          </a:blip>
          <a:stretch>
            <a:fillRect/>
          </a:stretch>
        </p:blipFill>
        <p:spPr>
          <a:xfrm>
            <a:off x="1314890" y="1152475"/>
            <a:ext cx="6514222"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References</a:t>
            </a:r>
            <a:endParaRPr u="sng"/>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u="sng">
                <a:solidFill>
                  <a:schemeClr val="hlink"/>
                </a:solidFill>
                <a:hlinkClick r:id="rId3"/>
              </a:rPr>
              <a:t>https://www.moneycontrol.com/india/stockpricequote/auto-carsjeeps/marutisuzukiindia/MS24</a:t>
            </a:r>
            <a:endParaRPr sz="1600"/>
          </a:p>
          <a:p>
            <a:pPr indent="-330200" lvl="0" marL="457200" rtl="0" algn="l">
              <a:spcBef>
                <a:spcPts val="0"/>
              </a:spcBef>
              <a:spcAft>
                <a:spcPts val="0"/>
              </a:spcAft>
              <a:buSzPts val="1600"/>
              <a:buChar char="●"/>
            </a:pPr>
            <a:r>
              <a:rPr lang="en" sz="1600" u="sng">
                <a:solidFill>
                  <a:schemeClr val="hlink"/>
                </a:solidFill>
                <a:hlinkClick r:id="rId4"/>
              </a:rPr>
              <a:t>https://www.nseindia.com/get-quotes/equity?symbol=MARUTI</a:t>
            </a:r>
            <a:endParaRPr sz="1600"/>
          </a:p>
          <a:p>
            <a:pPr indent="-330200" lvl="0" marL="457200" rtl="0" algn="l">
              <a:spcBef>
                <a:spcPts val="0"/>
              </a:spcBef>
              <a:spcAft>
                <a:spcPts val="0"/>
              </a:spcAft>
              <a:buSzPts val="1600"/>
              <a:buChar char="●"/>
            </a:pPr>
            <a:r>
              <a:rPr lang="en" sz="1600" u="sng">
                <a:solidFill>
                  <a:schemeClr val="hlink"/>
                </a:solidFill>
                <a:hlinkClick r:id="rId5"/>
              </a:rPr>
              <a:t>https://www.marutisuzuki.com/corporate/investors</a:t>
            </a:r>
            <a:endParaRPr sz="1600"/>
          </a:p>
          <a:p>
            <a:pPr indent="-330200" lvl="0" marL="457200" rtl="0" algn="l">
              <a:spcBef>
                <a:spcPts val="0"/>
              </a:spcBef>
              <a:spcAft>
                <a:spcPts val="0"/>
              </a:spcAft>
              <a:buSzPts val="1600"/>
              <a:buChar char="●"/>
            </a:pPr>
            <a:r>
              <a:rPr lang="en" sz="1600" u="sng">
                <a:solidFill>
                  <a:schemeClr val="hlink"/>
                </a:solidFill>
                <a:hlinkClick r:id="rId6"/>
              </a:rPr>
              <a:t>https://trendlyne.com/equity/share-holding/842/MARUTI/latest/maruti-suzuki-india-ltd/#:~:text=Mutual%20Funds%20have%20increased%20holdings,40.14%25%20in%20Sep%202023%20qtr</a:t>
            </a:r>
            <a:r>
              <a:rPr lang="en" sz="1600"/>
              <a:t>.</a:t>
            </a:r>
            <a:endParaRPr sz="1600"/>
          </a:p>
          <a:p>
            <a:pPr indent="-342900" lvl="0" marL="457200" rtl="0" algn="l">
              <a:spcBef>
                <a:spcPts val="0"/>
              </a:spcBef>
              <a:spcAft>
                <a:spcPts val="0"/>
              </a:spcAft>
              <a:buSzPts val="1800"/>
              <a:buChar char="●"/>
            </a:pPr>
            <a:r>
              <a:rPr lang="en" u="sng">
                <a:solidFill>
                  <a:schemeClr val="hlink"/>
                </a:solidFill>
                <a:hlinkClick r:id="rId7"/>
              </a:rPr>
              <a:t>https://finance.yahoo.com/quote/MARUTI.NS?p=MARUTI.NS&amp;.tsrc=fin-srch</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Group Members</a:t>
            </a:r>
            <a:endParaRPr u="sng"/>
          </a:p>
        </p:txBody>
      </p:sp>
      <p:sp>
        <p:nvSpPr>
          <p:cNvPr id="61" name="Google Shape;61;p14"/>
          <p:cNvSpPr txBox="1"/>
          <p:nvPr>
            <p:ph idx="1" type="body"/>
          </p:nvPr>
        </p:nvSpPr>
        <p:spPr>
          <a:xfrm>
            <a:off x="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Farhad Reheman - 2021A4PS1393H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Aditya Dibyadarshan Mohanty - 2021A4PS2419H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Abhinav Satish - 2021AAPS1525H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Sarthak Agarwal - 2021A4PS3087H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Soumya Choudhury - 2021A7PS2674H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About WACC</a:t>
            </a:r>
            <a:endParaRPr u="sng"/>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lang="en" sz="1500">
                <a:solidFill>
                  <a:schemeClr val="dk1"/>
                </a:solidFill>
                <a:highlight>
                  <a:schemeClr val="lt1"/>
                </a:highlight>
              </a:rPr>
              <a:t>The weighted average cost of capital (WACC) is the average rate that a business pays to finance its assets. It is calculated by averaging the rate of all of the company's sources of capital (both debt and equity), weighted by the proportion of each component.</a:t>
            </a:r>
            <a:endParaRPr sz="1500">
              <a:solidFill>
                <a:schemeClr val="dk1"/>
              </a:solidFill>
              <a:highlight>
                <a:schemeClr val="lt1"/>
              </a:highlight>
            </a:endParaRPr>
          </a:p>
          <a:p>
            <a:pPr indent="0" lvl="0" marL="0" rtl="0" algn="l">
              <a:spcBef>
                <a:spcPts val="800"/>
              </a:spcBef>
              <a:spcAft>
                <a:spcPts val="0"/>
              </a:spcAft>
              <a:buNone/>
            </a:pPr>
            <a:r>
              <a:rPr lang="en" sz="1500">
                <a:solidFill>
                  <a:schemeClr val="dk1"/>
                </a:solidFill>
                <a:highlight>
                  <a:schemeClr val="lt1"/>
                </a:highlight>
              </a:rPr>
              <a:t>In this case, we have considered the Equity component and Debt component</a:t>
            </a:r>
            <a:endParaRPr sz="1500">
              <a:solidFill>
                <a:schemeClr val="dk1"/>
              </a:solidFill>
              <a:highlight>
                <a:schemeClr val="lt1"/>
              </a:highlight>
            </a:endParaRPr>
          </a:p>
          <a:p>
            <a:pPr indent="0" lvl="0" marL="0" rtl="0" algn="l">
              <a:spcBef>
                <a:spcPts val="800"/>
              </a:spcBef>
              <a:spcAft>
                <a:spcPts val="0"/>
              </a:spcAft>
              <a:buNone/>
            </a:pPr>
            <a:r>
              <a:rPr lang="en" sz="1500">
                <a:solidFill>
                  <a:schemeClr val="dk1"/>
                </a:solidFill>
                <a:highlight>
                  <a:schemeClr val="lt1"/>
                </a:highlight>
              </a:rPr>
              <a:t>So we have to calculate the cost of equity and cost of debt along with the weight of each component.</a:t>
            </a:r>
            <a:endParaRPr sz="1500">
              <a:solidFill>
                <a:schemeClr val="dk1"/>
              </a:solidFill>
              <a:highlight>
                <a:schemeClr val="lt1"/>
              </a:highlight>
            </a:endParaRPr>
          </a:p>
          <a:p>
            <a:pPr indent="0" lvl="0" marL="0" rtl="0" algn="l">
              <a:spcBef>
                <a:spcPts val="800"/>
              </a:spcBef>
              <a:spcAft>
                <a:spcPts val="0"/>
              </a:spcAft>
              <a:buNone/>
            </a:pPr>
            <a:r>
              <a:t/>
            </a:r>
            <a:endParaRPr sz="1500">
              <a:solidFill>
                <a:schemeClr val="dk1"/>
              </a:solidFill>
              <a:highlight>
                <a:schemeClr val="lt1"/>
              </a:highlight>
            </a:endParaRPr>
          </a:p>
          <a:p>
            <a:pPr indent="0" lvl="0" marL="0" rtl="0" algn="l">
              <a:spcBef>
                <a:spcPts val="800"/>
              </a:spcBef>
              <a:spcAft>
                <a:spcPts val="0"/>
              </a:spcAft>
              <a:buClr>
                <a:schemeClr val="dk1"/>
              </a:buClr>
              <a:buSzPts val="1100"/>
              <a:buFont typeface="Arial"/>
              <a:buNone/>
            </a:pPr>
            <a:r>
              <a:t/>
            </a:r>
            <a:endParaRPr sz="1500">
              <a:solidFill>
                <a:srgbClr val="E8EAED"/>
              </a:solidFill>
              <a:highlight>
                <a:srgbClr val="202124"/>
              </a:highlight>
            </a:endParaRPr>
          </a:p>
          <a:p>
            <a:pPr indent="0" lvl="0" marL="0" marR="76200" rtl="0" algn="l">
              <a:lnSpc>
                <a:spcPct val="140000"/>
              </a:lnSpc>
              <a:spcBef>
                <a:spcPts val="0"/>
              </a:spcBef>
              <a:spcAft>
                <a:spcPts val="0"/>
              </a:spcAft>
              <a:buClr>
                <a:schemeClr val="dk1"/>
              </a:buClr>
              <a:buSzPts val="1100"/>
              <a:buFont typeface="Arial"/>
              <a:buNone/>
            </a:pPr>
            <a:r>
              <a:t/>
            </a:r>
            <a:endParaRPr sz="1500">
              <a:solidFill>
                <a:srgbClr val="E8EAED"/>
              </a:solidFill>
              <a:highlight>
                <a:srgbClr val="202124"/>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Calculating Cost of Equity</a:t>
            </a:r>
            <a:endParaRPr u="sng"/>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highlight>
                  <a:schemeClr val="lt1"/>
                </a:highlight>
              </a:rPr>
              <a:t>Cost of Equity is the rate of return a company pays to equity investors. We can use the CAPM model to calculate the cost of equity. The capital asset pricing model - or CAPM - is a financial model that calculates the expected rate of return for an asset or investment. CAPM does this by using the expected return on both the market and a risk-free asset, and the asset's correlation or sensitivity to the market (beta).</a:t>
            </a:r>
            <a:endParaRPr sz="1500">
              <a:solidFill>
                <a:schemeClr val="dk1"/>
              </a:solidFill>
              <a:highlight>
                <a:schemeClr val="lt1"/>
              </a:highlight>
            </a:endParaRPr>
          </a:p>
          <a:p>
            <a:pPr indent="0" lvl="0" marL="0" rtl="0" algn="l">
              <a:spcBef>
                <a:spcPts val="1200"/>
              </a:spcBef>
              <a:spcAft>
                <a:spcPts val="0"/>
              </a:spcAft>
              <a:buNone/>
            </a:pPr>
            <a:r>
              <a:rPr lang="en" sz="1500">
                <a:solidFill>
                  <a:schemeClr val="dk1"/>
                </a:solidFill>
                <a:highlight>
                  <a:schemeClr val="lt1"/>
                </a:highlight>
              </a:rPr>
              <a:t>We can use the </a:t>
            </a:r>
            <a:r>
              <a:rPr lang="en" sz="1500">
                <a:solidFill>
                  <a:schemeClr val="dk1"/>
                </a:solidFill>
                <a:highlight>
                  <a:schemeClr val="lt1"/>
                </a:highlight>
              </a:rPr>
              <a:t>average</a:t>
            </a:r>
            <a:r>
              <a:rPr lang="en" sz="1500">
                <a:solidFill>
                  <a:schemeClr val="dk1"/>
                </a:solidFill>
                <a:highlight>
                  <a:schemeClr val="lt1"/>
                </a:highlight>
              </a:rPr>
              <a:t> return of NIFTY50 over the time period as expected return of market and take the average bond yield of 10 year Indian Bond for the expected return of risk free asset. The only problem is getting the beta value as it varies from company to company.</a:t>
            </a:r>
            <a:endParaRPr sz="1500">
              <a:solidFill>
                <a:schemeClr val="dk1"/>
              </a:solidFill>
              <a:highlight>
                <a:schemeClr val="lt1"/>
              </a:highlight>
            </a:endParaRPr>
          </a:p>
          <a:p>
            <a:pPr indent="0" lvl="0" marL="0" rtl="0" algn="l">
              <a:spcBef>
                <a:spcPts val="1200"/>
              </a:spcBef>
              <a:spcAft>
                <a:spcPts val="1200"/>
              </a:spcAft>
              <a:buNone/>
            </a:pPr>
            <a:r>
              <a:rPr lang="en" sz="1500">
                <a:solidFill>
                  <a:schemeClr val="dk1"/>
                </a:solidFill>
                <a:highlight>
                  <a:schemeClr val="lt1"/>
                </a:highlight>
              </a:rPr>
              <a:t>We can calculate the beta value by either using the top down approach or bottom up approach.</a:t>
            </a:r>
            <a:endParaRPr sz="15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5500"/>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arenR"/>
            </a:pPr>
            <a:r>
              <a:rPr lang="en" u="sng"/>
              <a:t>Calculating Beta and Cost of Equity through Top Down Approach</a:t>
            </a:r>
            <a:endParaRPr u="sng"/>
          </a:p>
        </p:txBody>
      </p:sp>
      <p:sp>
        <p:nvSpPr>
          <p:cNvPr id="79" name="Google Shape;79;p17"/>
          <p:cNvSpPr txBox="1"/>
          <p:nvPr>
            <p:ph idx="1" type="body"/>
          </p:nvPr>
        </p:nvSpPr>
        <p:spPr>
          <a:xfrm>
            <a:off x="311700" y="913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To calculate the beta of Maruti Suzuki India Ltd using the top down approach we have to run a regression with dependent variable as target company monthly returns and independent variable as market returns(NIFTY50). The beta we obtain is the beta levered of Maruti Suzuki India Ltd. </a:t>
            </a:r>
            <a:endParaRPr sz="1500">
              <a:solidFill>
                <a:schemeClr val="dk1"/>
              </a:solidFill>
            </a:endParaRPr>
          </a:p>
          <a:p>
            <a:pPr indent="0" lvl="0" marL="0" rtl="0" algn="l">
              <a:spcBef>
                <a:spcPts val="1200"/>
              </a:spcBef>
              <a:spcAft>
                <a:spcPts val="1200"/>
              </a:spcAft>
              <a:buNone/>
            </a:pPr>
            <a:r>
              <a:rPr lang="en" sz="1500">
                <a:solidFill>
                  <a:schemeClr val="dk1"/>
                </a:solidFill>
              </a:rPr>
              <a:t>In this case, we get beta levered as </a:t>
            </a:r>
            <a:r>
              <a:rPr b="1" lang="en" sz="1500" u="sng">
                <a:solidFill>
                  <a:schemeClr val="dk1"/>
                </a:solidFill>
              </a:rPr>
              <a:t>1.0377</a:t>
            </a:r>
            <a:endParaRPr b="1" sz="1500" u="sng">
              <a:solidFill>
                <a:schemeClr val="dk1"/>
              </a:solidFill>
            </a:endParaRPr>
          </a:p>
        </p:txBody>
      </p:sp>
      <p:pic>
        <p:nvPicPr>
          <p:cNvPr id="80" name="Google Shape;80;p17"/>
          <p:cNvPicPr preferRelativeResize="0"/>
          <p:nvPr/>
        </p:nvPicPr>
        <p:blipFill>
          <a:blip r:embed="rId3">
            <a:alphaModFix/>
          </a:blip>
          <a:stretch>
            <a:fillRect/>
          </a:stretch>
        </p:blipFill>
        <p:spPr>
          <a:xfrm>
            <a:off x="2395750" y="2194225"/>
            <a:ext cx="4352500" cy="264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43250"/>
            <a:ext cx="8520600" cy="47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Now that we have the beta levered of the target company,we can use the CAPM model to get the cost of equity required</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solidFill>
                  <a:schemeClr val="dk1"/>
                </a:solidFill>
              </a:rPr>
              <a:t>So the cost of equity of Maruti Suzuki India Ltd through top down approach is </a:t>
            </a:r>
            <a:r>
              <a:rPr b="1" lang="en" sz="1500" u="sng">
                <a:solidFill>
                  <a:schemeClr val="dk1"/>
                </a:solidFill>
              </a:rPr>
              <a:t>12.27%</a:t>
            </a:r>
            <a:endParaRPr b="1" sz="1500" u="sng">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11700" y="1025225"/>
            <a:ext cx="8586650" cy="221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69250" y="130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solidFill>
                  <a:srgbClr val="1F1F1F"/>
                </a:solidFill>
                <a:highlight>
                  <a:srgbClr val="FFFFFF"/>
                </a:highlight>
              </a:rPr>
              <a:t>WACC using the Beta from Top down Approach</a:t>
            </a:r>
            <a:endParaRPr sz="4400" u="sng"/>
          </a:p>
        </p:txBody>
      </p:sp>
      <p:sp>
        <p:nvSpPr>
          <p:cNvPr id="92" name="Google Shape;92;p19"/>
          <p:cNvSpPr txBox="1"/>
          <p:nvPr>
            <p:ph idx="1" type="body"/>
          </p:nvPr>
        </p:nvSpPr>
        <p:spPr>
          <a:xfrm>
            <a:off x="426800" y="872213"/>
            <a:ext cx="8520600" cy="30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523"/>
              <a:buFont typeface="Arial"/>
              <a:buNone/>
            </a:pPr>
            <a:r>
              <a:rPr b="1" lang="en" sz="1491">
                <a:highlight>
                  <a:schemeClr val="accent4"/>
                </a:highlight>
              </a:rPr>
              <a:t>WACC = Rb (1-T)Wb + RpWp + RsWs</a:t>
            </a:r>
            <a:endParaRPr sz="2409"/>
          </a:p>
        </p:txBody>
      </p:sp>
      <p:pic>
        <p:nvPicPr>
          <p:cNvPr id="93" name="Google Shape;93;p19"/>
          <p:cNvPicPr preferRelativeResize="0"/>
          <p:nvPr/>
        </p:nvPicPr>
        <p:blipFill>
          <a:blip r:embed="rId3">
            <a:alphaModFix/>
          </a:blip>
          <a:stretch>
            <a:fillRect/>
          </a:stretch>
        </p:blipFill>
        <p:spPr>
          <a:xfrm>
            <a:off x="1728025" y="1273975"/>
            <a:ext cx="5325632" cy="370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2) </a:t>
            </a:r>
            <a:r>
              <a:rPr lang="en" u="sng"/>
              <a:t>Calculating Beta and Cost of Equity through Bottom Up Approach</a:t>
            </a:r>
            <a:endParaRPr u="sng"/>
          </a:p>
          <a:p>
            <a:pPr indent="0" lvl="0" marL="0" rtl="0" algn="l">
              <a:spcBef>
                <a:spcPts val="0"/>
              </a:spcBef>
              <a:spcAft>
                <a:spcPts val="0"/>
              </a:spcAft>
              <a:buNone/>
            </a:pPr>
            <a:r>
              <a:t/>
            </a:r>
            <a:endParaRPr/>
          </a:p>
        </p:txBody>
      </p:sp>
      <p:sp>
        <p:nvSpPr>
          <p:cNvPr id="99" name="Google Shape;99;p20"/>
          <p:cNvSpPr txBox="1"/>
          <p:nvPr>
            <p:ph idx="1" type="body"/>
          </p:nvPr>
        </p:nvSpPr>
        <p:spPr>
          <a:xfrm>
            <a:off x="380725" y="1635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To calculate the beta of Maruti Suzuki India Ltd using the top down approach we have to run a regression with dependent variable as target company monthly returns and independent variable as market returns(NIFTY50). The beta we obtain is the beta levered of Maruti Suzuki India Ltd. </a:t>
            </a:r>
            <a:endParaRPr sz="1500">
              <a:solidFill>
                <a:schemeClr val="dk1"/>
              </a:solidFill>
            </a:endParaRPr>
          </a:p>
          <a:p>
            <a:pPr indent="0" lvl="0" marL="0" rtl="0" algn="l">
              <a:spcBef>
                <a:spcPts val="1200"/>
              </a:spcBef>
              <a:spcAft>
                <a:spcPts val="1200"/>
              </a:spcAft>
              <a:buClr>
                <a:schemeClr val="dk1"/>
              </a:buClr>
              <a:buSzPts val="1100"/>
              <a:buFont typeface="Arial"/>
              <a:buNone/>
            </a:pPr>
            <a:r>
              <a:rPr lang="en" sz="1500">
                <a:solidFill>
                  <a:schemeClr val="dk1"/>
                </a:solidFill>
              </a:rPr>
              <a:t>In this case, we get beta levered as </a:t>
            </a:r>
            <a:r>
              <a:rPr b="1" lang="en" sz="1500" u="sng">
                <a:solidFill>
                  <a:schemeClr val="dk1"/>
                </a:solidFill>
              </a:rPr>
              <a:t>1.102232912</a:t>
            </a:r>
            <a:endParaRPr b="1" sz="21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533900"/>
            <a:ext cx="8520600" cy="403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chemeClr val="dk1"/>
                </a:solidFill>
              </a:rPr>
              <a:t>Now that we have the beta levered of the target company,we can use the CAPM model to get the cost of equity required</a:t>
            </a:r>
            <a:endParaRPr sz="1500">
              <a:solidFill>
                <a:schemeClr val="dk1"/>
              </a:solidFill>
            </a:endParaRPr>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So the cost of equity of Maruti Suzuki India Ltd through top down approach is </a:t>
            </a:r>
            <a:r>
              <a:rPr b="1" lang="en" sz="1500" u="sng">
                <a:solidFill>
                  <a:schemeClr val="dk1"/>
                </a:solidFill>
              </a:rPr>
              <a:t>12.62%</a:t>
            </a:r>
            <a:endParaRPr b="1" sz="1500" u="sng">
              <a:solidFill>
                <a:schemeClr val="dk1"/>
              </a:solidFill>
            </a:endParaRPr>
          </a:p>
          <a:p>
            <a:pPr indent="0" lvl="0" marL="0" rtl="0" algn="l">
              <a:spcBef>
                <a:spcPts val="120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441100" y="1216638"/>
            <a:ext cx="8077700" cy="243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