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59" r:id="rId7"/>
    <p:sldId id="260" r:id="rId8"/>
    <p:sldId id="265" r:id="rId9"/>
    <p:sldId id="262"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1" r:id="rId30"/>
    <p:sldId id="292" r:id="rId31"/>
    <p:sldId id="293" r:id="rId32"/>
    <p:sldId id="289" r:id="rId33"/>
    <p:sldId id="294" r:id="rId34"/>
    <p:sldId id="295" r:id="rId35"/>
    <p:sldId id="296" r:id="rId36"/>
    <p:sldId id="297" r:id="rId37"/>
    <p:sldId id="290" r:id="rId38"/>
    <p:sldId id="298" r:id="rId39"/>
    <p:sldId id="299" r:id="rId40"/>
    <p:sldId id="30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0D93-C15F-40D4-9E17-2424E2E03780}"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US"/>
        </a:p>
      </dgm:t>
    </dgm:pt>
    <dgm:pt modelId="{E225A487-9063-4AFC-B29B-21E4BD5D7C35}">
      <dgm:prSet phldrT="[Text]" custT="1"/>
      <dgm:spPr/>
      <dgm:t>
        <a:bodyPr/>
        <a:lstStyle/>
        <a:p>
          <a:r>
            <a:rPr lang="en-US" sz="2400" b="1" dirty="0">
              <a:solidFill>
                <a:schemeClr val="tx1"/>
              </a:solidFill>
            </a:rPr>
            <a:t>Cost Dominated Cash Flow</a:t>
          </a:r>
        </a:p>
      </dgm:t>
    </dgm:pt>
    <dgm:pt modelId="{0C973DBE-217A-4178-BBBB-5B52958FEE49}" type="parTrans" cxnId="{308F19EC-A12D-4ACF-B6D5-F9056D77AEBB}">
      <dgm:prSet/>
      <dgm:spPr/>
      <dgm:t>
        <a:bodyPr/>
        <a:lstStyle/>
        <a:p>
          <a:endParaRPr lang="en-US"/>
        </a:p>
      </dgm:t>
    </dgm:pt>
    <dgm:pt modelId="{38E2176E-16D3-4FD1-9747-E313D38EE579}" type="sibTrans" cxnId="{308F19EC-A12D-4ACF-B6D5-F9056D77AEBB}">
      <dgm:prSet/>
      <dgm:spPr/>
      <dgm:t>
        <a:bodyPr/>
        <a:lstStyle/>
        <a:p>
          <a:endParaRPr lang="en-US"/>
        </a:p>
      </dgm:t>
    </dgm:pt>
    <dgm:pt modelId="{88A55A36-448B-4E9F-8810-18BBCC3A61DE}">
      <dgm:prSet phldrT="[Text]" custT="1"/>
      <dgm:spPr/>
      <dgm:t>
        <a:bodyPr/>
        <a:lstStyle/>
        <a:p>
          <a:r>
            <a:rPr lang="en-US" sz="2400" b="1" dirty="0">
              <a:solidFill>
                <a:schemeClr val="tx1"/>
              </a:solidFill>
            </a:rPr>
            <a:t>OUTFLOWS (+VE)</a:t>
          </a:r>
        </a:p>
      </dgm:t>
    </dgm:pt>
    <dgm:pt modelId="{7E0667A9-B732-4EC1-A490-7730AE52D72B}" type="parTrans" cxnId="{60FD7511-20C8-44F2-A15B-EBDFBC3F56C7}">
      <dgm:prSet/>
      <dgm:spPr/>
      <dgm:t>
        <a:bodyPr/>
        <a:lstStyle/>
        <a:p>
          <a:endParaRPr lang="en-US" sz="2400" b="1">
            <a:solidFill>
              <a:schemeClr val="tx1"/>
            </a:solidFill>
          </a:endParaRPr>
        </a:p>
      </dgm:t>
    </dgm:pt>
    <dgm:pt modelId="{06C6E178-6BAC-46AA-AADC-9F6169FFBC7F}" type="sibTrans" cxnId="{60FD7511-20C8-44F2-A15B-EBDFBC3F56C7}">
      <dgm:prSet/>
      <dgm:spPr/>
      <dgm:t>
        <a:bodyPr/>
        <a:lstStyle/>
        <a:p>
          <a:endParaRPr lang="en-US"/>
        </a:p>
      </dgm:t>
    </dgm:pt>
    <dgm:pt modelId="{3293340B-7757-4B5D-84F6-18E6E747A48B}">
      <dgm:prSet phldrT="[Text]" custT="1"/>
      <dgm:spPr/>
      <dgm:t>
        <a:bodyPr/>
        <a:lstStyle/>
        <a:p>
          <a:r>
            <a:rPr lang="en-US" sz="2400" b="1" dirty="0">
              <a:solidFill>
                <a:schemeClr val="tx1"/>
              </a:solidFill>
            </a:rPr>
            <a:t>Investment</a:t>
          </a:r>
        </a:p>
      </dgm:t>
    </dgm:pt>
    <dgm:pt modelId="{AC04FB7F-7589-419D-A6C7-0060A7E8FD90}" type="parTrans" cxnId="{0E734322-2476-4DDC-A87E-7E3DD9B1EC6E}">
      <dgm:prSet/>
      <dgm:spPr/>
      <dgm:t>
        <a:bodyPr/>
        <a:lstStyle/>
        <a:p>
          <a:endParaRPr lang="en-US" sz="2400" b="1">
            <a:solidFill>
              <a:schemeClr val="tx1"/>
            </a:solidFill>
          </a:endParaRPr>
        </a:p>
      </dgm:t>
    </dgm:pt>
    <dgm:pt modelId="{5C6BCCD3-F547-4ABE-A111-4EC88A29E8F1}" type="sibTrans" cxnId="{0E734322-2476-4DDC-A87E-7E3DD9B1EC6E}">
      <dgm:prSet/>
      <dgm:spPr/>
      <dgm:t>
        <a:bodyPr/>
        <a:lstStyle/>
        <a:p>
          <a:endParaRPr lang="en-US"/>
        </a:p>
      </dgm:t>
    </dgm:pt>
    <dgm:pt modelId="{C65CEE45-ECFE-4928-988E-1BBB56848683}">
      <dgm:prSet phldrT="[Text]" custT="1"/>
      <dgm:spPr/>
      <dgm:t>
        <a:bodyPr/>
        <a:lstStyle/>
        <a:p>
          <a:r>
            <a:rPr lang="en-US" sz="2400" b="1" dirty="0">
              <a:solidFill>
                <a:schemeClr val="tx1"/>
              </a:solidFill>
            </a:rPr>
            <a:t>Expenditure</a:t>
          </a:r>
        </a:p>
      </dgm:t>
    </dgm:pt>
    <dgm:pt modelId="{88572808-9E40-45D8-AFDE-5FC21F507BEA}" type="parTrans" cxnId="{9679BF52-8A9A-4518-9FF6-25706A1331CD}">
      <dgm:prSet/>
      <dgm:spPr/>
      <dgm:t>
        <a:bodyPr/>
        <a:lstStyle/>
        <a:p>
          <a:endParaRPr lang="en-US" sz="2400" b="1">
            <a:solidFill>
              <a:schemeClr val="tx1"/>
            </a:solidFill>
          </a:endParaRPr>
        </a:p>
      </dgm:t>
    </dgm:pt>
    <dgm:pt modelId="{3045DC41-25A3-40D4-A5A8-30590CCC7AB8}" type="sibTrans" cxnId="{9679BF52-8A9A-4518-9FF6-25706A1331CD}">
      <dgm:prSet/>
      <dgm:spPr/>
      <dgm:t>
        <a:bodyPr/>
        <a:lstStyle/>
        <a:p>
          <a:endParaRPr lang="en-US"/>
        </a:p>
      </dgm:t>
    </dgm:pt>
    <dgm:pt modelId="{95011DC9-3CC2-4EBB-8AEB-60CD50682ADF}">
      <dgm:prSet phldrT="[Text]" custT="1"/>
      <dgm:spPr/>
      <dgm:t>
        <a:bodyPr/>
        <a:lstStyle/>
        <a:p>
          <a:r>
            <a:rPr lang="en-US" sz="2400" b="1" dirty="0">
              <a:solidFill>
                <a:schemeClr val="tx1"/>
              </a:solidFill>
            </a:rPr>
            <a:t>INFLOWS</a:t>
          </a:r>
        </a:p>
        <a:p>
          <a:r>
            <a:rPr lang="en-US" sz="2400" b="1" dirty="0">
              <a:solidFill>
                <a:schemeClr val="tx1"/>
              </a:solidFill>
            </a:rPr>
            <a:t>(-VE)</a:t>
          </a:r>
        </a:p>
      </dgm:t>
    </dgm:pt>
    <dgm:pt modelId="{CAC46745-8FB7-4558-BD82-3A289293F297}" type="parTrans" cxnId="{0EA3742B-F789-42BA-9D7E-B15FE17748D9}">
      <dgm:prSet/>
      <dgm:spPr/>
      <dgm:t>
        <a:bodyPr/>
        <a:lstStyle/>
        <a:p>
          <a:endParaRPr lang="en-US" sz="2400" b="1">
            <a:solidFill>
              <a:schemeClr val="tx1"/>
            </a:solidFill>
          </a:endParaRPr>
        </a:p>
      </dgm:t>
    </dgm:pt>
    <dgm:pt modelId="{1E17EE05-DCF5-40C0-9417-806C1570F1DE}" type="sibTrans" cxnId="{0EA3742B-F789-42BA-9D7E-B15FE17748D9}">
      <dgm:prSet/>
      <dgm:spPr/>
      <dgm:t>
        <a:bodyPr/>
        <a:lstStyle/>
        <a:p>
          <a:endParaRPr lang="en-US"/>
        </a:p>
      </dgm:t>
    </dgm:pt>
    <dgm:pt modelId="{6FE5D03B-5C2F-451F-816B-42E171074C4D}">
      <dgm:prSet phldrT="[Text]" custT="1"/>
      <dgm:spPr/>
      <dgm:t>
        <a:bodyPr/>
        <a:lstStyle/>
        <a:p>
          <a:r>
            <a:rPr lang="en-US" sz="2400" b="1" dirty="0">
              <a:solidFill>
                <a:schemeClr val="tx1"/>
              </a:solidFill>
            </a:rPr>
            <a:t>Profit</a:t>
          </a:r>
        </a:p>
      </dgm:t>
    </dgm:pt>
    <dgm:pt modelId="{EA169812-9A9E-4D8D-ADDE-F4A678A48F0F}" type="parTrans" cxnId="{FFD1B371-688F-43B3-B957-660DBB4E9C74}">
      <dgm:prSet/>
      <dgm:spPr/>
      <dgm:t>
        <a:bodyPr/>
        <a:lstStyle/>
        <a:p>
          <a:endParaRPr lang="en-US" sz="2400" b="1">
            <a:solidFill>
              <a:schemeClr val="tx1"/>
            </a:solidFill>
          </a:endParaRPr>
        </a:p>
      </dgm:t>
    </dgm:pt>
    <dgm:pt modelId="{786FB605-A008-4DDC-9CB7-8AA231F70797}" type="sibTrans" cxnId="{FFD1B371-688F-43B3-B957-660DBB4E9C74}">
      <dgm:prSet/>
      <dgm:spPr/>
      <dgm:t>
        <a:bodyPr/>
        <a:lstStyle/>
        <a:p>
          <a:endParaRPr lang="en-US"/>
        </a:p>
      </dgm:t>
    </dgm:pt>
    <dgm:pt modelId="{8147B305-2690-4CFC-9818-BD0C29099079}">
      <dgm:prSet custT="1"/>
      <dgm:spPr/>
      <dgm:t>
        <a:bodyPr/>
        <a:lstStyle/>
        <a:p>
          <a:r>
            <a:rPr lang="en-US" sz="2400" b="1" dirty="0">
              <a:solidFill>
                <a:schemeClr val="tx1"/>
              </a:solidFill>
            </a:rPr>
            <a:t>Revenue</a:t>
          </a:r>
        </a:p>
      </dgm:t>
    </dgm:pt>
    <dgm:pt modelId="{2195FBB8-1588-45E9-9827-F9940D50E277}" type="parTrans" cxnId="{37F47DBA-F047-4673-B0AF-F4B08F5D6459}">
      <dgm:prSet/>
      <dgm:spPr/>
      <dgm:t>
        <a:bodyPr/>
        <a:lstStyle/>
        <a:p>
          <a:endParaRPr lang="en-US"/>
        </a:p>
      </dgm:t>
    </dgm:pt>
    <dgm:pt modelId="{306C804E-EEFA-40D3-ACC9-934835F549BE}" type="sibTrans" cxnId="{37F47DBA-F047-4673-B0AF-F4B08F5D6459}">
      <dgm:prSet/>
      <dgm:spPr/>
      <dgm:t>
        <a:bodyPr/>
        <a:lstStyle/>
        <a:p>
          <a:endParaRPr lang="en-US"/>
        </a:p>
      </dgm:t>
    </dgm:pt>
    <dgm:pt modelId="{0D2E86AD-569A-43DB-8739-D2BEBD92DAE7}">
      <dgm:prSet custT="1"/>
      <dgm:spPr/>
      <dgm:t>
        <a:bodyPr/>
        <a:lstStyle/>
        <a:p>
          <a:r>
            <a:rPr lang="en-US" sz="2400" b="1" dirty="0">
              <a:solidFill>
                <a:schemeClr val="tx1"/>
              </a:solidFill>
            </a:rPr>
            <a:t>Salvage Value</a:t>
          </a:r>
        </a:p>
      </dgm:t>
    </dgm:pt>
    <dgm:pt modelId="{601892BF-7AAA-417C-825E-BFB5B969D299}" type="parTrans" cxnId="{FED774AC-AFDC-4617-B6B2-45DAD1595D10}">
      <dgm:prSet/>
      <dgm:spPr/>
      <dgm:t>
        <a:bodyPr/>
        <a:lstStyle/>
        <a:p>
          <a:endParaRPr lang="en-US"/>
        </a:p>
      </dgm:t>
    </dgm:pt>
    <dgm:pt modelId="{49BA99C4-F2D7-46D1-A4F4-363520359AC8}" type="sibTrans" cxnId="{FED774AC-AFDC-4617-B6B2-45DAD1595D10}">
      <dgm:prSet/>
      <dgm:spPr/>
      <dgm:t>
        <a:bodyPr/>
        <a:lstStyle/>
        <a:p>
          <a:endParaRPr lang="en-US"/>
        </a:p>
      </dgm:t>
    </dgm:pt>
    <dgm:pt modelId="{15DA1BB6-0508-447F-A9EE-F2C31882E560}" type="pres">
      <dgm:prSet presAssocID="{5C070D93-C15F-40D4-9E17-2424E2E03780}" presName="mainComposite" presStyleCnt="0">
        <dgm:presLayoutVars>
          <dgm:chPref val="1"/>
          <dgm:dir/>
          <dgm:animOne val="branch"/>
          <dgm:animLvl val="lvl"/>
          <dgm:resizeHandles val="exact"/>
        </dgm:presLayoutVars>
      </dgm:prSet>
      <dgm:spPr/>
    </dgm:pt>
    <dgm:pt modelId="{035FC056-DFF8-42C2-BDCE-FB1EC4A1273F}" type="pres">
      <dgm:prSet presAssocID="{5C070D93-C15F-40D4-9E17-2424E2E03780}" presName="hierFlow" presStyleCnt="0"/>
      <dgm:spPr/>
    </dgm:pt>
    <dgm:pt modelId="{E34D5ECA-A167-4EC3-BABB-A00D8C560EE6}" type="pres">
      <dgm:prSet presAssocID="{5C070D93-C15F-40D4-9E17-2424E2E03780}" presName="hierChild1" presStyleCnt="0">
        <dgm:presLayoutVars>
          <dgm:chPref val="1"/>
          <dgm:animOne val="branch"/>
          <dgm:animLvl val="lvl"/>
        </dgm:presLayoutVars>
      </dgm:prSet>
      <dgm:spPr/>
    </dgm:pt>
    <dgm:pt modelId="{0D3D97D5-E858-47D2-882C-CD6E40C46009}" type="pres">
      <dgm:prSet presAssocID="{E225A487-9063-4AFC-B29B-21E4BD5D7C35}" presName="Name14" presStyleCnt="0"/>
      <dgm:spPr/>
    </dgm:pt>
    <dgm:pt modelId="{B7F292B5-48A4-4DD3-B794-B451FD17AA3D}" type="pres">
      <dgm:prSet presAssocID="{E225A487-9063-4AFC-B29B-21E4BD5D7C35}" presName="level1Shape" presStyleLbl="node0" presStyleIdx="0" presStyleCnt="1">
        <dgm:presLayoutVars>
          <dgm:chPref val="3"/>
        </dgm:presLayoutVars>
      </dgm:prSet>
      <dgm:spPr/>
    </dgm:pt>
    <dgm:pt modelId="{E61E691E-0F2A-4DBE-BBC4-2B9ECDE17054}" type="pres">
      <dgm:prSet presAssocID="{E225A487-9063-4AFC-B29B-21E4BD5D7C35}" presName="hierChild2" presStyleCnt="0"/>
      <dgm:spPr/>
    </dgm:pt>
    <dgm:pt modelId="{62D8E378-6BDD-44DC-8378-8CEAC08D582C}" type="pres">
      <dgm:prSet presAssocID="{7E0667A9-B732-4EC1-A490-7730AE52D72B}" presName="Name19" presStyleLbl="parChTrans1D2" presStyleIdx="0" presStyleCnt="2"/>
      <dgm:spPr/>
    </dgm:pt>
    <dgm:pt modelId="{1EBB3B9C-3D0C-4811-833F-E35391CE3D82}" type="pres">
      <dgm:prSet presAssocID="{88A55A36-448B-4E9F-8810-18BBCC3A61DE}" presName="Name21" presStyleCnt="0"/>
      <dgm:spPr/>
    </dgm:pt>
    <dgm:pt modelId="{82AA9D4F-9675-497F-B172-A325CF7EBE3F}" type="pres">
      <dgm:prSet presAssocID="{88A55A36-448B-4E9F-8810-18BBCC3A61DE}" presName="level2Shape" presStyleLbl="node2" presStyleIdx="0" presStyleCnt="2"/>
      <dgm:spPr/>
    </dgm:pt>
    <dgm:pt modelId="{ED4AAF73-82C5-4A12-A7A1-8D28079D6CA1}" type="pres">
      <dgm:prSet presAssocID="{88A55A36-448B-4E9F-8810-18BBCC3A61DE}" presName="hierChild3" presStyleCnt="0"/>
      <dgm:spPr/>
    </dgm:pt>
    <dgm:pt modelId="{A4FF8F38-D50B-46A7-A51B-0847B2E02649}" type="pres">
      <dgm:prSet presAssocID="{AC04FB7F-7589-419D-A6C7-0060A7E8FD90}" presName="Name19" presStyleLbl="parChTrans1D3" presStyleIdx="0" presStyleCnt="5"/>
      <dgm:spPr/>
    </dgm:pt>
    <dgm:pt modelId="{4774B1E0-8BE2-40E4-939C-087F97B616F1}" type="pres">
      <dgm:prSet presAssocID="{3293340B-7757-4B5D-84F6-18E6E747A48B}" presName="Name21" presStyleCnt="0"/>
      <dgm:spPr/>
    </dgm:pt>
    <dgm:pt modelId="{C959D747-C2C6-456E-BFC7-BF01FFDE78F1}" type="pres">
      <dgm:prSet presAssocID="{3293340B-7757-4B5D-84F6-18E6E747A48B}" presName="level2Shape" presStyleLbl="node3" presStyleIdx="0" presStyleCnt="5"/>
      <dgm:spPr/>
    </dgm:pt>
    <dgm:pt modelId="{6A45C268-0DC1-407A-99B3-12FEEBE2D63E}" type="pres">
      <dgm:prSet presAssocID="{3293340B-7757-4B5D-84F6-18E6E747A48B}" presName="hierChild3" presStyleCnt="0"/>
      <dgm:spPr/>
    </dgm:pt>
    <dgm:pt modelId="{CFD59D94-B56E-4847-984A-994368A1985E}" type="pres">
      <dgm:prSet presAssocID="{88572808-9E40-45D8-AFDE-5FC21F507BEA}" presName="Name19" presStyleLbl="parChTrans1D3" presStyleIdx="1" presStyleCnt="5"/>
      <dgm:spPr/>
    </dgm:pt>
    <dgm:pt modelId="{48967B1A-DC90-4874-BC20-3E7B0EFCF79A}" type="pres">
      <dgm:prSet presAssocID="{C65CEE45-ECFE-4928-988E-1BBB56848683}" presName="Name21" presStyleCnt="0"/>
      <dgm:spPr/>
    </dgm:pt>
    <dgm:pt modelId="{D8AF664F-FD00-4BF6-8F0A-2C76128181A1}" type="pres">
      <dgm:prSet presAssocID="{C65CEE45-ECFE-4928-988E-1BBB56848683}" presName="level2Shape" presStyleLbl="node3" presStyleIdx="1" presStyleCnt="5"/>
      <dgm:spPr/>
    </dgm:pt>
    <dgm:pt modelId="{8B455B2C-89D3-477D-BBA0-85C07A4DE0FC}" type="pres">
      <dgm:prSet presAssocID="{C65CEE45-ECFE-4928-988E-1BBB56848683}" presName="hierChild3" presStyleCnt="0"/>
      <dgm:spPr/>
    </dgm:pt>
    <dgm:pt modelId="{41B480E8-2E5E-414B-A2A8-1439785A6F4E}" type="pres">
      <dgm:prSet presAssocID="{CAC46745-8FB7-4558-BD82-3A289293F297}" presName="Name19" presStyleLbl="parChTrans1D2" presStyleIdx="1" presStyleCnt="2"/>
      <dgm:spPr/>
    </dgm:pt>
    <dgm:pt modelId="{8324C9BF-9FE2-4447-8E83-34BC94B98CBB}" type="pres">
      <dgm:prSet presAssocID="{95011DC9-3CC2-4EBB-8AEB-60CD50682ADF}" presName="Name21" presStyleCnt="0"/>
      <dgm:spPr/>
    </dgm:pt>
    <dgm:pt modelId="{640D2DED-2C32-4A5D-B386-470DB497869E}" type="pres">
      <dgm:prSet presAssocID="{95011DC9-3CC2-4EBB-8AEB-60CD50682ADF}" presName="level2Shape" presStyleLbl="node2" presStyleIdx="1" presStyleCnt="2"/>
      <dgm:spPr/>
    </dgm:pt>
    <dgm:pt modelId="{3848EDB1-33A7-48D8-92FD-4DB19D094B21}" type="pres">
      <dgm:prSet presAssocID="{95011DC9-3CC2-4EBB-8AEB-60CD50682ADF}" presName="hierChild3" presStyleCnt="0"/>
      <dgm:spPr/>
    </dgm:pt>
    <dgm:pt modelId="{4CF4DBFB-8B88-4822-ADFC-B203D9ED3696}" type="pres">
      <dgm:prSet presAssocID="{EA169812-9A9E-4D8D-ADDE-F4A678A48F0F}" presName="Name19" presStyleLbl="parChTrans1D3" presStyleIdx="2" presStyleCnt="5"/>
      <dgm:spPr/>
    </dgm:pt>
    <dgm:pt modelId="{4F329C87-1285-4085-A93B-B9A60E8F5AE0}" type="pres">
      <dgm:prSet presAssocID="{6FE5D03B-5C2F-451F-816B-42E171074C4D}" presName="Name21" presStyleCnt="0"/>
      <dgm:spPr/>
    </dgm:pt>
    <dgm:pt modelId="{ED845013-283B-467C-94AA-0A524FE3BDB5}" type="pres">
      <dgm:prSet presAssocID="{6FE5D03B-5C2F-451F-816B-42E171074C4D}" presName="level2Shape" presStyleLbl="node3" presStyleIdx="2" presStyleCnt="5"/>
      <dgm:spPr/>
    </dgm:pt>
    <dgm:pt modelId="{BE26EE9D-6634-41C7-BA0E-EE5AE62D6B13}" type="pres">
      <dgm:prSet presAssocID="{6FE5D03B-5C2F-451F-816B-42E171074C4D}" presName="hierChild3" presStyleCnt="0"/>
      <dgm:spPr/>
    </dgm:pt>
    <dgm:pt modelId="{FEC3D19E-6A70-4C0B-B96B-59B22BD9D367}" type="pres">
      <dgm:prSet presAssocID="{2195FBB8-1588-45E9-9827-F9940D50E277}" presName="Name19" presStyleLbl="parChTrans1D3" presStyleIdx="3" presStyleCnt="5"/>
      <dgm:spPr/>
    </dgm:pt>
    <dgm:pt modelId="{86D9ED26-3608-4265-84BB-88B59E48345B}" type="pres">
      <dgm:prSet presAssocID="{8147B305-2690-4CFC-9818-BD0C29099079}" presName="Name21" presStyleCnt="0"/>
      <dgm:spPr/>
    </dgm:pt>
    <dgm:pt modelId="{84212CB2-935D-4CDF-BF36-91BE4CD72DC1}" type="pres">
      <dgm:prSet presAssocID="{8147B305-2690-4CFC-9818-BD0C29099079}" presName="level2Shape" presStyleLbl="node3" presStyleIdx="3" presStyleCnt="5"/>
      <dgm:spPr/>
    </dgm:pt>
    <dgm:pt modelId="{E5C0A62C-3F73-4AF3-8356-A06F34DA97FA}" type="pres">
      <dgm:prSet presAssocID="{8147B305-2690-4CFC-9818-BD0C29099079}" presName="hierChild3" presStyleCnt="0"/>
      <dgm:spPr/>
    </dgm:pt>
    <dgm:pt modelId="{6B35F444-64BD-4334-A71F-4AC6399AA07B}" type="pres">
      <dgm:prSet presAssocID="{601892BF-7AAA-417C-825E-BFB5B969D299}" presName="Name19" presStyleLbl="parChTrans1D3" presStyleIdx="4" presStyleCnt="5"/>
      <dgm:spPr/>
    </dgm:pt>
    <dgm:pt modelId="{5511B783-BC92-4F1A-8C38-104133D98589}" type="pres">
      <dgm:prSet presAssocID="{0D2E86AD-569A-43DB-8739-D2BEBD92DAE7}" presName="Name21" presStyleCnt="0"/>
      <dgm:spPr/>
    </dgm:pt>
    <dgm:pt modelId="{C8D9B553-E4F7-4030-AD01-17C62BB8B465}" type="pres">
      <dgm:prSet presAssocID="{0D2E86AD-569A-43DB-8739-D2BEBD92DAE7}" presName="level2Shape" presStyleLbl="node3" presStyleIdx="4" presStyleCnt="5"/>
      <dgm:spPr/>
    </dgm:pt>
    <dgm:pt modelId="{E10CBF3E-EFCC-4D66-86EF-78B425ACCD02}" type="pres">
      <dgm:prSet presAssocID="{0D2E86AD-569A-43DB-8739-D2BEBD92DAE7}" presName="hierChild3" presStyleCnt="0"/>
      <dgm:spPr/>
    </dgm:pt>
    <dgm:pt modelId="{3392783C-CA4C-42FD-9005-F6B89F10FD43}" type="pres">
      <dgm:prSet presAssocID="{5C070D93-C15F-40D4-9E17-2424E2E03780}" presName="bgShapesFlow" presStyleCnt="0"/>
      <dgm:spPr/>
    </dgm:pt>
  </dgm:ptLst>
  <dgm:cxnLst>
    <dgm:cxn modelId="{60FD7511-20C8-44F2-A15B-EBDFBC3F56C7}" srcId="{E225A487-9063-4AFC-B29B-21E4BD5D7C35}" destId="{88A55A36-448B-4E9F-8810-18BBCC3A61DE}" srcOrd="0" destOrd="0" parTransId="{7E0667A9-B732-4EC1-A490-7730AE52D72B}" sibTransId="{06C6E178-6BAC-46AA-AADC-9F6169FFBC7F}"/>
    <dgm:cxn modelId="{528E4913-2FAC-49DA-8718-07D4443CF93F}" type="presOf" srcId="{CAC46745-8FB7-4558-BD82-3A289293F297}" destId="{41B480E8-2E5E-414B-A2A8-1439785A6F4E}" srcOrd="0" destOrd="0" presId="urn:microsoft.com/office/officeart/2005/8/layout/hierarchy6"/>
    <dgm:cxn modelId="{0E734322-2476-4DDC-A87E-7E3DD9B1EC6E}" srcId="{88A55A36-448B-4E9F-8810-18BBCC3A61DE}" destId="{3293340B-7757-4B5D-84F6-18E6E747A48B}" srcOrd="0" destOrd="0" parTransId="{AC04FB7F-7589-419D-A6C7-0060A7E8FD90}" sibTransId="{5C6BCCD3-F547-4ABE-A111-4EC88A29E8F1}"/>
    <dgm:cxn modelId="{0EA3742B-F789-42BA-9D7E-B15FE17748D9}" srcId="{E225A487-9063-4AFC-B29B-21E4BD5D7C35}" destId="{95011DC9-3CC2-4EBB-8AEB-60CD50682ADF}" srcOrd="1" destOrd="0" parTransId="{CAC46745-8FB7-4558-BD82-3A289293F297}" sibTransId="{1E17EE05-DCF5-40C0-9417-806C1570F1DE}"/>
    <dgm:cxn modelId="{1008402E-F546-4CCA-A374-71A09C7D563C}" type="presOf" srcId="{88A55A36-448B-4E9F-8810-18BBCC3A61DE}" destId="{82AA9D4F-9675-497F-B172-A325CF7EBE3F}" srcOrd="0" destOrd="0" presId="urn:microsoft.com/office/officeart/2005/8/layout/hierarchy6"/>
    <dgm:cxn modelId="{B97A512E-8AC3-41B5-818A-0A0F180D6E44}" type="presOf" srcId="{0D2E86AD-569A-43DB-8739-D2BEBD92DAE7}" destId="{C8D9B553-E4F7-4030-AD01-17C62BB8B465}" srcOrd="0" destOrd="0" presId="urn:microsoft.com/office/officeart/2005/8/layout/hierarchy6"/>
    <dgm:cxn modelId="{16F0503C-3DB7-4651-847E-3016E7A5C578}" type="presOf" srcId="{5C070D93-C15F-40D4-9E17-2424E2E03780}" destId="{15DA1BB6-0508-447F-A9EE-F2C31882E560}" srcOrd="0" destOrd="0" presId="urn:microsoft.com/office/officeart/2005/8/layout/hierarchy6"/>
    <dgm:cxn modelId="{885D465E-7B66-4E4E-9AD7-2D19C1CA94DC}" type="presOf" srcId="{3293340B-7757-4B5D-84F6-18E6E747A48B}" destId="{C959D747-C2C6-456E-BFC7-BF01FFDE78F1}" srcOrd="0" destOrd="0" presId="urn:microsoft.com/office/officeart/2005/8/layout/hierarchy6"/>
    <dgm:cxn modelId="{CB957246-119B-48D0-A412-29CF6F906D29}" type="presOf" srcId="{8147B305-2690-4CFC-9818-BD0C29099079}" destId="{84212CB2-935D-4CDF-BF36-91BE4CD72DC1}" srcOrd="0" destOrd="0" presId="urn:microsoft.com/office/officeart/2005/8/layout/hierarchy6"/>
    <dgm:cxn modelId="{4AE8CE47-A637-4348-823A-7FF5FE536B00}" type="presOf" srcId="{AC04FB7F-7589-419D-A6C7-0060A7E8FD90}" destId="{A4FF8F38-D50B-46A7-A51B-0847B2E02649}" srcOrd="0" destOrd="0" presId="urn:microsoft.com/office/officeart/2005/8/layout/hierarchy6"/>
    <dgm:cxn modelId="{FFD1B371-688F-43B3-B957-660DBB4E9C74}" srcId="{95011DC9-3CC2-4EBB-8AEB-60CD50682ADF}" destId="{6FE5D03B-5C2F-451F-816B-42E171074C4D}" srcOrd="0" destOrd="0" parTransId="{EA169812-9A9E-4D8D-ADDE-F4A678A48F0F}" sibTransId="{786FB605-A008-4DDC-9CB7-8AA231F70797}"/>
    <dgm:cxn modelId="{9679BF52-8A9A-4518-9FF6-25706A1331CD}" srcId="{88A55A36-448B-4E9F-8810-18BBCC3A61DE}" destId="{C65CEE45-ECFE-4928-988E-1BBB56848683}" srcOrd="1" destOrd="0" parTransId="{88572808-9E40-45D8-AFDE-5FC21F507BEA}" sibTransId="{3045DC41-25A3-40D4-A5A8-30590CCC7AB8}"/>
    <dgm:cxn modelId="{E503BC56-B71E-46CB-8666-C5A6AA2DBE26}" type="presOf" srcId="{2195FBB8-1588-45E9-9827-F9940D50E277}" destId="{FEC3D19E-6A70-4C0B-B96B-59B22BD9D367}" srcOrd="0" destOrd="0" presId="urn:microsoft.com/office/officeart/2005/8/layout/hierarchy6"/>
    <dgm:cxn modelId="{928D1A8B-88F3-4363-B705-3D44A4861184}" type="presOf" srcId="{E225A487-9063-4AFC-B29B-21E4BD5D7C35}" destId="{B7F292B5-48A4-4DD3-B794-B451FD17AA3D}" srcOrd="0" destOrd="0" presId="urn:microsoft.com/office/officeart/2005/8/layout/hierarchy6"/>
    <dgm:cxn modelId="{FED774AC-AFDC-4617-B6B2-45DAD1595D10}" srcId="{95011DC9-3CC2-4EBB-8AEB-60CD50682ADF}" destId="{0D2E86AD-569A-43DB-8739-D2BEBD92DAE7}" srcOrd="2" destOrd="0" parTransId="{601892BF-7AAA-417C-825E-BFB5B969D299}" sibTransId="{49BA99C4-F2D7-46D1-A4F4-363520359AC8}"/>
    <dgm:cxn modelId="{E93CEEB0-584C-4C62-A031-9E8CA827F7F1}" type="presOf" srcId="{95011DC9-3CC2-4EBB-8AEB-60CD50682ADF}" destId="{640D2DED-2C32-4A5D-B386-470DB497869E}" srcOrd="0" destOrd="0" presId="urn:microsoft.com/office/officeart/2005/8/layout/hierarchy6"/>
    <dgm:cxn modelId="{37F47DBA-F047-4673-B0AF-F4B08F5D6459}" srcId="{95011DC9-3CC2-4EBB-8AEB-60CD50682ADF}" destId="{8147B305-2690-4CFC-9818-BD0C29099079}" srcOrd="1" destOrd="0" parTransId="{2195FBB8-1588-45E9-9827-F9940D50E277}" sibTransId="{306C804E-EEFA-40D3-ACC9-934835F549BE}"/>
    <dgm:cxn modelId="{11953ABF-2996-42C3-B738-24B301D073C9}" type="presOf" srcId="{88572808-9E40-45D8-AFDE-5FC21F507BEA}" destId="{CFD59D94-B56E-4847-984A-994368A1985E}" srcOrd="0" destOrd="0" presId="urn:microsoft.com/office/officeart/2005/8/layout/hierarchy6"/>
    <dgm:cxn modelId="{15EFE5CE-461C-4AD2-BB52-705010A69096}" type="presOf" srcId="{C65CEE45-ECFE-4928-988E-1BBB56848683}" destId="{D8AF664F-FD00-4BF6-8F0A-2C76128181A1}" srcOrd="0" destOrd="0" presId="urn:microsoft.com/office/officeart/2005/8/layout/hierarchy6"/>
    <dgm:cxn modelId="{A9ADD9DC-3996-43AA-9783-DF114F4D49A1}" type="presOf" srcId="{7E0667A9-B732-4EC1-A490-7730AE52D72B}" destId="{62D8E378-6BDD-44DC-8378-8CEAC08D582C}" srcOrd="0" destOrd="0" presId="urn:microsoft.com/office/officeart/2005/8/layout/hierarchy6"/>
    <dgm:cxn modelId="{308F19EC-A12D-4ACF-B6D5-F9056D77AEBB}" srcId="{5C070D93-C15F-40D4-9E17-2424E2E03780}" destId="{E225A487-9063-4AFC-B29B-21E4BD5D7C35}" srcOrd="0" destOrd="0" parTransId="{0C973DBE-217A-4178-BBBB-5B52958FEE49}" sibTransId="{38E2176E-16D3-4FD1-9747-E313D38EE579}"/>
    <dgm:cxn modelId="{846E4AF3-C252-4A27-BC1A-2E79E1F89382}" type="presOf" srcId="{6FE5D03B-5C2F-451F-816B-42E171074C4D}" destId="{ED845013-283B-467C-94AA-0A524FE3BDB5}" srcOrd="0" destOrd="0" presId="urn:microsoft.com/office/officeart/2005/8/layout/hierarchy6"/>
    <dgm:cxn modelId="{124D46F5-15E7-4ED1-B189-F6490F0E3D55}" type="presOf" srcId="{601892BF-7AAA-417C-825E-BFB5B969D299}" destId="{6B35F444-64BD-4334-A71F-4AC6399AA07B}" srcOrd="0" destOrd="0" presId="urn:microsoft.com/office/officeart/2005/8/layout/hierarchy6"/>
    <dgm:cxn modelId="{D454CBFD-1F80-419C-9B73-0CE5A41522A6}" type="presOf" srcId="{EA169812-9A9E-4D8D-ADDE-F4A678A48F0F}" destId="{4CF4DBFB-8B88-4822-ADFC-B203D9ED3696}" srcOrd="0" destOrd="0" presId="urn:microsoft.com/office/officeart/2005/8/layout/hierarchy6"/>
    <dgm:cxn modelId="{00B9D98C-1EA1-47F8-8E7A-9AA686EEC4D7}" type="presParOf" srcId="{15DA1BB6-0508-447F-A9EE-F2C31882E560}" destId="{035FC056-DFF8-42C2-BDCE-FB1EC4A1273F}" srcOrd="0" destOrd="0" presId="urn:microsoft.com/office/officeart/2005/8/layout/hierarchy6"/>
    <dgm:cxn modelId="{D12725DA-E071-4E62-BD6D-B45F37F11687}" type="presParOf" srcId="{035FC056-DFF8-42C2-BDCE-FB1EC4A1273F}" destId="{E34D5ECA-A167-4EC3-BABB-A00D8C560EE6}" srcOrd="0" destOrd="0" presId="urn:microsoft.com/office/officeart/2005/8/layout/hierarchy6"/>
    <dgm:cxn modelId="{2659527C-7CD4-4C9A-9EE7-9FEE39E5ED00}" type="presParOf" srcId="{E34D5ECA-A167-4EC3-BABB-A00D8C560EE6}" destId="{0D3D97D5-E858-47D2-882C-CD6E40C46009}" srcOrd="0" destOrd="0" presId="urn:microsoft.com/office/officeart/2005/8/layout/hierarchy6"/>
    <dgm:cxn modelId="{25A4A3CE-D524-4A3F-AE32-ECC68A2BB4AF}" type="presParOf" srcId="{0D3D97D5-E858-47D2-882C-CD6E40C46009}" destId="{B7F292B5-48A4-4DD3-B794-B451FD17AA3D}" srcOrd="0" destOrd="0" presId="urn:microsoft.com/office/officeart/2005/8/layout/hierarchy6"/>
    <dgm:cxn modelId="{78E2CA6E-C19B-42A0-B548-166F7D078854}" type="presParOf" srcId="{0D3D97D5-E858-47D2-882C-CD6E40C46009}" destId="{E61E691E-0F2A-4DBE-BBC4-2B9ECDE17054}" srcOrd="1" destOrd="0" presId="urn:microsoft.com/office/officeart/2005/8/layout/hierarchy6"/>
    <dgm:cxn modelId="{4D6AC623-F93D-4F02-B12B-E27C8839467B}" type="presParOf" srcId="{E61E691E-0F2A-4DBE-BBC4-2B9ECDE17054}" destId="{62D8E378-6BDD-44DC-8378-8CEAC08D582C}" srcOrd="0" destOrd="0" presId="urn:microsoft.com/office/officeart/2005/8/layout/hierarchy6"/>
    <dgm:cxn modelId="{E45F4B47-E70D-4A82-8CE5-E90128887607}" type="presParOf" srcId="{E61E691E-0F2A-4DBE-BBC4-2B9ECDE17054}" destId="{1EBB3B9C-3D0C-4811-833F-E35391CE3D82}" srcOrd="1" destOrd="0" presId="urn:microsoft.com/office/officeart/2005/8/layout/hierarchy6"/>
    <dgm:cxn modelId="{05B23CCD-5905-444A-96F7-D5E0ACCF3374}" type="presParOf" srcId="{1EBB3B9C-3D0C-4811-833F-E35391CE3D82}" destId="{82AA9D4F-9675-497F-B172-A325CF7EBE3F}" srcOrd="0" destOrd="0" presId="urn:microsoft.com/office/officeart/2005/8/layout/hierarchy6"/>
    <dgm:cxn modelId="{D0E861E6-D07E-44E7-A441-F4B3A7AAE234}" type="presParOf" srcId="{1EBB3B9C-3D0C-4811-833F-E35391CE3D82}" destId="{ED4AAF73-82C5-4A12-A7A1-8D28079D6CA1}" srcOrd="1" destOrd="0" presId="urn:microsoft.com/office/officeart/2005/8/layout/hierarchy6"/>
    <dgm:cxn modelId="{56596366-96D5-43FA-8D2D-6FAFB4612EAF}" type="presParOf" srcId="{ED4AAF73-82C5-4A12-A7A1-8D28079D6CA1}" destId="{A4FF8F38-D50B-46A7-A51B-0847B2E02649}" srcOrd="0" destOrd="0" presId="urn:microsoft.com/office/officeart/2005/8/layout/hierarchy6"/>
    <dgm:cxn modelId="{542500BC-81AD-4ABB-835C-3E3EBE22B840}" type="presParOf" srcId="{ED4AAF73-82C5-4A12-A7A1-8D28079D6CA1}" destId="{4774B1E0-8BE2-40E4-939C-087F97B616F1}" srcOrd="1" destOrd="0" presId="urn:microsoft.com/office/officeart/2005/8/layout/hierarchy6"/>
    <dgm:cxn modelId="{51DC9526-48EE-41AF-95A0-E31C881E6E4E}" type="presParOf" srcId="{4774B1E0-8BE2-40E4-939C-087F97B616F1}" destId="{C959D747-C2C6-456E-BFC7-BF01FFDE78F1}" srcOrd="0" destOrd="0" presId="urn:microsoft.com/office/officeart/2005/8/layout/hierarchy6"/>
    <dgm:cxn modelId="{962A2E5F-AA3D-4E58-8D4D-20FBB4F62ECC}" type="presParOf" srcId="{4774B1E0-8BE2-40E4-939C-087F97B616F1}" destId="{6A45C268-0DC1-407A-99B3-12FEEBE2D63E}" srcOrd="1" destOrd="0" presId="urn:microsoft.com/office/officeart/2005/8/layout/hierarchy6"/>
    <dgm:cxn modelId="{1A599B75-181B-4C87-B90C-2148FE434167}" type="presParOf" srcId="{ED4AAF73-82C5-4A12-A7A1-8D28079D6CA1}" destId="{CFD59D94-B56E-4847-984A-994368A1985E}" srcOrd="2" destOrd="0" presId="urn:microsoft.com/office/officeart/2005/8/layout/hierarchy6"/>
    <dgm:cxn modelId="{D33DE66C-8DEC-4B1C-9762-9DBA74EA59CE}" type="presParOf" srcId="{ED4AAF73-82C5-4A12-A7A1-8D28079D6CA1}" destId="{48967B1A-DC90-4874-BC20-3E7B0EFCF79A}" srcOrd="3" destOrd="0" presId="urn:microsoft.com/office/officeart/2005/8/layout/hierarchy6"/>
    <dgm:cxn modelId="{A612DAF0-BDE4-463F-A2BC-FBA0FBC0B40D}" type="presParOf" srcId="{48967B1A-DC90-4874-BC20-3E7B0EFCF79A}" destId="{D8AF664F-FD00-4BF6-8F0A-2C76128181A1}" srcOrd="0" destOrd="0" presId="urn:microsoft.com/office/officeart/2005/8/layout/hierarchy6"/>
    <dgm:cxn modelId="{B75D21F8-0190-4D53-96E0-9E5670A84510}" type="presParOf" srcId="{48967B1A-DC90-4874-BC20-3E7B0EFCF79A}" destId="{8B455B2C-89D3-477D-BBA0-85C07A4DE0FC}" srcOrd="1" destOrd="0" presId="urn:microsoft.com/office/officeart/2005/8/layout/hierarchy6"/>
    <dgm:cxn modelId="{2029E534-B14F-4D1D-8070-E12F99EBF74C}" type="presParOf" srcId="{E61E691E-0F2A-4DBE-BBC4-2B9ECDE17054}" destId="{41B480E8-2E5E-414B-A2A8-1439785A6F4E}" srcOrd="2" destOrd="0" presId="urn:microsoft.com/office/officeart/2005/8/layout/hierarchy6"/>
    <dgm:cxn modelId="{2E952F7A-C069-4170-A9AB-8AE0448486CD}" type="presParOf" srcId="{E61E691E-0F2A-4DBE-BBC4-2B9ECDE17054}" destId="{8324C9BF-9FE2-4447-8E83-34BC94B98CBB}" srcOrd="3" destOrd="0" presId="urn:microsoft.com/office/officeart/2005/8/layout/hierarchy6"/>
    <dgm:cxn modelId="{B41C0CDF-503A-47F4-BC71-69AB3B0C6276}" type="presParOf" srcId="{8324C9BF-9FE2-4447-8E83-34BC94B98CBB}" destId="{640D2DED-2C32-4A5D-B386-470DB497869E}" srcOrd="0" destOrd="0" presId="urn:microsoft.com/office/officeart/2005/8/layout/hierarchy6"/>
    <dgm:cxn modelId="{E2F277F5-B88B-4135-A575-2AEE34E84ACD}" type="presParOf" srcId="{8324C9BF-9FE2-4447-8E83-34BC94B98CBB}" destId="{3848EDB1-33A7-48D8-92FD-4DB19D094B21}" srcOrd="1" destOrd="0" presId="urn:microsoft.com/office/officeart/2005/8/layout/hierarchy6"/>
    <dgm:cxn modelId="{0BD2D58C-B345-4420-A3CC-B461FFFDBA03}" type="presParOf" srcId="{3848EDB1-33A7-48D8-92FD-4DB19D094B21}" destId="{4CF4DBFB-8B88-4822-ADFC-B203D9ED3696}" srcOrd="0" destOrd="0" presId="urn:microsoft.com/office/officeart/2005/8/layout/hierarchy6"/>
    <dgm:cxn modelId="{DD7CDDDF-607D-47F7-9102-D0DEB83F2EA6}" type="presParOf" srcId="{3848EDB1-33A7-48D8-92FD-4DB19D094B21}" destId="{4F329C87-1285-4085-A93B-B9A60E8F5AE0}" srcOrd="1" destOrd="0" presId="urn:microsoft.com/office/officeart/2005/8/layout/hierarchy6"/>
    <dgm:cxn modelId="{C528009C-4E5C-4C4C-B405-0D93194793AA}" type="presParOf" srcId="{4F329C87-1285-4085-A93B-B9A60E8F5AE0}" destId="{ED845013-283B-467C-94AA-0A524FE3BDB5}" srcOrd="0" destOrd="0" presId="urn:microsoft.com/office/officeart/2005/8/layout/hierarchy6"/>
    <dgm:cxn modelId="{DC179FAB-820D-4DA3-BC5C-8DE812AA57FA}" type="presParOf" srcId="{4F329C87-1285-4085-A93B-B9A60E8F5AE0}" destId="{BE26EE9D-6634-41C7-BA0E-EE5AE62D6B13}" srcOrd="1" destOrd="0" presId="urn:microsoft.com/office/officeart/2005/8/layout/hierarchy6"/>
    <dgm:cxn modelId="{2635FB07-1863-4B8B-8E5D-AA710401CF1B}" type="presParOf" srcId="{3848EDB1-33A7-48D8-92FD-4DB19D094B21}" destId="{FEC3D19E-6A70-4C0B-B96B-59B22BD9D367}" srcOrd="2" destOrd="0" presId="urn:microsoft.com/office/officeart/2005/8/layout/hierarchy6"/>
    <dgm:cxn modelId="{19A7379A-A434-4FF8-AA83-87A779E3E44D}" type="presParOf" srcId="{3848EDB1-33A7-48D8-92FD-4DB19D094B21}" destId="{86D9ED26-3608-4265-84BB-88B59E48345B}" srcOrd="3" destOrd="0" presId="urn:microsoft.com/office/officeart/2005/8/layout/hierarchy6"/>
    <dgm:cxn modelId="{21B5B6F1-A17F-4BA5-93A1-E708D8207B95}" type="presParOf" srcId="{86D9ED26-3608-4265-84BB-88B59E48345B}" destId="{84212CB2-935D-4CDF-BF36-91BE4CD72DC1}" srcOrd="0" destOrd="0" presId="urn:microsoft.com/office/officeart/2005/8/layout/hierarchy6"/>
    <dgm:cxn modelId="{6BA4B125-6D5C-4E04-A36C-1CEA60277C87}" type="presParOf" srcId="{86D9ED26-3608-4265-84BB-88B59E48345B}" destId="{E5C0A62C-3F73-4AF3-8356-A06F34DA97FA}" srcOrd="1" destOrd="0" presId="urn:microsoft.com/office/officeart/2005/8/layout/hierarchy6"/>
    <dgm:cxn modelId="{394F1631-60C0-4722-A778-376AEDDF78FC}" type="presParOf" srcId="{3848EDB1-33A7-48D8-92FD-4DB19D094B21}" destId="{6B35F444-64BD-4334-A71F-4AC6399AA07B}" srcOrd="4" destOrd="0" presId="urn:microsoft.com/office/officeart/2005/8/layout/hierarchy6"/>
    <dgm:cxn modelId="{B497B0F0-D1DA-47F7-B39A-532BABC35CE7}" type="presParOf" srcId="{3848EDB1-33A7-48D8-92FD-4DB19D094B21}" destId="{5511B783-BC92-4F1A-8C38-104133D98589}" srcOrd="5" destOrd="0" presId="urn:microsoft.com/office/officeart/2005/8/layout/hierarchy6"/>
    <dgm:cxn modelId="{516F1878-36BB-415C-A4C6-38791707EE2B}" type="presParOf" srcId="{5511B783-BC92-4F1A-8C38-104133D98589}" destId="{C8D9B553-E4F7-4030-AD01-17C62BB8B465}" srcOrd="0" destOrd="0" presId="urn:microsoft.com/office/officeart/2005/8/layout/hierarchy6"/>
    <dgm:cxn modelId="{84A45322-2D39-4FD6-A8B5-F8EC0470EB38}" type="presParOf" srcId="{5511B783-BC92-4F1A-8C38-104133D98589}" destId="{E10CBF3E-EFCC-4D66-86EF-78B425ACCD02}" srcOrd="1" destOrd="0" presId="urn:microsoft.com/office/officeart/2005/8/layout/hierarchy6"/>
    <dgm:cxn modelId="{9D7655D5-034D-4234-87D1-9685F31CD4F5}" type="presParOf" srcId="{15DA1BB6-0508-447F-A9EE-F2C31882E560}" destId="{3392783C-CA4C-42FD-9005-F6B89F10FD43}"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70D93-C15F-40D4-9E17-2424E2E03780}"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US"/>
        </a:p>
      </dgm:t>
    </dgm:pt>
    <dgm:pt modelId="{E225A487-9063-4AFC-B29B-21E4BD5D7C35}">
      <dgm:prSet phldrT="[Text]" custT="1"/>
      <dgm:spPr/>
      <dgm:t>
        <a:bodyPr/>
        <a:lstStyle/>
        <a:p>
          <a:r>
            <a:rPr lang="en-US" sz="2400" b="1" dirty="0">
              <a:solidFill>
                <a:schemeClr val="tx1"/>
              </a:solidFill>
            </a:rPr>
            <a:t>Revenue Dominated Cash Flow</a:t>
          </a:r>
        </a:p>
      </dgm:t>
    </dgm:pt>
    <dgm:pt modelId="{0C973DBE-217A-4178-BBBB-5B52958FEE49}" type="parTrans" cxnId="{308F19EC-A12D-4ACF-B6D5-F9056D77AEBB}">
      <dgm:prSet/>
      <dgm:spPr/>
      <dgm:t>
        <a:bodyPr/>
        <a:lstStyle/>
        <a:p>
          <a:endParaRPr lang="en-US"/>
        </a:p>
      </dgm:t>
    </dgm:pt>
    <dgm:pt modelId="{38E2176E-16D3-4FD1-9747-E313D38EE579}" type="sibTrans" cxnId="{308F19EC-A12D-4ACF-B6D5-F9056D77AEBB}">
      <dgm:prSet/>
      <dgm:spPr/>
      <dgm:t>
        <a:bodyPr/>
        <a:lstStyle/>
        <a:p>
          <a:endParaRPr lang="en-US"/>
        </a:p>
      </dgm:t>
    </dgm:pt>
    <dgm:pt modelId="{88A55A36-448B-4E9F-8810-18BBCC3A61DE}">
      <dgm:prSet phldrT="[Text]" custT="1"/>
      <dgm:spPr/>
      <dgm:t>
        <a:bodyPr/>
        <a:lstStyle/>
        <a:p>
          <a:r>
            <a:rPr lang="en-US" sz="2400" b="1" dirty="0">
              <a:solidFill>
                <a:schemeClr val="tx1"/>
              </a:solidFill>
            </a:rPr>
            <a:t>OUTFLOWS</a:t>
          </a:r>
        </a:p>
        <a:p>
          <a:r>
            <a:rPr lang="en-US" sz="2400" b="1" dirty="0">
              <a:solidFill>
                <a:schemeClr val="tx1"/>
              </a:solidFill>
            </a:rPr>
            <a:t> (-VE)</a:t>
          </a:r>
        </a:p>
      </dgm:t>
    </dgm:pt>
    <dgm:pt modelId="{7E0667A9-B732-4EC1-A490-7730AE52D72B}" type="parTrans" cxnId="{60FD7511-20C8-44F2-A15B-EBDFBC3F56C7}">
      <dgm:prSet/>
      <dgm:spPr/>
      <dgm:t>
        <a:bodyPr/>
        <a:lstStyle/>
        <a:p>
          <a:endParaRPr lang="en-US" sz="2400" b="1">
            <a:solidFill>
              <a:schemeClr val="tx1"/>
            </a:solidFill>
          </a:endParaRPr>
        </a:p>
      </dgm:t>
    </dgm:pt>
    <dgm:pt modelId="{06C6E178-6BAC-46AA-AADC-9F6169FFBC7F}" type="sibTrans" cxnId="{60FD7511-20C8-44F2-A15B-EBDFBC3F56C7}">
      <dgm:prSet/>
      <dgm:spPr/>
      <dgm:t>
        <a:bodyPr/>
        <a:lstStyle/>
        <a:p>
          <a:endParaRPr lang="en-US"/>
        </a:p>
      </dgm:t>
    </dgm:pt>
    <dgm:pt modelId="{3293340B-7757-4B5D-84F6-18E6E747A48B}">
      <dgm:prSet phldrT="[Text]" custT="1"/>
      <dgm:spPr/>
      <dgm:t>
        <a:bodyPr/>
        <a:lstStyle/>
        <a:p>
          <a:r>
            <a:rPr lang="en-US" sz="2400" b="1" dirty="0">
              <a:solidFill>
                <a:schemeClr val="tx1"/>
              </a:solidFill>
            </a:rPr>
            <a:t>Investment</a:t>
          </a:r>
        </a:p>
      </dgm:t>
    </dgm:pt>
    <dgm:pt modelId="{AC04FB7F-7589-419D-A6C7-0060A7E8FD90}" type="parTrans" cxnId="{0E734322-2476-4DDC-A87E-7E3DD9B1EC6E}">
      <dgm:prSet/>
      <dgm:spPr/>
      <dgm:t>
        <a:bodyPr/>
        <a:lstStyle/>
        <a:p>
          <a:endParaRPr lang="en-US" sz="2400" b="1">
            <a:solidFill>
              <a:schemeClr val="tx1"/>
            </a:solidFill>
          </a:endParaRPr>
        </a:p>
      </dgm:t>
    </dgm:pt>
    <dgm:pt modelId="{5C6BCCD3-F547-4ABE-A111-4EC88A29E8F1}" type="sibTrans" cxnId="{0E734322-2476-4DDC-A87E-7E3DD9B1EC6E}">
      <dgm:prSet/>
      <dgm:spPr/>
      <dgm:t>
        <a:bodyPr/>
        <a:lstStyle/>
        <a:p>
          <a:endParaRPr lang="en-US"/>
        </a:p>
      </dgm:t>
    </dgm:pt>
    <dgm:pt modelId="{C65CEE45-ECFE-4928-988E-1BBB56848683}">
      <dgm:prSet phldrT="[Text]" custT="1"/>
      <dgm:spPr/>
      <dgm:t>
        <a:bodyPr/>
        <a:lstStyle/>
        <a:p>
          <a:r>
            <a:rPr lang="en-US" sz="2400" b="1" dirty="0">
              <a:solidFill>
                <a:schemeClr val="tx1"/>
              </a:solidFill>
            </a:rPr>
            <a:t>Expenditure</a:t>
          </a:r>
        </a:p>
      </dgm:t>
    </dgm:pt>
    <dgm:pt modelId="{88572808-9E40-45D8-AFDE-5FC21F507BEA}" type="parTrans" cxnId="{9679BF52-8A9A-4518-9FF6-25706A1331CD}">
      <dgm:prSet/>
      <dgm:spPr/>
      <dgm:t>
        <a:bodyPr/>
        <a:lstStyle/>
        <a:p>
          <a:endParaRPr lang="en-US" sz="2400" b="1">
            <a:solidFill>
              <a:schemeClr val="tx1"/>
            </a:solidFill>
          </a:endParaRPr>
        </a:p>
      </dgm:t>
    </dgm:pt>
    <dgm:pt modelId="{3045DC41-25A3-40D4-A5A8-30590CCC7AB8}" type="sibTrans" cxnId="{9679BF52-8A9A-4518-9FF6-25706A1331CD}">
      <dgm:prSet/>
      <dgm:spPr/>
      <dgm:t>
        <a:bodyPr/>
        <a:lstStyle/>
        <a:p>
          <a:endParaRPr lang="en-US"/>
        </a:p>
      </dgm:t>
    </dgm:pt>
    <dgm:pt modelId="{95011DC9-3CC2-4EBB-8AEB-60CD50682ADF}">
      <dgm:prSet phldrT="[Text]" custT="1"/>
      <dgm:spPr/>
      <dgm:t>
        <a:bodyPr/>
        <a:lstStyle/>
        <a:p>
          <a:r>
            <a:rPr lang="en-US" sz="2400" b="1" dirty="0">
              <a:solidFill>
                <a:schemeClr val="tx1"/>
              </a:solidFill>
            </a:rPr>
            <a:t>INFLOWS</a:t>
          </a:r>
        </a:p>
        <a:p>
          <a:r>
            <a:rPr lang="en-US" sz="2400" b="1" dirty="0">
              <a:solidFill>
                <a:schemeClr val="tx1"/>
              </a:solidFill>
            </a:rPr>
            <a:t>(+VE)</a:t>
          </a:r>
        </a:p>
      </dgm:t>
    </dgm:pt>
    <dgm:pt modelId="{CAC46745-8FB7-4558-BD82-3A289293F297}" type="parTrans" cxnId="{0EA3742B-F789-42BA-9D7E-B15FE17748D9}">
      <dgm:prSet/>
      <dgm:spPr/>
      <dgm:t>
        <a:bodyPr/>
        <a:lstStyle/>
        <a:p>
          <a:endParaRPr lang="en-US" sz="2400" b="1">
            <a:solidFill>
              <a:schemeClr val="tx1"/>
            </a:solidFill>
          </a:endParaRPr>
        </a:p>
      </dgm:t>
    </dgm:pt>
    <dgm:pt modelId="{1E17EE05-DCF5-40C0-9417-806C1570F1DE}" type="sibTrans" cxnId="{0EA3742B-F789-42BA-9D7E-B15FE17748D9}">
      <dgm:prSet/>
      <dgm:spPr/>
      <dgm:t>
        <a:bodyPr/>
        <a:lstStyle/>
        <a:p>
          <a:endParaRPr lang="en-US"/>
        </a:p>
      </dgm:t>
    </dgm:pt>
    <dgm:pt modelId="{6FE5D03B-5C2F-451F-816B-42E171074C4D}">
      <dgm:prSet phldrT="[Text]" custT="1"/>
      <dgm:spPr/>
      <dgm:t>
        <a:bodyPr/>
        <a:lstStyle/>
        <a:p>
          <a:r>
            <a:rPr lang="en-US" sz="2400" b="1" dirty="0">
              <a:solidFill>
                <a:schemeClr val="tx1"/>
              </a:solidFill>
            </a:rPr>
            <a:t>Profit</a:t>
          </a:r>
        </a:p>
      </dgm:t>
    </dgm:pt>
    <dgm:pt modelId="{EA169812-9A9E-4D8D-ADDE-F4A678A48F0F}" type="parTrans" cxnId="{FFD1B371-688F-43B3-B957-660DBB4E9C74}">
      <dgm:prSet/>
      <dgm:spPr/>
      <dgm:t>
        <a:bodyPr/>
        <a:lstStyle/>
        <a:p>
          <a:endParaRPr lang="en-US" sz="2400" b="1">
            <a:solidFill>
              <a:schemeClr val="tx1"/>
            </a:solidFill>
          </a:endParaRPr>
        </a:p>
      </dgm:t>
    </dgm:pt>
    <dgm:pt modelId="{786FB605-A008-4DDC-9CB7-8AA231F70797}" type="sibTrans" cxnId="{FFD1B371-688F-43B3-B957-660DBB4E9C74}">
      <dgm:prSet/>
      <dgm:spPr/>
      <dgm:t>
        <a:bodyPr/>
        <a:lstStyle/>
        <a:p>
          <a:endParaRPr lang="en-US"/>
        </a:p>
      </dgm:t>
    </dgm:pt>
    <dgm:pt modelId="{8147B305-2690-4CFC-9818-BD0C29099079}">
      <dgm:prSet custT="1"/>
      <dgm:spPr/>
      <dgm:t>
        <a:bodyPr/>
        <a:lstStyle/>
        <a:p>
          <a:r>
            <a:rPr lang="en-US" sz="2400" b="1" dirty="0">
              <a:solidFill>
                <a:schemeClr val="tx1"/>
              </a:solidFill>
            </a:rPr>
            <a:t>Revenue</a:t>
          </a:r>
        </a:p>
      </dgm:t>
    </dgm:pt>
    <dgm:pt modelId="{2195FBB8-1588-45E9-9827-F9940D50E277}" type="parTrans" cxnId="{37F47DBA-F047-4673-B0AF-F4B08F5D6459}">
      <dgm:prSet/>
      <dgm:spPr/>
      <dgm:t>
        <a:bodyPr/>
        <a:lstStyle/>
        <a:p>
          <a:endParaRPr lang="en-US"/>
        </a:p>
      </dgm:t>
    </dgm:pt>
    <dgm:pt modelId="{306C804E-EEFA-40D3-ACC9-934835F549BE}" type="sibTrans" cxnId="{37F47DBA-F047-4673-B0AF-F4B08F5D6459}">
      <dgm:prSet/>
      <dgm:spPr/>
      <dgm:t>
        <a:bodyPr/>
        <a:lstStyle/>
        <a:p>
          <a:endParaRPr lang="en-US"/>
        </a:p>
      </dgm:t>
    </dgm:pt>
    <dgm:pt modelId="{0D2E86AD-569A-43DB-8739-D2BEBD92DAE7}">
      <dgm:prSet custT="1"/>
      <dgm:spPr/>
      <dgm:t>
        <a:bodyPr/>
        <a:lstStyle/>
        <a:p>
          <a:r>
            <a:rPr lang="en-US" sz="2400" b="1" dirty="0">
              <a:solidFill>
                <a:schemeClr val="tx1"/>
              </a:solidFill>
            </a:rPr>
            <a:t>Salvage Value</a:t>
          </a:r>
        </a:p>
      </dgm:t>
    </dgm:pt>
    <dgm:pt modelId="{601892BF-7AAA-417C-825E-BFB5B969D299}" type="parTrans" cxnId="{FED774AC-AFDC-4617-B6B2-45DAD1595D10}">
      <dgm:prSet/>
      <dgm:spPr/>
      <dgm:t>
        <a:bodyPr/>
        <a:lstStyle/>
        <a:p>
          <a:endParaRPr lang="en-US"/>
        </a:p>
      </dgm:t>
    </dgm:pt>
    <dgm:pt modelId="{49BA99C4-F2D7-46D1-A4F4-363520359AC8}" type="sibTrans" cxnId="{FED774AC-AFDC-4617-B6B2-45DAD1595D10}">
      <dgm:prSet/>
      <dgm:spPr/>
      <dgm:t>
        <a:bodyPr/>
        <a:lstStyle/>
        <a:p>
          <a:endParaRPr lang="en-US"/>
        </a:p>
      </dgm:t>
    </dgm:pt>
    <dgm:pt modelId="{15DA1BB6-0508-447F-A9EE-F2C31882E560}" type="pres">
      <dgm:prSet presAssocID="{5C070D93-C15F-40D4-9E17-2424E2E03780}" presName="mainComposite" presStyleCnt="0">
        <dgm:presLayoutVars>
          <dgm:chPref val="1"/>
          <dgm:dir/>
          <dgm:animOne val="branch"/>
          <dgm:animLvl val="lvl"/>
          <dgm:resizeHandles val="exact"/>
        </dgm:presLayoutVars>
      </dgm:prSet>
      <dgm:spPr/>
    </dgm:pt>
    <dgm:pt modelId="{035FC056-DFF8-42C2-BDCE-FB1EC4A1273F}" type="pres">
      <dgm:prSet presAssocID="{5C070D93-C15F-40D4-9E17-2424E2E03780}" presName="hierFlow" presStyleCnt="0"/>
      <dgm:spPr/>
    </dgm:pt>
    <dgm:pt modelId="{E34D5ECA-A167-4EC3-BABB-A00D8C560EE6}" type="pres">
      <dgm:prSet presAssocID="{5C070D93-C15F-40D4-9E17-2424E2E03780}" presName="hierChild1" presStyleCnt="0">
        <dgm:presLayoutVars>
          <dgm:chPref val="1"/>
          <dgm:animOne val="branch"/>
          <dgm:animLvl val="lvl"/>
        </dgm:presLayoutVars>
      </dgm:prSet>
      <dgm:spPr/>
    </dgm:pt>
    <dgm:pt modelId="{0D3D97D5-E858-47D2-882C-CD6E40C46009}" type="pres">
      <dgm:prSet presAssocID="{E225A487-9063-4AFC-B29B-21E4BD5D7C35}" presName="Name14" presStyleCnt="0"/>
      <dgm:spPr/>
    </dgm:pt>
    <dgm:pt modelId="{B7F292B5-48A4-4DD3-B794-B451FD17AA3D}" type="pres">
      <dgm:prSet presAssocID="{E225A487-9063-4AFC-B29B-21E4BD5D7C35}" presName="level1Shape" presStyleLbl="node0" presStyleIdx="0" presStyleCnt="1">
        <dgm:presLayoutVars>
          <dgm:chPref val="3"/>
        </dgm:presLayoutVars>
      </dgm:prSet>
      <dgm:spPr/>
    </dgm:pt>
    <dgm:pt modelId="{E61E691E-0F2A-4DBE-BBC4-2B9ECDE17054}" type="pres">
      <dgm:prSet presAssocID="{E225A487-9063-4AFC-B29B-21E4BD5D7C35}" presName="hierChild2" presStyleCnt="0"/>
      <dgm:spPr/>
    </dgm:pt>
    <dgm:pt modelId="{62D8E378-6BDD-44DC-8378-8CEAC08D582C}" type="pres">
      <dgm:prSet presAssocID="{7E0667A9-B732-4EC1-A490-7730AE52D72B}" presName="Name19" presStyleLbl="parChTrans1D2" presStyleIdx="0" presStyleCnt="2"/>
      <dgm:spPr/>
    </dgm:pt>
    <dgm:pt modelId="{1EBB3B9C-3D0C-4811-833F-E35391CE3D82}" type="pres">
      <dgm:prSet presAssocID="{88A55A36-448B-4E9F-8810-18BBCC3A61DE}" presName="Name21" presStyleCnt="0"/>
      <dgm:spPr/>
    </dgm:pt>
    <dgm:pt modelId="{82AA9D4F-9675-497F-B172-A325CF7EBE3F}" type="pres">
      <dgm:prSet presAssocID="{88A55A36-448B-4E9F-8810-18BBCC3A61DE}" presName="level2Shape" presStyleLbl="node2" presStyleIdx="0" presStyleCnt="2"/>
      <dgm:spPr/>
    </dgm:pt>
    <dgm:pt modelId="{ED4AAF73-82C5-4A12-A7A1-8D28079D6CA1}" type="pres">
      <dgm:prSet presAssocID="{88A55A36-448B-4E9F-8810-18BBCC3A61DE}" presName="hierChild3" presStyleCnt="0"/>
      <dgm:spPr/>
    </dgm:pt>
    <dgm:pt modelId="{A4FF8F38-D50B-46A7-A51B-0847B2E02649}" type="pres">
      <dgm:prSet presAssocID="{AC04FB7F-7589-419D-A6C7-0060A7E8FD90}" presName="Name19" presStyleLbl="parChTrans1D3" presStyleIdx="0" presStyleCnt="5"/>
      <dgm:spPr/>
    </dgm:pt>
    <dgm:pt modelId="{4774B1E0-8BE2-40E4-939C-087F97B616F1}" type="pres">
      <dgm:prSet presAssocID="{3293340B-7757-4B5D-84F6-18E6E747A48B}" presName="Name21" presStyleCnt="0"/>
      <dgm:spPr/>
    </dgm:pt>
    <dgm:pt modelId="{C959D747-C2C6-456E-BFC7-BF01FFDE78F1}" type="pres">
      <dgm:prSet presAssocID="{3293340B-7757-4B5D-84F6-18E6E747A48B}" presName="level2Shape" presStyleLbl="node3" presStyleIdx="0" presStyleCnt="5"/>
      <dgm:spPr/>
    </dgm:pt>
    <dgm:pt modelId="{6A45C268-0DC1-407A-99B3-12FEEBE2D63E}" type="pres">
      <dgm:prSet presAssocID="{3293340B-7757-4B5D-84F6-18E6E747A48B}" presName="hierChild3" presStyleCnt="0"/>
      <dgm:spPr/>
    </dgm:pt>
    <dgm:pt modelId="{CFD59D94-B56E-4847-984A-994368A1985E}" type="pres">
      <dgm:prSet presAssocID="{88572808-9E40-45D8-AFDE-5FC21F507BEA}" presName="Name19" presStyleLbl="parChTrans1D3" presStyleIdx="1" presStyleCnt="5"/>
      <dgm:spPr/>
    </dgm:pt>
    <dgm:pt modelId="{48967B1A-DC90-4874-BC20-3E7B0EFCF79A}" type="pres">
      <dgm:prSet presAssocID="{C65CEE45-ECFE-4928-988E-1BBB56848683}" presName="Name21" presStyleCnt="0"/>
      <dgm:spPr/>
    </dgm:pt>
    <dgm:pt modelId="{D8AF664F-FD00-4BF6-8F0A-2C76128181A1}" type="pres">
      <dgm:prSet presAssocID="{C65CEE45-ECFE-4928-988E-1BBB56848683}" presName="level2Shape" presStyleLbl="node3" presStyleIdx="1" presStyleCnt="5"/>
      <dgm:spPr/>
    </dgm:pt>
    <dgm:pt modelId="{8B455B2C-89D3-477D-BBA0-85C07A4DE0FC}" type="pres">
      <dgm:prSet presAssocID="{C65CEE45-ECFE-4928-988E-1BBB56848683}" presName="hierChild3" presStyleCnt="0"/>
      <dgm:spPr/>
    </dgm:pt>
    <dgm:pt modelId="{41B480E8-2E5E-414B-A2A8-1439785A6F4E}" type="pres">
      <dgm:prSet presAssocID="{CAC46745-8FB7-4558-BD82-3A289293F297}" presName="Name19" presStyleLbl="parChTrans1D2" presStyleIdx="1" presStyleCnt="2"/>
      <dgm:spPr/>
    </dgm:pt>
    <dgm:pt modelId="{8324C9BF-9FE2-4447-8E83-34BC94B98CBB}" type="pres">
      <dgm:prSet presAssocID="{95011DC9-3CC2-4EBB-8AEB-60CD50682ADF}" presName="Name21" presStyleCnt="0"/>
      <dgm:spPr/>
    </dgm:pt>
    <dgm:pt modelId="{640D2DED-2C32-4A5D-B386-470DB497869E}" type="pres">
      <dgm:prSet presAssocID="{95011DC9-3CC2-4EBB-8AEB-60CD50682ADF}" presName="level2Shape" presStyleLbl="node2" presStyleIdx="1" presStyleCnt="2"/>
      <dgm:spPr/>
    </dgm:pt>
    <dgm:pt modelId="{3848EDB1-33A7-48D8-92FD-4DB19D094B21}" type="pres">
      <dgm:prSet presAssocID="{95011DC9-3CC2-4EBB-8AEB-60CD50682ADF}" presName="hierChild3" presStyleCnt="0"/>
      <dgm:spPr/>
    </dgm:pt>
    <dgm:pt modelId="{4CF4DBFB-8B88-4822-ADFC-B203D9ED3696}" type="pres">
      <dgm:prSet presAssocID="{EA169812-9A9E-4D8D-ADDE-F4A678A48F0F}" presName="Name19" presStyleLbl="parChTrans1D3" presStyleIdx="2" presStyleCnt="5"/>
      <dgm:spPr/>
    </dgm:pt>
    <dgm:pt modelId="{4F329C87-1285-4085-A93B-B9A60E8F5AE0}" type="pres">
      <dgm:prSet presAssocID="{6FE5D03B-5C2F-451F-816B-42E171074C4D}" presName="Name21" presStyleCnt="0"/>
      <dgm:spPr/>
    </dgm:pt>
    <dgm:pt modelId="{ED845013-283B-467C-94AA-0A524FE3BDB5}" type="pres">
      <dgm:prSet presAssocID="{6FE5D03B-5C2F-451F-816B-42E171074C4D}" presName="level2Shape" presStyleLbl="node3" presStyleIdx="2" presStyleCnt="5"/>
      <dgm:spPr/>
    </dgm:pt>
    <dgm:pt modelId="{BE26EE9D-6634-41C7-BA0E-EE5AE62D6B13}" type="pres">
      <dgm:prSet presAssocID="{6FE5D03B-5C2F-451F-816B-42E171074C4D}" presName="hierChild3" presStyleCnt="0"/>
      <dgm:spPr/>
    </dgm:pt>
    <dgm:pt modelId="{FEC3D19E-6A70-4C0B-B96B-59B22BD9D367}" type="pres">
      <dgm:prSet presAssocID="{2195FBB8-1588-45E9-9827-F9940D50E277}" presName="Name19" presStyleLbl="parChTrans1D3" presStyleIdx="3" presStyleCnt="5"/>
      <dgm:spPr/>
    </dgm:pt>
    <dgm:pt modelId="{86D9ED26-3608-4265-84BB-88B59E48345B}" type="pres">
      <dgm:prSet presAssocID="{8147B305-2690-4CFC-9818-BD0C29099079}" presName="Name21" presStyleCnt="0"/>
      <dgm:spPr/>
    </dgm:pt>
    <dgm:pt modelId="{84212CB2-935D-4CDF-BF36-91BE4CD72DC1}" type="pres">
      <dgm:prSet presAssocID="{8147B305-2690-4CFC-9818-BD0C29099079}" presName="level2Shape" presStyleLbl="node3" presStyleIdx="3" presStyleCnt="5"/>
      <dgm:spPr/>
    </dgm:pt>
    <dgm:pt modelId="{E5C0A62C-3F73-4AF3-8356-A06F34DA97FA}" type="pres">
      <dgm:prSet presAssocID="{8147B305-2690-4CFC-9818-BD0C29099079}" presName="hierChild3" presStyleCnt="0"/>
      <dgm:spPr/>
    </dgm:pt>
    <dgm:pt modelId="{6B35F444-64BD-4334-A71F-4AC6399AA07B}" type="pres">
      <dgm:prSet presAssocID="{601892BF-7AAA-417C-825E-BFB5B969D299}" presName="Name19" presStyleLbl="parChTrans1D3" presStyleIdx="4" presStyleCnt="5"/>
      <dgm:spPr/>
    </dgm:pt>
    <dgm:pt modelId="{5511B783-BC92-4F1A-8C38-104133D98589}" type="pres">
      <dgm:prSet presAssocID="{0D2E86AD-569A-43DB-8739-D2BEBD92DAE7}" presName="Name21" presStyleCnt="0"/>
      <dgm:spPr/>
    </dgm:pt>
    <dgm:pt modelId="{C8D9B553-E4F7-4030-AD01-17C62BB8B465}" type="pres">
      <dgm:prSet presAssocID="{0D2E86AD-569A-43DB-8739-D2BEBD92DAE7}" presName="level2Shape" presStyleLbl="node3" presStyleIdx="4" presStyleCnt="5"/>
      <dgm:spPr/>
    </dgm:pt>
    <dgm:pt modelId="{E10CBF3E-EFCC-4D66-86EF-78B425ACCD02}" type="pres">
      <dgm:prSet presAssocID="{0D2E86AD-569A-43DB-8739-D2BEBD92DAE7}" presName="hierChild3" presStyleCnt="0"/>
      <dgm:spPr/>
    </dgm:pt>
    <dgm:pt modelId="{3392783C-CA4C-42FD-9005-F6B89F10FD43}" type="pres">
      <dgm:prSet presAssocID="{5C070D93-C15F-40D4-9E17-2424E2E03780}" presName="bgShapesFlow" presStyleCnt="0"/>
      <dgm:spPr/>
    </dgm:pt>
  </dgm:ptLst>
  <dgm:cxnLst>
    <dgm:cxn modelId="{60FD7511-20C8-44F2-A15B-EBDFBC3F56C7}" srcId="{E225A487-9063-4AFC-B29B-21E4BD5D7C35}" destId="{88A55A36-448B-4E9F-8810-18BBCC3A61DE}" srcOrd="0" destOrd="0" parTransId="{7E0667A9-B732-4EC1-A490-7730AE52D72B}" sibTransId="{06C6E178-6BAC-46AA-AADC-9F6169FFBC7F}"/>
    <dgm:cxn modelId="{528E4913-2FAC-49DA-8718-07D4443CF93F}" type="presOf" srcId="{CAC46745-8FB7-4558-BD82-3A289293F297}" destId="{41B480E8-2E5E-414B-A2A8-1439785A6F4E}" srcOrd="0" destOrd="0" presId="urn:microsoft.com/office/officeart/2005/8/layout/hierarchy6"/>
    <dgm:cxn modelId="{0E734322-2476-4DDC-A87E-7E3DD9B1EC6E}" srcId="{88A55A36-448B-4E9F-8810-18BBCC3A61DE}" destId="{3293340B-7757-4B5D-84F6-18E6E747A48B}" srcOrd="0" destOrd="0" parTransId="{AC04FB7F-7589-419D-A6C7-0060A7E8FD90}" sibTransId="{5C6BCCD3-F547-4ABE-A111-4EC88A29E8F1}"/>
    <dgm:cxn modelId="{0EA3742B-F789-42BA-9D7E-B15FE17748D9}" srcId="{E225A487-9063-4AFC-B29B-21E4BD5D7C35}" destId="{95011DC9-3CC2-4EBB-8AEB-60CD50682ADF}" srcOrd="1" destOrd="0" parTransId="{CAC46745-8FB7-4558-BD82-3A289293F297}" sibTransId="{1E17EE05-DCF5-40C0-9417-806C1570F1DE}"/>
    <dgm:cxn modelId="{1008402E-F546-4CCA-A374-71A09C7D563C}" type="presOf" srcId="{88A55A36-448B-4E9F-8810-18BBCC3A61DE}" destId="{82AA9D4F-9675-497F-B172-A325CF7EBE3F}" srcOrd="0" destOrd="0" presId="urn:microsoft.com/office/officeart/2005/8/layout/hierarchy6"/>
    <dgm:cxn modelId="{B97A512E-8AC3-41B5-818A-0A0F180D6E44}" type="presOf" srcId="{0D2E86AD-569A-43DB-8739-D2BEBD92DAE7}" destId="{C8D9B553-E4F7-4030-AD01-17C62BB8B465}" srcOrd="0" destOrd="0" presId="urn:microsoft.com/office/officeart/2005/8/layout/hierarchy6"/>
    <dgm:cxn modelId="{16F0503C-3DB7-4651-847E-3016E7A5C578}" type="presOf" srcId="{5C070D93-C15F-40D4-9E17-2424E2E03780}" destId="{15DA1BB6-0508-447F-A9EE-F2C31882E560}" srcOrd="0" destOrd="0" presId="urn:microsoft.com/office/officeart/2005/8/layout/hierarchy6"/>
    <dgm:cxn modelId="{885D465E-7B66-4E4E-9AD7-2D19C1CA94DC}" type="presOf" srcId="{3293340B-7757-4B5D-84F6-18E6E747A48B}" destId="{C959D747-C2C6-456E-BFC7-BF01FFDE78F1}" srcOrd="0" destOrd="0" presId="urn:microsoft.com/office/officeart/2005/8/layout/hierarchy6"/>
    <dgm:cxn modelId="{CB957246-119B-48D0-A412-29CF6F906D29}" type="presOf" srcId="{8147B305-2690-4CFC-9818-BD0C29099079}" destId="{84212CB2-935D-4CDF-BF36-91BE4CD72DC1}" srcOrd="0" destOrd="0" presId="urn:microsoft.com/office/officeart/2005/8/layout/hierarchy6"/>
    <dgm:cxn modelId="{4AE8CE47-A637-4348-823A-7FF5FE536B00}" type="presOf" srcId="{AC04FB7F-7589-419D-A6C7-0060A7E8FD90}" destId="{A4FF8F38-D50B-46A7-A51B-0847B2E02649}" srcOrd="0" destOrd="0" presId="urn:microsoft.com/office/officeart/2005/8/layout/hierarchy6"/>
    <dgm:cxn modelId="{FFD1B371-688F-43B3-B957-660DBB4E9C74}" srcId="{95011DC9-3CC2-4EBB-8AEB-60CD50682ADF}" destId="{6FE5D03B-5C2F-451F-816B-42E171074C4D}" srcOrd="0" destOrd="0" parTransId="{EA169812-9A9E-4D8D-ADDE-F4A678A48F0F}" sibTransId="{786FB605-A008-4DDC-9CB7-8AA231F70797}"/>
    <dgm:cxn modelId="{9679BF52-8A9A-4518-9FF6-25706A1331CD}" srcId="{88A55A36-448B-4E9F-8810-18BBCC3A61DE}" destId="{C65CEE45-ECFE-4928-988E-1BBB56848683}" srcOrd="1" destOrd="0" parTransId="{88572808-9E40-45D8-AFDE-5FC21F507BEA}" sibTransId="{3045DC41-25A3-40D4-A5A8-30590CCC7AB8}"/>
    <dgm:cxn modelId="{E503BC56-B71E-46CB-8666-C5A6AA2DBE26}" type="presOf" srcId="{2195FBB8-1588-45E9-9827-F9940D50E277}" destId="{FEC3D19E-6A70-4C0B-B96B-59B22BD9D367}" srcOrd="0" destOrd="0" presId="urn:microsoft.com/office/officeart/2005/8/layout/hierarchy6"/>
    <dgm:cxn modelId="{928D1A8B-88F3-4363-B705-3D44A4861184}" type="presOf" srcId="{E225A487-9063-4AFC-B29B-21E4BD5D7C35}" destId="{B7F292B5-48A4-4DD3-B794-B451FD17AA3D}" srcOrd="0" destOrd="0" presId="urn:microsoft.com/office/officeart/2005/8/layout/hierarchy6"/>
    <dgm:cxn modelId="{FED774AC-AFDC-4617-B6B2-45DAD1595D10}" srcId="{95011DC9-3CC2-4EBB-8AEB-60CD50682ADF}" destId="{0D2E86AD-569A-43DB-8739-D2BEBD92DAE7}" srcOrd="2" destOrd="0" parTransId="{601892BF-7AAA-417C-825E-BFB5B969D299}" sibTransId="{49BA99C4-F2D7-46D1-A4F4-363520359AC8}"/>
    <dgm:cxn modelId="{E93CEEB0-584C-4C62-A031-9E8CA827F7F1}" type="presOf" srcId="{95011DC9-3CC2-4EBB-8AEB-60CD50682ADF}" destId="{640D2DED-2C32-4A5D-B386-470DB497869E}" srcOrd="0" destOrd="0" presId="urn:microsoft.com/office/officeart/2005/8/layout/hierarchy6"/>
    <dgm:cxn modelId="{37F47DBA-F047-4673-B0AF-F4B08F5D6459}" srcId="{95011DC9-3CC2-4EBB-8AEB-60CD50682ADF}" destId="{8147B305-2690-4CFC-9818-BD0C29099079}" srcOrd="1" destOrd="0" parTransId="{2195FBB8-1588-45E9-9827-F9940D50E277}" sibTransId="{306C804E-EEFA-40D3-ACC9-934835F549BE}"/>
    <dgm:cxn modelId="{11953ABF-2996-42C3-B738-24B301D073C9}" type="presOf" srcId="{88572808-9E40-45D8-AFDE-5FC21F507BEA}" destId="{CFD59D94-B56E-4847-984A-994368A1985E}" srcOrd="0" destOrd="0" presId="urn:microsoft.com/office/officeart/2005/8/layout/hierarchy6"/>
    <dgm:cxn modelId="{15EFE5CE-461C-4AD2-BB52-705010A69096}" type="presOf" srcId="{C65CEE45-ECFE-4928-988E-1BBB56848683}" destId="{D8AF664F-FD00-4BF6-8F0A-2C76128181A1}" srcOrd="0" destOrd="0" presId="urn:microsoft.com/office/officeart/2005/8/layout/hierarchy6"/>
    <dgm:cxn modelId="{A9ADD9DC-3996-43AA-9783-DF114F4D49A1}" type="presOf" srcId="{7E0667A9-B732-4EC1-A490-7730AE52D72B}" destId="{62D8E378-6BDD-44DC-8378-8CEAC08D582C}" srcOrd="0" destOrd="0" presId="urn:microsoft.com/office/officeart/2005/8/layout/hierarchy6"/>
    <dgm:cxn modelId="{308F19EC-A12D-4ACF-B6D5-F9056D77AEBB}" srcId="{5C070D93-C15F-40D4-9E17-2424E2E03780}" destId="{E225A487-9063-4AFC-B29B-21E4BD5D7C35}" srcOrd="0" destOrd="0" parTransId="{0C973DBE-217A-4178-BBBB-5B52958FEE49}" sibTransId="{38E2176E-16D3-4FD1-9747-E313D38EE579}"/>
    <dgm:cxn modelId="{846E4AF3-C252-4A27-BC1A-2E79E1F89382}" type="presOf" srcId="{6FE5D03B-5C2F-451F-816B-42E171074C4D}" destId="{ED845013-283B-467C-94AA-0A524FE3BDB5}" srcOrd="0" destOrd="0" presId="urn:microsoft.com/office/officeart/2005/8/layout/hierarchy6"/>
    <dgm:cxn modelId="{124D46F5-15E7-4ED1-B189-F6490F0E3D55}" type="presOf" srcId="{601892BF-7AAA-417C-825E-BFB5B969D299}" destId="{6B35F444-64BD-4334-A71F-4AC6399AA07B}" srcOrd="0" destOrd="0" presId="urn:microsoft.com/office/officeart/2005/8/layout/hierarchy6"/>
    <dgm:cxn modelId="{D454CBFD-1F80-419C-9B73-0CE5A41522A6}" type="presOf" srcId="{EA169812-9A9E-4D8D-ADDE-F4A678A48F0F}" destId="{4CF4DBFB-8B88-4822-ADFC-B203D9ED3696}" srcOrd="0" destOrd="0" presId="urn:microsoft.com/office/officeart/2005/8/layout/hierarchy6"/>
    <dgm:cxn modelId="{00B9D98C-1EA1-47F8-8E7A-9AA686EEC4D7}" type="presParOf" srcId="{15DA1BB6-0508-447F-A9EE-F2C31882E560}" destId="{035FC056-DFF8-42C2-BDCE-FB1EC4A1273F}" srcOrd="0" destOrd="0" presId="urn:microsoft.com/office/officeart/2005/8/layout/hierarchy6"/>
    <dgm:cxn modelId="{D12725DA-E071-4E62-BD6D-B45F37F11687}" type="presParOf" srcId="{035FC056-DFF8-42C2-BDCE-FB1EC4A1273F}" destId="{E34D5ECA-A167-4EC3-BABB-A00D8C560EE6}" srcOrd="0" destOrd="0" presId="urn:microsoft.com/office/officeart/2005/8/layout/hierarchy6"/>
    <dgm:cxn modelId="{2659527C-7CD4-4C9A-9EE7-9FEE39E5ED00}" type="presParOf" srcId="{E34D5ECA-A167-4EC3-BABB-A00D8C560EE6}" destId="{0D3D97D5-E858-47D2-882C-CD6E40C46009}" srcOrd="0" destOrd="0" presId="urn:microsoft.com/office/officeart/2005/8/layout/hierarchy6"/>
    <dgm:cxn modelId="{25A4A3CE-D524-4A3F-AE32-ECC68A2BB4AF}" type="presParOf" srcId="{0D3D97D5-E858-47D2-882C-CD6E40C46009}" destId="{B7F292B5-48A4-4DD3-B794-B451FD17AA3D}" srcOrd="0" destOrd="0" presId="urn:microsoft.com/office/officeart/2005/8/layout/hierarchy6"/>
    <dgm:cxn modelId="{78E2CA6E-C19B-42A0-B548-166F7D078854}" type="presParOf" srcId="{0D3D97D5-E858-47D2-882C-CD6E40C46009}" destId="{E61E691E-0F2A-4DBE-BBC4-2B9ECDE17054}" srcOrd="1" destOrd="0" presId="urn:microsoft.com/office/officeart/2005/8/layout/hierarchy6"/>
    <dgm:cxn modelId="{4D6AC623-F93D-4F02-B12B-E27C8839467B}" type="presParOf" srcId="{E61E691E-0F2A-4DBE-BBC4-2B9ECDE17054}" destId="{62D8E378-6BDD-44DC-8378-8CEAC08D582C}" srcOrd="0" destOrd="0" presId="urn:microsoft.com/office/officeart/2005/8/layout/hierarchy6"/>
    <dgm:cxn modelId="{E45F4B47-E70D-4A82-8CE5-E90128887607}" type="presParOf" srcId="{E61E691E-0F2A-4DBE-BBC4-2B9ECDE17054}" destId="{1EBB3B9C-3D0C-4811-833F-E35391CE3D82}" srcOrd="1" destOrd="0" presId="urn:microsoft.com/office/officeart/2005/8/layout/hierarchy6"/>
    <dgm:cxn modelId="{05B23CCD-5905-444A-96F7-D5E0ACCF3374}" type="presParOf" srcId="{1EBB3B9C-3D0C-4811-833F-E35391CE3D82}" destId="{82AA9D4F-9675-497F-B172-A325CF7EBE3F}" srcOrd="0" destOrd="0" presId="urn:microsoft.com/office/officeart/2005/8/layout/hierarchy6"/>
    <dgm:cxn modelId="{D0E861E6-D07E-44E7-A441-F4B3A7AAE234}" type="presParOf" srcId="{1EBB3B9C-3D0C-4811-833F-E35391CE3D82}" destId="{ED4AAF73-82C5-4A12-A7A1-8D28079D6CA1}" srcOrd="1" destOrd="0" presId="urn:microsoft.com/office/officeart/2005/8/layout/hierarchy6"/>
    <dgm:cxn modelId="{56596366-96D5-43FA-8D2D-6FAFB4612EAF}" type="presParOf" srcId="{ED4AAF73-82C5-4A12-A7A1-8D28079D6CA1}" destId="{A4FF8F38-D50B-46A7-A51B-0847B2E02649}" srcOrd="0" destOrd="0" presId="urn:microsoft.com/office/officeart/2005/8/layout/hierarchy6"/>
    <dgm:cxn modelId="{542500BC-81AD-4ABB-835C-3E3EBE22B840}" type="presParOf" srcId="{ED4AAF73-82C5-4A12-A7A1-8D28079D6CA1}" destId="{4774B1E0-8BE2-40E4-939C-087F97B616F1}" srcOrd="1" destOrd="0" presId="urn:microsoft.com/office/officeart/2005/8/layout/hierarchy6"/>
    <dgm:cxn modelId="{51DC9526-48EE-41AF-95A0-E31C881E6E4E}" type="presParOf" srcId="{4774B1E0-8BE2-40E4-939C-087F97B616F1}" destId="{C959D747-C2C6-456E-BFC7-BF01FFDE78F1}" srcOrd="0" destOrd="0" presId="urn:microsoft.com/office/officeart/2005/8/layout/hierarchy6"/>
    <dgm:cxn modelId="{962A2E5F-AA3D-4E58-8D4D-20FBB4F62ECC}" type="presParOf" srcId="{4774B1E0-8BE2-40E4-939C-087F97B616F1}" destId="{6A45C268-0DC1-407A-99B3-12FEEBE2D63E}" srcOrd="1" destOrd="0" presId="urn:microsoft.com/office/officeart/2005/8/layout/hierarchy6"/>
    <dgm:cxn modelId="{1A599B75-181B-4C87-B90C-2148FE434167}" type="presParOf" srcId="{ED4AAF73-82C5-4A12-A7A1-8D28079D6CA1}" destId="{CFD59D94-B56E-4847-984A-994368A1985E}" srcOrd="2" destOrd="0" presId="urn:microsoft.com/office/officeart/2005/8/layout/hierarchy6"/>
    <dgm:cxn modelId="{D33DE66C-8DEC-4B1C-9762-9DBA74EA59CE}" type="presParOf" srcId="{ED4AAF73-82C5-4A12-A7A1-8D28079D6CA1}" destId="{48967B1A-DC90-4874-BC20-3E7B0EFCF79A}" srcOrd="3" destOrd="0" presId="urn:microsoft.com/office/officeart/2005/8/layout/hierarchy6"/>
    <dgm:cxn modelId="{A612DAF0-BDE4-463F-A2BC-FBA0FBC0B40D}" type="presParOf" srcId="{48967B1A-DC90-4874-BC20-3E7B0EFCF79A}" destId="{D8AF664F-FD00-4BF6-8F0A-2C76128181A1}" srcOrd="0" destOrd="0" presId="urn:microsoft.com/office/officeart/2005/8/layout/hierarchy6"/>
    <dgm:cxn modelId="{B75D21F8-0190-4D53-96E0-9E5670A84510}" type="presParOf" srcId="{48967B1A-DC90-4874-BC20-3E7B0EFCF79A}" destId="{8B455B2C-89D3-477D-BBA0-85C07A4DE0FC}" srcOrd="1" destOrd="0" presId="urn:microsoft.com/office/officeart/2005/8/layout/hierarchy6"/>
    <dgm:cxn modelId="{2029E534-B14F-4D1D-8070-E12F99EBF74C}" type="presParOf" srcId="{E61E691E-0F2A-4DBE-BBC4-2B9ECDE17054}" destId="{41B480E8-2E5E-414B-A2A8-1439785A6F4E}" srcOrd="2" destOrd="0" presId="urn:microsoft.com/office/officeart/2005/8/layout/hierarchy6"/>
    <dgm:cxn modelId="{2E952F7A-C069-4170-A9AB-8AE0448486CD}" type="presParOf" srcId="{E61E691E-0F2A-4DBE-BBC4-2B9ECDE17054}" destId="{8324C9BF-9FE2-4447-8E83-34BC94B98CBB}" srcOrd="3" destOrd="0" presId="urn:microsoft.com/office/officeart/2005/8/layout/hierarchy6"/>
    <dgm:cxn modelId="{B41C0CDF-503A-47F4-BC71-69AB3B0C6276}" type="presParOf" srcId="{8324C9BF-9FE2-4447-8E83-34BC94B98CBB}" destId="{640D2DED-2C32-4A5D-B386-470DB497869E}" srcOrd="0" destOrd="0" presId="urn:microsoft.com/office/officeart/2005/8/layout/hierarchy6"/>
    <dgm:cxn modelId="{E2F277F5-B88B-4135-A575-2AEE34E84ACD}" type="presParOf" srcId="{8324C9BF-9FE2-4447-8E83-34BC94B98CBB}" destId="{3848EDB1-33A7-48D8-92FD-4DB19D094B21}" srcOrd="1" destOrd="0" presId="urn:microsoft.com/office/officeart/2005/8/layout/hierarchy6"/>
    <dgm:cxn modelId="{0BD2D58C-B345-4420-A3CC-B461FFFDBA03}" type="presParOf" srcId="{3848EDB1-33A7-48D8-92FD-4DB19D094B21}" destId="{4CF4DBFB-8B88-4822-ADFC-B203D9ED3696}" srcOrd="0" destOrd="0" presId="urn:microsoft.com/office/officeart/2005/8/layout/hierarchy6"/>
    <dgm:cxn modelId="{DD7CDDDF-607D-47F7-9102-D0DEB83F2EA6}" type="presParOf" srcId="{3848EDB1-33A7-48D8-92FD-4DB19D094B21}" destId="{4F329C87-1285-4085-A93B-B9A60E8F5AE0}" srcOrd="1" destOrd="0" presId="urn:microsoft.com/office/officeart/2005/8/layout/hierarchy6"/>
    <dgm:cxn modelId="{C528009C-4E5C-4C4C-B405-0D93194793AA}" type="presParOf" srcId="{4F329C87-1285-4085-A93B-B9A60E8F5AE0}" destId="{ED845013-283B-467C-94AA-0A524FE3BDB5}" srcOrd="0" destOrd="0" presId="urn:microsoft.com/office/officeart/2005/8/layout/hierarchy6"/>
    <dgm:cxn modelId="{DC179FAB-820D-4DA3-BC5C-8DE812AA57FA}" type="presParOf" srcId="{4F329C87-1285-4085-A93B-B9A60E8F5AE0}" destId="{BE26EE9D-6634-41C7-BA0E-EE5AE62D6B13}" srcOrd="1" destOrd="0" presId="urn:microsoft.com/office/officeart/2005/8/layout/hierarchy6"/>
    <dgm:cxn modelId="{2635FB07-1863-4B8B-8E5D-AA710401CF1B}" type="presParOf" srcId="{3848EDB1-33A7-48D8-92FD-4DB19D094B21}" destId="{FEC3D19E-6A70-4C0B-B96B-59B22BD9D367}" srcOrd="2" destOrd="0" presId="urn:microsoft.com/office/officeart/2005/8/layout/hierarchy6"/>
    <dgm:cxn modelId="{19A7379A-A434-4FF8-AA83-87A779E3E44D}" type="presParOf" srcId="{3848EDB1-33A7-48D8-92FD-4DB19D094B21}" destId="{86D9ED26-3608-4265-84BB-88B59E48345B}" srcOrd="3" destOrd="0" presId="urn:microsoft.com/office/officeart/2005/8/layout/hierarchy6"/>
    <dgm:cxn modelId="{21B5B6F1-A17F-4BA5-93A1-E708D8207B95}" type="presParOf" srcId="{86D9ED26-3608-4265-84BB-88B59E48345B}" destId="{84212CB2-935D-4CDF-BF36-91BE4CD72DC1}" srcOrd="0" destOrd="0" presId="urn:microsoft.com/office/officeart/2005/8/layout/hierarchy6"/>
    <dgm:cxn modelId="{6BA4B125-6D5C-4E04-A36C-1CEA60277C87}" type="presParOf" srcId="{86D9ED26-3608-4265-84BB-88B59E48345B}" destId="{E5C0A62C-3F73-4AF3-8356-A06F34DA97FA}" srcOrd="1" destOrd="0" presId="urn:microsoft.com/office/officeart/2005/8/layout/hierarchy6"/>
    <dgm:cxn modelId="{394F1631-60C0-4722-A778-376AEDDF78FC}" type="presParOf" srcId="{3848EDB1-33A7-48D8-92FD-4DB19D094B21}" destId="{6B35F444-64BD-4334-A71F-4AC6399AA07B}" srcOrd="4" destOrd="0" presId="urn:microsoft.com/office/officeart/2005/8/layout/hierarchy6"/>
    <dgm:cxn modelId="{B497B0F0-D1DA-47F7-B39A-532BABC35CE7}" type="presParOf" srcId="{3848EDB1-33A7-48D8-92FD-4DB19D094B21}" destId="{5511B783-BC92-4F1A-8C38-104133D98589}" srcOrd="5" destOrd="0" presId="urn:microsoft.com/office/officeart/2005/8/layout/hierarchy6"/>
    <dgm:cxn modelId="{516F1878-36BB-415C-A4C6-38791707EE2B}" type="presParOf" srcId="{5511B783-BC92-4F1A-8C38-104133D98589}" destId="{C8D9B553-E4F7-4030-AD01-17C62BB8B465}" srcOrd="0" destOrd="0" presId="urn:microsoft.com/office/officeart/2005/8/layout/hierarchy6"/>
    <dgm:cxn modelId="{84A45322-2D39-4FD6-A8B5-F8EC0470EB38}" type="presParOf" srcId="{5511B783-BC92-4F1A-8C38-104133D98589}" destId="{E10CBF3E-EFCC-4D66-86EF-78B425ACCD02}" srcOrd="1" destOrd="0" presId="urn:microsoft.com/office/officeart/2005/8/layout/hierarchy6"/>
    <dgm:cxn modelId="{9D7655D5-034D-4234-87D1-9685F31CD4F5}" type="presParOf" srcId="{15DA1BB6-0508-447F-A9EE-F2C31882E560}" destId="{3392783C-CA4C-42FD-9005-F6B89F10FD43}"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92B5-48A4-4DD3-B794-B451FD17AA3D}">
      <dsp:nvSpPr>
        <dsp:cNvPr id="0" name=""/>
        <dsp:cNvSpPr/>
      </dsp:nvSpPr>
      <dsp:spPr>
        <a:xfrm>
          <a:off x="4475261" y="940593"/>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Cost Dominated Cash Flow</a:t>
          </a:r>
        </a:p>
      </dsp:txBody>
      <dsp:txXfrm>
        <a:off x="4513620" y="978952"/>
        <a:ext cx="1887813" cy="1232969"/>
      </dsp:txXfrm>
    </dsp:sp>
    <dsp:sp modelId="{62D8E378-6BDD-44DC-8378-8CEAC08D582C}">
      <dsp:nvSpPr>
        <dsp:cNvPr id="0" name=""/>
        <dsp:cNvSpPr/>
      </dsp:nvSpPr>
      <dsp:spPr>
        <a:xfrm>
          <a:off x="2265164" y="2250281"/>
          <a:ext cx="3192363" cy="523875"/>
        </a:xfrm>
        <a:custGeom>
          <a:avLst/>
          <a:gdLst/>
          <a:ahLst/>
          <a:cxnLst/>
          <a:rect l="0" t="0" r="0" b="0"/>
          <a:pathLst>
            <a:path>
              <a:moveTo>
                <a:pt x="3192363" y="0"/>
              </a:moveTo>
              <a:lnTo>
                <a:pt x="3192363" y="261937"/>
              </a:lnTo>
              <a:lnTo>
                <a:pt x="0" y="261937"/>
              </a:lnTo>
              <a:lnTo>
                <a:pt x="0" y="52387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AA9D4F-9675-497F-B172-A325CF7EBE3F}">
      <dsp:nvSpPr>
        <dsp:cNvPr id="0" name=""/>
        <dsp:cNvSpPr/>
      </dsp:nvSpPr>
      <dsp:spPr>
        <a:xfrm>
          <a:off x="1282898" y="2774156"/>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OUTFLOWS (+VE)</a:t>
          </a:r>
        </a:p>
      </dsp:txBody>
      <dsp:txXfrm>
        <a:off x="1321257" y="2812515"/>
        <a:ext cx="1887813" cy="1232969"/>
      </dsp:txXfrm>
    </dsp:sp>
    <dsp:sp modelId="{A4FF8F38-D50B-46A7-A51B-0847B2E02649}">
      <dsp:nvSpPr>
        <dsp:cNvPr id="0" name=""/>
        <dsp:cNvSpPr/>
      </dsp:nvSpPr>
      <dsp:spPr>
        <a:xfrm>
          <a:off x="988218" y="4083843"/>
          <a:ext cx="1276945" cy="523875"/>
        </a:xfrm>
        <a:custGeom>
          <a:avLst/>
          <a:gdLst/>
          <a:ahLst/>
          <a:cxnLst/>
          <a:rect l="0" t="0" r="0" b="0"/>
          <a:pathLst>
            <a:path>
              <a:moveTo>
                <a:pt x="1276945" y="0"/>
              </a:moveTo>
              <a:lnTo>
                <a:pt x="1276945" y="261937"/>
              </a:lnTo>
              <a:lnTo>
                <a:pt x="0" y="261937"/>
              </a:lnTo>
              <a:lnTo>
                <a:pt x="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59D747-C2C6-456E-BFC7-BF01FFDE78F1}">
      <dsp:nvSpPr>
        <dsp:cNvPr id="0" name=""/>
        <dsp:cNvSpPr/>
      </dsp:nvSpPr>
      <dsp:spPr>
        <a:xfrm>
          <a:off x="5953"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Investment</a:t>
          </a:r>
        </a:p>
      </dsp:txBody>
      <dsp:txXfrm>
        <a:off x="44312" y="4646077"/>
        <a:ext cx="1887813" cy="1232969"/>
      </dsp:txXfrm>
    </dsp:sp>
    <dsp:sp modelId="{CFD59D94-B56E-4847-984A-994368A1985E}">
      <dsp:nvSpPr>
        <dsp:cNvPr id="0" name=""/>
        <dsp:cNvSpPr/>
      </dsp:nvSpPr>
      <dsp:spPr>
        <a:xfrm>
          <a:off x="2265164" y="4083843"/>
          <a:ext cx="1276945" cy="523875"/>
        </a:xfrm>
        <a:custGeom>
          <a:avLst/>
          <a:gdLst/>
          <a:ahLst/>
          <a:cxnLst/>
          <a:rect l="0" t="0" r="0" b="0"/>
          <a:pathLst>
            <a:path>
              <a:moveTo>
                <a:pt x="0" y="0"/>
              </a:moveTo>
              <a:lnTo>
                <a:pt x="0" y="261937"/>
              </a:lnTo>
              <a:lnTo>
                <a:pt x="1276945" y="261937"/>
              </a:lnTo>
              <a:lnTo>
                <a:pt x="1276945"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8AF664F-FD00-4BF6-8F0A-2C76128181A1}">
      <dsp:nvSpPr>
        <dsp:cNvPr id="0" name=""/>
        <dsp:cNvSpPr/>
      </dsp:nvSpPr>
      <dsp:spPr>
        <a:xfrm>
          <a:off x="2559843"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Expenditure</a:t>
          </a:r>
        </a:p>
      </dsp:txBody>
      <dsp:txXfrm>
        <a:off x="2598202" y="4646077"/>
        <a:ext cx="1887813" cy="1232969"/>
      </dsp:txXfrm>
    </dsp:sp>
    <dsp:sp modelId="{41B480E8-2E5E-414B-A2A8-1439785A6F4E}">
      <dsp:nvSpPr>
        <dsp:cNvPr id="0" name=""/>
        <dsp:cNvSpPr/>
      </dsp:nvSpPr>
      <dsp:spPr>
        <a:xfrm>
          <a:off x="5457527" y="2250281"/>
          <a:ext cx="3192363" cy="523875"/>
        </a:xfrm>
        <a:custGeom>
          <a:avLst/>
          <a:gdLst/>
          <a:ahLst/>
          <a:cxnLst/>
          <a:rect l="0" t="0" r="0" b="0"/>
          <a:pathLst>
            <a:path>
              <a:moveTo>
                <a:pt x="0" y="0"/>
              </a:moveTo>
              <a:lnTo>
                <a:pt x="0" y="261937"/>
              </a:lnTo>
              <a:lnTo>
                <a:pt x="3192363" y="261937"/>
              </a:lnTo>
              <a:lnTo>
                <a:pt x="3192363" y="52387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0D2DED-2C32-4A5D-B386-470DB497869E}">
      <dsp:nvSpPr>
        <dsp:cNvPr id="0" name=""/>
        <dsp:cNvSpPr/>
      </dsp:nvSpPr>
      <dsp:spPr>
        <a:xfrm>
          <a:off x="7667625" y="2774156"/>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INFLOWS</a:t>
          </a:r>
        </a:p>
        <a:p>
          <a:pPr marL="0" lvl="0" indent="0" algn="ctr" defTabSz="1066800">
            <a:lnSpc>
              <a:spcPct val="90000"/>
            </a:lnSpc>
            <a:spcBef>
              <a:spcPct val="0"/>
            </a:spcBef>
            <a:spcAft>
              <a:spcPct val="35000"/>
            </a:spcAft>
            <a:buNone/>
          </a:pPr>
          <a:r>
            <a:rPr lang="en-US" sz="2400" b="1" kern="1200" dirty="0">
              <a:solidFill>
                <a:schemeClr val="tx1"/>
              </a:solidFill>
            </a:rPr>
            <a:t>(-VE)</a:t>
          </a:r>
        </a:p>
      </dsp:txBody>
      <dsp:txXfrm>
        <a:off x="7705984" y="2812515"/>
        <a:ext cx="1887813" cy="1232969"/>
      </dsp:txXfrm>
    </dsp:sp>
    <dsp:sp modelId="{4CF4DBFB-8B88-4822-ADFC-B203D9ED3696}">
      <dsp:nvSpPr>
        <dsp:cNvPr id="0" name=""/>
        <dsp:cNvSpPr/>
      </dsp:nvSpPr>
      <dsp:spPr>
        <a:xfrm>
          <a:off x="6096000" y="4083843"/>
          <a:ext cx="2553890" cy="523875"/>
        </a:xfrm>
        <a:custGeom>
          <a:avLst/>
          <a:gdLst/>
          <a:ahLst/>
          <a:cxnLst/>
          <a:rect l="0" t="0" r="0" b="0"/>
          <a:pathLst>
            <a:path>
              <a:moveTo>
                <a:pt x="2553890" y="0"/>
              </a:moveTo>
              <a:lnTo>
                <a:pt x="2553890" y="261937"/>
              </a:lnTo>
              <a:lnTo>
                <a:pt x="0" y="261937"/>
              </a:lnTo>
              <a:lnTo>
                <a:pt x="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845013-283B-467C-94AA-0A524FE3BDB5}">
      <dsp:nvSpPr>
        <dsp:cNvPr id="0" name=""/>
        <dsp:cNvSpPr/>
      </dsp:nvSpPr>
      <dsp:spPr>
        <a:xfrm>
          <a:off x="5113734"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Profit</a:t>
          </a:r>
        </a:p>
      </dsp:txBody>
      <dsp:txXfrm>
        <a:off x="5152093" y="4646077"/>
        <a:ext cx="1887813" cy="1232969"/>
      </dsp:txXfrm>
    </dsp:sp>
    <dsp:sp modelId="{FEC3D19E-6A70-4C0B-B96B-59B22BD9D367}">
      <dsp:nvSpPr>
        <dsp:cNvPr id="0" name=""/>
        <dsp:cNvSpPr/>
      </dsp:nvSpPr>
      <dsp:spPr>
        <a:xfrm>
          <a:off x="8604170" y="4083843"/>
          <a:ext cx="91440" cy="523875"/>
        </a:xfrm>
        <a:custGeom>
          <a:avLst/>
          <a:gdLst/>
          <a:ahLst/>
          <a:cxnLst/>
          <a:rect l="0" t="0" r="0" b="0"/>
          <a:pathLst>
            <a:path>
              <a:moveTo>
                <a:pt x="45720" y="0"/>
              </a:moveTo>
              <a:lnTo>
                <a:pt x="4572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212CB2-935D-4CDF-BF36-91BE4CD72DC1}">
      <dsp:nvSpPr>
        <dsp:cNvPr id="0" name=""/>
        <dsp:cNvSpPr/>
      </dsp:nvSpPr>
      <dsp:spPr>
        <a:xfrm>
          <a:off x="7667625"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Revenue</a:t>
          </a:r>
        </a:p>
      </dsp:txBody>
      <dsp:txXfrm>
        <a:off x="7705984" y="4646077"/>
        <a:ext cx="1887813" cy="1232969"/>
      </dsp:txXfrm>
    </dsp:sp>
    <dsp:sp modelId="{6B35F444-64BD-4334-A71F-4AC6399AA07B}">
      <dsp:nvSpPr>
        <dsp:cNvPr id="0" name=""/>
        <dsp:cNvSpPr/>
      </dsp:nvSpPr>
      <dsp:spPr>
        <a:xfrm>
          <a:off x="8649890" y="4083843"/>
          <a:ext cx="2553890" cy="523875"/>
        </a:xfrm>
        <a:custGeom>
          <a:avLst/>
          <a:gdLst/>
          <a:ahLst/>
          <a:cxnLst/>
          <a:rect l="0" t="0" r="0" b="0"/>
          <a:pathLst>
            <a:path>
              <a:moveTo>
                <a:pt x="0" y="0"/>
              </a:moveTo>
              <a:lnTo>
                <a:pt x="0" y="261937"/>
              </a:lnTo>
              <a:lnTo>
                <a:pt x="2553890" y="261937"/>
              </a:lnTo>
              <a:lnTo>
                <a:pt x="255389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8D9B553-E4F7-4030-AD01-17C62BB8B465}">
      <dsp:nvSpPr>
        <dsp:cNvPr id="0" name=""/>
        <dsp:cNvSpPr/>
      </dsp:nvSpPr>
      <dsp:spPr>
        <a:xfrm>
          <a:off x="10221515"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Salvage Value</a:t>
          </a:r>
        </a:p>
      </dsp:txBody>
      <dsp:txXfrm>
        <a:off x="10259874" y="4646077"/>
        <a:ext cx="1887813" cy="1232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92B5-48A4-4DD3-B794-B451FD17AA3D}">
      <dsp:nvSpPr>
        <dsp:cNvPr id="0" name=""/>
        <dsp:cNvSpPr/>
      </dsp:nvSpPr>
      <dsp:spPr>
        <a:xfrm>
          <a:off x="4475261" y="940593"/>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Revenue Dominated Cash Flow</a:t>
          </a:r>
        </a:p>
      </dsp:txBody>
      <dsp:txXfrm>
        <a:off x="4513620" y="978952"/>
        <a:ext cx="1887813" cy="1232969"/>
      </dsp:txXfrm>
    </dsp:sp>
    <dsp:sp modelId="{62D8E378-6BDD-44DC-8378-8CEAC08D582C}">
      <dsp:nvSpPr>
        <dsp:cNvPr id="0" name=""/>
        <dsp:cNvSpPr/>
      </dsp:nvSpPr>
      <dsp:spPr>
        <a:xfrm>
          <a:off x="2265164" y="2250281"/>
          <a:ext cx="3192363" cy="523875"/>
        </a:xfrm>
        <a:custGeom>
          <a:avLst/>
          <a:gdLst/>
          <a:ahLst/>
          <a:cxnLst/>
          <a:rect l="0" t="0" r="0" b="0"/>
          <a:pathLst>
            <a:path>
              <a:moveTo>
                <a:pt x="3192363" y="0"/>
              </a:moveTo>
              <a:lnTo>
                <a:pt x="3192363" y="261937"/>
              </a:lnTo>
              <a:lnTo>
                <a:pt x="0" y="261937"/>
              </a:lnTo>
              <a:lnTo>
                <a:pt x="0" y="52387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AA9D4F-9675-497F-B172-A325CF7EBE3F}">
      <dsp:nvSpPr>
        <dsp:cNvPr id="0" name=""/>
        <dsp:cNvSpPr/>
      </dsp:nvSpPr>
      <dsp:spPr>
        <a:xfrm>
          <a:off x="1282898" y="2774156"/>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OUTFLOWS</a:t>
          </a:r>
        </a:p>
        <a:p>
          <a:pPr marL="0" lvl="0" indent="0" algn="ctr" defTabSz="1066800">
            <a:lnSpc>
              <a:spcPct val="90000"/>
            </a:lnSpc>
            <a:spcBef>
              <a:spcPct val="0"/>
            </a:spcBef>
            <a:spcAft>
              <a:spcPct val="35000"/>
            </a:spcAft>
            <a:buNone/>
          </a:pPr>
          <a:r>
            <a:rPr lang="en-US" sz="2400" b="1" kern="1200" dirty="0">
              <a:solidFill>
                <a:schemeClr val="tx1"/>
              </a:solidFill>
            </a:rPr>
            <a:t> (-VE)</a:t>
          </a:r>
        </a:p>
      </dsp:txBody>
      <dsp:txXfrm>
        <a:off x="1321257" y="2812515"/>
        <a:ext cx="1887813" cy="1232969"/>
      </dsp:txXfrm>
    </dsp:sp>
    <dsp:sp modelId="{A4FF8F38-D50B-46A7-A51B-0847B2E02649}">
      <dsp:nvSpPr>
        <dsp:cNvPr id="0" name=""/>
        <dsp:cNvSpPr/>
      </dsp:nvSpPr>
      <dsp:spPr>
        <a:xfrm>
          <a:off x="988218" y="4083843"/>
          <a:ext cx="1276945" cy="523875"/>
        </a:xfrm>
        <a:custGeom>
          <a:avLst/>
          <a:gdLst/>
          <a:ahLst/>
          <a:cxnLst/>
          <a:rect l="0" t="0" r="0" b="0"/>
          <a:pathLst>
            <a:path>
              <a:moveTo>
                <a:pt x="1276945" y="0"/>
              </a:moveTo>
              <a:lnTo>
                <a:pt x="1276945" y="261937"/>
              </a:lnTo>
              <a:lnTo>
                <a:pt x="0" y="261937"/>
              </a:lnTo>
              <a:lnTo>
                <a:pt x="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59D747-C2C6-456E-BFC7-BF01FFDE78F1}">
      <dsp:nvSpPr>
        <dsp:cNvPr id="0" name=""/>
        <dsp:cNvSpPr/>
      </dsp:nvSpPr>
      <dsp:spPr>
        <a:xfrm>
          <a:off x="5953"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Investment</a:t>
          </a:r>
        </a:p>
      </dsp:txBody>
      <dsp:txXfrm>
        <a:off x="44312" y="4646077"/>
        <a:ext cx="1887813" cy="1232969"/>
      </dsp:txXfrm>
    </dsp:sp>
    <dsp:sp modelId="{CFD59D94-B56E-4847-984A-994368A1985E}">
      <dsp:nvSpPr>
        <dsp:cNvPr id="0" name=""/>
        <dsp:cNvSpPr/>
      </dsp:nvSpPr>
      <dsp:spPr>
        <a:xfrm>
          <a:off x="2265164" y="4083843"/>
          <a:ext cx="1276945" cy="523875"/>
        </a:xfrm>
        <a:custGeom>
          <a:avLst/>
          <a:gdLst/>
          <a:ahLst/>
          <a:cxnLst/>
          <a:rect l="0" t="0" r="0" b="0"/>
          <a:pathLst>
            <a:path>
              <a:moveTo>
                <a:pt x="0" y="0"/>
              </a:moveTo>
              <a:lnTo>
                <a:pt x="0" y="261937"/>
              </a:lnTo>
              <a:lnTo>
                <a:pt x="1276945" y="261937"/>
              </a:lnTo>
              <a:lnTo>
                <a:pt x="1276945"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8AF664F-FD00-4BF6-8F0A-2C76128181A1}">
      <dsp:nvSpPr>
        <dsp:cNvPr id="0" name=""/>
        <dsp:cNvSpPr/>
      </dsp:nvSpPr>
      <dsp:spPr>
        <a:xfrm>
          <a:off x="2559843"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Expenditure</a:t>
          </a:r>
        </a:p>
      </dsp:txBody>
      <dsp:txXfrm>
        <a:off x="2598202" y="4646077"/>
        <a:ext cx="1887813" cy="1232969"/>
      </dsp:txXfrm>
    </dsp:sp>
    <dsp:sp modelId="{41B480E8-2E5E-414B-A2A8-1439785A6F4E}">
      <dsp:nvSpPr>
        <dsp:cNvPr id="0" name=""/>
        <dsp:cNvSpPr/>
      </dsp:nvSpPr>
      <dsp:spPr>
        <a:xfrm>
          <a:off x="5457527" y="2250281"/>
          <a:ext cx="3192363" cy="523875"/>
        </a:xfrm>
        <a:custGeom>
          <a:avLst/>
          <a:gdLst/>
          <a:ahLst/>
          <a:cxnLst/>
          <a:rect l="0" t="0" r="0" b="0"/>
          <a:pathLst>
            <a:path>
              <a:moveTo>
                <a:pt x="0" y="0"/>
              </a:moveTo>
              <a:lnTo>
                <a:pt x="0" y="261937"/>
              </a:lnTo>
              <a:lnTo>
                <a:pt x="3192363" y="261937"/>
              </a:lnTo>
              <a:lnTo>
                <a:pt x="3192363" y="52387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0D2DED-2C32-4A5D-B386-470DB497869E}">
      <dsp:nvSpPr>
        <dsp:cNvPr id="0" name=""/>
        <dsp:cNvSpPr/>
      </dsp:nvSpPr>
      <dsp:spPr>
        <a:xfrm>
          <a:off x="7667625" y="2774156"/>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INFLOWS</a:t>
          </a:r>
        </a:p>
        <a:p>
          <a:pPr marL="0" lvl="0" indent="0" algn="ctr" defTabSz="1066800">
            <a:lnSpc>
              <a:spcPct val="90000"/>
            </a:lnSpc>
            <a:spcBef>
              <a:spcPct val="0"/>
            </a:spcBef>
            <a:spcAft>
              <a:spcPct val="35000"/>
            </a:spcAft>
            <a:buNone/>
          </a:pPr>
          <a:r>
            <a:rPr lang="en-US" sz="2400" b="1" kern="1200" dirty="0">
              <a:solidFill>
                <a:schemeClr val="tx1"/>
              </a:solidFill>
            </a:rPr>
            <a:t>(+VE)</a:t>
          </a:r>
        </a:p>
      </dsp:txBody>
      <dsp:txXfrm>
        <a:off x="7705984" y="2812515"/>
        <a:ext cx="1887813" cy="1232969"/>
      </dsp:txXfrm>
    </dsp:sp>
    <dsp:sp modelId="{4CF4DBFB-8B88-4822-ADFC-B203D9ED3696}">
      <dsp:nvSpPr>
        <dsp:cNvPr id="0" name=""/>
        <dsp:cNvSpPr/>
      </dsp:nvSpPr>
      <dsp:spPr>
        <a:xfrm>
          <a:off x="6096000" y="4083843"/>
          <a:ext cx="2553890" cy="523875"/>
        </a:xfrm>
        <a:custGeom>
          <a:avLst/>
          <a:gdLst/>
          <a:ahLst/>
          <a:cxnLst/>
          <a:rect l="0" t="0" r="0" b="0"/>
          <a:pathLst>
            <a:path>
              <a:moveTo>
                <a:pt x="2553890" y="0"/>
              </a:moveTo>
              <a:lnTo>
                <a:pt x="2553890" y="261937"/>
              </a:lnTo>
              <a:lnTo>
                <a:pt x="0" y="261937"/>
              </a:lnTo>
              <a:lnTo>
                <a:pt x="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845013-283B-467C-94AA-0A524FE3BDB5}">
      <dsp:nvSpPr>
        <dsp:cNvPr id="0" name=""/>
        <dsp:cNvSpPr/>
      </dsp:nvSpPr>
      <dsp:spPr>
        <a:xfrm>
          <a:off x="5113734"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Profit</a:t>
          </a:r>
        </a:p>
      </dsp:txBody>
      <dsp:txXfrm>
        <a:off x="5152093" y="4646077"/>
        <a:ext cx="1887813" cy="1232969"/>
      </dsp:txXfrm>
    </dsp:sp>
    <dsp:sp modelId="{FEC3D19E-6A70-4C0B-B96B-59B22BD9D367}">
      <dsp:nvSpPr>
        <dsp:cNvPr id="0" name=""/>
        <dsp:cNvSpPr/>
      </dsp:nvSpPr>
      <dsp:spPr>
        <a:xfrm>
          <a:off x="8604170" y="4083843"/>
          <a:ext cx="91440" cy="523875"/>
        </a:xfrm>
        <a:custGeom>
          <a:avLst/>
          <a:gdLst/>
          <a:ahLst/>
          <a:cxnLst/>
          <a:rect l="0" t="0" r="0" b="0"/>
          <a:pathLst>
            <a:path>
              <a:moveTo>
                <a:pt x="45720" y="0"/>
              </a:moveTo>
              <a:lnTo>
                <a:pt x="4572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212CB2-935D-4CDF-BF36-91BE4CD72DC1}">
      <dsp:nvSpPr>
        <dsp:cNvPr id="0" name=""/>
        <dsp:cNvSpPr/>
      </dsp:nvSpPr>
      <dsp:spPr>
        <a:xfrm>
          <a:off x="7667625"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Revenue</a:t>
          </a:r>
        </a:p>
      </dsp:txBody>
      <dsp:txXfrm>
        <a:off x="7705984" y="4646077"/>
        <a:ext cx="1887813" cy="1232969"/>
      </dsp:txXfrm>
    </dsp:sp>
    <dsp:sp modelId="{6B35F444-64BD-4334-A71F-4AC6399AA07B}">
      <dsp:nvSpPr>
        <dsp:cNvPr id="0" name=""/>
        <dsp:cNvSpPr/>
      </dsp:nvSpPr>
      <dsp:spPr>
        <a:xfrm>
          <a:off x="8649890" y="4083843"/>
          <a:ext cx="2553890" cy="523875"/>
        </a:xfrm>
        <a:custGeom>
          <a:avLst/>
          <a:gdLst/>
          <a:ahLst/>
          <a:cxnLst/>
          <a:rect l="0" t="0" r="0" b="0"/>
          <a:pathLst>
            <a:path>
              <a:moveTo>
                <a:pt x="0" y="0"/>
              </a:moveTo>
              <a:lnTo>
                <a:pt x="0" y="261937"/>
              </a:lnTo>
              <a:lnTo>
                <a:pt x="2553890" y="261937"/>
              </a:lnTo>
              <a:lnTo>
                <a:pt x="2553890" y="52387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8D9B553-E4F7-4030-AD01-17C62BB8B465}">
      <dsp:nvSpPr>
        <dsp:cNvPr id="0" name=""/>
        <dsp:cNvSpPr/>
      </dsp:nvSpPr>
      <dsp:spPr>
        <a:xfrm>
          <a:off x="10221515" y="4607718"/>
          <a:ext cx="1964531" cy="13096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Salvage Value</a:t>
          </a:r>
        </a:p>
      </dsp:txBody>
      <dsp:txXfrm>
        <a:off x="10259874" y="4646077"/>
        <a:ext cx="1887813" cy="1232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C47D19-8F0C-4C92-80FF-41FF8257897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75394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47D19-8F0C-4C92-80FF-41FF8257897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59554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47D19-8F0C-4C92-80FF-41FF8257897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379527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47D19-8F0C-4C92-80FF-41FF8257897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367981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C47D19-8F0C-4C92-80FF-41FF8257897F}"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118284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47D19-8F0C-4C92-80FF-41FF8257897F}"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174069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47D19-8F0C-4C92-80FF-41FF8257897F}"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10350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47D19-8F0C-4C92-80FF-41FF8257897F}"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88223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47D19-8F0C-4C92-80FF-41FF8257897F}"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287316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C47D19-8F0C-4C92-80FF-41FF8257897F}"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259319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C47D19-8F0C-4C92-80FF-41FF8257897F}"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CFF6-8621-4DEF-ADCE-957DA7121F0D}" type="slidenum">
              <a:rPr lang="en-US" smtClean="0"/>
              <a:t>‹#›</a:t>
            </a:fld>
            <a:endParaRPr lang="en-US"/>
          </a:p>
        </p:txBody>
      </p:sp>
    </p:spTree>
    <p:extLst>
      <p:ext uri="{BB962C8B-B14F-4D97-AF65-F5344CB8AC3E}">
        <p14:creationId xmlns:p14="http://schemas.microsoft.com/office/powerpoint/2010/main" val="301442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47D19-8F0C-4C92-80FF-41FF8257897F}" type="datetimeFigureOut">
              <a:rPr lang="en-US" smtClean="0"/>
              <a:t>9/9/2022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ACFF6-8621-4DEF-ADCE-957DA7121F0D}" type="slidenum">
              <a:rPr lang="en-US" smtClean="0"/>
              <a:t>‹#›</a:t>
            </a:fld>
            <a:endParaRPr lang="en-US"/>
          </a:p>
        </p:txBody>
      </p:sp>
    </p:spTree>
    <p:extLst>
      <p:ext uri="{BB962C8B-B14F-4D97-AF65-F5344CB8AC3E}">
        <p14:creationId xmlns:p14="http://schemas.microsoft.com/office/powerpoint/2010/main" val="176327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6618"/>
          </a:xfrm>
        </p:spPr>
        <p:txBody>
          <a:bodyPr>
            <a:normAutofit/>
          </a:bodyPr>
          <a:lstStyle/>
          <a:p>
            <a:pPr algn="ctr"/>
            <a:r>
              <a:rPr lang="en-US" sz="6000" b="1" dirty="0"/>
              <a:t>COST-REVENUE DOMINATED CASH FLOW</a:t>
            </a:r>
          </a:p>
        </p:txBody>
      </p:sp>
    </p:spTree>
    <p:extLst>
      <p:ext uri="{BB962C8B-B14F-4D97-AF65-F5344CB8AC3E}">
        <p14:creationId xmlns:p14="http://schemas.microsoft.com/office/powerpoint/2010/main" val="24288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3" y="365125"/>
            <a:ext cx="11969087" cy="6049323"/>
          </a:xfrm>
        </p:spPr>
        <p:txBody>
          <a:bodyPr>
            <a:normAutofit fontScale="90000"/>
          </a:bodyPr>
          <a:lstStyle/>
          <a:p>
            <a:pPr algn="just"/>
            <a:r>
              <a:rPr lang="en-US" b="1" dirty="0"/>
              <a:t>Production engineers of a manufacturing firm have proposed a new equipment to increase productivity of manual gas cutting operation. The initial investment is Rs 5,00,000 and equipment will have a salvage value of Rs 1,00,000 at the end of its expected life of 5 years. Increased productivity will yield an annual revenue of Rs 2,00,000 per year. If the firm’s minimum attractive rate of return is 15%; is the procurement of new equipment economically justified? Use Present worth, Annual Equivalent and Future Worth Method. </a:t>
            </a:r>
          </a:p>
        </p:txBody>
      </p:sp>
    </p:spTree>
    <p:extLst>
      <p:ext uri="{BB962C8B-B14F-4D97-AF65-F5344CB8AC3E}">
        <p14:creationId xmlns:p14="http://schemas.microsoft.com/office/powerpoint/2010/main" val="106288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0178" y="0"/>
            <a:ext cx="7873621" cy="6714699"/>
          </a:xfrm>
        </p:spPr>
        <p:txBody>
          <a:bodyPr>
            <a:normAutofit/>
          </a:bodyPr>
          <a:lstStyle/>
          <a:p>
            <a:r>
              <a:rPr lang="en-US" b="1" dirty="0"/>
              <a:t>GIVEN:-</a:t>
            </a:r>
            <a:br>
              <a:rPr lang="en-US" b="1" dirty="0"/>
            </a:br>
            <a:br>
              <a:rPr lang="en-US" b="1" dirty="0"/>
            </a:br>
            <a:r>
              <a:rPr lang="en-US" b="1" dirty="0"/>
              <a:t>P= -5,00,000</a:t>
            </a:r>
            <a:br>
              <a:rPr lang="en-US" b="1" dirty="0"/>
            </a:br>
            <a:r>
              <a:rPr lang="en-US" b="1" dirty="0"/>
              <a:t>F= 1,00,000</a:t>
            </a:r>
            <a:br>
              <a:rPr lang="en-US" b="1" dirty="0"/>
            </a:br>
            <a:r>
              <a:rPr lang="en-US" b="1" dirty="0"/>
              <a:t>N=5 YEARS</a:t>
            </a:r>
            <a:br>
              <a:rPr lang="en-US" b="1" dirty="0"/>
            </a:br>
            <a:r>
              <a:rPr lang="en-US" b="1" dirty="0"/>
              <a:t>i= 0.15</a:t>
            </a:r>
            <a:br>
              <a:rPr lang="en-US" b="1" dirty="0"/>
            </a:br>
            <a:r>
              <a:rPr lang="en-US" b="1" dirty="0"/>
              <a:t>A= 2,00,000</a:t>
            </a:r>
            <a:br>
              <a:rPr lang="en-US" b="1" dirty="0"/>
            </a:br>
            <a:br>
              <a:rPr lang="en-US" dirty="0"/>
            </a:br>
            <a:r>
              <a:rPr lang="en-US" dirty="0"/>
              <a:t>REVENUE BASED </a:t>
            </a:r>
            <a:br>
              <a:rPr lang="en-US" dirty="0"/>
            </a:br>
            <a:endParaRPr lang="en-US" dirty="0"/>
          </a:p>
        </p:txBody>
      </p:sp>
    </p:spTree>
    <p:extLst>
      <p:ext uri="{BB962C8B-B14F-4D97-AF65-F5344CB8AC3E}">
        <p14:creationId xmlns:p14="http://schemas.microsoft.com/office/powerpoint/2010/main" val="45653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48821"/>
          </a:xfrm>
        </p:spPr>
        <p:txBody>
          <a:bodyPr/>
          <a:lstStyle/>
          <a:p>
            <a:r>
              <a:rPr lang="en-US" b="1" dirty="0"/>
              <a:t>PW= -P + F          P + A            P</a:t>
            </a:r>
          </a:p>
        </p:txBody>
      </p:sp>
      <p:cxnSp>
        <p:nvCxnSpPr>
          <p:cNvPr id="4" name="Straight Arrow Connector 3"/>
          <p:cNvCxnSpPr/>
          <p:nvPr/>
        </p:nvCxnSpPr>
        <p:spPr>
          <a:xfrm>
            <a:off x="3439236" y="3070746"/>
            <a:ext cx="9416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5800298" y="3070746"/>
            <a:ext cx="1187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857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390517"/>
          </a:xfrm>
        </p:spPr>
        <p:txBody>
          <a:bodyPr>
            <a:normAutofit/>
          </a:bodyPr>
          <a:lstStyle/>
          <a:p>
            <a:r>
              <a:rPr lang="en-US" b="1" dirty="0"/>
              <a:t>PW= -5,00,000 </a:t>
            </a:r>
            <a:br>
              <a:rPr lang="en-US" b="1" dirty="0"/>
            </a:br>
            <a:r>
              <a:rPr lang="en-US" b="1" dirty="0"/>
              <a:t>                +</a:t>
            </a:r>
            <a:br>
              <a:rPr lang="en-US" b="1" dirty="0"/>
            </a:br>
            <a:r>
              <a:rPr lang="en-US" b="1" dirty="0"/>
              <a:t> 1,00,000 (P/F, 0.15,5)</a:t>
            </a:r>
            <a:br>
              <a:rPr lang="en-US" b="1" dirty="0"/>
            </a:br>
            <a:r>
              <a:rPr lang="en-US" b="1" dirty="0"/>
              <a:t>                 +</a:t>
            </a:r>
            <a:br>
              <a:rPr lang="en-US" b="1" dirty="0"/>
            </a:br>
            <a:r>
              <a:rPr lang="en-US" b="1" dirty="0"/>
              <a:t>2,00,000 (P/A, 0.15,5)</a:t>
            </a:r>
            <a:br>
              <a:rPr lang="en-US" b="1" dirty="0"/>
            </a:br>
            <a:br>
              <a:rPr lang="en-US" b="1" dirty="0"/>
            </a:br>
            <a:r>
              <a:rPr lang="en-US" b="1" dirty="0"/>
              <a:t>= 2,20,160 &gt; 0</a:t>
            </a:r>
            <a:br>
              <a:rPr lang="en-US" b="1" dirty="0"/>
            </a:br>
            <a:br>
              <a:rPr lang="en-US" b="1" dirty="0"/>
            </a:br>
            <a:r>
              <a:rPr lang="en-US" b="1" dirty="0"/>
              <a:t>It is economically justified</a:t>
            </a:r>
            <a:r>
              <a:rPr lang="en-US" dirty="0"/>
              <a:t>.</a:t>
            </a:r>
            <a:br>
              <a:rPr lang="en-US" dirty="0"/>
            </a:br>
            <a:endParaRPr lang="en-US" dirty="0"/>
          </a:p>
        </p:txBody>
      </p:sp>
    </p:spTree>
    <p:extLst>
      <p:ext uri="{BB962C8B-B14F-4D97-AF65-F5344CB8AC3E}">
        <p14:creationId xmlns:p14="http://schemas.microsoft.com/office/powerpoint/2010/main" val="163266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8762"/>
          </a:xfrm>
        </p:spPr>
        <p:txBody>
          <a:bodyPr/>
          <a:lstStyle/>
          <a:p>
            <a:r>
              <a:rPr lang="en-US" b="1" dirty="0"/>
              <a:t>FW= -P          F + F + </a:t>
            </a:r>
            <a:r>
              <a:rPr lang="en-US" b="1"/>
              <a:t>A            F </a:t>
            </a:r>
            <a:endParaRPr lang="en-US" dirty="0"/>
          </a:p>
        </p:txBody>
      </p:sp>
      <p:cxnSp>
        <p:nvCxnSpPr>
          <p:cNvPr id="4" name="Straight Arrow Connector 3"/>
          <p:cNvCxnSpPr/>
          <p:nvPr/>
        </p:nvCxnSpPr>
        <p:spPr>
          <a:xfrm>
            <a:off x="2647666" y="2497540"/>
            <a:ext cx="9416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5732059" y="2497540"/>
            <a:ext cx="12692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89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54" y="296886"/>
            <a:ext cx="10515600" cy="6363221"/>
          </a:xfrm>
        </p:spPr>
        <p:txBody>
          <a:bodyPr>
            <a:normAutofit fontScale="90000"/>
          </a:bodyPr>
          <a:lstStyle/>
          <a:p>
            <a:r>
              <a:rPr lang="en-US" b="1" dirty="0"/>
              <a:t>FW = -5,00,000 (F/P, 0.15,5)</a:t>
            </a:r>
            <a:br>
              <a:rPr lang="en-US" b="1" dirty="0"/>
            </a:br>
            <a:r>
              <a:rPr lang="en-US" b="1" dirty="0"/>
              <a:t>                  +</a:t>
            </a:r>
            <a:br>
              <a:rPr lang="en-US" b="1" dirty="0"/>
            </a:br>
            <a:r>
              <a:rPr lang="en-US" b="1" dirty="0"/>
              <a:t>            1,00,000</a:t>
            </a:r>
            <a:br>
              <a:rPr lang="en-US" b="1" dirty="0"/>
            </a:br>
            <a:r>
              <a:rPr lang="en-US" b="1" dirty="0"/>
              <a:t>                  +</a:t>
            </a:r>
            <a:br>
              <a:rPr lang="en-US" b="1" dirty="0"/>
            </a:br>
            <a:r>
              <a:rPr lang="en-US" b="1" dirty="0"/>
              <a:t>            2,00,000 (F/A, 0.15,5)</a:t>
            </a:r>
            <a:br>
              <a:rPr lang="en-US" b="1" dirty="0"/>
            </a:br>
            <a:br>
              <a:rPr lang="en-US" b="1" dirty="0"/>
            </a:br>
            <a:r>
              <a:rPr lang="en-US" b="1" dirty="0"/>
              <a:t>        = 4,42,500 &gt; 0</a:t>
            </a:r>
            <a:br>
              <a:rPr lang="en-US" b="1" dirty="0"/>
            </a:br>
            <a:br>
              <a:rPr lang="en-US" b="1" dirty="0"/>
            </a:br>
            <a:r>
              <a:rPr lang="en-US" b="1" dirty="0"/>
              <a:t>It is economically justified.</a:t>
            </a:r>
            <a:br>
              <a:rPr lang="en-US" b="1" dirty="0"/>
            </a:br>
            <a:br>
              <a:rPr lang="en-US" b="1" dirty="0"/>
            </a:br>
            <a:endParaRPr lang="en-US" b="1" dirty="0"/>
          </a:p>
        </p:txBody>
      </p:sp>
    </p:spTree>
    <p:extLst>
      <p:ext uri="{BB962C8B-B14F-4D97-AF65-F5344CB8AC3E}">
        <p14:creationId xmlns:p14="http://schemas.microsoft.com/office/powerpoint/2010/main" val="3256018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7502"/>
          </a:xfrm>
        </p:spPr>
        <p:txBody>
          <a:bodyPr/>
          <a:lstStyle/>
          <a:p>
            <a:r>
              <a:rPr lang="en-US" b="1" dirty="0"/>
              <a:t>AW= -P          A + F         A + A  </a:t>
            </a:r>
            <a:endParaRPr lang="en-US" dirty="0"/>
          </a:p>
        </p:txBody>
      </p:sp>
      <p:cxnSp>
        <p:nvCxnSpPr>
          <p:cNvPr id="4" name="Straight Arrow Connector 3"/>
          <p:cNvCxnSpPr/>
          <p:nvPr/>
        </p:nvCxnSpPr>
        <p:spPr>
          <a:xfrm>
            <a:off x="2606723" y="2852382"/>
            <a:ext cx="1119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4954137" y="2852382"/>
            <a:ext cx="9007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11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2153"/>
          </a:xfrm>
        </p:spPr>
        <p:txBody>
          <a:bodyPr>
            <a:normAutofit/>
          </a:bodyPr>
          <a:lstStyle/>
          <a:p>
            <a:r>
              <a:rPr lang="en-US" b="1" dirty="0"/>
              <a:t>AW = -5,00,000 (A/P, 0.15,5)</a:t>
            </a:r>
            <a:br>
              <a:rPr lang="en-US" b="1" dirty="0"/>
            </a:br>
            <a:r>
              <a:rPr lang="en-US" b="1" dirty="0"/>
              <a:t>                  +</a:t>
            </a:r>
            <a:br>
              <a:rPr lang="en-US" b="1" dirty="0"/>
            </a:br>
            <a:r>
              <a:rPr lang="en-US" b="1" dirty="0"/>
              <a:t>            2,00,000</a:t>
            </a:r>
            <a:br>
              <a:rPr lang="en-US" b="1" dirty="0"/>
            </a:br>
            <a:r>
              <a:rPr lang="en-US" b="1" dirty="0"/>
              <a:t>                  +</a:t>
            </a:r>
            <a:br>
              <a:rPr lang="en-US" b="1" dirty="0"/>
            </a:br>
            <a:r>
              <a:rPr lang="en-US" b="1" dirty="0"/>
              <a:t>            1,00,000 (A/F, 0.15,5)</a:t>
            </a:r>
            <a:br>
              <a:rPr lang="en-US" b="1" dirty="0"/>
            </a:br>
            <a:br>
              <a:rPr lang="en-US" b="1" dirty="0"/>
            </a:br>
            <a:r>
              <a:rPr lang="en-US" b="1" dirty="0"/>
              <a:t>        = 65,653.79525 &gt; 0</a:t>
            </a:r>
            <a:br>
              <a:rPr lang="en-US" b="1" dirty="0"/>
            </a:br>
            <a:br>
              <a:rPr lang="en-US" b="1" dirty="0"/>
            </a:br>
            <a:r>
              <a:rPr lang="en-US" b="1" dirty="0"/>
              <a:t>It is economically justified.</a:t>
            </a:r>
            <a:endParaRPr lang="en-US" dirty="0"/>
          </a:p>
        </p:txBody>
      </p:sp>
    </p:spTree>
    <p:extLst>
      <p:ext uri="{BB962C8B-B14F-4D97-AF65-F5344CB8AC3E}">
        <p14:creationId xmlns:p14="http://schemas.microsoft.com/office/powerpoint/2010/main" val="330091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50779"/>
          </a:xfrm>
        </p:spPr>
        <p:txBody>
          <a:bodyPr>
            <a:normAutofit fontScale="90000"/>
          </a:bodyPr>
          <a:lstStyle/>
          <a:p>
            <a:pPr algn="just"/>
            <a:r>
              <a:rPr lang="en-US" b="1" dirty="0"/>
              <a:t>Investment proposals A and B have the net cash flows as given in the table. Compare the Present worth of A with that of B at i=18%. Which proposal should be selected?</a:t>
            </a:r>
          </a:p>
        </p:txBody>
      </p:sp>
      <p:graphicFrame>
        <p:nvGraphicFramePr>
          <p:cNvPr id="3" name="Table 2"/>
          <p:cNvGraphicFramePr>
            <a:graphicFrameLocks noGrp="1"/>
          </p:cNvGraphicFramePr>
          <p:nvPr>
            <p:extLst>
              <p:ext uri="{D42A27DB-BD31-4B8C-83A1-F6EECF244321}">
                <p14:modId xmlns:p14="http://schemas.microsoft.com/office/powerpoint/2010/main" val="333208039"/>
              </p:ext>
            </p:extLst>
          </p:nvPr>
        </p:nvGraphicFramePr>
        <p:xfrm>
          <a:off x="2031999" y="3230854"/>
          <a:ext cx="8128002" cy="111252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399216149"/>
                    </a:ext>
                  </a:extLst>
                </a:gridCol>
                <a:gridCol w="1354667">
                  <a:extLst>
                    <a:ext uri="{9D8B030D-6E8A-4147-A177-3AD203B41FA5}">
                      <a16:colId xmlns:a16="http://schemas.microsoft.com/office/drawing/2014/main" val="3618967052"/>
                    </a:ext>
                  </a:extLst>
                </a:gridCol>
                <a:gridCol w="1354667">
                  <a:extLst>
                    <a:ext uri="{9D8B030D-6E8A-4147-A177-3AD203B41FA5}">
                      <a16:colId xmlns:a16="http://schemas.microsoft.com/office/drawing/2014/main" val="1269285106"/>
                    </a:ext>
                  </a:extLst>
                </a:gridCol>
                <a:gridCol w="1354667">
                  <a:extLst>
                    <a:ext uri="{9D8B030D-6E8A-4147-A177-3AD203B41FA5}">
                      <a16:colId xmlns:a16="http://schemas.microsoft.com/office/drawing/2014/main" val="3289187550"/>
                    </a:ext>
                  </a:extLst>
                </a:gridCol>
                <a:gridCol w="1354667">
                  <a:extLst>
                    <a:ext uri="{9D8B030D-6E8A-4147-A177-3AD203B41FA5}">
                      <a16:colId xmlns:a16="http://schemas.microsoft.com/office/drawing/2014/main" val="2904732109"/>
                    </a:ext>
                  </a:extLst>
                </a:gridCol>
                <a:gridCol w="1354667">
                  <a:extLst>
                    <a:ext uri="{9D8B030D-6E8A-4147-A177-3AD203B41FA5}">
                      <a16:colId xmlns:a16="http://schemas.microsoft.com/office/drawing/2014/main" val="1299389525"/>
                    </a:ext>
                  </a:extLst>
                </a:gridCol>
              </a:tblGrid>
              <a:tr h="370840">
                <a:tc>
                  <a:txBody>
                    <a:bodyPr/>
                    <a:lstStyle/>
                    <a:p>
                      <a:r>
                        <a:rPr lang="en-US" dirty="0"/>
                        <a:t>PROPOSAL</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52781346"/>
                  </a:ext>
                </a:extLst>
              </a:tr>
              <a:tr h="370840">
                <a:tc>
                  <a:txBody>
                    <a:bodyPr/>
                    <a:lstStyle/>
                    <a:p>
                      <a:r>
                        <a:rPr lang="en-US" dirty="0"/>
                        <a:t>A</a:t>
                      </a:r>
                    </a:p>
                  </a:txBody>
                  <a:tcPr/>
                </a:tc>
                <a:tc>
                  <a:txBody>
                    <a:bodyPr/>
                    <a:lstStyle/>
                    <a:p>
                      <a:r>
                        <a:rPr lang="en-US" dirty="0"/>
                        <a:t>-10,000</a:t>
                      </a:r>
                    </a:p>
                  </a:txBody>
                  <a:tcPr/>
                </a:tc>
                <a:tc>
                  <a:txBody>
                    <a:bodyPr/>
                    <a:lstStyle/>
                    <a:p>
                      <a:r>
                        <a:rPr lang="en-US" dirty="0"/>
                        <a:t>3000</a:t>
                      </a:r>
                    </a:p>
                  </a:txBody>
                  <a:tcPr/>
                </a:tc>
                <a:tc>
                  <a:txBody>
                    <a:bodyPr/>
                    <a:lstStyle/>
                    <a:p>
                      <a:r>
                        <a:rPr lang="en-US" dirty="0"/>
                        <a:t>3000</a:t>
                      </a:r>
                    </a:p>
                  </a:txBody>
                  <a:tcPr/>
                </a:tc>
                <a:tc>
                  <a:txBody>
                    <a:bodyPr/>
                    <a:lstStyle/>
                    <a:p>
                      <a:r>
                        <a:rPr lang="en-US" dirty="0"/>
                        <a:t>7000</a:t>
                      </a:r>
                    </a:p>
                  </a:txBody>
                  <a:tcPr/>
                </a:tc>
                <a:tc>
                  <a:txBody>
                    <a:bodyPr/>
                    <a:lstStyle/>
                    <a:p>
                      <a:r>
                        <a:rPr lang="en-US" dirty="0"/>
                        <a:t>6000</a:t>
                      </a:r>
                    </a:p>
                  </a:txBody>
                  <a:tcPr/>
                </a:tc>
                <a:extLst>
                  <a:ext uri="{0D108BD9-81ED-4DB2-BD59-A6C34878D82A}">
                    <a16:rowId xmlns:a16="http://schemas.microsoft.com/office/drawing/2014/main" val="1952858876"/>
                  </a:ext>
                </a:extLst>
              </a:tr>
              <a:tr h="370840">
                <a:tc>
                  <a:txBody>
                    <a:bodyPr/>
                    <a:lstStyle/>
                    <a:p>
                      <a:r>
                        <a:rPr lang="en-US" dirty="0"/>
                        <a:t>B</a:t>
                      </a:r>
                    </a:p>
                  </a:txBody>
                  <a:tcPr/>
                </a:tc>
                <a:tc>
                  <a:txBody>
                    <a:bodyPr/>
                    <a:lstStyle/>
                    <a:p>
                      <a:r>
                        <a:rPr lang="en-US" dirty="0"/>
                        <a:t>-10,000</a:t>
                      </a:r>
                    </a:p>
                  </a:txBody>
                  <a:tcPr/>
                </a:tc>
                <a:tc>
                  <a:txBody>
                    <a:bodyPr/>
                    <a:lstStyle/>
                    <a:p>
                      <a:r>
                        <a:rPr lang="en-US" dirty="0"/>
                        <a:t>6000</a:t>
                      </a:r>
                    </a:p>
                  </a:txBody>
                  <a:tcPr/>
                </a:tc>
                <a:tc>
                  <a:txBody>
                    <a:bodyPr/>
                    <a:lstStyle/>
                    <a:p>
                      <a:r>
                        <a:rPr lang="en-US" dirty="0"/>
                        <a:t>6000</a:t>
                      </a:r>
                    </a:p>
                  </a:txBody>
                  <a:tcPr/>
                </a:tc>
                <a:tc>
                  <a:txBody>
                    <a:bodyPr/>
                    <a:lstStyle/>
                    <a:p>
                      <a:r>
                        <a:rPr lang="en-US" dirty="0"/>
                        <a:t>3000</a:t>
                      </a:r>
                    </a:p>
                  </a:txBody>
                  <a:tcPr/>
                </a:tc>
                <a:tc>
                  <a:txBody>
                    <a:bodyPr/>
                    <a:lstStyle/>
                    <a:p>
                      <a:r>
                        <a:rPr lang="en-US" dirty="0"/>
                        <a:t>3000</a:t>
                      </a:r>
                    </a:p>
                  </a:txBody>
                  <a:tcPr/>
                </a:tc>
                <a:extLst>
                  <a:ext uri="{0D108BD9-81ED-4DB2-BD59-A6C34878D82A}">
                    <a16:rowId xmlns:a16="http://schemas.microsoft.com/office/drawing/2014/main" val="1601820735"/>
                  </a:ext>
                </a:extLst>
              </a:tr>
            </a:tbl>
          </a:graphicData>
        </a:graphic>
      </p:graphicFrame>
    </p:spTree>
    <p:extLst>
      <p:ext uri="{BB962C8B-B14F-4D97-AF65-F5344CB8AC3E}">
        <p14:creationId xmlns:p14="http://schemas.microsoft.com/office/powerpoint/2010/main" val="154697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58000"/>
          </a:xfrm>
        </p:spPr>
        <p:txBody>
          <a:bodyPr>
            <a:noAutofit/>
          </a:bodyPr>
          <a:lstStyle/>
          <a:p>
            <a:pPr algn="ctr"/>
            <a:br>
              <a:rPr lang="en-US" sz="2800" b="1" dirty="0"/>
            </a:br>
            <a:r>
              <a:rPr lang="en-US" sz="2800" b="1" dirty="0"/>
              <a:t>For A:</a:t>
            </a:r>
            <a:br>
              <a:rPr lang="en-US" sz="2800" b="1" dirty="0"/>
            </a:br>
            <a:r>
              <a:rPr lang="en-US" sz="2800" b="1" dirty="0"/>
              <a:t>P=-10,000</a:t>
            </a:r>
            <a:br>
              <a:rPr lang="en-US" sz="2800" b="1" dirty="0"/>
            </a:br>
            <a:r>
              <a:rPr lang="en-US" sz="2800" b="1" dirty="0"/>
              <a:t>R=0.18</a:t>
            </a:r>
            <a:br>
              <a:rPr lang="en-US" sz="2800" b="1" dirty="0"/>
            </a:br>
            <a:r>
              <a:rPr lang="en-US" sz="2800" b="1" dirty="0"/>
              <a:t>F1=3000</a:t>
            </a:r>
            <a:br>
              <a:rPr lang="en-US" sz="2800" b="1" dirty="0"/>
            </a:br>
            <a:r>
              <a:rPr lang="en-US" sz="2800" b="1" dirty="0"/>
              <a:t>F2=3000</a:t>
            </a:r>
            <a:br>
              <a:rPr lang="en-US" sz="2800" b="1" dirty="0"/>
            </a:br>
            <a:r>
              <a:rPr lang="en-US" sz="2800" b="1" dirty="0"/>
              <a:t>F3=7000</a:t>
            </a:r>
            <a:br>
              <a:rPr lang="en-US" sz="2800" b="1" dirty="0"/>
            </a:br>
            <a:r>
              <a:rPr lang="en-US" sz="2800" b="1" dirty="0"/>
              <a:t>F4=6000</a:t>
            </a:r>
            <a:br>
              <a:rPr lang="en-US" sz="2800" b="1" dirty="0"/>
            </a:br>
            <a:br>
              <a:rPr lang="en-US" sz="2800" b="1" dirty="0"/>
            </a:br>
            <a:r>
              <a:rPr lang="en-US" sz="2800" b="1" dirty="0"/>
              <a:t>FOR B:</a:t>
            </a:r>
            <a:br>
              <a:rPr lang="en-US" sz="2800" b="1" dirty="0"/>
            </a:br>
            <a:r>
              <a:rPr lang="en-US" sz="2800" b="1" dirty="0"/>
              <a:t>P=-10,000</a:t>
            </a:r>
            <a:br>
              <a:rPr lang="en-US" sz="2800" b="1" dirty="0"/>
            </a:br>
            <a:r>
              <a:rPr lang="en-US" sz="2800" b="1" dirty="0"/>
              <a:t>R=0.18</a:t>
            </a:r>
            <a:br>
              <a:rPr lang="en-US" sz="2800" b="1" dirty="0"/>
            </a:br>
            <a:r>
              <a:rPr lang="en-US" sz="2800" b="1" dirty="0"/>
              <a:t>F1=6000</a:t>
            </a:r>
            <a:br>
              <a:rPr lang="en-US" sz="2800" b="1" dirty="0"/>
            </a:br>
            <a:r>
              <a:rPr lang="en-US" sz="2800" b="1" dirty="0"/>
              <a:t>F2=6000</a:t>
            </a:r>
            <a:br>
              <a:rPr lang="en-US" sz="2800" b="1" dirty="0"/>
            </a:br>
            <a:r>
              <a:rPr lang="en-US" sz="2800" b="1" dirty="0"/>
              <a:t>F3=3000</a:t>
            </a:r>
            <a:br>
              <a:rPr lang="en-US" sz="2800" b="1" dirty="0"/>
            </a:br>
            <a:r>
              <a:rPr lang="en-US" sz="2800" b="1" dirty="0"/>
              <a:t>F4=3000</a:t>
            </a:r>
            <a:br>
              <a:rPr lang="en-US" sz="2400" b="1" dirty="0"/>
            </a:br>
            <a:r>
              <a:rPr lang="en-US" sz="2400" b="1" dirty="0"/>
              <a:t>REVENUE BASED </a:t>
            </a:r>
            <a:br>
              <a:rPr lang="en-US" sz="2400" b="1" dirty="0"/>
            </a:br>
            <a:endParaRPr lang="en-US" sz="2400" b="1" dirty="0"/>
          </a:p>
        </p:txBody>
      </p:sp>
    </p:spTree>
    <p:extLst>
      <p:ext uri="{BB962C8B-B14F-4D97-AF65-F5344CB8AC3E}">
        <p14:creationId xmlns:p14="http://schemas.microsoft.com/office/powerpoint/2010/main" val="228939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1019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6869"/>
          </a:xfrm>
        </p:spPr>
        <p:txBody>
          <a:bodyPr>
            <a:normAutofit fontScale="90000"/>
          </a:bodyPr>
          <a:lstStyle/>
          <a:p>
            <a:r>
              <a:rPr lang="en-US" b="1" dirty="0"/>
              <a:t>PW(A)= -10,000 </a:t>
            </a:r>
            <a:br>
              <a:rPr lang="en-US" b="1" dirty="0"/>
            </a:br>
            <a:r>
              <a:rPr lang="en-US" b="1" dirty="0"/>
              <a:t>+ </a:t>
            </a:r>
            <a:br>
              <a:rPr lang="en-US" b="1" dirty="0"/>
            </a:br>
            <a:r>
              <a:rPr lang="en-US" b="1" dirty="0"/>
              <a:t>3000(P/F, 0.18, 1)</a:t>
            </a:r>
            <a:br>
              <a:rPr lang="en-US" b="1" dirty="0"/>
            </a:br>
            <a:r>
              <a:rPr lang="en-US" b="1" dirty="0"/>
              <a:t> + </a:t>
            </a:r>
            <a:br>
              <a:rPr lang="en-US" b="1" dirty="0"/>
            </a:br>
            <a:r>
              <a:rPr lang="en-US" b="1" dirty="0"/>
              <a:t>3000(P/F, 0.18, 2) </a:t>
            </a:r>
            <a:br>
              <a:rPr lang="en-US" b="1" dirty="0"/>
            </a:br>
            <a:r>
              <a:rPr lang="en-US" b="1" dirty="0"/>
              <a:t>+</a:t>
            </a:r>
            <a:br>
              <a:rPr lang="en-US" b="1" dirty="0"/>
            </a:br>
            <a:r>
              <a:rPr lang="en-US" b="1" dirty="0"/>
              <a:t> 7000(P/F, 0.18, 3) </a:t>
            </a:r>
            <a:br>
              <a:rPr lang="en-US" b="1" dirty="0"/>
            </a:br>
            <a:r>
              <a:rPr lang="en-US" b="1" dirty="0"/>
              <a:t>+ </a:t>
            </a:r>
            <a:br>
              <a:rPr lang="en-US" b="1" dirty="0"/>
            </a:br>
            <a:r>
              <a:rPr lang="en-US" b="1" dirty="0"/>
              <a:t>6000(P/F, 0.18, 4) </a:t>
            </a:r>
            <a:br>
              <a:rPr lang="en-US" b="1" dirty="0"/>
            </a:br>
            <a:r>
              <a:rPr lang="en-US" b="1" dirty="0"/>
              <a:t>=</a:t>
            </a:r>
            <a:br>
              <a:rPr lang="en-US" b="1" dirty="0"/>
            </a:br>
            <a:r>
              <a:rPr lang="en-US" b="1" dirty="0"/>
              <a:t>Rs 2052.10</a:t>
            </a:r>
          </a:p>
        </p:txBody>
      </p:sp>
    </p:spTree>
    <p:extLst>
      <p:ext uri="{BB962C8B-B14F-4D97-AF65-F5344CB8AC3E}">
        <p14:creationId xmlns:p14="http://schemas.microsoft.com/office/powerpoint/2010/main" val="362136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0517"/>
          </a:xfrm>
        </p:spPr>
        <p:txBody>
          <a:bodyPr>
            <a:normAutofit fontScale="90000"/>
          </a:bodyPr>
          <a:lstStyle/>
          <a:p>
            <a:r>
              <a:rPr lang="en-US" dirty="0"/>
              <a:t>PW(B)= -10,000</a:t>
            </a:r>
            <a:br>
              <a:rPr lang="en-US" dirty="0"/>
            </a:br>
            <a:r>
              <a:rPr lang="en-US" dirty="0"/>
              <a:t>+</a:t>
            </a:r>
            <a:br>
              <a:rPr lang="en-US" dirty="0"/>
            </a:br>
            <a:r>
              <a:rPr lang="en-US" dirty="0"/>
              <a:t>6000(P/F, 0.18, 1)</a:t>
            </a:r>
            <a:br>
              <a:rPr lang="en-US" dirty="0"/>
            </a:br>
            <a:r>
              <a:rPr lang="en-US" dirty="0"/>
              <a:t>+</a:t>
            </a:r>
            <a:br>
              <a:rPr lang="en-US" dirty="0"/>
            </a:br>
            <a:r>
              <a:rPr lang="en-US" dirty="0"/>
              <a:t>6000(P/F, 0.18, 2)</a:t>
            </a:r>
            <a:br>
              <a:rPr lang="en-US" dirty="0"/>
            </a:br>
            <a:r>
              <a:rPr lang="en-US" dirty="0"/>
              <a:t>+</a:t>
            </a:r>
            <a:br>
              <a:rPr lang="en-US" dirty="0"/>
            </a:br>
            <a:r>
              <a:rPr lang="en-US" dirty="0"/>
              <a:t>3000(P/F, 0.18, 3)</a:t>
            </a:r>
            <a:br>
              <a:rPr lang="en-US" dirty="0"/>
            </a:br>
            <a:r>
              <a:rPr lang="en-US" dirty="0"/>
              <a:t>+</a:t>
            </a:r>
            <a:br>
              <a:rPr lang="en-US" dirty="0"/>
            </a:br>
            <a:r>
              <a:rPr lang="en-US" dirty="0"/>
              <a:t>3000(P/F, 0.18, 4)</a:t>
            </a:r>
            <a:br>
              <a:rPr lang="en-US" dirty="0"/>
            </a:br>
            <a:r>
              <a:rPr lang="en-US" dirty="0"/>
              <a:t>=</a:t>
            </a:r>
            <a:br>
              <a:rPr lang="en-US" dirty="0"/>
            </a:br>
            <a:r>
              <a:rPr lang="en-US" dirty="0"/>
              <a:t>Rs 2767.40 . B will be selected.</a:t>
            </a:r>
          </a:p>
        </p:txBody>
      </p:sp>
    </p:spTree>
    <p:extLst>
      <p:ext uri="{BB962C8B-B14F-4D97-AF65-F5344CB8AC3E}">
        <p14:creationId xmlns:p14="http://schemas.microsoft.com/office/powerpoint/2010/main" val="328208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85800"/>
          </a:xfrm>
        </p:spPr>
        <p:txBody>
          <a:bodyPr>
            <a:normAutofit/>
          </a:bodyPr>
          <a:lstStyle/>
          <a:p>
            <a:pPr algn="just"/>
            <a:r>
              <a:rPr lang="en-US" b="1" dirty="0"/>
              <a:t>A granite company is planning to buy a fully automated granite cutting machine. If it is purchased under installment basis, the company has to pay 25% of the cost (cost = </a:t>
            </a:r>
            <a:r>
              <a:rPr lang="en-US" b="1" dirty="0" err="1"/>
              <a:t>Rs</a:t>
            </a:r>
            <a:r>
              <a:rPr lang="en-US" b="1" dirty="0"/>
              <a:t> 16,00,000) at the time of purchase and the remaining amount in 10 annual equal installments of Rs 2,00,000 each. Suggest the best alternative for the company using present worth basis at i=18%</a:t>
            </a:r>
          </a:p>
        </p:txBody>
      </p:sp>
    </p:spTree>
    <p:extLst>
      <p:ext uri="{BB962C8B-B14F-4D97-AF65-F5344CB8AC3E}">
        <p14:creationId xmlns:p14="http://schemas.microsoft.com/office/powerpoint/2010/main" val="210693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0141"/>
          </a:xfrm>
        </p:spPr>
        <p:txBody>
          <a:bodyPr/>
          <a:lstStyle/>
          <a:p>
            <a:r>
              <a:rPr lang="en-US" b="1" dirty="0"/>
              <a:t>P= 4,00,000</a:t>
            </a:r>
            <a:br>
              <a:rPr lang="en-US" b="1" dirty="0"/>
            </a:br>
            <a:r>
              <a:rPr lang="en-US" b="1" dirty="0"/>
              <a:t>A=2,00,000</a:t>
            </a:r>
            <a:br>
              <a:rPr lang="en-US" b="1" dirty="0"/>
            </a:br>
            <a:r>
              <a:rPr lang="en-US" b="1" dirty="0"/>
              <a:t>R=0.18</a:t>
            </a:r>
            <a:br>
              <a:rPr lang="en-US" b="1" dirty="0"/>
            </a:br>
            <a:r>
              <a:rPr lang="en-US" b="1" dirty="0"/>
              <a:t>N=10</a:t>
            </a:r>
            <a:br>
              <a:rPr lang="en-US" b="1" dirty="0"/>
            </a:br>
            <a:br>
              <a:rPr lang="en-US" b="1" dirty="0"/>
            </a:br>
            <a:r>
              <a:rPr lang="en-US" b="1" dirty="0"/>
              <a:t>COST BASED</a:t>
            </a:r>
            <a:br>
              <a:rPr lang="en-US" b="1" dirty="0"/>
            </a:br>
            <a:endParaRPr lang="en-US" b="1" dirty="0"/>
          </a:p>
        </p:txBody>
      </p:sp>
    </p:spTree>
    <p:extLst>
      <p:ext uri="{BB962C8B-B14F-4D97-AF65-F5344CB8AC3E}">
        <p14:creationId xmlns:p14="http://schemas.microsoft.com/office/powerpoint/2010/main" val="407043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12845"/>
          </a:xfrm>
        </p:spPr>
        <p:txBody>
          <a:bodyPr>
            <a:normAutofit/>
          </a:bodyPr>
          <a:lstStyle/>
          <a:p>
            <a:r>
              <a:rPr lang="en-US" b="1" dirty="0"/>
              <a:t>PW= 2,00,000 (P/A, 0.18,10) </a:t>
            </a:r>
            <a:br>
              <a:rPr lang="en-US" b="1" dirty="0"/>
            </a:br>
            <a:r>
              <a:rPr lang="en-US" b="1" dirty="0"/>
              <a:t>                         +</a:t>
            </a:r>
            <a:br>
              <a:rPr lang="en-US" b="1" dirty="0"/>
            </a:br>
            <a:r>
              <a:rPr lang="en-US" b="1" dirty="0"/>
              <a:t>                   4,00,000</a:t>
            </a:r>
            <a:br>
              <a:rPr lang="en-US" b="1" dirty="0"/>
            </a:br>
            <a:br>
              <a:rPr lang="en-US" b="1" dirty="0"/>
            </a:br>
            <a:r>
              <a:rPr lang="en-US" b="1" dirty="0"/>
              <a:t>      = Rs 12,98,820</a:t>
            </a:r>
            <a:br>
              <a:rPr lang="en-US" b="1" dirty="0"/>
            </a:br>
            <a:r>
              <a:rPr lang="en-US" b="1" dirty="0"/>
              <a:t>second option is selected.</a:t>
            </a:r>
          </a:p>
        </p:txBody>
      </p:sp>
    </p:spTree>
    <p:extLst>
      <p:ext uri="{BB962C8B-B14F-4D97-AF65-F5344CB8AC3E}">
        <p14:creationId xmlns:p14="http://schemas.microsoft.com/office/powerpoint/2010/main" val="426042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2469"/>
          </a:xfrm>
        </p:spPr>
        <p:txBody>
          <a:bodyPr>
            <a:normAutofit/>
          </a:bodyPr>
          <a:lstStyle/>
          <a:p>
            <a:pPr algn="just"/>
            <a:r>
              <a:rPr lang="en-US" b="1" dirty="0"/>
              <a:t>A finance company advertises two investment plans. In plan I, company pays Rs 12,000 after 15 years for every 1000 invested now. In plan II, for every Rs 1000 invested now, the company pays Rs 4000 at the end of 10</a:t>
            </a:r>
            <a:r>
              <a:rPr lang="en-US" b="1" baseline="30000" dirty="0"/>
              <a:t>th</a:t>
            </a:r>
            <a:r>
              <a:rPr lang="en-US" b="1" dirty="0"/>
              <a:t> year and Rs 4000 at the end of 15</a:t>
            </a:r>
            <a:r>
              <a:rPr lang="en-US" b="1" baseline="30000" dirty="0"/>
              <a:t>th</a:t>
            </a:r>
            <a:r>
              <a:rPr lang="en-US" b="1" dirty="0"/>
              <a:t> year. Select the best alternative plan from investor’s point of view by using present worth amount. (i= 12%)</a:t>
            </a:r>
          </a:p>
        </p:txBody>
      </p:sp>
    </p:spTree>
    <p:extLst>
      <p:ext uri="{BB962C8B-B14F-4D97-AF65-F5344CB8AC3E}">
        <p14:creationId xmlns:p14="http://schemas.microsoft.com/office/powerpoint/2010/main" val="568024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2153"/>
          </a:xfrm>
        </p:spPr>
        <p:txBody>
          <a:bodyPr>
            <a:normAutofit fontScale="90000"/>
          </a:bodyPr>
          <a:lstStyle/>
          <a:p>
            <a:pPr algn="ctr"/>
            <a:r>
              <a:rPr lang="en-US" b="1" dirty="0"/>
              <a:t>Plan l: </a:t>
            </a:r>
            <a:br>
              <a:rPr lang="en-US" b="1" dirty="0"/>
            </a:br>
            <a:r>
              <a:rPr lang="en-US" b="1" dirty="0"/>
              <a:t>P= -1000</a:t>
            </a:r>
            <a:br>
              <a:rPr lang="en-US" b="1" dirty="0"/>
            </a:br>
            <a:r>
              <a:rPr lang="en-US" b="1" dirty="0"/>
              <a:t>F=12,000</a:t>
            </a:r>
            <a:br>
              <a:rPr lang="en-US" b="1" dirty="0"/>
            </a:br>
            <a:r>
              <a:rPr lang="en-US" b="1" dirty="0"/>
              <a:t>R=0.12</a:t>
            </a:r>
            <a:br>
              <a:rPr lang="en-US" b="1" dirty="0"/>
            </a:br>
            <a:r>
              <a:rPr lang="en-US" b="1" dirty="0"/>
              <a:t>N=15</a:t>
            </a:r>
            <a:br>
              <a:rPr lang="en-US" b="1" dirty="0"/>
            </a:br>
            <a:br>
              <a:rPr lang="en-US" b="1" dirty="0"/>
            </a:br>
            <a:r>
              <a:rPr lang="en-US" b="1" dirty="0"/>
              <a:t>Plan II:</a:t>
            </a:r>
            <a:br>
              <a:rPr lang="en-US" b="1" dirty="0"/>
            </a:br>
            <a:r>
              <a:rPr lang="en-US" b="1" dirty="0"/>
              <a:t>P= -1000</a:t>
            </a:r>
            <a:br>
              <a:rPr lang="en-US" b="1" dirty="0"/>
            </a:br>
            <a:r>
              <a:rPr lang="en-US" b="1" dirty="0"/>
              <a:t>F1= 4000, N=10</a:t>
            </a:r>
            <a:br>
              <a:rPr lang="en-US" b="1" dirty="0"/>
            </a:br>
            <a:r>
              <a:rPr lang="en-US" b="1" dirty="0"/>
              <a:t>F2= 4000, N=15</a:t>
            </a:r>
            <a:br>
              <a:rPr lang="en-US" b="1" dirty="0"/>
            </a:br>
            <a:r>
              <a:rPr lang="en-US" b="1" dirty="0"/>
              <a:t>R=0.12</a:t>
            </a:r>
            <a:br>
              <a:rPr lang="en-US" b="1" dirty="0"/>
            </a:br>
            <a:r>
              <a:rPr lang="en-US" b="1" dirty="0"/>
              <a:t>N=15</a:t>
            </a:r>
          </a:p>
        </p:txBody>
      </p:sp>
    </p:spTree>
    <p:extLst>
      <p:ext uri="{BB962C8B-B14F-4D97-AF65-F5344CB8AC3E}">
        <p14:creationId xmlns:p14="http://schemas.microsoft.com/office/powerpoint/2010/main" val="3342331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6858000"/>
          </a:xfrm>
        </p:spPr>
        <p:txBody>
          <a:bodyPr>
            <a:noAutofit/>
          </a:bodyPr>
          <a:lstStyle/>
          <a:p>
            <a:r>
              <a:rPr lang="en-US" sz="3600" b="1" dirty="0"/>
              <a:t>PW: -1000 </a:t>
            </a:r>
            <a:br>
              <a:rPr lang="en-US" sz="3600" b="1" dirty="0"/>
            </a:br>
            <a:r>
              <a:rPr lang="en-US" sz="3600" b="1" dirty="0"/>
              <a:t>          +</a:t>
            </a:r>
            <a:br>
              <a:rPr lang="en-US" sz="3600" b="1" dirty="0"/>
            </a:br>
            <a:r>
              <a:rPr lang="en-US" sz="3600" b="1" dirty="0"/>
              <a:t>         12,000(P/F, 0.12,15)</a:t>
            </a:r>
            <a:br>
              <a:rPr lang="en-US" sz="3600" b="1" dirty="0"/>
            </a:br>
            <a:r>
              <a:rPr lang="en-US" sz="3600" b="1" dirty="0"/>
              <a:t>          =</a:t>
            </a:r>
            <a:br>
              <a:rPr lang="en-US" sz="3600" b="1" dirty="0"/>
            </a:br>
            <a:r>
              <a:rPr lang="en-US" sz="3600" b="1" dirty="0"/>
              <a:t>         Rs 1192.40</a:t>
            </a:r>
            <a:br>
              <a:rPr lang="en-US" sz="3600" b="1" dirty="0"/>
            </a:br>
            <a:r>
              <a:rPr lang="en-US" sz="3600" b="1" dirty="0"/>
              <a:t>PW: -1000</a:t>
            </a:r>
            <a:br>
              <a:rPr lang="en-US" sz="3600" b="1" dirty="0"/>
            </a:br>
            <a:r>
              <a:rPr lang="en-US" sz="3600" b="1" dirty="0"/>
              <a:t>         +</a:t>
            </a:r>
            <a:br>
              <a:rPr lang="en-US" sz="3600" b="1" dirty="0"/>
            </a:br>
            <a:r>
              <a:rPr lang="en-US" sz="3600" b="1" dirty="0"/>
              <a:t>        4000(P/F, 0.12,10)</a:t>
            </a:r>
            <a:br>
              <a:rPr lang="en-US" sz="3600" b="1" dirty="0"/>
            </a:br>
            <a:r>
              <a:rPr lang="en-US" sz="3600" b="1" dirty="0"/>
              <a:t>         +</a:t>
            </a:r>
            <a:br>
              <a:rPr lang="en-US" sz="3600" b="1" dirty="0"/>
            </a:br>
            <a:r>
              <a:rPr lang="en-US" sz="3600" b="1" dirty="0"/>
              <a:t>        4,000(P/F, 0.12,15)</a:t>
            </a:r>
            <a:br>
              <a:rPr lang="en-US" sz="3600" b="1" dirty="0"/>
            </a:br>
            <a:r>
              <a:rPr lang="en-US" sz="3600" b="1" dirty="0"/>
              <a:t>        =</a:t>
            </a:r>
            <a:br>
              <a:rPr lang="en-US" sz="3600" b="1" dirty="0"/>
            </a:br>
            <a:r>
              <a:rPr lang="en-US" sz="3600" b="1" dirty="0"/>
              <a:t>        Rs 1018.8</a:t>
            </a:r>
            <a:br>
              <a:rPr lang="en-US" sz="3600" b="1" dirty="0"/>
            </a:br>
            <a:r>
              <a:rPr lang="en-US" sz="3600" b="1" dirty="0"/>
              <a:t>Plan 1 is selected. </a:t>
            </a:r>
            <a:br>
              <a:rPr lang="en-US" sz="3600" b="1" dirty="0"/>
            </a:br>
            <a:endParaRPr lang="en-US" sz="3600" b="1" dirty="0"/>
          </a:p>
        </p:txBody>
      </p:sp>
    </p:spTree>
    <p:extLst>
      <p:ext uri="{BB962C8B-B14F-4D97-AF65-F5344CB8AC3E}">
        <p14:creationId xmlns:p14="http://schemas.microsoft.com/office/powerpoint/2010/main" val="287549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302757"/>
          </a:xfrm>
        </p:spPr>
        <p:txBody>
          <a:bodyPr>
            <a:normAutofit fontScale="90000"/>
          </a:bodyPr>
          <a:lstStyle/>
          <a:p>
            <a:pPr algn="just"/>
            <a:r>
              <a:rPr lang="en-US" b="1" dirty="0"/>
              <a:t>A man owns a corner flat. He must decide which of the several alternatives to select in trying to obtain a desirable return on his investment. After much study and calculations, he decides that the two best alternatives are as given below. Which one will be selected based on Future worth analysis? (i= 12%)</a:t>
            </a:r>
          </a:p>
        </p:txBody>
      </p:sp>
      <p:graphicFrame>
        <p:nvGraphicFramePr>
          <p:cNvPr id="3" name="Table 2"/>
          <p:cNvGraphicFramePr>
            <a:graphicFrameLocks noGrp="1"/>
          </p:cNvGraphicFramePr>
          <p:nvPr>
            <p:extLst>
              <p:ext uri="{D42A27DB-BD31-4B8C-83A1-F6EECF244321}">
                <p14:modId xmlns:p14="http://schemas.microsoft.com/office/powerpoint/2010/main" val="3448872970"/>
              </p:ext>
            </p:extLst>
          </p:nvPr>
        </p:nvGraphicFramePr>
        <p:xfrm>
          <a:off x="791570" y="3626639"/>
          <a:ext cx="10508775" cy="2286000"/>
        </p:xfrm>
        <a:graphic>
          <a:graphicData uri="http://schemas.openxmlformats.org/drawingml/2006/table">
            <a:tbl>
              <a:tblPr firstRow="1" bandRow="1">
                <a:tableStyleId>{00A15C55-8517-42AA-B614-E9B94910E393}</a:tableStyleId>
              </a:tblPr>
              <a:tblGrid>
                <a:gridCol w="3502925">
                  <a:extLst>
                    <a:ext uri="{9D8B030D-6E8A-4147-A177-3AD203B41FA5}">
                      <a16:colId xmlns:a16="http://schemas.microsoft.com/office/drawing/2014/main" val="1163174482"/>
                    </a:ext>
                  </a:extLst>
                </a:gridCol>
                <a:gridCol w="3502925">
                  <a:extLst>
                    <a:ext uri="{9D8B030D-6E8A-4147-A177-3AD203B41FA5}">
                      <a16:colId xmlns:a16="http://schemas.microsoft.com/office/drawing/2014/main" val="3388037797"/>
                    </a:ext>
                  </a:extLst>
                </a:gridCol>
                <a:gridCol w="3502925">
                  <a:extLst>
                    <a:ext uri="{9D8B030D-6E8A-4147-A177-3AD203B41FA5}">
                      <a16:colId xmlns:a16="http://schemas.microsoft.com/office/drawing/2014/main" val="2144443468"/>
                    </a:ext>
                  </a:extLst>
                </a:gridCol>
              </a:tblGrid>
              <a:tr h="370840">
                <a:tc>
                  <a:txBody>
                    <a:bodyPr/>
                    <a:lstStyle/>
                    <a:p>
                      <a:endParaRPr lang="en-US" sz="2400" b="1" dirty="0">
                        <a:solidFill>
                          <a:schemeClr val="tx1"/>
                        </a:solidFill>
                      </a:endParaRPr>
                    </a:p>
                  </a:txBody>
                  <a:tcPr/>
                </a:tc>
                <a:tc>
                  <a:txBody>
                    <a:bodyPr/>
                    <a:lstStyle/>
                    <a:p>
                      <a:r>
                        <a:rPr lang="en-US" sz="2400" b="1" dirty="0">
                          <a:solidFill>
                            <a:schemeClr val="tx1"/>
                          </a:solidFill>
                        </a:rPr>
                        <a:t>Build</a:t>
                      </a:r>
                      <a:r>
                        <a:rPr lang="en-US" sz="2400" b="1" baseline="0" dirty="0">
                          <a:solidFill>
                            <a:schemeClr val="tx1"/>
                          </a:solidFill>
                        </a:rPr>
                        <a:t> gas station</a:t>
                      </a:r>
                      <a:endParaRPr lang="en-US" sz="2400" b="1" dirty="0">
                        <a:solidFill>
                          <a:schemeClr val="tx1"/>
                        </a:solidFill>
                      </a:endParaRPr>
                    </a:p>
                  </a:txBody>
                  <a:tcPr/>
                </a:tc>
                <a:tc>
                  <a:txBody>
                    <a:bodyPr/>
                    <a:lstStyle/>
                    <a:p>
                      <a:r>
                        <a:rPr lang="en-US" sz="2400" b="1" dirty="0">
                          <a:solidFill>
                            <a:schemeClr val="tx1"/>
                          </a:solidFill>
                        </a:rPr>
                        <a:t>Build soft ice-cream stand</a:t>
                      </a:r>
                    </a:p>
                  </a:txBody>
                  <a:tcPr/>
                </a:tc>
                <a:extLst>
                  <a:ext uri="{0D108BD9-81ED-4DB2-BD59-A6C34878D82A}">
                    <a16:rowId xmlns:a16="http://schemas.microsoft.com/office/drawing/2014/main" val="3961566552"/>
                  </a:ext>
                </a:extLst>
              </a:tr>
              <a:tr h="370840">
                <a:tc>
                  <a:txBody>
                    <a:bodyPr/>
                    <a:lstStyle/>
                    <a:p>
                      <a:r>
                        <a:rPr lang="en-US" sz="2400" b="1" dirty="0">
                          <a:solidFill>
                            <a:schemeClr val="tx1"/>
                          </a:solidFill>
                        </a:rPr>
                        <a:t>First cost</a:t>
                      </a:r>
                    </a:p>
                  </a:txBody>
                  <a:tcPr/>
                </a:tc>
                <a:tc>
                  <a:txBody>
                    <a:bodyPr/>
                    <a:lstStyle/>
                    <a:p>
                      <a:r>
                        <a:rPr lang="en-US" sz="2400" b="1" dirty="0">
                          <a:solidFill>
                            <a:schemeClr val="tx1"/>
                          </a:solidFill>
                        </a:rPr>
                        <a:t>20,00,000</a:t>
                      </a:r>
                    </a:p>
                  </a:txBody>
                  <a:tcPr/>
                </a:tc>
                <a:tc>
                  <a:txBody>
                    <a:bodyPr/>
                    <a:lstStyle/>
                    <a:p>
                      <a:r>
                        <a:rPr lang="en-US" sz="2400" b="1" dirty="0">
                          <a:solidFill>
                            <a:schemeClr val="tx1"/>
                          </a:solidFill>
                        </a:rPr>
                        <a:t>36,00,000</a:t>
                      </a:r>
                    </a:p>
                  </a:txBody>
                  <a:tcPr/>
                </a:tc>
                <a:extLst>
                  <a:ext uri="{0D108BD9-81ED-4DB2-BD59-A6C34878D82A}">
                    <a16:rowId xmlns:a16="http://schemas.microsoft.com/office/drawing/2014/main" val="1125149616"/>
                  </a:ext>
                </a:extLst>
              </a:tr>
              <a:tr h="370840">
                <a:tc>
                  <a:txBody>
                    <a:bodyPr/>
                    <a:lstStyle/>
                    <a:p>
                      <a:r>
                        <a:rPr lang="en-US" sz="2400" b="1" dirty="0">
                          <a:solidFill>
                            <a:schemeClr val="tx1"/>
                          </a:solidFill>
                        </a:rPr>
                        <a:t>Annual Property Tax</a:t>
                      </a:r>
                    </a:p>
                  </a:txBody>
                  <a:tcPr/>
                </a:tc>
                <a:tc>
                  <a:txBody>
                    <a:bodyPr/>
                    <a:lstStyle/>
                    <a:p>
                      <a:r>
                        <a:rPr lang="en-US" sz="2400" b="1" dirty="0">
                          <a:solidFill>
                            <a:schemeClr val="tx1"/>
                          </a:solidFill>
                        </a:rPr>
                        <a:t>80,000</a:t>
                      </a:r>
                    </a:p>
                  </a:txBody>
                  <a:tcPr/>
                </a:tc>
                <a:tc>
                  <a:txBody>
                    <a:bodyPr/>
                    <a:lstStyle/>
                    <a:p>
                      <a:r>
                        <a:rPr lang="en-US" sz="2400" b="1" dirty="0">
                          <a:solidFill>
                            <a:schemeClr val="tx1"/>
                          </a:solidFill>
                        </a:rPr>
                        <a:t>1,50,000</a:t>
                      </a:r>
                    </a:p>
                  </a:txBody>
                  <a:tcPr/>
                </a:tc>
                <a:extLst>
                  <a:ext uri="{0D108BD9-81ED-4DB2-BD59-A6C34878D82A}">
                    <a16:rowId xmlns:a16="http://schemas.microsoft.com/office/drawing/2014/main" val="4026586947"/>
                  </a:ext>
                </a:extLst>
              </a:tr>
              <a:tr h="370840">
                <a:tc>
                  <a:txBody>
                    <a:bodyPr/>
                    <a:lstStyle/>
                    <a:p>
                      <a:r>
                        <a:rPr lang="en-US" sz="2400" b="1" dirty="0">
                          <a:solidFill>
                            <a:schemeClr val="tx1"/>
                          </a:solidFill>
                        </a:rPr>
                        <a:t>Annual Income</a:t>
                      </a:r>
                    </a:p>
                  </a:txBody>
                  <a:tcPr/>
                </a:tc>
                <a:tc>
                  <a:txBody>
                    <a:bodyPr/>
                    <a:lstStyle/>
                    <a:p>
                      <a:r>
                        <a:rPr lang="en-US" sz="2400" b="1" dirty="0">
                          <a:solidFill>
                            <a:schemeClr val="tx1"/>
                          </a:solidFill>
                        </a:rPr>
                        <a:t>8,00,000</a:t>
                      </a:r>
                    </a:p>
                  </a:txBody>
                  <a:tcPr/>
                </a:tc>
                <a:tc>
                  <a:txBody>
                    <a:bodyPr/>
                    <a:lstStyle/>
                    <a:p>
                      <a:r>
                        <a:rPr lang="en-US" sz="2400" b="1" dirty="0">
                          <a:solidFill>
                            <a:schemeClr val="tx1"/>
                          </a:solidFill>
                        </a:rPr>
                        <a:t>9,80,000</a:t>
                      </a:r>
                    </a:p>
                  </a:txBody>
                  <a:tcPr/>
                </a:tc>
                <a:extLst>
                  <a:ext uri="{0D108BD9-81ED-4DB2-BD59-A6C34878D82A}">
                    <a16:rowId xmlns:a16="http://schemas.microsoft.com/office/drawing/2014/main" val="2284344469"/>
                  </a:ext>
                </a:extLst>
              </a:tr>
              <a:tr h="370840">
                <a:tc>
                  <a:txBody>
                    <a:bodyPr/>
                    <a:lstStyle/>
                    <a:p>
                      <a:r>
                        <a:rPr lang="en-US" sz="2400" b="1" dirty="0">
                          <a:solidFill>
                            <a:schemeClr val="tx1"/>
                          </a:solidFill>
                        </a:rPr>
                        <a:t>Life</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2528981439"/>
                  </a:ext>
                </a:extLst>
              </a:tr>
            </a:tbl>
          </a:graphicData>
        </a:graphic>
      </p:graphicFrame>
    </p:spTree>
    <p:extLst>
      <p:ext uri="{BB962C8B-B14F-4D97-AF65-F5344CB8AC3E}">
        <p14:creationId xmlns:p14="http://schemas.microsoft.com/office/powerpoint/2010/main" val="162561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57851"/>
            <a:ext cx="12192000" cy="2900150"/>
          </a:xfrm>
        </p:spPr>
        <p:txBody>
          <a:bodyPr>
            <a:normAutofit fontScale="90000"/>
          </a:bodyPr>
          <a:lstStyle/>
          <a:p>
            <a:r>
              <a:rPr lang="en-US" sz="4000" b="1" dirty="0"/>
              <a:t>A(Build gas station)= 8,00,000-80,000= 7,20,000</a:t>
            </a:r>
            <a:br>
              <a:rPr lang="en-US" sz="4000" b="1" dirty="0"/>
            </a:br>
            <a:br>
              <a:rPr lang="en-US" sz="4000" b="1" dirty="0"/>
            </a:br>
            <a:r>
              <a:rPr lang="en-US" sz="4000" b="1" dirty="0"/>
              <a:t>A(Build soft ice-cream stand)= 9,80,000- 1,50,000 = 8,30,000</a:t>
            </a:r>
            <a:br>
              <a:rPr lang="en-US" sz="4000" b="1" dirty="0"/>
            </a:br>
            <a:br>
              <a:rPr lang="en-US" b="1" dirty="0"/>
            </a:br>
            <a:r>
              <a:rPr lang="en-US" b="1" dirty="0"/>
              <a:t>Revenue based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77953473"/>
              </p:ext>
            </p:extLst>
          </p:nvPr>
        </p:nvGraphicFramePr>
        <p:xfrm>
          <a:off x="688075" y="733314"/>
          <a:ext cx="10508775" cy="2286000"/>
        </p:xfrm>
        <a:graphic>
          <a:graphicData uri="http://schemas.openxmlformats.org/drawingml/2006/table">
            <a:tbl>
              <a:tblPr firstRow="1" bandRow="1">
                <a:tableStyleId>{00A15C55-8517-42AA-B614-E9B94910E393}</a:tableStyleId>
              </a:tblPr>
              <a:tblGrid>
                <a:gridCol w="3502925">
                  <a:extLst>
                    <a:ext uri="{9D8B030D-6E8A-4147-A177-3AD203B41FA5}">
                      <a16:colId xmlns:a16="http://schemas.microsoft.com/office/drawing/2014/main" val="1163174482"/>
                    </a:ext>
                  </a:extLst>
                </a:gridCol>
                <a:gridCol w="3502925">
                  <a:extLst>
                    <a:ext uri="{9D8B030D-6E8A-4147-A177-3AD203B41FA5}">
                      <a16:colId xmlns:a16="http://schemas.microsoft.com/office/drawing/2014/main" val="3388037797"/>
                    </a:ext>
                  </a:extLst>
                </a:gridCol>
                <a:gridCol w="3502925">
                  <a:extLst>
                    <a:ext uri="{9D8B030D-6E8A-4147-A177-3AD203B41FA5}">
                      <a16:colId xmlns:a16="http://schemas.microsoft.com/office/drawing/2014/main" val="2144443468"/>
                    </a:ext>
                  </a:extLst>
                </a:gridCol>
              </a:tblGrid>
              <a:tr h="370840">
                <a:tc>
                  <a:txBody>
                    <a:bodyPr/>
                    <a:lstStyle/>
                    <a:p>
                      <a:endParaRPr lang="en-US" sz="2400" b="1" dirty="0">
                        <a:solidFill>
                          <a:schemeClr val="tx1"/>
                        </a:solidFill>
                      </a:endParaRPr>
                    </a:p>
                  </a:txBody>
                  <a:tcPr/>
                </a:tc>
                <a:tc>
                  <a:txBody>
                    <a:bodyPr/>
                    <a:lstStyle/>
                    <a:p>
                      <a:r>
                        <a:rPr lang="en-US" sz="2400" b="1" dirty="0">
                          <a:solidFill>
                            <a:schemeClr val="tx1"/>
                          </a:solidFill>
                        </a:rPr>
                        <a:t>Build</a:t>
                      </a:r>
                      <a:r>
                        <a:rPr lang="en-US" sz="2400" b="1" baseline="0" dirty="0">
                          <a:solidFill>
                            <a:schemeClr val="tx1"/>
                          </a:solidFill>
                        </a:rPr>
                        <a:t> gas station</a:t>
                      </a:r>
                      <a:endParaRPr lang="en-US" sz="2400" b="1" dirty="0">
                        <a:solidFill>
                          <a:schemeClr val="tx1"/>
                        </a:solidFill>
                      </a:endParaRPr>
                    </a:p>
                  </a:txBody>
                  <a:tcPr/>
                </a:tc>
                <a:tc>
                  <a:txBody>
                    <a:bodyPr/>
                    <a:lstStyle/>
                    <a:p>
                      <a:r>
                        <a:rPr lang="en-US" sz="2400" b="1" dirty="0">
                          <a:solidFill>
                            <a:schemeClr val="tx1"/>
                          </a:solidFill>
                        </a:rPr>
                        <a:t>Build soft ice-cream stand</a:t>
                      </a:r>
                    </a:p>
                  </a:txBody>
                  <a:tcPr/>
                </a:tc>
                <a:extLst>
                  <a:ext uri="{0D108BD9-81ED-4DB2-BD59-A6C34878D82A}">
                    <a16:rowId xmlns:a16="http://schemas.microsoft.com/office/drawing/2014/main" val="3961566552"/>
                  </a:ext>
                </a:extLst>
              </a:tr>
              <a:tr h="370840">
                <a:tc>
                  <a:txBody>
                    <a:bodyPr/>
                    <a:lstStyle/>
                    <a:p>
                      <a:r>
                        <a:rPr lang="en-US" sz="2400" b="1" dirty="0">
                          <a:solidFill>
                            <a:schemeClr val="tx1"/>
                          </a:solidFill>
                        </a:rPr>
                        <a:t>P</a:t>
                      </a:r>
                    </a:p>
                  </a:txBody>
                  <a:tcPr/>
                </a:tc>
                <a:tc>
                  <a:txBody>
                    <a:bodyPr/>
                    <a:lstStyle/>
                    <a:p>
                      <a:r>
                        <a:rPr lang="en-US" sz="2400" b="1" dirty="0">
                          <a:solidFill>
                            <a:schemeClr val="tx1"/>
                          </a:solidFill>
                        </a:rPr>
                        <a:t>20,00,000</a:t>
                      </a:r>
                    </a:p>
                  </a:txBody>
                  <a:tcPr/>
                </a:tc>
                <a:tc>
                  <a:txBody>
                    <a:bodyPr/>
                    <a:lstStyle/>
                    <a:p>
                      <a:r>
                        <a:rPr lang="en-US" sz="2400" b="1" dirty="0">
                          <a:solidFill>
                            <a:schemeClr val="tx1"/>
                          </a:solidFill>
                        </a:rPr>
                        <a:t>36,00,000</a:t>
                      </a:r>
                    </a:p>
                  </a:txBody>
                  <a:tcPr/>
                </a:tc>
                <a:extLst>
                  <a:ext uri="{0D108BD9-81ED-4DB2-BD59-A6C34878D82A}">
                    <a16:rowId xmlns:a16="http://schemas.microsoft.com/office/drawing/2014/main" val="1125149616"/>
                  </a:ext>
                </a:extLst>
              </a:tr>
              <a:tr h="370840">
                <a:tc>
                  <a:txBody>
                    <a:bodyPr/>
                    <a:lstStyle/>
                    <a:p>
                      <a:r>
                        <a:rPr lang="en-US" sz="2400" b="1" dirty="0">
                          <a:solidFill>
                            <a:schemeClr val="tx1"/>
                          </a:solidFill>
                        </a:rPr>
                        <a:t>A</a:t>
                      </a:r>
                    </a:p>
                  </a:txBody>
                  <a:tcPr/>
                </a:tc>
                <a:tc>
                  <a:txBody>
                    <a:bodyPr/>
                    <a:lstStyle/>
                    <a:p>
                      <a:r>
                        <a:rPr lang="en-US" sz="2400" b="1" dirty="0">
                          <a:solidFill>
                            <a:schemeClr val="tx1"/>
                          </a:solidFill>
                        </a:rPr>
                        <a:t>80,000</a:t>
                      </a:r>
                    </a:p>
                  </a:txBody>
                  <a:tcPr/>
                </a:tc>
                <a:tc>
                  <a:txBody>
                    <a:bodyPr/>
                    <a:lstStyle/>
                    <a:p>
                      <a:r>
                        <a:rPr lang="en-US" sz="2400" b="1" dirty="0">
                          <a:solidFill>
                            <a:schemeClr val="tx1"/>
                          </a:solidFill>
                        </a:rPr>
                        <a:t>1,50,000</a:t>
                      </a:r>
                    </a:p>
                  </a:txBody>
                  <a:tcPr/>
                </a:tc>
                <a:extLst>
                  <a:ext uri="{0D108BD9-81ED-4DB2-BD59-A6C34878D82A}">
                    <a16:rowId xmlns:a16="http://schemas.microsoft.com/office/drawing/2014/main" val="4026586947"/>
                  </a:ext>
                </a:extLst>
              </a:tr>
              <a:tr h="370840">
                <a:tc>
                  <a:txBody>
                    <a:bodyPr/>
                    <a:lstStyle/>
                    <a:p>
                      <a:r>
                        <a:rPr lang="en-US" sz="2400" b="1" dirty="0">
                          <a:solidFill>
                            <a:schemeClr val="tx1"/>
                          </a:solidFill>
                        </a:rPr>
                        <a:t>A</a:t>
                      </a:r>
                    </a:p>
                  </a:txBody>
                  <a:tcPr/>
                </a:tc>
                <a:tc>
                  <a:txBody>
                    <a:bodyPr/>
                    <a:lstStyle/>
                    <a:p>
                      <a:r>
                        <a:rPr lang="en-US" sz="2400" b="1" dirty="0">
                          <a:solidFill>
                            <a:schemeClr val="tx1"/>
                          </a:solidFill>
                        </a:rPr>
                        <a:t>8,00,000</a:t>
                      </a:r>
                    </a:p>
                  </a:txBody>
                  <a:tcPr/>
                </a:tc>
                <a:tc>
                  <a:txBody>
                    <a:bodyPr/>
                    <a:lstStyle/>
                    <a:p>
                      <a:r>
                        <a:rPr lang="en-US" sz="2400" b="1" dirty="0">
                          <a:solidFill>
                            <a:schemeClr val="tx1"/>
                          </a:solidFill>
                        </a:rPr>
                        <a:t>9,80,000</a:t>
                      </a:r>
                    </a:p>
                  </a:txBody>
                  <a:tcPr/>
                </a:tc>
                <a:extLst>
                  <a:ext uri="{0D108BD9-81ED-4DB2-BD59-A6C34878D82A}">
                    <a16:rowId xmlns:a16="http://schemas.microsoft.com/office/drawing/2014/main" val="2284344469"/>
                  </a:ext>
                </a:extLst>
              </a:tr>
              <a:tr h="370840">
                <a:tc>
                  <a:txBody>
                    <a:bodyPr/>
                    <a:lstStyle/>
                    <a:p>
                      <a:r>
                        <a:rPr lang="en-US" sz="2400" b="1" dirty="0">
                          <a:solidFill>
                            <a:schemeClr val="tx1"/>
                          </a:solidFill>
                        </a:rPr>
                        <a:t>N</a:t>
                      </a:r>
                    </a:p>
                  </a:txBody>
                  <a:tcPr/>
                </a:tc>
                <a:tc>
                  <a:txBody>
                    <a:bodyPr/>
                    <a:lstStyle/>
                    <a:p>
                      <a:r>
                        <a:rPr lang="en-US" sz="2400" b="1" dirty="0">
                          <a:solidFill>
                            <a:schemeClr val="tx1"/>
                          </a:solidFill>
                        </a:rPr>
                        <a:t>20</a:t>
                      </a:r>
                    </a:p>
                  </a:txBody>
                  <a:tcPr/>
                </a:tc>
                <a:tc>
                  <a:txBody>
                    <a:bodyPr/>
                    <a:lstStyle/>
                    <a:p>
                      <a:r>
                        <a:rPr lang="en-US" sz="2400" b="1" dirty="0">
                          <a:solidFill>
                            <a:schemeClr val="tx1"/>
                          </a:solidFill>
                        </a:rPr>
                        <a:t>20</a:t>
                      </a:r>
                    </a:p>
                  </a:txBody>
                  <a:tcPr/>
                </a:tc>
                <a:extLst>
                  <a:ext uri="{0D108BD9-81ED-4DB2-BD59-A6C34878D82A}">
                    <a16:rowId xmlns:a16="http://schemas.microsoft.com/office/drawing/2014/main" val="2528981439"/>
                  </a:ext>
                </a:extLst>
              </a:tr>
            </a:tbl>
          </a:graphicData>
        </a:graphic>
      </p:graphicFrame>
    </p:spTree>
    <p:extLst>
      <p:ext uri="{BB962C8B-B14F-4D97-AF65-F5344CB8AC3E}">
        <p14:creationId xmlns:p14="http://schemas.microsoft.com/office/powerpoint/2010/main" val="116506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1760524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99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320"/>
          </a:xfrm>
        </p:spPr>
        <p:txBody>
          <a:bodyPr>
            <a:normAutofit/>
          </a:bodyPr>
          <a:lstStyle/>
          <a:p>
            <a:r>
              <a:rPr lang="en-US" b="1" dirty="0">
                <a:solidFill>
                  <a:srgbClr val="FF0000"/>
                </a:solidFill>
              </a:rPr>
              <a:t>FW(Build gas station)</a:t>
            </a:r>
            <a:r>
              <a:rPr lang="en-US" b="1" dirty="0"/>
              <a:t>= -20,00,000(F/P, 20,0.12) </a:t>
            </a:r>
            <a:br>
              <a:rPr lang="en-US" b="1" dirty="0"/>
            </a:br>
            <a:r>
              <a:rPr lang="en-US" b="1" dirty="0"/>
              <a:t>                                                           +</a:t>
            </a:r>
            <a:br>
              <a:rPr lang="en-US" b="1" dirty="0"/>
            </a:br>
            <a:r>
              <a:rPr lang="en-US" b="1" dirty="0"/>
              <a:t>                                          7,20,000 (F/A, 20,0.12)</a:t>
            </a:r>
            <a:br>
              <a:rPr lang="en-US" b="1" dirty="0"/>
            </a:br>
            <a:br>
              <a:rPr lang="en-US" b="1" dirty="0"/>
            </a:br>
            <a:r>
              <a:rPr lang="en-US" b="1" dirty="0"/>
              <a:t>                                      = Rs 3,25,85,440</a:t>
            </a:r>
          </a:p>
        </p:txBody>
      </p:sp>
    </p:spTree>
    <p:extLst>
      <p:ext uri="{BB962C8B-B14F-4D97-AF65-F5344CB8AC3E}">
        <p14:creationId xmlns:p14="http://schemas.microsoft.com/office/powerpoint/2010/main" val="1392247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4000" b="1" dirty="0"/>
              <a:t>FW(Build soft ice-cream stand)= -36,00,000(F/P, 20,0.12) </a:t>
            </a:r>
            <a:br>
              <a:rPr lang="en-US" sz="4000" b="1" dirty="0"/>
            </a:br>
            <a:r>
              <a:rPr lang="en-US" sz="4000" b="1" dirty="0"/>
              <a:t>                                                                            +</a:t>
            </a:r>
            <a:br>
              <a:rPr lang="en-US" sz="4000" b="1" dirty="0"/>
            </a:br>
            <a:r>
              <a:rPr lang="en-US" sz="4000" b="1" dirty="0"/>
              <a:t>                                                          8,30,000 (F/A, 20,0.12)</a:t>
            </a:r>
            <a:br>
              <a:rPr lang="en-US" sz="4000" b="1" dirty="0"/>
            </a:br>
            <a:br>
              <a:rPr lang="en-US" sz="4000" b="1" dirty="0"/>
            </a:br>
            <a:r>
              <a:rPr lang="en-US" sz="4000" b="1" dirty="0"/>
              <a:t>                                                      = Rs 2,50,77,560</a:t>
            </a:r>
            <a:endParaRPr lang="en-US" sz="4000" dirty="0"/>
          </a:p>
        </p:txBody>
      </p:sp>
    </p:spTree>
    <p:extLst>
      <p:ext uri="{BB962C8B-B14F-4D97-AF65-F5344CB8AC3E}">
        <p14:creationId xmlns:p14="http://schemas.microsoft.com/office/powerpoint/2010/main" val="35347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1900849" cy="2528200"/>
          </a:xfrm>
        </p:spPr>
        <p:txBody>
          <a:bodyPr>
            <a:normAutofit fontScale="90000"/>
          </a:bodyPr>
          <a:lstStyle/>
          <a:p>
            <a:pPr algn="just"/>
            <a:r>
              <a:rPr lang="en-US" b="1" dirty="0"/>
              <a:t>M/S Krishna Casting Ltd. Is planning to replace its annealing furnace. It has received tenders from three different original manufacturers of annealing furnace. The details are as follows: (i= 20%). Which one will be selected based on Future worth analysis?</a:t>
            </a:r>
          </a:p>
        </p:txBody>
      </p:sp>
      <p:graphicFrame>
        <p:nvGraphicFramePr>
          <p:cNvPr id="4" name="Table 3"/>
          <p:cNvGraphicFramePr>
            <a:graphicFrameLocks noGrp="1"/>
          </p:cNvGraphicFramePr>
          <p:nvPr>
            <p:extLst>
              <p:ext uri="{D42A27DB-BD31-4B8C-83A1-F6EECF244321}">
                <p14:modId xmlns:p14="http://schemas.microsoft.com/office/powerpoint/2010/main" val="3962289453"/>
              </p:ext>
            </p:extLst>
          </p:nvPr>
        </p:nvGraphicFramePr>
        <p:xfrm>
          <a:off x="1886423" y="3353684"/>
          <a:ext cx="8128000" cy="21234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6095277"/>
                    </a:ext>
                  </a:extLst>
                </a:gridCol>
                <a:gridCol w="2032000">
                  <a:extLst>
                    <a:ext uri="{9D8B030D-6E8A-4147-A177-3AD203B41FA5}">
                      <a16:colId xmlns:a16="http://schemas.microsoft.com/office/drawing/2014/main" val="4093031739"/>
                    </a:ext>
                  </a:extLst>
                </a:gridCol>
                <a:gridCol w="2032000">
                  <a:extLst>
                    <a:ext uri="{9D8B030D-6E8A-4147-A177-3AD203B41FA5}">
                      <a16:colId xmlns:a16="http://schemas.microsoft.com/office/drawing/2014/main" val="2477269220"/>
                    </a:ext>
                  </a:extLst>
                </a:gridCol>
                <a:gridCol w="2032000">
                  <a:extLst>
                    <a:ext uri="{9D8B030D-6E8A-4147-A177-3AD203B41FA5}">
                      <a16:colId xmlns:a16="http://schemas.microsoft.com/office/drawing/2014/main" val="2885607749"/>
                    </a:ext>
                  </a:extLst>
                </a:gridCol>
              </a:tblGrid>
              <a:tr h="370840">
                <a:tc>
                  <a:txBody>
                    <a:bodyPr/>
                    <a:lstStyle/>
                    <a:p>
                      <a:r>
                        <a:rPr lang="en-US" b="1" dirty="0"/>
                        <a:t>Manufacturers</a:t>
                      </a:r>
                    </a:p>
                  </a:txBody>
                  <a:tcPr/>
                </a:tc>
                <a:tc>
                  <a:txBody>
                    <a:bodyPr/>
                    <a:lstStyle/>
                    <a:p>
                      <a:r>
                        <a:rPr lang="en-US" b="1" dirty="0"/>
                        <a:t>1</a:t>
                      </a:r>
                    </a:p>
                  </a:txBody>
                  <a:tcPr/>
                </a:tc>
                <a:tc>
                  <a:txBody>
                    <a:bodyPr/>
                    <a:lstStyle/>
                    <a:p>
                      <a:r>
                        <a:rPr lang="en-US" b="1" dirty="0"/>
                        <a:t>2</a:t>
                      </a:r>
                    </a:p>
                  </a:txBody>
                  <a:tcPr/>
                </a:tc>
                <a:tc>
                  <a:txBody>
                    <a:bodyPr/>
                    <a:lstStyle/>
                    <a:p>
                      <a:r>
                        <a:rPr lang="en-US" b="1" dirty="0"/>
                        <a:t>3</a:t>
                      </a:r>
                    </a:p>
                  </a:txBody>
                  <a:tcPr/>
                </a:tc>
                <a:extLst>
                  <a:ext uri="{0D108BD9-81ED-4DB2-BD59-A6C34878D82A}">
                    <a16:rowId xmlns:a16="http://schemas.microsoft.com/office/drawing/2014/main" val="1929407610"/>
                  </a:ext>
                </a:extLst>
              </a:tr>
              <a:tr h="370840">
                <a:tc>
                  <a:txBody>
                    <a:bodyPr/>
                    <a:lstStyle/>
                    <a:p>
                      <a:r>
                        <a:rPr lang="en-US" b="1" dirty="0"/>
                        <a:t>Initial</a:t>
                      </a:r>
                      <a:r>
                        <a:rPr lang="en-US" b="1" baseline="0" dirty="0"/>
                        <a:t> Cost</a:t>
                      </a:r>
                      <a:endParaRPr lang="en-US" b="1" dirty="0"/>
                    </a:p>
                  </a:txBody>
                  <a:tcPr/>
                </a:tc>
                <a:tc>
                  <a:txBody>
                    <a:bodyPr/>
                    <a:lstStyle/>
                    <a:p>
                      <a:r>
                        <a:rPr lang="en-US" b="1" dirty="0"/>
                        <a:t>80,00,000</a:t>
                      </a:r>
                    </a:p>
                  </a:txBody>
                  <a:tcPr/>
                </a:tc>
                <a:tc>
                  <a:txBody>
                    <a:bodyPr/>
                    <a:lstStyle/>
                    <a:p>
                      <a:r>
                        <a:rPr lang="en-US" b="1" dirty="0"/>
                        <a:t>70,00,000</a:t>
                      </a:r>
                    </a:p>
                  </a:txBody>
                  <a:tcPr/>
                </a:tc>
                <a:tc>
                  <a:txBody>
                    <a:bodyPr/>
                    <a:lstStyle/>
                    <a:p>
                      <a:r>
                        <a:rPr lang="en-US" b="1" dirty="0"/>
                        <a:t>90,00,000</a:t>
                      </a:r>
                    </a:p>
                  </a:txBody>
                  <a:tcPr/>
                </a:tc>
                <a:extLst>
                  <a:ext uri="{0D108BD9-81ED-4DB2-BD59-A6C34878D82A}">
                    <a16:rowId xmlns:a16="http://schemas.microsoft.com/office/drawing/2014/main" val="2315230245"/>
                  </a:ext>
                </a:extLst>
              </a:tr>
              <a:tr h="370840">
                <a:tc>
                  <a:txBody>
                    <a:bodyPr/>
                    <a:lstStyle/>
                    <a:p>
                      <a:r>
                        <a:rPr lang="en-US" b="1" dirty="0"/>
                        <a:t>Life</a:t>
                      </a:r>
                    </a:p>
                  </a:txBody>
                  <a:tcPr/>
                </a:tc>
                <a:tc>
                  <a:txBody>
                    <a:bodyPr/>
                    <a:lstStyle/>
                    <a:p>
                      <a:r>
                        <a:rPr lang="en-US" b="1" dirty="0"/>
                        <a:t>12</a:t>
                      </a:r>
                    </a:p>
                  </a:txBody>
                  <a:tcPr/>
                </a:tc>
                <a:tc>
                  <a:txBody>
                    <a:bodyPr/>
                    <a:lstStyle/>
                    <a:p>
                      <a:r>
                        <a:rPr lang="en-US" b="1" dirty="0"/>
                        <a:t>12</a:t>
                      </a:r>
                    </a:p>
                  </a:txBody>
                  <a:tcPr/>
                </a:tc>
                <a:tc>
                  <a:txBody>
                    <a:bodyPr/>
                    <a:lstStyle/>
                    <a:p>
                      <a:r>
                        <a:rPr lang="en-US" b="1" dirty="0"/>
                        <a:t>12</a:t>
                      </a:r>
                    </a:p>
                  </a:txBody>
                  <a:tcPr/>
                </a:tc>
                <a:extLst>
                  <a:ext uri="{0D108BD9-81ED-4DB2-BD59-A6C34878D82A}">
                    <a16:rowId xmlns:a16="http://schemas.microsoft.com/office/drawing/2014/main" val="3083115403"/>
                  </a:ext>
                </a:extLst>
              </a:tr>
              <a:tr h="370840">
                <a:tc>
                  <a:txBody>
                    <a:bodyPr/>
                    <a:lstStyle/>
                    <a:p>
                      <a:r>
                        <a:rPr lang="en-US" b="1" dirty="0"/>
                        <a:t>Annual Maintenance Cost</a:t>
                      </a:r>
                    </a:p>
                  </a:txBody>
                  <a:tcPr/>
                </a:tc>
                <a:tc>
                  <a:txBody>
                    <a:bodyPr/>
                    <a:lstStyle/>
                    <a:p>
                      <a:r>
                        <a:rPr lang="en-US" b="1" dirty="0"/>
                        <a:t>8,00,000</a:t>
                      </a:r>
                    </a:p>
                  </a:txBody>
                  <a:tcPr/>
                </a:tc>
                <a:tc>
                  <a:txBody>
                    <a:bodyPr/>
                    <a:lstStyle/>
                    <a:p>
                      <a:r>
                        <a:rPr lang="en-US" b="1" dirty="0"/>
                        <a:t>9,00,000</a:t>
                      </a:r>
                    </a:p>
                  </a:txBody>
                  <a:tcPr/>
                </a:tc>
                <a:tc>
                  <a:txBody>
                    <a:bodyPr/>
                    <a:lstStyle/>
                    <a:p>
                      <a:r>
                        <a:rPr lang="en-US" b="1" dirty="0"/>
                        <a:t>8,50,000</a:t>
                      </a:r>
                    </a:p>
                  </a:txBody>
                  <a:tcPr/>
                </a:tc>
                <a:extLst>
                  <a:ext uri="{0D108BD9-81ED-4DB2-BD59-A6C34878D82A}">
                    <a16:rowId xmlns:a16="http://schemas.microsoft.com/office/drawing/2014/main" val="244085268"/>
                  </a:ext>
                </a:extLst>
              </a:tr>
              <a:tr h="370840">
                <a:tc>
                  <a:txBody>
                    <a:bodyPr/>
                    <a:lstStyle/>
                    <a:p>
                      <a:r>
                        <a:rPr lang="en-US" b="1" dirty="0"/>
                        <a:t>Salvage Value</a:t>
                      </a:r>
                    </a:p>
                  </a:txBody>
                  <a:tcPr/>
                </a:tc>
                <a:tc>
                  <a:txBody>
                    <a:bodyPr/>
                    <a:lstStyle/>
                    <a:p>
                      <a:r>
                        <a:rPr lang="en-US" b="1" dirty="0"/>
                        <a:t>5,00,000</a:t>
                      </a:r>
                    </a:p>
                  </a:txBody>
                  <a:tcPr/>
                </a:tc>
                <a:tc>
                  <a:txBody>
                    <a:bodyPr/>
                    <a:lstStyle/>
                    <a:p>
                      <a:r>
                        <a:rPr lang="en-US" b="1" dirty="0"/>
                        <a:t>4,00,000</a:t>
                      </a:r>
                    </a:p>
                  </a:txBody>
                  <a:tcPr/>
                </a:tc>
                <a:tc>
                  <a:txBody>
                    <a:bodyPr/>
                    <a:lstStyle/>
                    <a:p>
                      <a:r>
                        <a:rPr lang="en-US" b="1" dirty="0"/>
                        <a:t>7,00,000</a:t>
                      </a:r>
                    </a:p>
                  </a:txBody>
                  <a:tcPr/>
                </a:tc>
                <a:extLst>
                  <a:ext uri="{0D108BD9-81ED-4DB2-BD59-A6C34878D82A}">
                    <a16:rowId xmlns:a16="http://schemas.microsoft.com/office/drawing/2014/main" val="3048021300"/>
                  </a:ext>
                </a:extLst>
              </a:tr>
            </a:tbl>
          </a:graphicData>
        </a:graphic>
      </p:graphicFrame>
    </p:spTree>
    <p:extLst>
      <p:ext uri="{BB962C8B-B14F-4D97-AF65-F5344CB8AC3E}">
        <p14:creationId xmlns:p14="http://schemas.microsoft.com/office/powerpoint/2010/main" val="277259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Cost based</a:t>
            </a:r>
          </a:p>
        </p:txBody>
      </p:sp>
      <p:graphicFrame>
        <p:nvGraphicFramePr>
          <p:cNvPr id="3" name="Table 2"/>
          <p:cNvGraphicFramePr>
            <a:graphicFrameLocks noGrp="1"/>
          </p:cNvGraphicFramePr>
          <p:nvPr>
            <p:extLst>
              <p:ext uri="{D42A27DB-BD31-4B8C-83A1-F6EECF244321}">
                <p14:modId xmlns:p14="http://schemas.microsoft.com/office/powerpoint/2010/main" val="3917690459"/>
              </p:ext>
            </p:extLst>
          </p:nvPr>
        </p:nvGraphicFramePr>
        <p:xfrm>
          <a:off x="1119115" y="2497539"/>
          <a:ext cx="9894628" cy="2710345"/>
        </p:xfrm>
        <a:graphic>
          <a:graphicData uri="http://schemas.openxmlformats.org/drawingml/2006/table">
            <a:tbl>
              <a:tblPr firstRow="1" bandRow="1">
                <a:tableStyleId>{073A0DAA-6AF3-43AB-8588-CEC1D06C72B9}</a:tableStyleId>
              </a:tblPr>
              <a:tblGrid>
                <a:gridCol w="2473657">
                  <a:extLst>
                    <a:ext uri="{9D8B030D-6E8A-4147-A177-3AD203B41FA5}">
                      <a16:colId xmlns:a16="http://schemas.microsoft.com/office/drawing/2014/main" val="46095277"/>
                    </a:ext>
                  </a:extLst>
                </a:gridCol>
                <a:gridCol w="2473657">
                  <a:extLst>
                    <a:ext uri="{9D8B030D-6E8A-4147-A177-3AD203B41FA5}">
                      <a16:colId xmlns:a16="http://schemas.microsoft.com/office/drawing/2014/main" val="4093031739"/>
                    </a:ext>
                  </a:extLst>
                </a:gridCol>
                <a:gridCol w="2473657">
                  <a:extLst>
                    <a:ext uri="{9D8B030D-6E8A-4147-A177-3AD203B41FA5}">
                      <a16:colId xmlns:a16="http://schemas.microsoft.com/office/drawing/2014/main" val="2477269220"/>
                    </a:ext>
                  </a:extLst>
                </a:gridCol>
                <a:gridCol w="2473657">
                  <a:extLst>
                    <a:ext uri="{9D8B030D-6E8A-4147-A177-3AD203B41FA5}">
                      <a16:colId xmlns:a16="http://schemas.microsoft.com/office/drawing/2014/main" val="2885607749"/>
                    </a:ext>
                  </a:extLst>
                </a:gridCol>
              </a:tblGrid>
              <a:tr h="542069">
                <a:tc>
                  <a:txBody>
                    <a:bodyPr/>
                    <a:lstStyle/>
                    <a:p>
                      <a:r>
                        <a:rPr lang="en-US" b="1" dirty="0"/>
                        <a:t>Manufacturers</a:t>
                      </a:r>
                    </a:p>
                  </a:txBody>
                  <a:tcPr/>
                </a:tc>
                <a:tc>
                  <a:txBody>
                    <a:bodyPr/>
                    <a:lstStyle/>
                    <a:p>
                      <a:r>
                        <a:rPr lang="en-US" b="1" dirty="0"/>
                        <a:t>1</a:t>
                      </a:r>
                    </a:p>
                  </a:txBody>
                  <a:tcPr/>
                </a:tc>
                <a:tc>
                  <a:txBody>
                    <a:bodyPr/>
                    <a:lstStyle/>
                    <a:p>
                      <a:r>
                        <a:rPr lang="en-US" b="1" dirty="0"/>
                        <a:t>2</a:t>
                      </a:r>
                    </a:p>
                  </a:txBody>
                  <a:tcPr/>
                </a:tc>
                <a:tc>
                  <a:txBody>
                    <a:bodyPr/>
                    <a:lstStyle/>
                    <a:p>
                      <a:r>
                        <a:rPr lang="en-US" b="1" dirty="0"/>
                        <a:t>3</a:t>
                      </a:r>
                    </a:p>
                  </a:txBody>
                  <a:tcPr/>
                </a:tc>
                <a:extLst>
                  <a:ext uri="{0D108BD9-81ED-4DB2-BD59-A6C34878D82A}">
                    <a16:rowId xmlns:a16="http://schemas.microsoft.com/office/drawing/2014/main" val="1929407610"/>
                  </a:ext>
                </a:extLst>
              </a:tr>
              <a:tr h="542069">
                <a:tc>
                  <a:txBody>
                    <a:bodyPr/>
                    <a:lstStyle/>
                    <a:p>
                      <a:r>
                        <a:rPr lang="en-US" b="1" dirty="0"/>
                        <a:t>P</a:t>
                      </a:r>
                    </a:p>
                  </a:txBody>
                  <a:tcPr/>
                </a:tc>
                <a:tc>
                  <a:txBody>
                    <a:bodyPr/>
                    <a:lstStyle/>
                    <a:p>
                      <a:r>
                        <a:rPr lang="en-US" b="1" dirty="0"/>
                        <a:t>80,00,000</a:t>
                      </a:r>
                    </a:p>
                  </a:txBody>
                  <a:tcPr/>
                </a:tc>
                <a:tc>
                  <a:txBody>
                    <a:bodyPr/>
                    <a:lstStyle/>
                    <a:p>
                      <a:r>
                        <a:rPr lang="en-US" b="1" dirty="0"/>
                        <a:t>70,00,000</a:t>
                      </a:r>
                    </a:p>
                  </a:txBody>
                  <a:tcPr/>
                </a:tc>
                <a:tc>
                  <a:txBody>
                    <a:bodyPr/>
                    <a:lstStyle/>
                    <a:p>
                      <a:r>
                        <a:rPr lang="en-US" b="1" dirty="0"/>
                        <a:t>90,00,000</a:t>
                      </a:r>
                    </a:p>
                  </a:txBody>
                  <a:tcPr/>
                </a:tc>
                <a:extLst>
                  <a:ext uri="{0D108BD9-81ED-4DB2-BD59-A6C34878D82A}">
                    <a16:rowId xmlns:a16="http://schemas.microsoft.com/office/drawing/2014/main" val="2315230245"/>
                  </a:ext>
                </a:extLst>
              </a:tr>
              <a:tr h="542069">
                <a:tc>
                  <a:txBody>
                    <a:bodyPr/>
                    <a:lstStyle/>
                    <a:p>
                      <a:r>
                        <a:rPr lang="en-US" b="1" dirty="0"/>
                        <a:t>N</a:t>
                      </a:r>
                    </a:p>
                  </a:txBody>
                  <a:tcPr/>
                </a:tc>
                <a:tc>
                  <a:txBody>
                    <a:bodyPr/>
                    <a:lstStyle/>
                    <a:p>
                      <a:r>
                        <a:rPr lang="en-US" b="1" dirty="0"/>
                        <a:t>12</a:t>
                      </a:r>
                    </a:p>
                  </a:txBody>
                  <a:tcPr/>
                </a:tc>
                <a:tc>
                  <a:txBody>
                    <a:bodyPr/>
                    <a:lstStyle/>
                    <a:p>
                      <a:r>
                        <a:rPr lang="en-US" b="1" dirty="0"/>
                        <a:t>12</a:t>
                      </a:r>
                    </a:p>
                  </a:txBody>
                  <a:tcPr/>
                </a:tc>
                <a:tc>
                  <a:txBody>
                    <a:bodyPr/>
                    <a:lstStyle/>
                    <a:p>
                      <a:r>
                        <a:rPr lang="en-US" b="1" dirty="0"/>
                        <a:t>12</a:t>
                      </a:r>
                    </a:p>
                  </a:txBody>
                  <a:tcPr/>
                </a:tc>
                <a:extLst>
                  <a:ext uri="{0D108BD9-81ED-4DB2-BD59-A6C34878D82A}">
                    <a16:rowId xmlns:a16="http://schemas.microsoft.com/office/drawing/2014/main" val="3083115403"/>
                  </a:ext>
                </a:extLst>
              </a:tr>
              <a:tr h="542069">
                <a:tc>
                  <a:txBody>
                    <a:bodyPr/>
                    <a:lstStyle/>
                    <a:p>
                      <a:r>
                        <a:rPr lang="en-US" b="1" dirty="0"/>
                        <a:t>A</a:t>
                      </a:r>
                    </a:p>
                  </a:txBody>
                  <a:tcPr/>
                </a:tc>
                <a:tc>
                  <a:txBody>
                    <a:bodyPr/>
                    <a:lstStyle/>
                    <a:p>
                      <a:r>
                        <a:rPr lang="en-US" b="1" dirty="0"/>
                        <a:t>8,00,000</a:t>
                      </a:r>
                    </a:p>
                  </a:txBody>
                  <a:tcPr/>
                </a:tc>
                <a:tc>
                  <a:txBody>
                    <a:bodyPr/>
                    <a:lstStyle/>
                    <a:p>
                      <a:r>
                        <a:rPr lang="en-US" b="1" dirty="0"/>
                        <a:t>9,00,000</a:t>
                      </a:r>
                    </a:p>
                  </a:txBody>
                  <a:tcPr/>
                </a:tc>
                <a:tc>
                  <a:txBody>
                    <a:bodyPr/>
                    <a:lstStyle/>
                    <a:p>
                      <a:r>
                        <a:rPr lang="en-US" b="1" dirty="0"/>
                        <a:t>8,50,000</a:t>
                      </a:r>
                    </a:p>
                  </a:txBody>
                  <a:tcPr/>
                </a:tc>
                <a:extLst>
                  <a:ext uri="{0D108BD9-81ED-4DB2-BD59-A6C34878D82A}">
                    <a16:rowId xmlns:a16="http://schemas.microsoft.com/office/drawing/2014/main" val="244085268"/>
                  </a:ext>
                </a:extLst>
              </a:tr>
              <a:tr h="542069">
                <a:tc>
                  <a:txBody>
                    <a:bodyPr/>
                    <a:lstStyle/>
                    <a:p>
                      <a:r>
                        <a:rPr lang="en-US" b="1" dirty="0"/>
                        <a:t>F</a:t>
                      </a:r>
                    </a:p>
                  </a:txBody>
                  <a:tcPr/>
                </a:tc>
                <a:tc>
                  <a:txBody>
                    <a:bodyPr/>
                    <a:lstStyle/>
                    <a:p>
                      <a:r>
                        <a:rPr lang="en-US" b="1" dirty="0"/>
                        <a:t>5,00,000</a:t>
                      </a:r>
                    </a:p>
                  </a:txBody>
                  <a:tcPr/>
                </a:tc>
                <a:tc>
                  <a:txBody>
                    <a:bodyPr/>
                    <a:lstStyle/>
                    <a:p>
                      <a:r>
                        <a:rPr lang="en-US" b="1" dirty="0"/>
                        <a:t>4,00,000</a:t>
                      </a:r>
                    </a:p>
                  </a:txBody>
                  <a:tcPr/>
                </a:tc>
                <a:tc>
                  <a:txBody>
                    <a:bodyPr/>
                    <a:lstStyle/>
                    <a:p>
                      <a:r>
                        <a:rPr lang="en-US" b="1" dirty="0"/>
                        <a:t>7,00,000</a:t>
                      </a:r>
                    </a:p>
                  </a:txBody>
                  <a:tcPr/>
                </a:tc>
                <a:extLst>
                  <a:ext uri="{0D108BD9-81ED-4DB2-BD59-A6C34878D82A}">
                    <a16:rowId xmlns:a16="http://schemas.microsoft.com/office/drawing/2014/main" val="3048021300"/>
                  </a:ext>
                </a:extLst>
              </a:tr>
            </a:tbl>
          </a:graphicData>
        </a:graphic>
      </p:graphicFrame>
    </p:spTree>
    <p:extLst>
      <p:ext uri="{BB962C8B-B14F-4D97-AF65-F5344CB8AC3E}">
        <p14:creationId xmlns:p14="http://schemas.microsoft.com/office/powerpoint/2010/main" val="327267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1335"/>
          </a:xfrm>
        </p:spPr>
        <p:txBody>
          <a:bodyPr>
            <a:normAutofit/>
          </a:bodyPr>
          <a:lstStyle/>
          <a:p>
            <a:r>
              <a:rPr lang="en-US" b="1" dirty="0"/>
              <a:t>FW(Alternative 1)= 80,00,000 (F/P, 12,0.20)</a:t>
            </a:r>
            <a:br>
              <a:rPr lang="en-US" b="1" dirty="0"/>
            </a:br>
            <a:r>
              <a:rPr lang="en-US" b="1" dirty="0"/>
              <a:t>                                                   +</a:t>
            </a:r>
            <a:br>
              <a:rPr lang="en-US" b="1" dirty="0"/>
            </a:br>
            <a:r>
              <a:rPr lang="en-US" b="1" dirty="0"/>
              <a:t>                                  8,00,000 (F/A, 12,0.20)</a:t>
            </a:r>
            <a:br>
              <a:rPr lang="en-US" b="1" dirty="0"/>
            </a:br>
            <a:r>
              <a:rPr lang="en-US" b="1" dirty="0"/>
              <a:t>                                                   -</a:t>
            </a:r>
            <a:br>
              <a:rPr lang="en-US" b="1" dirty="0"/>
            </a:br>
            <a:r>
              <a:rPr lang="en-US" b="1" dirty="0"/>
              <a:t>                                              5,00,000</a:t>
            </a:r>
            <a:br>
              <a:rPr lang="en-US" b="1" dirty="0"/>
            </a:br>
            <a:br>
              <a:rPr lang="en-US" b="1" dirty="0"/>
            </a:br>
            <a:r>
              <a:rPr lang="en-US" b="1" dirty="0"/>
              <a:t>                              = Rs 10,24,92,800</a:t>
            </a:r>
            <a:br>
              <a:rPr lang="en-US" b="1" dirty="0"/>
            </a:br>
            <a:endParaRPr lang="en-US" b="1" dirty="0"/>
          </a:p>
        </p:txBody>
      </p:sp>
    </p:spTree>
    <p:extLst>
      <p:ext uri="{BB962C8B-B14F-4D97-AF65-F5344CB8AC3E}">
        <p14:creationId xmlns:p14="http://schemas.microsoft.com/office/powerpoint/2010/main" val="886059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4606"/>
          </a:xfrm>
        </p:spPr>
        <p:txBody>
          <a:bodyPr>
            <a:normAutofit/>
          </a:bodyPr>
          <a:lstStyle/>
          <a:p>
            <a:r>
              <a:rPr lang="en-US" b="1" dirty="0">
                <a:solidFill>
                  <a:srgbClr val="FF0000"/>
                </a:solidFill>
              </a:rPr>
              <a:t>FW(Alternative 2)</a:t>
            </a:r>
            <a:r>
              <a:rPr lang="en-US" b="1" dirty="0"/>
              <a:t>= 70,00,000 (F/P, 12,0.20)</a:t>
            </a:r>
            <a:br>
              <a:rPr lang="en-US" b="1" dirty="0"/>
            </a:br>
            <a:r>
              <a:rPr lang="en-US" b="1" dirty="0"/>
              <a:t>                                                   +</a:t>
            </a:r>
            <a:br>
              <a:rPr lang="en-US" b="1" dirty="0"/>
            </a:br>
            <a:r>
              <a:rPr lang="en-US" b="1" dirty="0"/>
              <a:t>                                  9,00,000 (F/A, 12,0.20)</a:t>
            </a:r>
            <a:br>
              <a:rPr lang="en-US" b="1" dirty="0"/>
            </a:br>
            <a:r>
              <a:rPr lang="en-US" b="1" dirty="0"/>
              <a:t>                                                   -</a:t>
            </a:r>
            <a:br>
              <a:rPr lang="en-US" b="1" dirty="0"/>
            </a:br>
            <a:r>
              <a:rPr lang="en-US" b="1" dirty="0"/>
              <a:t>                                              4,00,000</a:t>
            </a:r>
            <a:br>
              <a:rPr lang="en-US" b="1" dirty="0"/>
            </a:br>
            <a:br>
              <a:rPr lang="en-US" b="1" dirty="0"/>
            </a:br>
            <a:r>
              <a:rPr lang="en-US" b="1" dirty="0"/>
              <a:t>                              = Rs 9,76,34,900</a:t>
            </a:r>
            <a:br>
              <a:rPr lang="en-US" b="1" dirty="0"/>
            </a:br>
            <a:endParaRPr lang="en-US" dirty="0"/>
          </a:p>
        </p:txBody>
      </p:sp>
    </p:spTree>
    <p:extLst>
      <p:ext uri="{BB962C8B-B14F-4D97-AF65-F5344CB8AC3E}">
        <p14:creationId xmlns:p14="http://schemas.microsoft.com/office/powerpoint/2010/main" val="2009613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5550"/>
          </a:xfrm>
        </p:spPr>
        <p:txBody>
          <a:bodyPr>
            <a:normAutofit/>
          </a:bodyPr>
          <a:lstStyle/>
          <a:p>
            <a:r>
              <a:rPr lang="en-US" b="1" dirty="0"/>
              <a:t>FW(Alternative 3)= 90,00,000 (F/P, 12,0.20)</a:t>
            </a:r>
            <a:br>
              <a:rPr lang="en-US" b="1" dirty="0"/>
            </a:br>
            <a:r>
              <a:rPr lang="en-US" b="1" dirty="0"/>
              <a:t>                                                   +</a:t>
            </a:r>
            <a:br>
              <a:rPr lang="en-US" b="1" dirty="0"/>
            </a:br>
            <a:r>
              <a:rPr lang="en-US" b="1" dirty="0"/>
              <a:t>                                  8,50,000 (F/A, 12,0.20)</a:t>
            </a:r>
            <a:br>
              <a:rPr lang="en-US" b="1" dirty="0"/>
            </a:br>
            <a:r>
              <a:rPr lang="en-US" b="1" dirty="0"/>
              <a:t>                                                   -</a:t>
            </a:r>
            <a:br>
              <a:rPr lang="en-US" b="1" dirty="0"/>
            </a:br>
            <a:r>
              <a:rPr lang="en-US" b="1" dirty="0"/>
              <a:t>                                              7,00,000</a:t>
            </a:r>
            <a:br>
              <a:rPr lang="en-US" b="1" dirty="0"/>
            </a:br>
            <a:br>
              <a:rPr lang="en-US" b="1" dirty="0"/>
            </a:br>
            <a:r>
              <a:rPr lang="en-US" b="1" dirty="0"/>
              <a:t>                              = Rs 11,31,87,850</a:t>
            </a:r>
            <a:br>
              <a:rPr lang="en-US" b="1" dirty="0"/>
            </a:br>
            <a:endParaRPr lang="en-US" dirty="0"/>
          </a:p>
        </p:txBody>
      </p:sp>
    </p:spTree>
    <p:extLst>
      <p:ext uri="{BB962C8B-B14F-4D97-AF65-F5344CB8AC3E}">
        <p14:creationId xmlns:p14="http://schemas.microsoft.com/office/powerpoint/2010/main" val="15929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357349"/>
          </a:xfrm>
        </p:spPr>
        <p:txBody>
          <a:bodyPr>
            <a:normAutofit/>
          </a:bodyPr>
          <a:lstStyle/>
          <a:p>
            <a:pPr algn="just"/>
            <a:r>
              <a:rPr lang="en-US" b="1" dirty="0"/>
              <a:t>A Company is planning to purchase an advance machine centre. Three original manufacturers have responded to its tenders whose particulars are tabulated as follows. Which one will be selected based on Annual Equivalent Worth analysis? </a:t>
            </a:r>
          </a:p>
        </p:txBody>
      </p:sp>
      <p:graphicFrame>
        <p:nvGraphicFramePr>
          <p:cNvPr id="3" name="Table 2"/>
          <p:cNvGraphicFramePr>
            <a:graphicFrameLocks noGrp="1"/>
          </p:cNvGraphicFramePr>
          <p:nvPr>
            <p:extLst>
              <p:ext uri="{D42A27DB-BD31-4B8C-83A1-F6EECF244321}">
                <p14:modId xmlns:p14="http://schemas.microsoft.com/office/powerpoint/2010/main" val="882274190"/>
              </p:ext>
            </p:extLst>
          </p:nvPr>
        </p:nvGraphicFramePr>
        <p:xfrm>
          <a:off x="2033517" y="3612992"/>
          <a:ext cx="8699690" cy="2583091"/>
        </p:xfrm>
        <a:graphic>
          <a:graphicData uri="http://schemas.openxmlformats.org/drawingml/2006/table">
            <a:tbl>
              <a:tblPr firstRow="1" bandRow="1">
                <a:tableStyleId>{21E4AEA4-8DFA-4A89-87EB-49C32662AFE0}</a:tableStyleId>
              </a:tblPr>
              <a:tblGrid>
                <a:gridCol w="1637683">
                  <a:extLst>
                    <a:ext uri="{9D8B030D-6E8A-4147-A177-3AD203B41FA5}">
                      <a16:colId xmlns:a16="http://schemas.microsoft.com/office/drawing/2014/main" val="1392137060"/>
                    </a:ext>
                  </a:extLst>
                </a:gridCol>
                <a:gridCol w="1842193">
                  <a:extLst>
                    <a:ext uri="{9D8B030D-6E8A-4147-A177-3AD203B41FA5}">
                      <a16:colId xmlns:a16="http://schemas.microsoft.com/office/drawing/2014/main" val="2240766097"/>
                    </a:ext>
                  </a:extLst>
                </a:gridCol>
                <a:gridCol w="1739938">
                  <a:extLst>
                    <a:ext uri="{9D8B030D-6E8A-4147-A177-3AD203B41FA5}">
                      <a16:colId xmlns:a16="http://schemas.microsoft.com/office/drawing/2014/main" val="2327831161"/>
                    </a:ext>
                  </a:extLst>
                </a:gridCol>
                <a:gridCol w="1739938">
                  <a:extLst>
                    <a:ext uri="{9D8B030D-6E8A-4147-A177-3AD203B41FA5}">
                      <a16:colId xmlns:a16="http://schemas.microsoft.com/office/drawing/2014/main" val="936338400"/>
                    </a:ext>
                  </a:extLst>
                </a:gridCol>
                <a:gridCol w="1739938">
                  <a:extLst>
                    <a:ext uri="{9D8B030D-6E8A-4147-A177-3AD203B41FA5}">
                      <a16:colId xmlns:a16="http://schemas.microsoft.com/office/drawing/2014/main" val="3483282080"/>
                    </a:ext>
                  </a:extLst>
                </a:gridCol>
              </a:tblGrid>
              <a:tr h="943390">
                <a:tc>
                  <a:txBody>
                    <a:bodyPr/>
                    <a:lstStyle/>
                    <a:p>
                      <a:r>
                        <a:rPr lang="en-US" b="1" dirty="0"/>
                        <a:t>Manufacturers</a:t>
                      </a:r>
                    </a:p>
                  </a:txBody>
                  <a:tcPr/>
                </a:tc>
                <a:tc>
                  <a:txBody>
                    <a:bodyPr/>
                    <a:lstStyle/>
                    <a:p>
                      <a:r>
                        <a:rPr lang="en-US" b="1" dirty="0"/>
                        <a:t>Down payments</a:t>
                      </a:r>
                    </a:p>
                  </a:txBody>
                  <a:tcPr/>
                </a:tc>
                <a:tc>
                  <a:txBody>
                    <a:bodyPr/>
                    <a:lstStyle/>
                    <a:p>
                      <a:r>
                        <a:rPr lang="en-US" b="1" dirty="0"/>
                        <a:t>Yearly equal installments</a:t>
                      </a:r>
                    </a:p>
                  </a:txBody>
                  <a:tcPr/>
                </a:tc>
                <a:tc>
                  <a:txBody>
                    <a:bodyPr/>
                    <a:lstStyle/>
                    <a:p>
                      <a:r>
                        <a:rPr lang="en-US" b="1" dirty="0"/>
                        <a:t>Number of Installments</a:t>
                      </a:r>
                    </a:p>
                  </a:txBody>
                  <a:tcPr/>
                </a:tc>
                <a:tc>
                  <a:txBody>
                    <a:bodyPr/>
                    <a:lstStyle/>
                    <a:p>
                      <a:r>
                        <a:rPr lang="en-US" b="1" dirty="0"/>
                        <a:t>Rate of Interest</a:t>
                      </a:r>
                    </a:p>
                    <a:p>
                      <a:r>
                        <a:rPr lang="en-US" b="1" dirty="0"/>
                        <a:t>            (%)</a:t>
                      </a:r>
                    </a:p>
                  </a:txBody>
                  <a:tcPr/>
                </a:tc>
                <a:extLst>
                  <a:ext uri="{0D108BD9-81ED-4DB2-BD59-A6C34878D82A}">
                    <a16:rowId xmlns:a16="http://schemas.microsoft.com/office/drawing/2014/main" val="2007821398"/>
                  </a:ext>
                </a:extLst>
              </a:tr>
              <a:tr h="546567">
                <a:tc>
                  <a:txBody>
                    <a:bodyPr/>
                    <a:lstStyle/>
                    <a:p>
                      <a:r>
                        <a:rPr lang="en-US" b="1" dirty="0"/>
                        <a:t>1</a:t>
                      </a:r>
                    </a:p>
                  </a:txBody>
                  <a:tcPr/>
                </a:tc>
                <a:tc>
                  <a:txBody>
                    <a:bodyPr/>
                    <a:lstStyle/>
                    <a:p>
                      <a:r>
                        <a:rPr lang="en-US" b="1" dirty="0"/>
                        <a:t>5,00,000</a:t>
                      </a:r>
                    </a:p>
                  </a:txBody>
                  <a:tcPr/>
                </a:tc>
                <a:tc>
                  <a:txBody>
                    <a:bodyPr/>
                    <a:lstStyle/>
                    <a:p>
                      <a:r>
                        <a:rPr lang="en-US" b="1" dirty="0"/>
                        <a:t>2,00,000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2584700177"/>
                  </a:ext>
                </a:extLst>
              </a:tr>
              <a:tr h="546567">
                <a:tc>
                  <a:txBody>
                    <a:bodyPr/>
                    <a:lstStyle/>
                    <a:p>
                      <a:r>
                        <a:rPr lang="en-US" b="1" dirty="0"/>
                        <a:t>2</a:t>
                      </a:r>
                    </a:p>
                  </a:txBody>
                  <a:tcPr/>
                </a:tc>
                <a:tc>
                  <a:txBody>
                    <a:bodyPr/>
                    <a:lstStyle/>
                    <a:p>
                      <a:r>
                        <a:rPr lang="en-US" b="1" dirty="0"/>
                        <a:t>4,00,000</a:t>
                      </a:r>
                    </a:p>
                  </a:txBody>
                  <a:tcPr/>
                </a:tc>
                <a:tc>
                  <a:txBody>
                    <a:bodyPr/>
                    <a:lstStyle/>
                    <a:p>
                      <a:r>
                        <a:rPr lang="en-US" b="1" dirty="0"/>
                        <a:t>3,00,000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12199065"/>
                  </a:ext>
                </a:extLst>
              </a:tr>
              <a:tr h="546567">
                <a:tc>
                  <a:txBody>
                    <a:bodyPr/>
                    <a:lstStyle/>
                    <a:p>
                      <a:r>
                        <a:rPr lang="en-US" b="1" dirty="0"/>
                        <a:t>3</a:t>
                      </a:r>
                    </a:p>
                  </a:txBody>
                  <a:tcPr/>
                </a:tc>
                <a:tc>
                  <a:txBody>
                    <a:bodyPr/>
                    <a:lstStyle/>
                    <a:p>
                      <a:r>
                        <a:rPr lang="en-US" b="1" dirty="0"/>
                        <a:t>6,00,000</a:t>
                      </a:r>
                    </a:p>
                  </a:txBody>
                  <a:tcPr/>
                </a:tc>
                <a:tc>
                  <a:txBody>
                    <a:bodyPr/>
                    <a:lstStyle/>
                    <a:p>
                      <a:r>
                        <a:rPr lang="en-US" b="1" dirty="0"/>
                        <a:t>1,50,000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3902306466"/>
                  </a:ext>
                </a:extLst>
              </a:tr>
            </a:tbl>
          </a:graphicData>
        </a:graphic>
      </p:graphicFrame>
    </p:spTree>
    <p:extLst>
      <p:ext uri="{BB962C8B-B14F-4D97-AF65-F5344CB8AC3E}">
        <p14:creationId xmlns:p14="http://schemas.microsoft.com/office/powerpoint/2010/main" val="47393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COST BASED</a:t>
            </a:r>
          </a:p>
        </p:txBody>
      </p:sp>
      <p:graphicFrame>
        <p:nvGraphicFramePr>
          <p:cNvPr id="3" name="Table 2"/>
          <p:cNvGraphicFramePr>
            <a:graphicFrameLocks noGrp="1"/>
          </p:cNvGraphicFramePr>
          <p:nvPr>
            <p:extLst>
              <p:ext uri="{D42A27DB-BD31-4B8C-83A1-F6EECF244321}">
                <p14:modId xmlns:p14="http://schemas.microsoft.com/office/powerpoint/2010/main" val="974958787"/>
              </p:ext>
            </p:extLst>
          </p:nvPr>
        </p:nvGraphicFramePr>
        <p:xfrm>
          <a:off x="1951630" y="2794126"/>
          <a:ext cx="8699690" cy="2583091"/>
        </p:xfrm>
        <a:graphic>
          <a:graphicData uri="http://schemas.openxmlformats.org/drawingml/2006/table">
            <a:tbl>
              <a:tblPr firstRow="1" bandRow="1">
                <a:tableStyleId>{21E4AEA4-8DFA-4A89-87EB-49C32662AFE0}</a:tableStyleId>
              </a:tblPr>
              <a:tblGrid>
                <a:gridCol w="1637683">
                  <a:extLst>
                    <a:ext uri="{9D8B030D-6E8A-4147-A177-3AD203B41FA5}">
                      <a16:colId xmlns:a16="http://schemas.microsoft.com/office/drawing/2014/main" val="1392137060"/>
                    </a:ext>
                  </a:extLst>
                </a:gridCol>
                <a:gridCol w="1842193">
                  <a:extLst>
                    <a:ext uri="{9D8B030D-6E8A-4147-A177-3AD203B41FA5}">
                      <a16:colId xmlns:a16="http://schemas.microsoft.com/office/drawing/2014/main" val="2240766097"/>
                    </a:ext>
                  </a:extLst>
                </a:gridCol>
                <a:gridCol w="1739938">
                  <a:extLst>
                    <a:ext uri="{9D8B030D-6E8A-4147-A177-3AD203B41FA5}">
                      <a16:colId xmlns:a16="http://schemas.microsoft.com/office/drawing/2014/main" val="2327831161"/>
                    </a:ext>
                  </a:extLst>
                </a:gridCol>
                <a:gridCol w="1739938">
                  <a:extLst>
                    <a:ext uri="{9D8B030D-6E8A-4147-A177-3AD203B41FA5}">
                      <a16:colId xmlns:a16="http://schemas.microsoft.com/office/drawing/2014/main" val="936338400"/>
                    </a:ext>
                  </a:extLst>
                </a:gridCol>
                <a:gridCol w="1739938">
                  <a:extLst>
                    <a:ext uri="{9D8B030D-6E8A-4147-A177-3AD203B41FA5}">
                      <a16:colId xmlns:a16="http://schemas.microsoft.com/office/drawing/2014/main" val="3483282080"/>
                    </a:ext>
                  </a:extLst>
                </a:gridCol>
              </a:tblGrid>
              <a:tr h="943390">
                <a:tc>
                  <a:txBody>
                    <a:bodyPr/>
                    <a:lstStyle/>
                    <a:p>
                      <a:pPr algn="ctr"/>
                      <a:r>
                        <a:rPr lang="en-US" b="1" dirty="0"/>
                        <a:t>Manufacturers</a:t>
                      </a:r>
                    </a:p>
                  </a:txBody>
                  <a:tcPr/>
                </a:tc>
                <a:tc>
                  <a:txBody>
                    <a:bodyPr/>
                    <a:lstStyle/>
                    <a:p>
                      <a:pPr algn="ctr"/>
                      <a:r>
                        <a:rPr lang="en-US" b="1" dirty="0"/>
                        <a:t>P</a:t>
                      </a:r>
                    </a:p>
                  </a:txBody>
                  <a:tcPr/>
                </a:tc>
                <a:tc>
                  <a:txBody>
                    <a:bodyPr/>
                    <a:lstStyle/>
                    <a:p>
                      <a:pPr algn="ctr"/>
                      <a:r>
                        <a:rPr lang="en-US" b="1" dirty="0"/>
                        <a:t>A</a:t>
                      </a:r>
                    </a:p>
                  </a:txBody>
                  <a:tcPr/>
                </a:tc>
                <a:tc>
                  <a:txBody>
                    <a:bodyPr/>
                    <a:lstStyle/>
                    <a:p>
                      <a:pPr algn="ctr"/>
                      <a:r>
                        <a:rPr lang="en-US" b="1" dirty="0"/>
                        <a:t>N</a:t>
                      </a:r>
                    </a:p>
                  </a:txBody>
                  <a:tcPr/>
                </a:tc>
                <a:tc>
                  <a:txBody>
                    <a:bodyPr/>
                    <a:lstStyle/>
                    <a:p>
                      <a:pPr algn="ctr"/>
                      <a:r>
                        <a:rPr lang="en-US" b="1" dirty="0"/>
                        <a:t>I</a:t>
                      </a:r>
                    </a:p>
                  </a:txBody>
                  <a:tcPr/>
                </a:tc>
                <a:extLst>
                  <a:ext uri="{0D108BD9-81ED-4DB2-BD59-A6C34878D82A}">
                    <a16:rowId xmlns:a16="http://schemas.microsoft.com/office/drawing/2014/main" val="2007821398"/>
                  </a:ext>
                </a:extLst>
              </a:tr>
              <a:tr h="546567">
                <a:tc>
                  <a:txBody>
                    <a:bodyPr/>
                    <a:lstStyle/>
                    <a:p>
                      <a:r>
                        <a:rPr lang="en-US" b="1" dirty="0"/>
                        <a:t>1</a:t>
                      </a:r>
                    </a:p>
                  </a:txBody>
                  <a:tcPr/>
                </a:tc>
                <a:tc>
                  <a:txBody>
                    <a:bodyPr/>
                    <a:lstStyle/>
                    <a:p>
                      <a:r>
                        <a:rPr lang="en-US" b="1" dirty="0"/>
                        <a:t>5,00,000</a:t>
                      </a:r>
                    </a:p>
                  </a:txBody>
                  <a:tcPr/>
                </a:tc>
                <a:tc>
                  <a:txBody>
                    <a:bodyPr/>
                    <a:lstStyle/>
                    <a:p>
                      <a:r>
                        <a:rPr lang="en-US" b="1" dirty="0"/>
                        <a:t>2,00,000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2584700177"/>
                  </a:ext>
                </a:extLst>
              </a:tr>
              <a:tr h="546567">
                <a:tc>
                  <a:txBody>
                    <a:bodyPr/>
                    <a:lstStyle/>
                    <a:p>
                      <a:r>
                        <a:rPr lang="en-US" b="1" dirty="0"/>
                        <a:t>2</a:t>
                      </a:r>
                    </a:p>
                  </a:txBody>
                  <a:tcPr/>
                </a:tc>
                <a:tc>
                  <a:txBody>
                    <a:bodyPr/>
                    <a:lstStyle/>
                    <a:p>
                      <a:r>
                        <a:rPr lang="en-US" b="1" dirty="0"/>
                        <a:t>4,00,000</a:t>
                      </a:r>
                    </a:p>
                  </a:txBody>
                  <a:tcPr/>
                </a:tc>
                <a:tc>
                  <a:txBody>
                    <a:bodyPr/>
                    <a:lstStyle/>
                    <a:p>
                      <a:r>
                        <a:rPr lang="en-US" b="1" dirty="0"/>
                        <a:t>3,00,000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12199065"/>
                  </a:ext>
                </a:extLst>
              </a:tr>
              <a:tr h="546567">
                <a:tc>
                  <a:txBody>
                    <a:bodyPr/>
                    <a:lstStyle/>
                    <a:p>
                      <a:r>
                        <a:rPr lang="en-US" b="1" dirty="0"/>
                        <a:t>3</a:t>
                      </a:r>
                    </a:p>
                  </a:txBody>
                  <a:tcPr/>
                </a:tc>
                <a:tc>
                  <a:txBody>
                    <a:bodyPr/>
                    <a:lstStyle/>
                    <a:p>
                      <a:r>
                        <a:rPr lang="en-US" b="1" dirty="0"/>
                        <a:t>6,00,000</a:t>
                      </a:r>
                    </a:p>
                  </a:txBody>
                  <a:tcPr/>
                </a:tc>
                <a:tc>
                  <a:txBody>
                    <a:bodyPr/>
                    <a:lstStyle/>
                    <a:p>
                      <a:r>
                        <a:rPr lang="en-US" b="1" dirty="0"/>
                        <a:t>1,50,000</a:t>
                      </a:r>
                    </a:p>
                  </a:txBody>
                  <a:tcPr/>
                </a:tc>
                <a:tc>
                  <a:txBody>
                    <a:bodyPr/>
                    <a:lstStyle/>
                    <a:p>
                      <a:r>
                        <a:rPr lang="en-US" b="1" dirty="0"/>
                        <a:t>15</a:t>
                      </a:r>
                    </a:p>
                  </a:txBody>
                  <a:tcPr/>
                </a:tc>
                <a:tc>
                  <a:txBody>
                    <a:bodyPr/>
                    <a:lstStyle/>
                    <a:p>
                      <a:r>
                        <a:rPr lang="en-US" b="1" dirty="0"/>
                        <a:t>20</a:t>
                      </a:r>
                    </a:p>
                  </a:txBody>
                  <a:tcPr/>
                </a:tc>
                <a:extLst>
                  <a:ext uri="{0D108BD9-81ED-4DB2-BD59-A6C34878D82A}">
                    <a16:rowId xmlns:a16="http://schemas.microsoft.com/office/drawing/2014/main" val="3902306466"/>
                  </a:ext>
                </a:extLst>
              </a:tr>
            </a:tbl>
          </a:graphicData>
        </a:graphic>
      </p:graphicFrame>
    </p:spTree>
    <p:extLst>
      <p:ext uri="{BB962C8B-B14F-4D97-AF65-F5344CB8AC3E}">
        <p14:creationId xmlns:p14="http://schemas.microsoft.com/office/powerpoint/2010/main" val="14651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5926"/>
          </a:xfrm>
        </p:spPr>
        <p:txBody>
          <a:bodyPr>
            <a:normAutofit/>
          </a:bodyPr>
          <a:lstStyle/>
          <a:p>
            <a:r>
              <a:rPr lang="en-US" b="1" dirty="0"/>
              <a:t>AE(Alternative 1)= 5,00,000 (A/P, 15,0.20)</a:t>
            </a:r>
            <a:br>
              <a:rPr lang="en-US" b="1" dirty="0"/>
            </a:br>
            <a:r>
              <a:rPr lang="en-US" b="1" dirty="0"/>
              <a:t>                                                   +</a:t>
            </a:r>
            <a:br>
              <a:rPr lang="en-US" b="1" dirty="0"/>
            </a:br>
            <a:r>
              <a:rPr lang="en-US" b="1" dirty="0"/>
              <a:t>                                              2,00,000</a:t>
            </a:r>
            <a:br>
              <a:rPr lang="en-US" b="1" dirty="0"/>
            </a:br>
            <a:br>
              <a:rPr lang="en-US" b="1" dirty="0"/>
            </a:br>
            <a:r>
              <a:rPr lang="en-US" b="1" dirty="0"/>
              <a:t>                              = Rs 3,06,950</a:t>
            </a:r>
            <a:br>
              <a:rPr lang="en-US" b="1" dirty="0"/>
            </a:br>
            <a:endParaRPr lang="en-US" dirty="0"/>
          </a:p>
        </p:txBody>
      </p:sp>
    </p:spTree>
    <p:extLst>
      <p:ext uri="{BB962C8B-B14F-4D97-AF65-F5344CB8AC3E}">
        <p14:creationId xmlns:p14="http://schemas.microsoft.com/office/powerpoint/2010/main" val="405506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68495776"/>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21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17060"/>
          </a:xfrm>
        </p:spPr>
        <p:txBody>
          <a:bodyPr>
            <a:normAutofit/>
          </a:bodyPr>
          <a:lstStyle/>
          <a:p>
            <a:r>
              <a:rPr lang="en-US" b="1" dirty="0"/>
              <a:t>AE(Alternative 2)= 4,00,000 (A/P, 15,0.20)</a:t>
            </a:r>
            <a:br>
              <a:rPr lang="en-US" b="1" dirty="0"/>
            </a:br>
            <a:r>
              <a:rPr lang="en-US" b="1" dirty="0"/>
              <a:t>                                                   +</a:t>
            </a:r>
            <a:br>
              <a:rPr lang="en-US" b="1" dirty="0"/>
            </a:br>
            <a:r>
              <a:rPr lang="en-US" b="1" dirty="0"/>
              <a:t>                                              3,00,000</a:t>
            </a:r>
            <a:br>
              <a:rPr lang="en-US" b="1" dirty="0"/>
            </a:br>
            <a:br>
              <a:rPr lang="en-US" b="1" dirty="0"/>
            </a:br>
            <a:r>
              <a:rPr lang="en-US" b="1" dirty="0"/>
              <a:t>                              = Rs 3,85,560</a:t>
            </a:r>
            <a:endParaRPr lang="en-US" dirty="0"/>
          </a:p>
        </p:txBody>
      </p:sp>
    </p:spTree>
    <p:extLst>
      <p:ext uri="{BB962C8B-B14F-4D97-AF65-F5344CB8AC3E}">
        <p14:creationId xmlns:p14="http://schemas.microsoft.com/office/powerpoint/2010/main" val="756101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76117"/>
          </a:xfrm>
        </p:spPr>
        <p:txBody>
          <a:bodyPr>
            <a:normAutofit/>
          </a:bodyPr>
          <a:lstStyle/>
          <a:p>
            <a:r>
              <a:rPr lang="en-US" b="1" dirty="0">
                <a:solidFill>
                  <a:srgbClr val="FF0000"/>
                </a:solidFill>
              </a:rPr>
              <a:t>AE(Alternative 3)</a:t>
            </a:r>
            <a:r>
              <a:rPr lang="en-US" b="1" dirty="0"/>
              <a:t>= 6,00,000 (A/P, 15,0.20)</a:t>
            </a:r>
            <a:br>
              <a:rPr lang="en-US" b="1" dirty="0"/>
            </a:br>
            <a:r>
              <a:rPr lang="en-US" b="1" dirty="0"/>
              <a:t>                                                   +</a:t>
            </a:r>
            <a:br>
              <a:rPr lang="en-US" b="1" dirty="0"/>
            </a:br>
            <a:r>
              <a:rPr lang="en-US" b="1" dirty="0"/>
              <a:t>                                              1,50,000</a:t>
            </a:r>
            <a:br>
              <a:rPr lang="en-US" b="1" dirty="0"/>
            </a:br>
            <a:br>
              <a:rPr lang="en-US" b="1" dirty="0"/>
            </a:br>
            <a:r>
              <a:rPr lang="en-US" b="1" dirty="0"/>
              <a:t>                              = Rs 2,78,340</a:t>
            </a:r>
            <a:endParaRPr lang="en-US" dirty="0"/>
          </a:p>
        </p:txBody>
      </p:sp>
    </p:spTree>
    <p:extLst>
      <p:ext uri="{BB962C8B-B14F-4D97-AF65-F5344CB8AC3E}">
        <p14:creationId xmlns:p14="http://schemas.microsoft.com/office/powerpoint/2010/main" val="87812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3494"/>
          <a:stretch/>
        </p:blipFill>
        <p:spPr>
          <a:xfrm>
            <a:off x="1214651" y="627797"/>
            <a:ext cx="9826388" cy="5308979"/>
          </a:xfrm>
          <a:prstGeom prst="rect">
            <a:avLst/>
          </a:prstGeom>
        </p:spPr>
      </p:pic>
    </p:spTree>
    <p:extLst>
      <p:ext uri="{BB962C8B-B14F-4D97-AF65-F5344CB8AC3E}">
        <p14:creationId xmlns:p14="http://schemas.microsoft.com/office/powerpoint/2010/main" val="151740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3516"/>
          <a:stretch/>
        </p:blipFill>
        <p:spPr>
          <a:xfrm>
            <a:off x="1392072" y="750627"/>
            <a:ext cx="9594376" cy="5718411"/>
          </a:xfrm>
          <a:prstGeom prst="rect">
            <a:avLst/>
          </a:prstGeom>
        </p:spPr>
      </p:pic>
    </p:spTree>
    <p:extLst>
      <p:ext uri="{BB962C8B-B14F-4D97-AF65-F5344CB8AC3E}">
        <p14:creationId xmlns:p14="http://schemas.microsoft.com/office/powerpoint/2010/main" val="85420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2913"/>
          <a:stretch/>
        </p:blipFill>
        <p:spPr>
          <a:xfrm>
            <a:off x="0" y="0"/>
            <a:ext cx="12192000" cy="6858000"/>
          </a:xfrm>
          <a:prstGeom prst="rect">
            <a:avLst/>
          </a:prstGeom>
        </p:spPr>
      </p:pic>
    </p:spTree>
    <p:extLst>
      <p:ext uri="{BB962C8B-B14F-4D97-AF65-F5344CB8AC3E}">
        <p14:creationId xmlns:p14="http://schemas.microsoft.com/office/powerpoint/2010/main" val="362018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505"/>
          <a:stretch/>
        </p:blipFill>
        <p:spPr>
          <a:xfrm>
            <a:off x="0" y="0"/>
            <a:ext cx="12192000" cy="6857999"/>
          </a:xfrm>
          <a:prstGeom prst="rect">
            <a:avLst/>
          </a:prstGeom>
        </p:spPr>
      </p:pic>
    </p:spTree>
    <p:extLst>
      <p:ext uri="{BB962C8B-B14F-4D97-AF65-F5344CB8AC3E}">
        <p14:creationId xmlns:p14="http://schemas.microsoft.com/office/powerpoint/2010/main" val="33166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h Flow - Unit III Engineering Economics - MG6863"/>
          <p:cNvPicPr>
            <a:picLocks noChangeAspect="1" noChangeArrowheads="1"/>
          </p:cNvPicPr>
          <p:nvPr/>
        </p:nvPicPr>
        <p:blipFill rotWithShape="1">
          <a:blip r:embed="rId2">
            <a:extLst>
              <a:ext uri="{28A0092B-C50C-407E-A947-70E740481C1C}">
                <a14:useLocalDpi xmlns:a14="http://schemas.microsoft.com/office/drawing/2010/main" val="0"/>
              </a:ext>
            </a:extLst>
          </a:blip>
          <a:srcRect b="3629"/>
          <a:stretch/>
        </p:blipFill>
        <p:spPr bwMode="auto">
          <a:xfrm>
            <a:off x="278403" y="188721"/>
            <a:ext cx="11554205" cy="647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7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1316</Words>
  <Application>Microsoft Office PowerPoint</Application>
  <PresentationFormat>Widescreen</PresentationFormat>
  <Paragraphs>179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COST-REVENUE DOMINATED CASH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Production engineers of a manufacturing firm have proposed a new equipment to increase productivity of manual gas cutting operation. The initial investment is Rs 5,00,000 and equipment will have a salvage value of Rs 1,00,000 at the end of its expected life of 5 years. Increased productivity will yield an annual revenue of Rs 2,00,000 per year. If the firm’s minimum attractive rate of return is 15%; is the procurement of new equipment economically justified? Use Present worth, Annual Equivalent and Future Worth Method. </vt:lpstr>
      <vt:lpstr>GIVEN:-  P= -5,00,000 F= 1,00,000 N=5 YEARS i= 0.15 A= 2,00,000  REVENUE BASED  </vt:lpstr>
      <vt:lpstr>PW= -P + F          P + A            P</vt:lpstr>
      <vt:lpstr>PW= -5,00,000                  +  1,00,000 (P/F, 0.15,5)                  + 2,00,000 (P/A, 0.15,5)  = 2,20,160 &gt; 0  It is economically justified. </vt:lpstr>
      <vt:lpstr>FW= -P          F + F + A            F </vt:lpstr>
      <vt:lpstr>FW = -5,00,000 (F/P, 0.15,5)                   +             1,00,000                   +             2,00,000 (F/A, 0.15,5)          = 4,42,500 &gt; 0  It is economically justified.  </vt:lpstr>
      <vt:lpstr>AW= -P          A + F         A + A  </vt:lpstr>
      <vt:lpstr>AW = -5,00,000 (A/P, 0.15,5)                   +             2,00,000                   +             1,00,000 (A/F, 0.15,5)          = 65,653.79525 &gt; 0  It is economically justified.</vt:lpstr>
      <vt:lpstr>Investment proposals A and B have the net cash flows as given in the table. Compare the Present worth of A with that of B at i=18%. Which proposal should be selected?</vt:lpstr>
      <vt:lpstr> For A: P=-10,000 R=0.18 F1=3000 F2=3000 F3=7000 F4=6000  FOR B: P=-10,000 R=0.18 F1=6000 F2=6000 F3=3000 F4=3000 REVENUE BASED  </vt:lpstr>
      <vt:lpstr>PW(A)= -10,000  +  3000(P/F, 0.18, 1)  +  3000(P/F, 0.18, 2)  +  7000(P/F, 0.18, 3)  +  6000(P/F, 0.18, 4)  = Rs 2052.10</vt:lpstr>
      <vt:lpstr>PW(B)= -10,000 + 6000(P/F, 0.18, 1) + 6000(P/F, 0.18, 2) + 3000(P/F, 0.18, 3) + 3000(P/F, 0.18, 4) = Rs 2767.40 . B will be selected.</vt:lpstr>
      <vt:lpstr>A granite company is planning to buy a fully automated granite cutting machine. If it is purchased under installment basis, the company has to pay 25% of the cost (cost = Rs 16,00,000) at the time of purchase and the remaining amount in 10 annual equal installments of Rs 2,00,000 each. Suggest the best alternative for the company using present worth basis at i=18%</vt:lpstr>
      <vt:lpstr>P= 4,00,000 A=2,00,000 R=0.18 N=10  COST BASED </vt:lpstr>
      <vt:lpstr>PW= 2,00,000 (P/A, 0.18,10)                           +                    4,00,000        = Rs 12,98,820 second option is selected.</vt:lpstr>
      <vt:lpstr>A finance company advertises two investment plans. In plan I, company pays Rs 12,000 after 15 years for every 1000 invested now. In plan II, for every Rs 1000 invested now, the company pays Rs 4000 at the end of 10th year and Rs 4000 at the end of 15th year. Select the best alternative plan from investor’s point of view by using present worth amount. (i= 12%)</vt:lpstr>
      <vt:lpstr>Plan l:  P= -1000 F=12,000 R=0.12 N=15  Plan II: P= -1000 F1= 4000, N=10 F2= 4000, N=15 R=0.12 N=15</vt:lpstr>
      <vt:lpstr>PW: -1000            +          12,000(P/F, 0.12,15)           =          Rs 1192.40 PW: -1000          +         4000(P/F, 0.12,10)          +         4,000(P/F, 0.12,15)         =         Rs 1018.8 Plan 1 is selected.  </vt:lpstr>
      <vt:lpstr>A man owns a corner flat. He must decide which of the several alternatives to select in trying to obtain a desirable return on his investment. After much study and calculations, he decides that the two best alternatives are as given below. Which one will be selected based on Future worth analysis? (i= 12%)</vt:lpstr>
      <vt:lpstr>A(Build gas station)= 8,00,000-80,000= 7,20,000  A(Build soft ice-cream stand)= 9,80,000- 1,50,000 = 8,30,000  Revenue based </vt:lpstr>
      <vt:lpstr>FW(Build gas station)= -20,00,000(F/P, 20,0.12)                                                             +                                           7,20,000 (F/A, 20,0.12)                                        = Rs 3,25,85,440</vt:lpstr>
      <vt:lpstr>FW(Build soft ice-cream stand)= -36,00,000(F/P, 20,0.12)                                                                              +                                                           8,30,000 (F/A, 20,0.12)                                                        = Rs 2,50,77,560</vt:lpstr>
      <vt:lpstr>M/S Krishna Casting Ltd. Is planning to replace its annealing furnace. It has received tenders from three different original manufacturers of annealing furnace. The details are as follows: (i= 20%). Which one will be selected based on Future worth analysis?</vt:lpstr>
      <vt:lpstr>Cost based</vt:lpstr>
      <vt:lpstr>FW(Alternative 1)= 80,00,000 (F/P, 12,0.20)                                                    +                                   8,00,000 (F/A, 12,0.20)                                                    -                                               5,00,000                                = Rs 10,24,92,800 </vt:lpstr>
      <vt:lpstr>FW(Alternative 2)= 70,00,000 (F/P, 12,0.20)                                                    +                                   9,00,000 (F/A, 12,0.20)                                                    -                                               4,00,000                                = Rs 9,76,34,900 </vt:lpstr>
      <vt:lpstr>FW(Alternative 3)= 90,00,000 (F/P, 12,0.20)                                                    +                                   8,50,000 (F/A, 12,0.20)                                                    -                                               7,00,000                                = Rs 11,31,87,850 </vt:lpstr>
      <vt:lpstr>A Company is planning to purchase an advance machine centre. Three original manufacturers have responded to its tenders whose particulars are tabulated as follows. Which one will be selected based on Annual Equivalent Worth analysis? </vt:lpstr>
      <vt:lpstr>COST BASED</vt:lpstr>
      <vt:lpstr>AE(Alternative 1)= 5,00,000 (A/P, 15,0.20)                                                    +                                               2,00,000                                = Rs 3,06,950 </vt:lpstr>
      <vt:lpstr>AE(Alternative 2)= 4,00,000 (A/P, 15,0.20)                                                    +                                               3,00,000                                = Rs 3,85,560</vt:lpstr>
      <vt:lpstr>AE(Alternative 3)= 6,00,000 (A/P, 15,0.20)                                                    +                                               1,50,000                                = Rs 2,78,340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COST-REVENUE DOMINATED CASH FLOW</dc:title>
  <dc:creator>cutie</dc:creator>
  <cp:lastModifiedBy>Sugyanta Priyadarshini</cp:lastModifiedBy>
  <cp:revision>45</cp:revision>
  <dcterms:created xsi:type="dcterms:W3CDTF">2020-09-11T03:19:32Z</dcterms:created>
  <dcterms:modified xsi:type="dcterms:W3CDTF">2022-09-09T03:17:35Z</dcterms:modified>
</cp:coreProperties>
</file>