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6" r:id="rId3"/>
    <p:sldId id="334" r:id="rId4"/>
    <p:sldId id="257" r:id="rId5"/>
    <p:sldId id="258" r:id="rId6"/>
    <p:sldId id="358" r:id="rId7"/>
    <p:sldId id="359" r:id="rId8"/>
    <p:sldId id="356" r:id="rId9"/>
    <p:sldId id="259" r:id="rId10"/>
    <p:sldId id="357" r:id="rId11"/>
    <p:sldId id="260" r:id="rId12"/>
    <p:sldId id="360" r:id="rId13"/>
    <p:sldId id="341" r:id="rId14"/>
    <p:sldId id="340" r:id="rId15"/>
    <p:sldId id="342" r:id="rId16"/>
    <p:sldId id="343" r:id="rId17"/>
    <p:sldId id="344" r:id="rId18"/>
    <p:sldId id="345" r:id="rId19"/>
    <p:sldId id="346" r:id="rId20"/>
    <p:sldId id="420" r:id="rId21"/>
    <p:sldId id="352" r:id="rId22"/>
    <p:sldId id="347" r:id="rId23"/>
    <p:sldId id="348" r:id="rId24"/>
    <p:sldId id="349" r:id="rId25"/>
    <p:sldId id="350" r:id="rId26"/>
    <p:sldId id="361" r:id="rId27"/>
    <p:sldId id="362" r:id="rId28"/>
    <p:sldId id="363" r:id="rId29"/>
    <p:sldId id="364" r:id="rId30"/>
    <p:sldId id="365" r:id="rId31"/>
    <p:sldId id="262" r:id="rId32"/>
    <p:sldId id="265" r:id="rId33"/>
    <p:sldId id="266" r:id="rId34"/>
    <p:sldId id="267" r:id="rId35"/>
    <p:sldId id="369" r:id="rId36"/>
    <p:sldId id="370" r:id="rId37"/>
    <p:sldId id="371" r:id="rId38"/>
    <p:sldId id="372" r:id="rId39"/>
    <p:sldId id="373" r:id="rId40"/>
    <p:sldId id="374" r:id="rId41"/>
    <p:sldId id="375" r:id="rId42"/>
    <p:sldId id="268" r:id="rId43"/>
    <p:sldId id="269" r:id="rId44"/>
    <p:sldId id="270" r:id="rId45"/>
    <p:sldId id="271" r:id="rId46"/>
    <p:sldId id="272" r:id="rId47"/>
    <p:sldId id="273" r:id="rId48"/>
    <p:sldId id="274" r:id="rId49"/>
    <p:sldId id="275" r:id="rId50"/>
    <p:sldId id="376" r:id="rId51"/>
    <p:sldId id="391" r:id="rId52"/>
    <p:sldId id="377" r:id="rId53"/>
    <p:sldId id="378" r:id="rId54"/>
    <p:sldId id="379" r:id="rId55"/>
    <p:sldId id="380" r:id="rId56"/>
    <p:sldId id="386" r:id="rId57"/>
    <p:sldId id="385" r:id="rId58"/>
    <p:sldId id="387" r:id="rId59"/>
    <p:sldId id="389" r:id="rId60"/>
    <p:sldId id="388" r:id="rId61"/>
    <p:sldId id="390" r:id="rId62"/>
  </p:sldIdLst>
  <p:sldSz cx="9144000" cy="6858000" type="screen4x3"/>
  <p:notesSz cx="6858000" cy="9144000"/>
  <p:defaultTextStyle>
    <a:defPPr>
      <a:defRPr lang="zh-CN"/>
    </a:defPPr>
    <a:lvl1pPr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FF00FF"/>
    <a:srgbClr val="0000FF"/>
    <a:srgbClr val="9966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746"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2A3D9D8F-387C-4183-A6DF-81A2B89BD762}" type="slidenum">
              <a:rPr lang="en-US" altLang="zh-CN"/>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55D7653-734B-477B-BEE6-78B20D3DB804}"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D09108-B5EA-4E47-B3FB-6A7F3292D8C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D30893-C841-47CB-9EE4-E694B76FE328}"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BED10E4-F1C2-4C89-92B5-8B8CDC27BBE6}"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068DA2D-15C3-4DD7-8818-9FD6ED901253}"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3D25241-931E-4329-BD4C-595CBE0417EC}"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743A12C-793C-4A7A-8541-826FFE97EE8F}"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B3B3436-0CD5-400C-BC19-A9662F506EEB}"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3A31C4-5E6D-439B-84FA-5260492E251C}"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F28E96C-DE0C-4674-B3CA-E94922EA064A}"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b="0">
                <a:solidFill>
                  <a:schemeClr val="tx1"/>
                </a:solidFill>
                <a:latin typeface="+mj-lt"/>
                <a:ea typeface="+mn-ea"/>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b="0">
                <a:solidFill>
                  <a:schemeClr val="tx1"/>
                </a:solidFill>
                <a:latin typeface="+mj-lt"/>
                <a:ea typeface="+mn-ea"/>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b="0">
                <a:solidFill>
                  <a:schemeClr val="tx1"/>
                </a:solidFill>
                <a:latin typeface="+mj-lt"/>
                <a:ea typeface="+mn-ea"/>
              </a:defRPr>
            </a:lvl1pPr>
          </a:lstStyle>
          <a:p>
            <a:fld id="{DCB5CF25-ACD3-4A88-9EEF-2C68D2EF8BB7}" type="slidenum">
              <a:rPr lang="en-US" altLang="zh-CN"/>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fontAlgn="base">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fontAlgn="base">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fontAlgn="base">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ext Box 4"/>
          <p:cNvSpPr txBox="1">
            <a:spLocks noChangeArrowheads="1"/>
          </p:cNvSpPr>
          <p:nvPr/>
        </p:nvSpPr>
        <p:spPr bwMode="auto">
          <a:xfrm>
            <a:off x="755650" y="981075"/>
            <a:ext cx="5400675" cy="457200"/>
          </a:xfrm>
          <a:prstGeom prst="rect">
            <a:avLst/>
          </a:prstGeom>
          <a:noFill/>
          <a:ln w="9525">
            <a:noFill/>
            <a:miter lim="800000"/>
          </a:ln>
          <a:effectLst/>
        </p:spPr>
        <p:txBody>
          <a:bodyPr>
            <a:spAutoFit/>
          </a:bodyPr>
          <a:lstStyle/>
          <a:p>
            <a:pPr>
              <a:spcBef>
                <a:spcPct val="50000"/>
              </a:spcBef>
            </a:pPr>
            <a:r>
              <a:rPr lang="en-US" altLang="zh-CN"/>
              <a:t>Anders Hejlsberg(</a:t>
            </a:r>
            <a:r>
              <a:rPr lang="zh-CN" altLang="en-US"/>
              <a:t>安德斯，海斯博格 </a:t>
            </a:r>
            <a:r>
              <a:rPr lang="en-US" altLang="zh-CN"/>
              <a:t>)</a:t>
            </a:r>
            <a:endParaRPr lang="en-US" altLang="zh-CN"/>
          </a:p>
        </p:txBody>
      </p:sp>
      <p:pic>
        <p:nvPicPr>
          <p:cNvPr id="87045" name="Picture 5" descr="1"/>
          <p:cNvPicPr>
            <a:picLocks noChangeAspect="1" noChangeArrowheads="1"/>
          </p:cNvPicPr>
          <p:nvPr/>
        </p:nvPicPr>
        <p:blipFill>
          <a:blip r:embed="rId1"/>
          <a:srcRect/>
          <a:stretch>
            <a:fillRect/>
          </a:stretch>
        </p:blipFill>
        <p:spPr bwMode="auto">
          <a:xfrm>
            <a:off x="1187450" y="1647825"/>
            <a:ext cx="2641600" cy="3581400"/>
          </a:xfrm>
          <a:prstGeom prst="rect">
            <a:avLst/>
          </a:prstGeom>
          <a:noFill/>
        </p:spPr>
      </p:pic>
      <p:sp>
        <p:nvSpPr>
          <p:cNvPr id="87047" name="Text Box 7"/>
          <p:cNvSpPr txBox="1">
            <a:spLocks noChangeArrowheads="1"/>
          </p:cNvSpPr>
          <p:nvPr/>
        </p:nvSpPr>
        <p:spPr bwMode="auto">
          <a:xfrm>
            <a:off x="755650" y="404813"/>
            <a:ext cx="7416800" cy="579437"/>
          </a:xfrm>
          <a:prstGeom prst="rect">
            <a:avLst/>
          </a:prstGeom>
          <a:noFill/>
          <a:ln w="9525">
            <a:noFill/>
            <a:miter lim="800000"/>
          </a:ln>
          <a:effectLst/>
        </p:spPr>
        <p:txBody>
          <a:bodyPr>
            <a:spAutoFit/>
          </a:bodyPr>
          <a:lstStyle/>
          <a:p>
            <a:pPr>
              <a:spcBef>
                <a:spcPct val="50000"/>
              </a:spcBef>
            </a:pPr>
            <a:r>
              <a:rPr lang="en-US" altLang="zh-CN" sz="3200" dirty="0">
                <a:solidFill>
                  <a:srgbClr val="FF3300"/>
                </a:solidFill>
                <a:ea typeface="华文隶书" panose="02010800040101010101" pitchFamily="2" charset="-122"/>
              </a:rPr>
              <a:t>C#</a:t>
            </a:r>
            <a:r>
              <a:rPr lang="zh-CN" altLang="en-US" sz="3200" dirty="0">
                <a:solidFill>
                  <a:srgbClr val="FF3300"/>
                </a:solidFill>
                <a:ea typeface="华文隶书" panose="02010800040101010101" pitchFamily="2" charset="-122"/>
              </a:rPr>
              <a:t>语言创始人简介</a:t>
            </a:r>
            <a:endParaRPr lang="zh-CN" altLang="en-US" sz="3200" dirty="0">
              <a:solidFill>
                <a:srgbClr val="FF3300"/>
              </a:solidFill>
              <a:ea typeface="华文隶书" panose="02010800040101010101" pitchFamily="2" charset="-122"/>
            </a:endParaRPr>
          </a:p>
        </p:txBody>
      </p:sp>
      <p:sp>
        <p:nvSpPr>
          <p:cNvPr id="87048" name="Text Box 8"/>
          <p:cNvSpPr txBox="1">
            <a:spLocks noChangeArrowheads="1"/>
          </p:cNvSpPr>
          <p:nvPr/>
        </p:nvSpPr>
        <p:spPr bwMode="auto">
          <a:xfrm>
            <a:off x="1403350" y="5373688"/>
            <a:ext cx="1800225" cy="396875"/>
          </a:xfrm>
          <a:prstGeom prst="rect">
            <a:avLst/>
          </a:prstGeom>
          <a:noFill/>
          <a:ln w="9525">
            <a:noFill/>
            <a:miter lim="800000"/>
          </a:ln>
          <a:effectLst/>
        </p:spPr>
        <p:txBody>
          <a:bodyPr>
            <a:spAutoFit/>
          </a:bodyPr>
          <a:lstStyle/>
          <a:p>
            <a:pPr algn="ctr">
              <a:spcBef>
                <a:spcPct val="50000"/>
              </a:spcBef>
            </a:pPr>
            <a:r>
              <a:rPr lang="zh-CN" altLang="en-US" sz="2000"/>
              <a:t>早期</a:t>
            </a:r>
            <a:endParaRPr lang="zh-CN" altLang="en-US" sz="2000"/>
          </a:p>
        </p:txBody>
      </p:sp>
      <p:pic>
        <p:nvPicPr>
          <p:cNvPr id="87049" name="Picture 9" descr="2"/>
          <p:cNvPicPr>
            <a:picLocks noChangeAspect="1" noChangeArrowheads="1"/>
          </p:cNvPicPr>
          <p:nvPr/>
        </p:nvPicPr>
        <p:blipFill>
          <a:blip r:embed="rId2"/>
          <a:srcRect/>
          <a:stretch>
            <a:fillRect/>
          </a:stretch>
        </p:blipFill>
        <p:spPr bwMode="auto">
          <a:xfrm>
            <a:off x="4572000" y="1628775"/>
            <a:ext cx="2387600" cy="3581400"/>
          </a:xfrm>
          <a:prstGeom prst="rect">
            <a:avLst/>
          </a:prstGeom>
          <a:noFill/>
        </p:spPr>
      </p:pic>
      <p:sp>
        <p:nvSpPr>
          <p:cNvPr id="87050" name="Text Box 10"/>
          <p:cNvSpPr txBox="1">
            <a:spLocks noChangeArrowheads="1"/>
          </p:cNvSpPr>
          <p:nvPr/>
        </p:nvSpPr>
        <p:spPr bwMode="auto">
          <a:xfrm>
            <a:off x="5364163" y="5408613"/>
            <a:ext cx="1152525" cy="396875"/>
          </a:xfrm>
          <a:prstGeom prst="rect">
            <a:avLst/>
          </a:prstGeom>
          <a:noFill/>
          <a:ln w="9525">
            <a:noFill/>
            <a:miter lim="800000"/>
          </a:ln>
          <a:effectLst/>
        </p:spPr>
        <p:txBody>
          <a:bodyPr>
            <a:spAutoFit/>
          </a:bodyPr>
          <a:lstStyle/>
          <a:p>
            <a:pPr>
              <a:spcBef>
                <a:spcPct val="50000"/>
              </a:spcBef>
            </a:pPr>
            <a:r>
              <a:rPr lang="en-US" altLang="zh-CN" sz="2000"/>
              <a:t>2008</a:t>
            </a:r>
            <a:r>
              <a:rPr lang="zh-CN" altLang="en-US" sz="2000"/>
              <a:t>年 </a:t>
            </a:r>
            <a:endParaRPr lang="zh-CN" altLang="en-US" sz="2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143108" y="500042"/>
            <a:ext cx="4802207" cy="584775"/>
          </a:xfrm>
          <a:prstGeom prst="rect">
            <a:avLst/>
          </a:prstGeom>
          <a:noFill/>
          <a:ln w="9525">
            <a:noFill/>
            <a:miter lim="800000"/>
          </a:ln>
          <a:effectLst/>
        </p:spPr>
        <p:txBody>
          <a:bodyPr wrap="square">
            <a:spAutoFit/>
          </a:bodyPr>
          <a:lstStyle/>
          <a:p>
            <a:pPr algn="ctr">
              <a:spcBef>
                <a:spcPct val="50000"/>
              </a:spcBef>
            </a:pPr>
            <a:r>
              <a:rPr lang="en-US" altLang="zh-CN"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隶书" panose="02010509060101010101" pitchFamily="49" charset="-122"/>
              </a:rPr>
              <a:t>1.2 .NET Framework</a:t>
            </a:r>
            <a:r>
              <a:rPr lang="en-US" altLang="zh-CN"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panose="020B0604020202020204" pitchFamily="34" charset="0"/>
                <a:ea typeface="宋体" panose="02010600030101010101" pitchFamily="2" charset="-122"/>
              </a:rPr>
              <a:t> </a:t>
            </a:r>
            <a:endParaRPr lang="en-US" altLang="zh-CN"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panose="020B0604020202020204" pitchFamily="34" charset="0"/>
              <a:ea typeface="宋体" panose="02010600030101010101" pitchFamily="2" charset="-122"/>
            </a:endParaRPr>
          </a:p>
        </p:txBody>
      </p:sp>
      <p:sp>
        <p:nvSpPr>
          <p:cNvPr id="83972" name="Rectangle 4"/>
          <p:cNvSpPr>
            <a:spLocks noChangeArrowheads="1"/>
          </p:cNvSpPr>
          <p:nvPr/>
        </p:nvSpPr>
        <p:spPr bwMode="auto">
          <a:xfrm>
            <a:off x="0" y="2228850"/>
            <a:ext cx="9144000" cy="0"/>
          </a:xfrm>
          <a:prstGeom prst="rect">
            <a:avLst/>
          </a:prstGeom>
          <a:noFill/>
          <a:ln w="9525">
            <a:noFill/>
            <a:miter lim="800000"/>
          </a:ln>
          <a:effectLst/>
        </p:spPr>
        <p:txBody>
          <a:bodyPr wrap="none" anchor="ctr">
            <a:spAutoFit/>
          </a:bodyPr>
          <a:lstStyle/>
          <a:p>
            <a:endParaRPr lang="zh-CN" altLang="en-US"/>
          </a:p>
        </p:txBody>
      </p:sp>
      <p:sp>
        <p:nvSpPr>
          <p:cNvPr id="83974" name="Text Box 6"/>
          <p:cNvSpPr txBox="1">
            <a:spLocks noChangeArrowheads="1"/>
          </p:cNvSpPr>
          <p:nvPr/>
        </p:nvSpPr>
        <p:spPr bwMode="auto">
          <a:xfrm>
            <a:off x="571472" y="3500438"/>
            <a:ext cx="8353425" cy="1754326"/>
          </a:xfrm>
          <a:prstGeom prst="rect">
            <a:avLst/>
          </a:prstGeom>
          <a:noFill/>
          <a:ln w="9525">
            <a:noFill/>
            <a:miter lim="800000"/>
          </a:ln>
          <a:effectLst/>
        </p:spPr>
        <p:txBody>
          <a:bodyPr>
            <a:spAutoFit/>
          </a:bodyPr>
          <a:lstStyle/>
          <a:p>
            <a:pPr>
              <a:lnSpc>
                <a:spcPct val="150000"/>
              </a:lnSpc>
            </a:pPr>
            <a:r>
              <a:rPr lang="zh-CN" altLang="en-US" dirty="0"/>
              <a:t>　　</a:t>
            </a:r>
            <a:r>
              <a:rPr lang="en-US" altLang="zh-CN" dirty="0">
                <a:latin typeface="楷体" panose="02010609060101010101" pitchFamily="49" charset="-122"/>
                <a:ea typeface="楷体" panose="02010609060101010101" pitchFamily="49" charset="-122"/>
              </a:rPr>
              <a:t>.NET</a:t>
            </a:r>
            <a:r>
              <a:rPr lang="zh-CN" altLang="en-US" dirty="0">
                <a:latin typeface="楷体" panose="02010609060101010101" pitchFamily="49" charset="-122"/>
                <a:ea typeface="楷体" panose="02010609060101010101" pitchFamily="49" charset="-122"/>
              </a:rPr>
              <a:t>平台是微软推出的下一代软件开发和服务平台，它通过先进的软件技术和众多的智能设备，提供简单的、个性化的、有效的互联网服务</a:t>
            </a:r>
            <a:r>
              <a:rPr lang="zh-CN" altLang="en-US"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83976" name="Rectangle 8"/>
          <p:cNvSpPr>
            <a:spLocks noChangeArrowheads="1"/>
          </p:cNvSpPr>
          <p:nvPr/>
        </p:nvSpPr>
        <p:spPr bwMode="auto">
          <a:xfrm>
            <a:off x="0" y="2738438"/>
            <a:ext cx="9144000" cy="0"/>
          </a:xfrm>
          <a:prstGeom prst="rect">
            <a:avLst/>
          </a:prstGeom>
          <a:noFill/>
          <a:ln w="9525">
            <a:noFill/>
            <a:miter lim="800000"/>
          </a:ln>
          <a:effectLst/>
        </p:spPr>
        <p:txBody>
          <a:bodyPr wrap="none" anchor="ctr">
            <a:spAutoFit/>
          </a:bodyPr>
          <a:lstStyle/>
          <a:p>
            <a:endParaRPr lang="zh-CN" altLang="en-US"/>
          </a:p>
        </p:txBody>
      </p:sp>
      <p:sp>
        <p:nvSpPr>
          <p:cNvPr id="8" name="TextBox 7"/>
          <p:cNvSpPr txBox="1"/>
          <p:nvPr/>
        </p:nvSpPr>
        <p:spPr>
          <a:xfrm>
            <a:off x="428596" y="1643050"/>
            <a:ext cx="514353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1.2.1 </a:t>
            </a:r>
            <a:r>
              <a:rPr lang="zh-CN" altLang="en-US" sz="2800" dirty="0" smtClean="0">
                <a:solidFill>
                  <a:srgbClr val="FF0000"/>
                </a:solidFill>
                <a:latin typeface="黑体" panose="02010609060101010101" pitchFamily="49" charset="-122"/>
                <a:ea typeface="黑体" panose="02010609060101010101" pitchFamily="49" charset="-122"/>
              </a:rPr>
              <a:t>什么是</a:t>
            </a:r>
            <a:r>
              <a:rPr lang="en-US" sz="2800" dirty="0" smtClean="0">
                <a:solidFill>
                  <a:srgbClr val="FF0000"/>
                </a:solidFill>
                <a:latin typeface="黑体" panose="02010609060101010101" pitchFamily="49" charset="-122"/>
                <a:ea typeface="黑体" panose="02010609060101010101" pitchFamily="49" charset="-122"/>
              </a:rPr>
              <a:t>.NET Framework</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9" name="TextBox 8"/>
          <p:cNvSpPr txBox="1"/>
          <p:nvPr/>
        </p:nvSpPr>
        <p:spPr>
          <a:xfrm>
            <a:off x="642910" y="2643182"/>
            <a:ext cx="5786478" cy="461665"/>
          </a:xfrm>
          <a:prstGeom prst="rect">
            <a:avLst/>
          </a:prstGeom>
          <a:noFill/>
        </p:spPr>
        <p:txBody>
          <a:bodyPr wrap="square" rtlCol="0">
            <a:spAutoFit/>
          </a:bodyPr>
          <a:lstStyle/>
          <a:p>
            <a:r>
              <a:rPr lang="en-US" dirty="0" smtClean="0">
                <a:solidFill>
                  <a:srgbClr val="FF0000"/>
                </a:solidFill>
                <a:latin typeface="黑体" panose="02010609060101010101" pitchFamily="49" charset="-122"/>
                <a:ea typeface="黑体" panose="02010609060101010101" pitchFamily="49" charset="-122"/>
              </a:rPr>
              <a:t>1. .NET Framework</a:t>
            </a:r>
            <a:r>
              <a:rPr lang="zh-CN" altLang="en-US" dirty="0" smtClean="0">
                <a:solidFill>
                  <a:srgbClr val="FF0000"/>
                </a:solidFill>
                <a:latin typeface="黑体" panose="02010609060101010101" pitchFamily="49" charset="-122"/>
                <a:ea typeface="黑体" panose="02010609060101010101" pitchFamily="49" charset="-122"/>
              </a:rPr>
              <a:t>的功能和目标</a:t>
            </a:r>
            <a:endParaRPr lang="zh-CN" altLang="en-US" dirty="0" smtClean="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50" name="Object 2"/>
          <p:cNvGraphicFramePr>
            <a:graphicFrameLocks noChangeAspect="1"/>
          </p:cNvGraphicFramePr>
          <p:nvPr/>
        </p:nvGraphicFramePr>
        <p:xfrm>
          <a:off x="1857356" y="2857496"/>
          <a:ext cx="5111750" cy="2530475"/>
        </p:xfrm>
        <a:graphic>
          <a:graphicData uri="http://schemas.openxmlformats.org/presentationml/2006/ole">
            <mc:AlternateContent xmlns:mc="http://schemas.openxmlformats.org/markup-compatibility/2006">
              <mc:Choice xmlns:v="urn:schemas-microsoft-com:vml" Requires="v">
                <p:oleObj spid="_x0000_s1025" name="图片" r:id="rId1" imgW="3494405" imgH="1728470" progId="Word.Picture.8">
                  <p:embed/>
                </p:oleObj>
              </mc:Choice>
              <mc:Fallback>
                <p:oleObj name="图片" r:id="rId1" imgW="3494405" imgH="1728470" progId="Word.Picture.8">
                  <p:embed/>
                  <p:pic>
                    <p:nvPicPr>
                      <p:cNvPr id="0" name="图片 1024"/>
                      <p:cNvPicPr>
                        <a:picLocks noChangeAspect="1"/>
                      </p:cNvPicPr>
                      <p:nvPr/>
                    </p:nvPicPr>
                    <p:blipFill>
                      <a:blip r:embed="rId2"/>
                      <a:stretch>
                        <a:fillRect/>
                      </a:stretch>
                    </p:blipFill>
                    <p:spPr>
                      <a:xfrm>
                        <a:off x="1857356" y="2857496"/>
                        <a:ext cx="5111750" cy="2530475"/>
                      </a:xfrm>
                      <a:prstGeom prst="rect">
                        <a:avLst/>
                      </a:prstGeom>
                      <a:noFill/>
                      <a:ln w="9525">
                        <a:noFill/>
                      </a:ln>
                    </p:spPr>
                  </p:pic>
                </p:oleObj>
              </mc:Fallback>
            </mc:AlternateContent>
          </a:graphicData>
        </a:graphic>
      </p:graphicFrame>
      <p:sp>
        <p:nvSpPr>
          <p:cNvPr id="5" name="TextBox 4"/>
          <p:cNvSpPr txBox="1"/>
          <p:nvPr/>
        </p:nvSpPr>
        <p:spPr>
          <a:xfrm>
            <a:off x="500034" y="857232"/>
            <a:ext cx="7929618" cy="1130246"/>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简言之，</a:t>
            </a:r>
            <a:r>
              <a:rPr lang="en-US" altLang="zh-CN" dirty="0" smtClean="0">
                <a:latin typeface="楷体" panose="02010609060101010101" pitchFamily="49" charset="-122"/>
                <a:ea typeface="楷体" panose="02010609060101010101" pitchFamily="49" charset="-122"/>
              </a:rPr>
              <a:t>.NET</a:t>
            </a:r>
            <a:r>
              <a:rPr lang="zh-CN" altLang="en-US" dirty="0" smtClean="0">
                <a:latin typeface="楷体" panose="02010609060101010101" pitchFamily="49" charset="-122"/>
                <a:ea typeface="楷体" panose="02010609060101010101" pitchFamily="49" charset="-122"/>
              </a:rPr>
              <a:t>平台是一种面向网络，支持各种用户终端的开发环境，其功能如图</a:t>
            </a:r>
            <a:r>
              <a:rPr lang="en-US" altLang="zh-CN" dirty="0" smtClean="0">
                <a:latin typeface="楷体" panose="02010609060101010101" pitchFamily="49" charset="-122"/>
                <a:ea typeface="楷体" panose="02010609060101010101" pitchFamily="49" charset="-122"/>
              </a:rPr>
              <a:t>1.1</a:t>
            </a:r>
            <a:r>
              <a:rPr lang="zh-CN" altLang="en-US" dirty="0" smtClean="0">
                <a:latin typeface="楷体" panose="02010609060101010101" pitchFamily="49" charset="-122"/>
                <a:ea typeface="楷体" panose="02010609060101010101" pitchFamily="49" charset="-122"/>
              </a:rPr>
              <a:t>所示。</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ChangeArrowheads="1"/>
          </p:cNvSpPr>
          <p:nvPr/>
        </p:nvSpPr>
        <p:spPr bwMode="auto">
          <a:xfrm>
            <a:off x="0" y="2228850"/>
            <a:ext cx="9144000" cy="0"/>
          </a:xfrm>
          <a:prstGeom prst="rect">
            <a:avLst/>
          </a:prstGeom>
          <a:noFill/>
          <a:ln w="9525">
            <a:noFill/>
            <a:miter lim="800000"/>
          </a:ln>
          <a:effectLst/>
        </p:spPr>
        <p:txBody>
          <a:bodyPr wrap="none" anchor="ctr">
            <a:spAutoFit/>
          </a:bodyPr>
          <a:lstStyle/>
          <a:p>
            <a:endParaRPr lang="zh-CN" altLang="en-US"/>
          </a:p>
        </p:txBody>
      </p:sp>
      <p:sp>
        <p:nvSpPr>
          <p:cNvPr id="105476" name="Text Box 4"/>
          <p:cNvSpPr txBox="1">
            <a:spLocks noChangeArrowheads="1"/>
          </p:cNvSpPr>
          <p:nvPr/>
        </p:nvSpPr>
        <p:spPr bwMode="auto">
          <a:xfrm>
            <a:off x="500034" y="1785926"/>
            <a:ext cx="8208962" cy="3416320"/>
          </a:xfrm>
          <a:prstGeom prst="rect">
            <a:avLst/>
          </a:prstGeom>
          <a:noFill/>
          <a:ln w="9525">
            <a:noFill/>
            <a:miter lim="800000"/>
          </a:ln>
          <a:effectLst/>
        </p:spPr>
        <p:txBody>
          <a:bodyPr>
            <a:spAutoFit/>
          </a:bodyPr>
          <a:lstStyle/>
          <a:p>
            <a:pPr marL="457200" indent="-457200">
              <a:buFont typeface="Wingdings" panose="05000000000000000000" pitchFamily="2" charset="2"/>
              <a:buChar char="l"/>
            </a:pPr>
            <a:r>
              <a:rPr lang="zh-CN" altLang="en-US" dirty="0" smtClean="0">
                <a:solidFill>
                  <a:srgbClr val="FF00FF"/>
                </a:solidFill>
                <a:latin typeface="楷体" panose="02010609060101010101" pitchFamily="49" charset="-122"/>
                <a:ea typeface="楷体" panose="02010609060101010101" pitchFamily="49" charset="-122"/>
              </a:rPr>
              <a:t>托管代码</a:t>
            </a: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managed code</a:t>
            </a:r>
            <a:r>
              <a:rPr lang="zh-CN" altLang="en-US" dirty="0" smtClean="0">
                <a:latin typeface="楷体" panose="02010609060101010101" pitchFamily="49" charset="-122"/>
                <a:ea typeface="楷体" panose="02010609060101010101" pitchFamily="49" charset="-122"/>
              </a:rPr>
              <a:t>）是指为</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编写的代码，在</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的公共语言运行库（</a:t>
            </a:r>
            <a:r>
              <a:rPr lang="en-US" dirty="0" err="1" smtClean="0">
                <a:latin typeface="楷体" panose="02010609060101010101" pitchFamily="49" charset="-122"/>
                <a:ea typeface="楷体" panose="02010609060101010101" pitchFamily="49" charset="-122"/>
              </a:rPr>
              <a:t>CLR</a:t>
            </a:r>
            <a:r>
              <a:rPr lang="zh-CN" altLang="en-US" dirty="0" smtClean="0">
                <a:latin typeface="楷体" panose="02010609060101010101" pitchFamily="49" charset="-122"/>
                <a:ea typeface="楷体" panose="02010609060101010101" pitchFamily="49" charset="-122"/>
              </a:rPr>
              <a:t>）控制之下运行，类似于</a:t>
            </a:r>
            <a:r>
              <a:rPr lang="en-US" dirty="0" smtClean="0">
                <a:latin typeface="楷体" panose="02010609060101010101" pitchFamily="49" charset="-122"/>
                <a:ea typeface="楷体" panose="02010609060101010101" pitchFamily="49" charset="-122"/>
              </a:rPr>
              <a:t>JAVA</a:t>
            </a:r>
            <a:r>
              <a:rPr lang="zh-CN" altLang="en-US" dirty="0" smtClean="0">
                <a:latin typeface="楷体" panose="02010609060101010101" pitchFamily="49" charset="-122"/>
                <a:ea typeface="楷体" panose="02010609060101010101" pitchFamily="49" charset="-122"/>
              </a:rPr>
              <a:t>的虚拟机机制。托管代码应用程序可以获得</a:t>
            </a:r>
            <a:r>
              <a:rPr lang="en-US" dirty="0" err="1" smtClean="0">
                <a:latin typeface="楷体" panose="02010609060101010101" pitchFamily="49" charset="-122"/>
                <a:ea typeface="楷体" panose="02010609060101010101" pitchFamily="49" charset="-122"/>
              </a:rPr>
              <a:t>CLR</a:t>
            </a:r>
            <a:r>
              <a:rPr lang="zh-CN" altLang="en-US" dirty="0" smtClean="0">
                <a:latin typeface="楷体" panose="02010609060101010101" pitchFamily="49" charset="-122"/>
                <a:ea typeface="楷体" panose="02010609060101010101" pitchFamily="49" charset="-122"/>
              </a:rPr>
              <a:t>服务，例如自动垃圾回收、类型检查和安全支持等。</a:t>
            </a:r>
            <a:endParaRPr lang="zh-CN" altLang="en-US"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dirty="0" smtClean="0">
                <a:solidFill>
                  <a:srgbClr val="FF0000"/>
                </a:solidFill>
                <a:latin typeface="楷体" panose="02010609060101010101" pitchFamily="49" charset="-122"/>
                <a:ea typeface="楷体" panose="02010609060101010101" pitchFamily="49" charset="-122"/>
              </a:rPr>
              <a:t>非托管代码</a:t>
            </a: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unmanaged code</a:t>
            </a:r>
            <a:r>
              <a:rPr lang="zh-CN" altLang="en-US" dirty="0" smtClean="0">
                <a:latin typeface="楷体" panose="02010609060101010101" pitchFamily="49" charset="-122"/>
                <a:ea typeface="楷体" panose="02010609060101010101" pitchFamily="49" charset="-122"/>
              </a:rPr>
              <a:t>）是指不在</a:t>
            </a:r>
            <a:r>
              <a:rPr lang="en-US" dirty="0" err="1" smtClean="0">
                <a:latin typeface="楷体" panose="02010609060101010101" pitchFamily="49" charset="-122"/>
                <a:ea typeface="楷体" panose="02010609060101010101" pitchFamily="49" charset="-122"/>
              </a:rPr>
              <a:t>CLR</a:t>
            </a:r>
            <a:r>
              <a:rPr lang="zh-CN" altLang="en-US" dirty="0" smtClean="0">
                <a:latin typeface="楷体" panose="02010609060101010101" pitchFamily="49" charset="-122"/>
                <a:ea typeface="楷体" panose="02010609060101010101" pitchFamily="49" charset="-122"/>
              </a:rPr>
              <a:t>控制之下运行的代码，如</a:t>
            </a:r>
            <a:r>
              <a:rPr lang="en-US" dirty="0" smtClean="0">
                <a:latin typeface="楷体" panose="02010609060101010101" pitchFamily="49" charset="-122"/>
                <a:ea typeface="楷体" panose="02010609060101010101" pitchFamily="49" charset="-122"/>
              </a:rPr>
              <a:t>Win32 C/C++ DLL</a:t>
            </a:r>
            <a:r>
              <a:rPr lang="zh-CN" altLang="en-US" dirty="0" smtClean="0">
                <a:latin typeface="楷体" panose="02010609060101010101" pitchFamily="49" charset="-122"/>
                <a:ea typeface="楷体" panose="02010609060101010101" pitchFamily="49" charset="-122"/>
              </a:rPr>
              <a:t>。非托管代码由操作系统直接运行，因此必须提供自己的垃圾回收、类型检查、安全支持等服务。</a:t>
            </a:r>
            <a:endParaRPr lang="zh-CN" altLang="en-US" dirty="0">
              <a:latin typeface="楷体" panose="02010609060101010101" pitchFamily="49" charset="-122"/>
              <a:ea typeface="楷体" panose="02010609060101010101" pitchFamily="49" charset="-122"/>
            </a:endParaRPr>
          </a:p>
        </p:txBody>
      </p:sp>
      <p:sp>
        <p:nvSpPr>
          <p:cNvPr id="4" name="TextBox 3"/>
          <p:cNvSpPr txBox="1"/>
          <p:nvPr/>
        </p:nvSpPr>
        <p:spPr>
          <a:xfrm>
            <a:off x="642910" y="857232"/>
            <a:ext cx="5429288" cy="523220"/>
          </a:xfrm>
          <a:prstGeom prst="rect">
            <a:avLst/>
          </a:prstGeom>
          <a:noFill/>
        </p:spPr>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2. </a:t>
            </a:r>
            <a:r>
              <a:rPr lang="zh-CN" altLang="en-US" sz="2800" dirty="0" smtClean="0">
                <a:solidFill>
                  <a:srgbClr val="FF0000"/>
                </a:solidFill>
                <a:latin typeface="黑体" panose="02010609060101010101" pitchFamily="49" charset="-122"/>
                <a:ea typeface="黑体" panose="02010609060101010101" pitchFamily="49" charset="-122"/>
              </a:rPr>
              <a:t>托管代码和非托管代码</a:t>
            </a:r>
            <a:endParaRPr lang="zh-CN" altLang="en-US" sz="2800"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ChangeArrowheads="1"/>
          </p:cNvSpPr>
          <p:nvPr/>
        </p:nvSpPr>
        <p:spPr bwMode="auto">
          <a:xfrm>
            <a:off x="0" y="2228850"/>
            <a:ext cx="9144000" cy="0"/>
          </a:xfrm>
          <a:prstGeom prst="rect">
            <a:avLst/>
          </a:prstGeom>
          <a:noFill/>
          <a:ln w="9525">
            <a:noFill/>
            <a:miter lim="800000"/>
          </a:ln>
          <a:effectLst/>
        </p:spPr>
        <p:txBody>
          <a:bodyPr wrap="none" anchor="ctr">
            <a:spAutoFit/>
          </a:bodyPr>
          <a:lstStyle/>
          <a:p>
            <a:endParaRPr lang="zh-CN" altLang="en-US"/>
          </a:p>
        </p:txBody>
      </p:sp>
      <p:sp>
        <p:nvSpPr>
          <p:cNvPr id="104453" name="Text Box 5"/>
          <p:cNvSpPr txBox="1">
            <a:spLocks noChangeArrowheads="1"/>
          </p:cNvSpPr>
          <p:nvPr/>
        </p:nvSpPr>
        <p:spPr bwMode="auto">
          <a:xfrm>
            <a:off x="827088" y="620713"/>
            <a:ext cx="4897437" cy="461665"/>
          </a:xfrm>
          <a:prstGeom prst="rect">
            <a:avLst/>
          </a:prstGeom>
          <a:noFill/>
          <a:ln w="9525">
            <a:noFill/>
            <a:miter lim="800000"/>
          </a:ln>
          <a:effectLst/>
        </p:spPr>
        <p:txBody>
          <a:bodyPr>
            <a:spAutoFit/>
          </a:bodyPr>
          <a:lstStyle/>
          <a:p>
            <a:r>
              <a:rPr lang="en-US" dirty="0" smtClean="0">
                <a:solidFill>
                  <a:srgbClr val="FF0000"/>
                </a:solidFill>
                <a:latin typeface="黑体" panose="02010609060101010101" pitchFamily="49" charset="-122"/>
                <a:ea typeface="黑体" panose="02010609060101010101" pitchFamily="49" charset="-122"/>
              </a:rPr>
              <a:t>3. .NET Framework</a:t>
            </a:r>
            <a:r>
              <a:rPr lang="zh-CN" altLang="en-US" dirty="0" smtClean="0">
                <a:solidFill>
                  <a:srgbClr val="FF0000"/>
                </a:solidFill>
                <a:latin typeface="黑体" panose="02010609060101010101" pitchFamily="49" charset="-122"/>
                <a:ea typeface="黑体" panose="02010609060101010101" pitchFamily="49" charset="-122"/>
              </a:rPr>
              <a:t>的组成</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104455" name="Rectangle 7"/>
          <p:cNvSpPr>
            <a:spLocks noChangeArrowheads="1"/>
          </p:cNvSpPr>
          <p:nvPr/>
        </p:nvSpPr>
        <p:spPr bwMode="auto">
          <a:xfrm>
            <a:off x="0" y="2233613"/>
            <a:ext cx="9144000" cy="0"/>
          </a:xfrm>
          <a:prstGeom prst="rect">
            <a:avLst/>
          </a:prstGeom>
          <a:noFill/>
          <a:ln w="9525">
            <a:noFill/>
            <a:miter lim="800000"/>
          </a:ln>
          <a:effectLst/>
        </p:spPr>
        <p:txBody>
          <a:bodyPr wrap="none" anchor="ctr">
            <a:spAutoFit/>
          </a:bodyPr>
          <a:lstStyle/>
          <a:p>
            <a:endParaRPr lang="zh-CN" altLang="en-US"/>
          </a:p>
        </p:txBody>
      </p:sp>
      <p:pic>
        <p:nvPicPr>
          <p:cNvPr id="104456" name="Picture 8"/>
          <p:cNvPicPr>
            <a:picLocks noChangeAspect="1" noChangeArrowheads="1"/>
          </p:cNvPicPr>
          <p:nvPr/>
        </p:nvPicPr>
        <p:blipFill>
          <a:blip r:embed="rId1"/>
          <a:srcRect/>
          <a:stretch>
            <a:fillRect/>
          </a:stretch>
        </p:blipFill>
        <p:spPr bwMode="auto">
          <a:xfrm>
            <a:off x="928662" y="1571612"/>
            <a:ext cx="6216682"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0" y="2228850"/>
            <a:ext cx="9144000" cy="0"/>
          </a:xfrm>
          <a:prstGeom prst="rect">
            <a:avLst/>
          </a:prstGeom>
          <a:noFill/>
          <a:ln w="9525">
            <a:noFill/>
            <a:miter lim="800000"/>
          </a:ln>
          <a:effectLst/>
        </p:spPr>
        <p:txBody>
          <a:bodyPr wrap="none" anchor="ctr">
            <a:spAutoFit/>
          </a:bodyPr>
          <a:lstStyle/>
          <a:p>
            <a:endParaRPr lang="zh-CN" altLang="en-US"/>
          </a:p>
        </p:txBody>
      </p:sp>
      <p:sp>
        <p:nvSpPr>
          <p:cNvPr id="106500" name="Text Box 4"/>
          <p:cNvSpPr txBox="1">
            <a:spLocks noChangeArrowheads="1"/>
          </p:cNvSpPr>
          <p:nvPr/>
        </p:nvSpPr>
        <p:spPr bwMode="auto">
          <a:xfrm>
            <a:off x="611188" y="549275"/>
            <a:ext cx="8137525" cy="461665"/>
          </a:xfrm>
          <a:prstGeom prst="rect">
            <a:avLst/>
          </a:prstGeom>
          <a:noFill/>
          <a:ln w="9525">
            <a:noFill/>
            <a:miter lim="800000"/>
          </a:ln>
          <a:effectLst/>
        </p:spPr>
        <p:txBody>
          <a:bodyPr>
            <a:spAutoFit/>
          </a:bodyPr>
          <a:lstStyle/>
          <a:p>
            <a:r>
              <a:rPr lang="en-US" dirty="0" smtClean="0">
                <a:solidFill>
                  <a:srgbClr val="FF0000"/>
                </a:solidFill>
                <a:latin typeface="黑体" panose="02010609060101010101" pitchFamily="49" charset="-122"/>
                <a:ea typeface="黑体" panose="02010609060101010101" pitchFamily="49" charset="-122"/>
              </a:rPr>
              <a:t>3. .NET Framework</a:t>
            </a:r>
            <a:r>
              <a:rPr lang="zh-CN" altLang="en-US" dirty="0" smtClean="0">
                <a:solidFill>
                  <a:srgbClr val="FF0000"/>
                </a:solidFill>
                <a:latin typeface="黑体" panose="02010609060101010101" pitchFamily="49" charset="-122"/>
                <a:ea typeface="黑体" panose="02010609060101010101" pitchFamily="49" charset="-122"/>
              </a:rPr>
              <a:t>类库（</a:t>
            </a:r>
            <a:r>
              <a:rPr lang="en-US" dirty="0" err="1" smtClean="0">
                <a:solidFill>
                  <a:srgbClr val="FF0000"/>
                </a:solidFill>
                <a:latin typeface="黑体" panose="02010609060101010101" pitchFamily="49" charset="-122"/>
                <a:ea typeface="黑体" panose="02010609060101010101" pitchFamily="49" charset="-122"/>
              </a:rPr>
              <a:t>FCL</a:t>
            </a:r>
            <a:r>
              <a:rPr lang="zh-CN" altLang="en-US" dirty="0" smtClean="0">
                <a:solidFill>
                  <a:srgbClr val="FF0000"/>
                </a:solidFill>
                <a:latin typeface="黑体" panose="02010609060101010101" pitchFamily="49" charset="-122"/>
                <a:ea typeface="黑体" panose="02010609060101010101" pitchFamily="49" charset="-122"/>
              </a:rPr>
              <a:t>）</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4" name="TextBox 3"/>
          <p:cNvSpPr txBox="1"/>
          <p:nvPr/>
        </p:nvSpPr>
        <p:spPr>
          <a:xfrm>
            <a:off x="500034" y="1500174"/>
            <a:ext cx="8143932" cy="3416320"/>
          </a:xfrm>
          <a:prstGeom prst="rect">
            <a:avLst/>
          </a:prstGeom>
          <a:noFill/>
        </p:spPr>
        <p:txBody>
          <a:bodyPr wrap="square" rtlCol="0">
            <a:spAutoFit/>
          </a:bodyPr>
          <a:lstStyle/>
          <a:p>
            <a:pPr>
              <a:lnSpc>
                <a:spcPct val="150000"/>
              </a:lnSpc>
            </a:pPr>
            <a:r>
              <a:rPr lang="en-US" dirty="0" smtClean="0">
                <a:latin typeface="楷体" panose="02010609060101010101" pitchFamily="49" charset="-122"/>
                <a:ea typeface="楷体" panose="02010609060101010101" pitchFamily="49" charset="-122"/>
              </a:rPr>
              <a:t>    </a:t>
            </a:r>
            <a:r>
              <a:rPr lang="en-US" dirty="0" err="1" smtClean="0">
                <a:latin typeface="楷体" panose="02010609060101010101" pitchFamily="49" charset="-122"/>
                <a:ea typeface="楷体" panose="02010609060101010101" pitchFamily="49" charset="-122"/>
              </a:rPr>
              <a:t>FCL</a:t>
            </a: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.NET Framework Class Library</a:t>
            </a:r>
            <a:r>
              <a:rPr lang="zh-CN" altLang="en-US" dirty="0" smtClean="0">
                <a:latin typeface="楷体" panose="02010609060101010101" pitchFamily="49" charset="-122"/>
                <a:ea typeface="楷体" panose="02010609060101010101" pitchFamily="49" charset="-122"/>
              </a:rPr>
              <a:t>）是一个全面的类库。程序员可以十分方便地使用</a:t>
            </a:r>
            <a:r>
              <a:rPr lang="en-US" dirty="0" err="1" smtClean="0">
                <a:latin typeface="楷体" panose="02010609060101010101" pitchFamily="49" charset="-122"/>
                <a:ea typeface="楷体" panose="02010609060101010101" pitchFamily="49" charset="-122"/>
              </a:rPr>
              <a:t>FCL</a:t>
            </a:r>
            <a:r>
              <a:rPr lang="zh-CN" altLang="en-US" dirty="0" smtClean="0">
                <a:latin typeface="楷体" panose="02010609060101010101" pitchFamily="49" charset="-122"/>
                <a:ea typeface="楷体" panose="02010609060101010101" pitchFamily="49" charset="-122"/>
              </a:rPr>
              <a:t>中的类型及其成员，而不必编写大量代码来处理常见的低级编程操作。它是生成</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应用程序、组件和控件的基础。</a:t>
            </a:r>
            <a:endParaRPr lang="zh-CN" altLang="en-US" dirty="0" smtClean="0">
              <a:latin typeface="楷体" panose="02010609060101010101" pitchFamily="49" charset="-122"/>
              <a:ea typeface="楷体" panose="02010609060101010101" pitchFamily="49" charset="-122"/>
            </a:endParaRPr>
          </a:p>
          <a:p>
            <a:pPr>
              <a:lnSpc>
                <a:spcPct val="150000"/>
              </a:lnSpc>
            </a:pPr>
            <a:r>
              <a:rPr lang="en-US" dirty="0" smtClean="0">
                <a:latin typeface="楷体" panose="02010609060101010101" pitchFamily="49" charset="-122"/>
                <a:ea typeface="楷体" panose="02010609060101010101" pitchFamily="49" charset="-122"/>
              </a:rPr>
              <a:t>    </a:t>
            </a:r>
            <a:r>
              <a:rPr lang="en-US" dirty="0" err="1" smtClean="0">
                <a:latin typeface="楷体" panose="02010609060101010101" pitchFamily="49" charset="-122"/>
                <a:ea typeface="楷体" panose="02010609060101010101" pitchFamily="49" charset="-122"/>
              </a:rPr>
              <a:t>FCL</a:t>
            </a:r>
            <a:r>
              <a:rPr lang="zh-CN" altLang="en-US" dirty="0" smtClean="0">
                <a:latin typeface="楷体" panose="02010609060101010101" pitchFamily="49" charset="-122"/>
                <a:ea typeface="楷体" panose="02010609060101010101" pitchFamily="49" charset="-122"/>
              </a:rPr>
              <a:t>由命名空间组成。每个命名空间都包含可在程序中使用的类型，如类、结构、枚举、委托和接口等。</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0" y="2228850"/>
            <a:ext cx="9144000" cy="0"/>
          </a:xfrm>
          <a:prstGeom prst="rect">
            <a:avLst/>
          </a:prstGeom>
          <a:noFill/>
          <a:ln w="9525">
            <a:noFill/>
            <a:miter lim="800000"/>
          </a:ln>
          <a:effectLst/>
        </p:spPr>
        <p:txBody>
          <a:bodyPr wrap="none" anchor="ctr">
            <a:spAutoFit/>
          </a:bodyPr>
          <a:lstStyle/>
          <a:p>
            <a:endParaRPr lang="zh-CN" altLang="en-US"/>
          </a:p>
        </p:txBody>
      </p:sp>
      <p:sp>
        <p:nvSpPr>
          <p:cNvPr id="107525" name="Text Box 5"/>
          <p:cNvSpPr txBox="1">
            <a:spLocks noChangeArrowheads="1"/>
          </p:cNvSpPr>
          <p:nvPr/>
        </p:nvSpPr>
        <p:spPr bwMode="auto">
          <a:xfrm>
            <a:off x="611188" y="549275"/>
            <a:ext cx="8064500" cy="461665"/>
          </a:xfrm>
          <a:prstGeom prst="rect">
            <a:avLst/>
          </a:prstGeom>
          <a:noFill/>
          <a:ln w="9525">
            <a:noFill/>
            <a:miter lim="800000"/>
          </a:ln>
          <a:effectLst/>
        </p:spPr>
        <p:txBody>
          <a:bodyPr>
            <a:spAutoFit/>
          </a:bodyPr>
          <a:lstStyle/>
          <a:p>
            <a:r>
              <a:rPr lang="en-US" dirty="0" smtClean="0">
                <a:solidFill>
                  <a:srgbClr val="FF0000"/>
                </a:solidFill>
                <a:latin typeface="黑体" panose="02010609060101010101" pitchFamily="49" charset="-122"/>
                <a:ea typeface="黑体" panose="02010609060101010101" pitchFamily="49" charset="-122"/>
              </a:rPr>
              <a:t>4. </a:t>
            </a:r>
            <a:r>
              <a:rPr lang="zh-CN" altLang="en-US" dirty="0" smtClean="0">
                <a:solidFill>
                  <a:srgbClr val="FF0000"/>
                </a:solidFill>
                <a:latin typeface="黑体" panose="02010609060101010101" pitchFamily="49" charset="-122"/>
                <a:ea typeface="黑体" panose="02010609060101010101" pitchFamily="49" charset="-122"/>
              </a:rPr>
              <a:t>公共语言运行库（</a:t>
            </a:r>
            <a:r>
              <a:rPr lang="en-US" dirty="0" err="1" smtClean="0">
                <a:solidFill>
                  <a:srgbClr val="FF0000"/>
                </a:solidFill>
                <a:latin typeface="黑体" panose="02010609060101010101" pitchFamily="49" charset="-122"/>
                <a:ea typeface="黑体" panose="02010609060101010101" pitchFamily="49" charset="-122"/>
              </a:rPr>
              <a:t>CLR</a:t>
            </a:r>
            <a:r>
              <a:rPr lang="zh-CN" altLang="en-US" dirty="0" smtClean="0">
                <a:solidFill>
                  <a:srgbClr val="FF0000"/>
                </a:solidFill>
                <a:latin typeface="黑体" panose="02010609060101010101" pitchFamily="49" charset="-122"/>
                <a:ea typeface="黑体" panose="02010609060101010101" pitchFamily="49" charset="-122"/>
              </a:rPr>
              <a:t>）</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4" name="TextBox 3"/>
          <p:cNvSpPr txBox="1"/>
          <p:nvPr/>
        </p:nvSpPr>
        <p:spPr>
          <a:xfrm>
            <a:off x="500034" y="1357298"/>
            <a:ext cx="8215370" cy="1200329"/>
          </a:xfrm>
          <a:prstGeom prst="rect">
            <a:avLst/>
          </a:prstGeom>
          <a:noFill/>
        </p:spPr>
        <p:txBody>
          <a:bodyPr wrap="square" rtlCol="0">
            <a:spAutoFit/>
          </a:bodyPr>
          <a:lstStyle/>
          <a:p>
            <a:pPr>
              <a:lnSpc>
                <a:spcPct val="150000"/>
              </a:lnSpc>
            </a:pPr>
            <a:r>
              <a:rPr lang="en-US" dirty="0" smtClean="0">
                <a:latin typeface="楷体" panose="02010609060101010101" pitchFamily="49" charset="-122"/>
                <a:ea typeface="楷体" panose="02010609060101010101" pitchFamily="49" charset="-122"/>
              </a:rPr>
              <a:t>    </a:t>
            </a:r>
            <a:r>
              <a:rPr lang="en-US" dirty="0" err="1" smtClean="0">
                <a:latin typeface="楷体" panose="02010609060101010101" pitchFamily="49" charset="-122"/>
                <a:ea typeface="楷体" panose="02010609060101010101" pitchFamily="49" charset="-122"/>
              </a:rPr>
              <a:t>CLR</a:t>
            </a:r>
            <a:r>
              <a:rPr lang="zh-CN" altLang="en-US" dirty="0" smtClean="0">
                <a:latin typeface="楷体" panose="02010609060101010101" pitchFamily="49" charset="-122"/>
                <a:ea typeface="楷体" panose="02010609060101010101" pitchFamily="49" charset="-122"/>
              </a:rPr>
              <a:t>是</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的核心组件，它在操作系统的顶层，负责管理程序的执行。</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2228850"/>
            <a:ext cx="9144000" cy="0"/>
          </a:xfrm>
          <a:prstGeom prst="rect">
            <a:avLst/>
          </a:prstGeom>
          <a:noFill/>
          <a:ln w="9525">
            <a:noFill/>
            <a:miter lim="800000"/>
          </a:ln>
          <a:effectLst/>
        </p:spPr>
        <p:txBody>
          <a:bodyPr wrap="none" anchor="ctr">
            <a:spAutoFit/>
          </a:bodyPr>
          <a:lstStyle/>
          <a:p>
            <a:endParaRPr lang="zh-CN" altLang="en-US"/>
          </a:p>
        </p:txBody>
      </p:sp>
      <p:sp>
        <p:nvSpPr>
          <p:cNvPr id="108548" name="Text Box 4"/>
          <p:cNvSpPr txBox="1">
            <a:spLocks noChangeArrowheads="1"/>
          </p:cNvSpPr>
          <p:nvPr/>
        </p:nvSpPr>
        <p:spPr bwMode="auto">
          <a:xfrm>
            <a:off x="611188" y="549275"/>
            <a:ext cx="8064500" cy="461665"/>
          </a:xfrm>
          <a:prstGeom prst="rect">
            <a:avLst/>
          </a:prstGeom>
          <a:noFill/>
          <a:ln w="9525">
            <a:noFill/>
            <a:miter lim="800000"/>
          </a:ln>
          <a:effectLst/>
        </p:spPr>
        <p:txBody>
          <a:bodyPr>
            <a:spAutoFit/>
          </a:bodyPr>
          <a:lstStyle/>
          <a:p>
            <a:r>
              <a:rPr lang="en-US" dirty="0" err="1" smtClean="0">
                <a:latin typeface="楷体" panose="02010609060101010101" pitchFamily="49" charset="-122"/>
                <a:ea typeface="楷体" panose="02010609060101010101" pitchFamily="49" charset="-122"/>
              </a:rPr>
              <a:t>CLR</a:t>
            </a:r>
            <a:r>
              <a:rPr lang="zh-CN" altLang="en-US" dirty="0" smtClean="0">
                <a:latin typeface="楷体" panose="02010609060101010101" pitchFamily="49" charset="-122"/>
                <a:ea typeface="楷体" panose="02010609060101010101" pitchFamily="49" charset="-122"/>
              </a:rPr>
              <a:t>主要由</a:t>
            </a:r>
            <a:r>
              <a:rPr lang="en-US" dirty="0" err="1" smtClean="0">
                <a:latin typeface="楷体" panose="02010609060101010101" pitchFamily="49" charset="-122"/>
                <a:ea typeface="楷体" panose="02010609060101010101" pitchFamily="49" charset="-122"/>
              </a:rPr>
              <a:t>CLS</a:t>
            </a:r>
            <a:r>
              <a:rPr lang="zh-CN" altLang="en-US" dirty="0" smtClean="0">
                <a:latin typeface="楷体" panose="02010609060101010101" pitchFamily="49" charset="-122"/>
                <a:ea typeface="楷体" panose="02010609060101010101" pitchFamily="49" charset="-122"/>
              </a:rPr>
              <a:t>和</a:t>
            </a:r>
            <a:r>
              <a:rPr lang="en-US" dirty="0" smtClean="0">
                <a:latin typeface="楷体" panose="02010609060101010101" pitchFamily="49" charset="-122"/>
                <a:ea typeface="楷体" panose="02010609060101010101" pitchFamily="49" charset="-122"/>
              </a:rPr>
              <a:t>CTS</a:t>
            </a:r>
            <a:r>
              <a:rPr lang="zh-CN" altLang="en-US" dirty="0" smtClean="0">
                <a:latin typeface="楷体" panose="02010609060101010101" pitchFamily="49" charset="-122"/>
                <a:ea typeface="楷体" panose="02010609060101010101" pitchFamily="49" charset="-122"/>
              </a:rPr>
              <a:t>两部分组成。</a:t>
            </a:r>
            <a:endParaRPr lang="zh-CN" altLang="en-US" dirty="0">
              <a:latin typeface="楷体" panose="02010609060101010101" pitchFamily="49" charset="-122"/>
              <a:ea typeface="楷体" panose="02010609060101010101" pitchFamily="49" charset="-122"/>
            </a:endParaRPr>
          </a:p>
        </p:txBody>
      </p:sp>
      <p:sp>
        <p:nvSpPr>
          <p:cNvPr id="4" name="TextBox 3"/>
          <p:cNvSpPr txBox="1"/>
          <p:nvPr/>
        </p:nvSpPr>
        <p:spPr>
          <a:xfrm>
            <a:off x="500034" y="1285860"/>
            <a:ext cx="8072494" cy="3416320"/>
          </a:xfrm>
          <a:prstGeom prst="rect">
            <a:avLst/>
          </a:prstGeom>
          <a:noFill/>
        </p:spPr>
        <p:txBody>
          <a:bodyPr wrap="square" rtlCol="0">
            <a:spAutoFit/>
          </a:bodyPr>
          <a:lstStyle/>
          <a:p>
            <a:pPr>
              <a:lnSpc>
                <a:spcPct val="150000"/>
              </a:lnSpc>
            </a:pPr>
            <a:r>
              <a:rPr lang="zh-CN" altLang="en-US" dirty="0" smtClean="0">
                <a:solidFill>
                  <a:srgbClr val="FF0000"/>
                </a:solidFill>
                <a:latin typeface="楷体" panose="02010609060101010101" pitchFamily="49" charset="-122"/>
                <a:ea typeface="楷体" panose="02010609060101010101" pitchFamily="49" charset="-122"/>
              </a:rPr>
              <a:t>（</a:t>
            </a:r>
            <a:r>
              <a:rPr lang="en-US" dirty="0" smtClean="0">
                <a:solidFill>
                  <a:srgbClr val="FF0000"/>
                </a:solidFill>
                <a:latin typeface="楷体" panose="02010609060101010101" pitchFamily="49" charset="-122"/>
                <a:ea typeface="楷体" panose="02010609060101010101" pitchFamily="49" charset="-122"/>
              </a:rPr>
              <a:t>1</a:t>
            </a:r>
            <a:r>
              <a:rPr lang="zh-CN" altLang="en-US" dirty="0" smtClean="0">
                <a:solidFill>
                  <a:srgbClr val="FF0000"/>
                </a:solidFill>
                <a:latin typeface="楷体" panose="02010609060101010101" pitchFamily="49" charset="-122"/>
                <a:ea typeface="楷体" panose="02010609060101010101" pitchFamily="49" charset="-122"/>
              </a:rPr>
              <a:t>）公共语言规范（</a:t>
            </a:r>
            <a:r>
              <a:rPr lang="en-US" dirty="0" smtClean="0">
                <a:solidFill>
                  <a:srgbClr val="FF0000"/>
                </a:solidFill>
                <a:latin typeface="楷体" panose="02010609060101010101" pitchFamily="49" charset="-122"/>
                <a:ea typeface="楷体" panose="02010609060101010101" pitchFamily="49" charset="-122"/>
              </a:rPr>
              <a:t>Common Language Specification</a:t>
            </a:r>
            <a:r>
              <a:rPr lang="zh-CN" altLang="en-US" dirty="0" smtClean="0">
                <a:solidFill>
                  <a:srgbClr val="FF0000"/>
                </a:solidFill>
                <a:latin typeface="楷体" panose="02010609060101010101" pitchFamily="49" charset="-122"/>
                <a:ea typeface="楷体" panose="02010609060101010101" pitchFamily="49" charset="-122"/>
              </a:rPr>
              <a:t>，简写为</a:t>
            </a:r>
            <a:r>
              <a:rPr lang="en-US" dirty="0" err="1" smtClean="0">
                <a:solidFill>
                  <a:srgbClr val="FF0000"/>
                </a:solidFill>
                <a:latin typeface="楷体" panose="02010609060101010101" pitchFamily="49" charset="-122"/>
                <a:ea typeface="楷体" panose="02010609060101010101" pitchFamily="49" charset="-122"/>
              </a:rPr>
              <a:t>CLS</a:t>
            </a:r>
            <a:r>
              <a:rPr lang="zh-CN" altLang="en-US" dirty="0" smtClean="0">
                <a:solidFill>
                  <a:srgbClr val="FF0000"/>
                </a:solidFill>
                <a:latin typeface="楷体" panose="02010609060101010101" pitchFamily="49" charset="-122"/>
                <a:ea typeface="楷体" panose="02010609060101010101" pitchFamily="49" charset="-122"/>
              </a:rPr>
              <a:t>）</a:t>
            </a:r>
            <a:endParaRPr lang="zh-CN" altLang="en-US" dirty="0" smtClean="0">
              <a:solidFill>
                <a:srgbClr val="FF0000"/>
              </a:solidFill>
              <a:latin typeface="楷体" panose="02010609060101010101" pitchFamily="49" charset="-122"/>
              <a:ea typeface="楷体" panose="02010609060101010101" pitchFamily="49" charset="-122"/>
            </a:endParaRPr>
          </a:p>
          <a:p>
            <a:pPr>
              <a:lnSpc>
                <a:spcPct val="150000"/>
              </a:lnSpc>
            </a:pPr>
            <a:r>
              <a:rPr lang="zh-CN" altLang="en-US" dirty="0" smtClean="0">
                <a:latin typeface="楷体" panose="02010609060101010101" pitchFamily="49" charset="-122"/>
                <a:ea typeface="楷体" panose="02010609060101010101" pitchFamily="49" charset="-122"/>
              </a:rPr>
              <a:t>    各种编程语言之间不仅仅是数据类型的不同，语法也有非常大的区别。所以需要定义</a:t>
            </a:r>
            <a:r>
              <a:rPr lang="en-US" dirty="0" err="1" smtClean="0">
                <a:latin typeface="楷体" panose="02010609060101010101" pitchFamily="49" charset="-122"/>
                <a:ea typeface="楷体" panose="02010609060101010101" pitchFamily="49" charset="-122"/>
              </a:rPr>
              <a:t>CLS</a:t>
            </a:r>
            <a:r>
              <a:rPr lang="zh-CN" altLang="en-US" dirty="0" smtClean="0">
                <a:latin typeface="楷体" panose="02010609060101010101" pitchFamily="49" charset="-122"/>
                <a:ea typeface="楷体" panose="02010609060101010101" pitchFamily="49" charset="-122"/>
              </a:rPr>
              <a:t>，它定义了所有编程语言必须遵守的共同标准，包含函数调用方式、参数传递方式、数据类型和异常处理方式等。</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0" y="2228850"/>
            <a:ext cx="9144000" cy="0"/>
          </a:xfrm>
          <a:prstGeom prst="rect">
            <a:avLst/>
          </a:prstGeom>
          <a:noFill/>
          <a:ln w="9525">
            <a:noFill/>
            <a:miter lim="800000"/>
          </a:ln>
          <a:effectLst/>
        </p:spPr>
        <p:txBody>
          <a:bodyPr wrap="none" anchor="ctr">
            <a:spAutoFit/>
          </a:bodyPr>
          <a:lstStyle/>
          <a:p>
            <a:endParaRPr lang="zh-CN" altLang="en-US"/>
          </a:p>
        </p:txBody>
      </p:sp>
      <p:sp>
        <p:nvSpPr>
          <p:cNvPr id="109573" name="Text Box 5"/>
          <p:cNvSpPr txBox="1">
            <a:spLocks noChangeArrowheads="1"/>
          </p:cNvSpPr>
          <p:nvPr/>
        </p:nvSpPr>
        <p:spPr bwMode="auto">
          <a:xfrm>
            <a:off x="539750" y="476250"/>
            <a:ext cx="8135938" cy="5632311"/>
          </a:xfrm>
          <a:prstGeom prst="rect">
            <a:avLst/>
          </a:prstGeom>
          <a:noFill/>
          <a:ln w="9525">
            <a:noFill/>
            <a:miter lim="800000"/>
          </a:ln>
          <a:effectLst/>
        </p:spPr>
        <p:txBody>
          <a:bodyPr>
            <a:spAutoFit/>
          </a:bodyPr>
          <a:lstStyle/>
          <a:p>
            <a:pPr>
              <a:lnSpc>
                <a:spcPct val="150000"/>
              </a:lnSpc>
            </a:pPr>
            <a:r>
              <a:rPr lang="zh-CN" altLang="en-US" dirty="0" smtClean="0">
                <a:solidFill>
                  <a:srgbClr val="FF0000"/>
                </a:solidFill>
                <a:latin typeface="楷体" panose="02010609060101010101" pitchFamily="49" charset="-122"/>
                <a:ea typeface="楷体" panose="02010609060101010101" pitchFamily="49" charset="-122"/>
              </a:rPr>
              <a:t>（</a:t>
            </a:r>
            <a:r>
              <a:rPr lang="en-US" dirty="0" smtClean="0">
                <a:solidFill>
                  <a:srgbClr val="FF0000"/>
                </a:solidFill>
                <a:latin typeface="楷体" panose="02010609060101010101" pitchFamily="49" charset="-122"/>
                <a:ea typeface="楷体" panose="02010609060101010101" pitchFamily="49" charset="-122"/>
              </a:rPr>
              <a:t>2</a:t>
            </a:r>
            <a:r>
              <a:rPr lang="zh-CN" altLang="en-US" dirty="0" smtClean="0">
                <a:solidFill>
                  <a:srgbClr val="FF0000"/>
                </a:solidFill>
                <a:latin typeface="楷体" panose="02010609060101010101" pitchFamily="49" charset="-122"/>
                <a:ea typeface="楷体" panose="02010609060101010101" pitchFamily="49" charset="-122"/>
              </a:rPr>
              <a:t>）通用类型系统（</a:t>
            </a:r>
            <a:r>
              <a:rPr lang="en-US" dirty="0" smtClean="0">
                <a:solidFill>
                  <a:srgbClr val="FF0000"/>
                </a:solidFill>
                <a:latin typeface="楷体" panose="02010609060101010101" pitchFamily="49" charset="-122"/>
                <a:ea typeface="楷体" panose="02010609060101010101" pitchFamily="49" charset="-122"/>
              </a:rPr>
              <a:t>Common Type System</a:t>
            </a:r>
            <a:r>
              <a:rPr lang="zh-CN" altLang="en-US" dirty="0" smtClean="0">
                <a:solidFill>
                  <a:srgbClr val="FF0000"/>
                </a:solidFill>
                <a:latin typeface="楷体" panose="02010609060101010101" pitchFamily="49" charset="-122"/>
                <a:ea typeface="楷体" panose="02010609060101010101" pitchFamily="49" charset="-122"/>
              </a:rPr>
              <a:t>，简写为</a:t>
            </a:r>
            <a:r>
              <a:rPr lang="en-US" dirty="0" smtClean="0">
                <a:solidFill>
                  <a:srgbClr val="FF0000"/>
                </a:solidFill>
                <a:latin typeface="楷体" panose="02010609060101010101" pitchFamily="49" charset="-122"/>
                <a:ea typeface="楷体" panose="02010609060101010101" pitchFamily="49" charset="-122"/>
              </a:rPr>
              <a:t>CTS</a:t>
            </a:r>
            <a:r>
              <a:rPr lang="zh-CN" altLang="en-US" dirty="0" smtClean="0">
                <a:solidFill>
                  <a:srgbClr val="FF0000"/>
                </a:solidFill>
                <a:latin typeface="楷体" panose="02010609060101010101" pitchFamily="49" charset="-122"/>
                <a:ea typeface="楷体" panose="02010609060101010101" pitchFamily="49" charset="-122"/>
              </a:rPr>
              <a:t>）</a:t>
            </a:r>
            <a:endParaRPr lang="zh-CN" altLang="en-US" dirty="0" smtClean="0">
              <a:solidFill>
                <a:srgbClr val="FF0000"/>
              </a:solidFill>
              <a:latin typeface="楷体" panose="02010609060101010101" pitchFamily="49" charset="-122"/>
              <a:ea typeface="楷体" panose="02010609060101010101" pitchFamily="49" charset="-122"/>
            </a:endParaRPr>
          </a:p>
          <a:p>
            <a:pPr>
              <a:lnSpc>
                <a:spcPct val="150000"/>
              </a:lnSpc>
            </a:pPr>
            <a:r>
              <a:rPr lang="en-US" dirty="0" smtClean="0">
                <a:latin typeface="楷体" panose="02010609060101010101" pitchFamily="49" charset="-122"/>
                <a:ea typeface="楷体" panose="02010609060101010101" pitchFamily="49" charset="-122"/>
              </a:rPr>
              <a:t>    CTS</a:t>
            </a:r>
            <a:r>
              <a:rPr lang="zh-CN" altLang="en-US" dirty="0" smtClean="0">
                <a:latin typeface="楷体" panose="02010609060101010101" pitchFamily="49" charset="-122"/>
                <a:ea typeface="楷体" panose="02010609060101010101" pitchFamily="49" charset="-122"/>
              </a:rPr>
              <a:t>定义了一套可以在中间语言中使用的预定义数据类型，所有面向</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的语言都可以生成最终基于这些类型的编译代码。也就是说，通用类型系统用于解决不同编程语言的数据类型不同的问题，从而实现跨语言功能。</a:t>
            </a:r>
            <a:endParaRPr lang="en-US" altLang="zh-CN" dirty="0" smtClean="0">
              <a:latin typeface="楷体" panose="02010609060101010101" pitchFamily="49" charset="-122"/>
              <a:ea typeface="楷体" panose="02010609060101010101" pitchFamily="49" charset="-122"/>
            </a:endParaRPr>
          </a:p>
          <a:p>
            <a:pPr>
              <a:lnSpc>
                <a:spcPct val="150000"/>
              </a:lnSpc>
            </a:pPr>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例如，无论</a:t>
            </a:r>
            <a:r>
              <a:rPr lang="en-US" dirty="0" smtClean="0">
                <a:latin typeface="楷体" panose="02010609060101010101" pitchFamily="49" charset="-122"/>
                <a:ea typeface="楷体" panose="02010609060101010101" pitchFamily="49" charset="-122"/>
              </a:rPr>
              <a:t>VB</a:t>
            </a:r>
            <a:r>
              <a:rPr lang="zh-CN" altLang="en-US" dirty="0" smtClean="0">
                <a:latin typeface="楷体" panose="02010609060101010101" pitchFamily="49" charset="-122"/>
                <a:ea typeface="楷体" panose="02010609060101010101" pitchFamily="49" charset="-122"/>
              </a:rPr>
              <a:t>中的</a:t>
            </a:r>
            <a:r>
              <a:rPr lang="en-US" dirty="0" smtClean="0">
                <a:latin typeface="楷体" panose="02010609060101010101" pitchFamily="49" charset="-122"/>
                <a:ea typeface="楷体" panose="02010609060101010101" pitchFamily="49" charset="-122"/>
              </a:rPr>
              <a:t>integer</a:t>
            </a:r>
            <a:r>
              <a:rPr lang="zh-CN" altLang="en-US" dirty="0" smtClean="0">
                <a:latin typeface="楷体" panose="02010609060101010101" pitchFamily="49" charset="-122"/>
                <a:ea typeface="楷体" panose="02010609060101010101" pitchFamily="49" charset="-122"/>
              </a:rPr>
              <a:t>类型（</a:t>
            </a:r>
            <a:r>
              <a:rPr lang="en-US" dirty="0" smtClean="0">
                <a:latin typeface="楷体" panose="02010609060101010101" pitchFamily="49" charset="-122"/>
                <a:ea typeface="楷体" panose="02010609060101010101" pitchFamily="49" charset="-122"/>
              </a:rPr>
              <a:t>VB</a:t>
            </a:r>
            <a:r>
              <a:rPr lang="zh-CN" altLang="en-US" dirty="0" smtClean="0">
                <a:latin typeface="楷体" panose="02010609060101010101" pitchFamily="49" charset="-122"/>
                <a:ea typeface="楷体" panose="02010609060101010101" pitchFamily="49" charset="-122"/>
              </a:rPr>
              <a:t>中的整型）还是</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中的</a:t>
            </a:r>
            <a:r>
              <a:rPr lang="en-US" dirty="0" err="1" smtClean="0">
                <a:latin typeface="楷体" panose="02010609060101010101" pitchFamily="49" charset="-122"/>
                <a:ea typeface="楷体" panose="02010609060101010101" pitchFamily="49" charset="-122"/>
              </a:rPr>
              <a:t>int</a:t>
            </a:r>
            <a:r>
              <a:rPr lang="zh-CN" altLang="en-US" dirty="0" smtClean="0">
                <a:latin typeface="楷体" panose="02010609060101010101" pitchFamily="49" charset="-122"/>
                <a:ea typeface="楷体" panose="02010609060101010101" pitchFamily="49" charset="-122"/>
              </a:rPr>
              <a:t>类型（</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中的整型），编译后都映射为</a:t>
            </a:r>
            <a:r>
              <a:rPr lang="en-US" dirty="0" err="1" smtClean="0">
                <a:latin typeface="楷体" panose="02010609060101010101" pitchFamily="49" charset="-122"/>
                <a:ea typeface="楷体" panose="02010609060101010101" pitchFamily="49" charset="-122"/>
              </a:rPr>
              <a:t>System.Int32</a:t>
            </a:r>
            <a:r>
              <a:rPr lang="zh-CN" altLang="en-US" dirty="0" smtClean="0">
                <a:latin typeface="楷体" panose="02010609060101010101" pitchFamily="49" charset="-122"/>
                <a:ea typeface="楷体" panose="02010609060101010101" pitchFamily="49" charset="-122"/>
              </a:rPr>
              <a:t>。所以</a:t>
            </a:r>
            <a:r>
              <a:rPr lang="en-US" dirty="0" smtClean="0">
                <a:latin typeface="楷体" panose="02010609060101010101" pitchFamily="49" charset="-122"/>
                <a:ea typeface="楷体" panose="02010609060101010101" pitchFamily="49" charset="-122"/>
              </a:rPr>
              <a:t>CTS</a:t>
            </a:r>
            <a:r>
              <a:rPr lang="zh-CN" altLang="en-US" dirty="0" smtClean="0">
                <a:latin typeface="楷体" panose="02010609060101010101" pitchFamily="49" charset="-122"/>
                <a:ea typeface="楷体" panose="02010609060101010101" pitchFamily="49" charset="-122"/>
              </a:rPr>
              <a:t>实现了不同语言数据类型的最终统一。</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2228850"/>
            <a:ext cx="9144000" cy="0"/>
          </a:xfrm>
          <a:prstGeom prst="rect">
            <a:avLst/>
          </a:prstGeom>
          <a:noFill/>
          <a:ln w="9525">
            <a:noFill/>
            <a:miter lim="800000"/>
          </a:ln>
          <a:effectLst/>
        </p:spPr>
        <p:txBody>
          <a:bodyPr wrap="none" anchor="ctr">
            <a:spAutoFit/>
          </a:bodyPr>
          <a:lstStyle/>
          <a:p>
            <a:endParaRPr lang="zh-CN" altLang="en-US"/>
          </a:p>
        </p:txBody>
      </p:sp>
      <p:sp>
        <p:nvSpPr>
          <p:cNvPr id="110596" name="Text Box 4"/>
          <p:cNvSpPr txBox="1">
            <a:spLocks noChangeArrowheads="1"/>
          </p:cNvSpPr>
          <p:nvPr/>
        </p:nvSpPr>
        <p:spPr bwMode="auto">
          <a:xfrm>
            <a:off x="539750" y="476250"/>
            <a:ext cx="8135938" cy="830997"/>
          </a:xfrm>
          <a:prstGeom prst="rect">
            <a:avLst/>
          </a:prstGeom>
          <a:noFill/>
          <a:ln w="9525">
            <a:noFill/>
            <a:miter lim="800000"/>
          </a:ln>
          <a:effectLst/>
        </p:spPr>
        <p:txBody>
          <a:bodyPr>
            <a:spAutoFit/>
          </a:bodyPr>
          <a:lstStyle/>
          <a:p>
            <a:r>
              <a:rPr lang="en-US" dirty="0" smtClean="0">
                <a:solidFill>
                  <a:srgbClr val="FF0000"/>
                </a:solidFill>
                <a:latin typeface="黑体" panose="02010609060101010101" pitchFamily="49" charset="-122"/>
                <a:ea typeface="黑体" panose="02010609060101010101" pitchFamily="49" charset="-122"/>
              </a:rPr>
              <a:t>5. </a:t>
            </a:r>
            <a:r>
              <a:rPr lang="zh-CN" altLang="en-US" dirty="0" smtClean="0">
                <a:solidFill>
                  <a:srgbClr val="FF0000"/>
                </a:solidFill>
                <a:latin typeface="黑体" panose="02010609060101010101" pitchFamily="49" charset="-122"/>
                <a:ea typeface="黑体" panose="02010609060101010101" pitchFamily="49" charset="-122"/>
              </a:rPr>
              <a:t>面向开发人员的</a:t>
            </a:r>
            <a:r>
              <a:rPr lang="en-US" dirty="0" smtClean="0">
                <a:solidFill>
                  <a:srgbClr val="FF0000"/>
                </a:solidFill>
                <a:latin typeface="黑体" panose="02010609060101010101" pitchFamily="49" charset="-122"/>
                <a:ea typeface="黑体" panose="02010609060101010101" pitchFamily="49" charset="-122"/>
              </a:rPr>
              <a:t>.NET Framework</a:t>
            </a:r>
            <a:r>
              <a:rPr lang="zh-CN" altLang="en-US" dirty="0" smtClean="0">
                <a:solidFill>
                  <a:srgbClr val="FF0000"/>
                </a:solidFill>
                <a:latin typeface="黑体" panose="02010609060101010101" pitchFamily="49" charset="-122"/>
                <a:ea typeface="黑体" panose="02010609060101010101" pitchFamily="49" charset="-122"/>
              </a:rPr>
              <a:t>和面向用户的</a:t>
            </a:r>
            <a:r>
              <a:rPr lang="en-US" dirty="0" smtClean="0">
                <a:solidFill>
                  <a:srgbClr val="FF0000"/>
                </a:solidFill>
                <a:latin typeface="黑体" panose="02010609060101010101" pitchFamily="49" charset="-122"/>
                <a:ea typeface="黑体" panose="02010609060101010101" pitchFamily="49" charset="-122"/>
              </a:rPr>
              <a:t>.NET Framework</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110597" name="Text Box 5"/>
          <p:cNvSpPr txBox="1">
            <a:spLocks noChangeArrowheads="1"/>
          </p:cNvSpPr>
          <p:nvPr/>
        </p:nvSpPr>
        <p:spPr bwMode="auto">
          <a:xfrm>
            <a:off x="358806" y="1571612"/>
            <a:ext cx="8642350" cy="3970318"/>
          </a:xfrm>
          <a:prstGeom prst="rect">
            <a:avLst/>
          </a:prstGeom>
          <a:noFill/>
          <a:ln w="9525">
            <a:noFill/>
            <a:miter lim="800000"/>
          </a:ln>
          <a:effectLst/>
        </p:spPr>
        <p:txBody>
          <a:bodyPr>
            <a:spAutoFit/>
          </a:bodyPr>
          <a:lstStyle/>
          <a:p>
            <a:pPr>
              <a:lnSpc>
                <a:spcPct val="150000"/>
              </a:lnSpc>
            </a:pP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1</a:t>
            </a:r>
            <a:r>
              <a:rPr lang="zh-CN" altLang="en-US" dirty="0" smtClean="0">
                <a:latin typeface="楷体" panose="02010609060101010101" pitchFamily="49" charset="-122"/>
                <a:ea typeface="楷体" panose="02010609060101010101" pitchFamily="49" charset="-122"/>
              </a:rPr>
              <a:t>）面向开发人员的</a:t>
            </a:r>
            <a:r>
              <a:rPr lang="en-US" dirty="0" smtClean="0">
                <a:latin typeface="楷体" panose="02010609060101010101" pitchFamily="49" charset="-122"/>
                <a:ea typeface="楷体" panose="02010609060101010101" pitchFamily="49" charset="-122"/>
              </a:rPr>
              <a:t> .NET Framework</a:t>
            </a:r>
            <a:r>
              <a:rPr lang="zh-CN" altLang="en-US" dirty="0" smtClean="0">
                <a:latin typeface="楷体" panose="02010609060101010101" pitchFamily="49" charset="-122"/>
                <a:ea typeface="楷体" panose="02010609060101010101" pitchFamily="49" charset="-122"/>
              </a:rPr>
              <a:t>：首先要安装应用程序面向的</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的版本，如</a:t>
            </a:r>
            <a:r>
              <a:rPr lang="en-US" dirty="0" smtClean="0">
                <a:latin typeface="楷体" panose="02010609060101010101" pitchFamily="49" charset="-122"/>
                <a:ea typeface="楷体" panose="02010609060101010101" pitchFamily="49" charset="-122"/>
              </a:rPr>
              <a:t> .NET Framework 4.5.2</a:t>
            </a:r>
            <a:r>
              <a:rPr lang="zh-CN" altLang="en-US" dirty="0" smtClean="0">
                <a:latin typeface="楷体" panose="02010609060101010101" pitchFamily="49" charset="-122"/>
                <a:ea typeface="楷体" panose="02010609060101010101" pitchFamily="49" charset="-122"/>
              </a:rPr>
              <a:t>。其次要选择并安装用于创建应用程序并支持所选程序语言的开发环境，如适用于</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应用程序的</a:t>
            </a:r>
            <a:r>
              <a:rPr lang="en-US" dirty="0" smtClean="0">
                <a:latin typeface="楷体" panose="02010609060101010101" pitchFamily="49" charset="-122"/>
                <a:ea typeface="楷体" panose="02010609060101010101" pitchFamily="49" charset="-122"/>
              </a:rPr>
              <a:t>Microsoft</a:t>
            </a:r>
            <a:r>
              <a:rPr lang="zh-CN" altLang="en-US" dirty="0" smtClean="0">
                <a:latin typeface="楷体" panose="02010609060101010101" pitchFamily="49" charset="-122"/>
                <a:ea typeface="楷体" panose="02010609060101010101" pitchFamily="49" charset="-122"/>
              </a:rPr>
              <a:t>集成开发环境是</a:t>
            </a:r>
            <a:r>
              <a:rPr lang="en-US" dirty="0" smtClean="0">
                <a:latin typeface="楷体" panose="02010609060101010101" pitchFamily="49" charset="-122"/>
                <a:ea typeface="楷体" panose="02010609060101010101" pitchFamily="49" charset="-122"/>
              </a:rPr>
              <a:t> Visual Studio</a:t>
            </a:r>
            <a:r>
              <a:rPr lang="zh-CN" altLang="en-US"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a:p>
            <a:pPr>
              <a:lnSpc>
                <a:spcPct val="150000"/>
              </a:lnSpc>
            </a:pP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2</a:t>
            </a:r>
            <a:r>
              <a:rPr lang="zh-CN" altLang="en-US" dirty="0" smtClean="0">
                <a:latin typeface="楷体" panose="02010609060101010101" pitchFamily="49" charset="-122"/>
                <a:ea typeface="楷体" panose="02010609060101010101" pitchFamily="49" charset="-122"/>
              </a:rPr>
              <a:t>）面向用户的</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：需要在计算机上安装应用程序特定版本的</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2228850"/>
            <a:ext cx="9144000" cy="0"/>
          </a:xfrm>
          <a:prstGeom prst="rect">
            <a:avLst/>
          </a:prstGeom>
          <a:noFill/>
          <a:ln w="9525">
            <a:noFill/>
            <a:miter lim="800000"/>
          </a:ln>
          <a:effectLst/>
        </p:spPr>
        <p:txBody>
          <a:bodyPr wrap="none" anchor="ctr">
            <a:spAutoFit/>
          </a:bodyPr>
          <a:lstStyle/>
          <a:p>
            <a:endParaRPr lang="zh-CN" altLang="en-US"/>
          </a:p>
        </p:txBody>
      </p:sp>
      <p:sp>
        <p:nvSpPr>
          <p:cNvPr id="110596" name="Text Box 4"/>
          <p:cNvSpPr txBox="1">
            <a:spLocks noChangeArrowheads="1"/>
          </p:cNvSpPr>
          <p:nvPr/>
        </p:nvSpPr>
        <p:spPr bwMode="auto">
          <a:xfrm>
            <a:off x="539750" y="476250"/>
            <a:ext cx="8135938" cy="460375"/>
          </a:xfrm>
          <a:prstGeom prst="rect">
            <a:avLst/>
          </a:prstGeom>
          <a:noFill/>
          <a:ln w="9525">
            <a:noFill/>
            <a:miter lim="800000"/>
          </a:ln>
          <a:effectLst/>
        </p:spPr>
        <p:txBody>
          <a:bodyPr>
            <a:spAutoFit/>
          </a:bodyPr>
          <a:lstStyle/>
          <a:p>
            <a:r>
              <a:rPr lang="en-US" dirty="0" smtClean="0">
                <a:solidFill>
                  <a:srgbClr val="FF0000"/>
                </a:solidFill>
                <a:latin typeface="黑体" panose="02010609060101010101" pitchFamily="49" charset="-122"/>
                <a:ea typeface="黑体" panose="02010609060101010101" pitchFamily="49" charset="-122"/>
              </a:rPr>
              <a:t>.NET 5</a:t>
            </a:r>
            <a:endParaRPr lang="en-US" dirty="0">
              <a:solidFill>
                <a:srgbClr val="FF0000"/>
              </a:solidFill>
              <a:latin typeface="黑体" panose="02010609060101010101" pitchFamily="49" charset="-122"/>
              <a:ea typeface="黑体" panose="02010609060101010101" pitchFamily="49" charset="-122"/>
            </a:endParaRPr>
          </a:p>
        </p:txBody>
      </p:sp>
      <p:sp>
        <p:nvSpPr>
          <p:cNvPr id="110597" name="Text Box 5"/>
          <p:cNvSpPr txBox="1">
            <a:spLocks noChangeArrowheads="1"/>
          </p:cNvSpPr>
          <p:nvPr/>
        </p:nvSpPr>
        <p:spPr bwMode="auto">
          <a:xfrm>
            <a:off x="501681" y="936612"/>
            <a:ext cx="8642350" cy="1198880"/>
          </a:xfrm>
          <a:prstGeom prst="rect">
            <a:avLst/>
          </a:prstGeom>
          <a:noFill/>
          <a:ln w="9525">
            <a:noFill/>
            <a:miter lim="800000"/>
          </a:ln>
          <a:effectLst/>
        </p:spPr>
        <p:txBody>
          <a:bodyPr>
            <a:spAutoFit/>
          </a:bodyPr>
          <a:lstStyle/>
          <a:p>
            <a:pPr>
              <a:lnSpc>
                <a:spcPct val="150000"/>
              </a:lnSpc>
            </a:pPr>
            <a:r>
              <a:rPr dirty="0" smtClean="0">
                <a:solidFill>
                  <a:srgbClr val="FF0000"/>
                </a:solidFill>
                <a:latin typeface="楷体" panose="02010609060101010101" pitchFamily="49" charset="-122"/>
                <a:ea typeface="楷体" panose="02010609060101010101" pitchFamily="49" charset="-122"/>
              </a:rPr>
              <a:t>全场景开发</a:t>
            </a:r>
            <a:r>
              <a:rPr dirty="0" smtClean="0">
                <a:latin typeface="楷体" panose="02010609060101010101" pitchFamily="49" charset="-122"/>
                <a:ea typeface="楷体" panose="02010609060101010101" pitchFamily="49" charset="-122"/>
              </a:rPr>
              <a:t>，也就是用一套开发工具，可以开发包括但不限于桌面、移动、IOT、游戏、Web等平台的应用。</a:t>
            </a:r>
            <a:endParaRPr dirty="0" smtClean="0">
              <a:latin typeface="楷体" panose="02010609060101010101" pitchFamily="49" charset="-122"/>
              <a:ea typeface="楷体" panose="02010609060101010101" pitchFamily="49" charset="-122"/>
            </a:endParaRPr>
          </a:p>
        </p:txBody>
      </p:sp>
      <p:pic>
        <p:nvPicPr>
          <p:cNvPr id="3" name="图片 2" descr="32818-20200908075221892-1721735619[1]"/>
          <p:cNvPicPr>
            <a:picLocks noChangeAspect="1"/>
          </p:cNvPicPr>
          <p:nvPr/>
        </p:nvPicPr>
        <p:blipFill>
          <a:blip r:embed="rId1"/>
          <a:stretch>
            <a:fillRect/>
          </a:stretch>
        </p:blipFill>
        <p:spPr>
          <a:xfrm>
            <a:off x="349250" y="2228850"/>
            <a:ext cx="8517255" cy="43738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Text Box 4"/>
          <p:cNvSpPr txBox="1">
            <a:spLocks noChangeArrowheads="1"/>
          </p:cNvSpPr>
          <p:nvPr/>
        </p:nvSpPr>
        <p:spPr bwMode="auto">
          <a:xfrm>
            <a:off x="395288" y="1341438"/>
            <a:ext cx="8569325" cy="451167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pPr>
            <a:r>
              <a:rPr lang="zh-CN" altLang="en-US" sz="2000" dirty="0">
                <a:latin typeface="楷体" panose="02010609060101010101" pitchFamily="49" charset="-122"/>
                <a:ea typeface="楷体" panose="02010609060101010101" pitchFamily="49" charset="-122"/>
              </a:rPr>
              <a:t>　　虽然</a:t>
            </a:r>
            <a:r>
              <a:rPr lang="en-US" altLang="zh-CN" sz="2000" dirty="0">
                <a:latin typeface="楷体" panose="02010609060101010101" pitchFamily="49" charset="-122"/>
                <a:ea typeface="楷体" panose="02010609060101010101" pitchFamily="49" charset="-122"/>
              </a:rPr>
              <a:t>Anders</a:t>
            </a:r>
            <a:r>
              <a:rPr lang="zh-CN" altLang="en-US" sz="2000" dirty="0">
                <a:latin typeface="楷体" panose="02010609060101010101" pitchFamily="49" charset="-122"/>
                <a:ea typeface="楷体" panose="02010609060101010101" pitchFamily="49" charset="-122"/>
              </a:rPr>
              <a:t>没有显赫的学历，无法获得即图灵奖（信息科学界最高荣誉的奖项，等同于诺贝尔奖）。但是我认为</a:t>
            </a:r>
            <a:r>
              <a:rPr lang="en-US" altLang="zh-CN" sz="2000" u="sng" dirty="0">
                <a:solidFill>
                  <a:srgbClr val="336600"/>
                </a:solidFill>
                <a:latin typeface="楷体" panose="02010609060101010101" pitchFamily="49" charset="-122"/>
                <a:ea typeface="楷体" panose="02010609060101010101" pitchFamily="49" charset="-122"/>
              </a:rPr>
              <a:t>Anders</a:t>
            </a:r>
            <a:r>
              <a:rPr lang="zh-CN" altLang="en-US" sz="2000" u="sng" dirty="0">
                <a:solidFill>
                  <a:srgbClr val="336600"/>
                </a:solidFill>
                <a:latin typeface="楷体" panose="02010609060101010101" pitchFamily="49" charset="-122"/>
                <a:ea typeface="楷体" panose="02010609060101010101" pitchFamily="49" charset="-122"/>
              </a:rPr>
              <a:t>的实力和贡献绝不输于任何一位图灵奖的得奖人</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pPr>
              <a:spcBef>
                <a:spcPct val="50000"/>
              </a:spcBef>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Anders</a:t>
            </a:r>
            <a:r>
              <a:rPr lang="zh-CN" altLang="en-US" sz="2000" dirty="0">
                <a:latin typeface="楷体" panose="02010609060101010101" pitchFamily="49" charset="-122"/>
                <a:ea typeface="楷体" panose="02010609060101010101" pitchFamily="49" charset="-122"/>
              </a:rPr>
              <a:t>是最好的信息实践型人物，在</a:t>
            </a:r>
            <a:r>
              <a:rPr lang="en-US" altLang="zh-CN" sz="2000" dirty="0">
                <a:latin typeface="楷体" panose="02010609060101010101" pitchFamily="49" charset="-122"/>
                <a:ea typeface="楷体" panose="02010609060101010101" pitchFamily="49" charset="-122"/>
              </a:rPr>
              <a:t>2001</a:t>
            </a:r>
            <a:r>
              <a:rPr lang="zh-CN" altLang="en-US" sz="2000" dirty="0">
                <a:latin typeface="楷体" panose="02010609060101010101" pitchFamily="49" charset="-122"/>
                <a:ea typeface="楷体" panose="02010609060101010101" pitchFamily="49" charset="-122"/>
              </a:rPr>
              <a:t>年，他终于获得了信息界最具权威的信息刊物</a:t>
            </a:r>
            <a:r>
              <a:rPr lang="en-US" altLang="zh-CN" sz="2000" dirty="0">
                <a:latin typeface="楷体" panose="02010609060101010101" pitchFamily="49" charset="-122"/>
                <a:ea typeface="楷体" panose="02010609060101010101" pitchFamily="49" charset="-122"/>
              </a:rPr>
              <a:t>Dr. Dobbs‘ Journal</a:t>
            </a:r>
            <a:r>
              <a:rPr lang="zh-CN" altLang="en-US" sz="2000" dirty="0">
                <a:latin typeface="楷体" panose="02010609060101010101" pitchFamily="49" charset="-122"/>
                <a:ea typeface="楷体" panose="02010609060101010101" pitchFamily="49" charset="-122"/>
              </a:rPr>
              <a:t>（多布斯杂志</a:t>
            </a:r>
            <a:r>
              <a:rPr lang="zh-CN" altLang="en-US" sz="2000" b="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）颁发的</a:t>
            </a:r>
            <a:r>
              <a:rPr lang="en-US" altLang="zh-CN" sz="2000" dirty="0">
                <a:latin typeface="楷体" panose="02010609060101010101" pitchFamily="49" charset="-122"/>
                <a:ea typeface="楷体" panose="02010609060101010101" pitchFamily="49" charset="-122"/>
              </a:rPr>
              <a:t>Excellent Programming Awards</a:t>
            </a:r>
            <a:r>
              <a:rPr lang="zh-CN" altLang="en-US" sz="2000" dirty="0">
                <a:latin typeface="楷体" panose="02010609060101010101" pitchFamily="49" charset="-122"/>
                <a:ea typeface="楷体" panose="02010609060101010101" pitchFamily="49" charset="-122"/>
              </a:rPr>
              <a:t>，以表彰</a:t>
            </a:r>
            <a:r>
              <a:rPr lang="en-US" altLang="zh-CN" sz="2000" dirty="0">
                <a:latin typeface="楷体" panose="02010609060101010101" pitchFamily="49" charset="-122"/>
                <a:ea typeface="楷体" panose="02010609060101010101" pitchFamily="49" charset="-122"/>
              </a:rPr>
              <a:t>Anders</a:t>
            </a:r>
            <a:r>
              <a:rPr lang="zh-CN" altLang="en-US" sz="2000" dirty="0">
                <a:latin typeface="楷体" panose="02010609060101010101" pitchFamily="49" charset="-122"/>
                <a:ea typeface="楷体" panose="02010609060101010101" pitchFamily="49" charset="-122"/>
              </a:rPr>
              <a:t>为信息界做出的卓越贡献。</a:t>
            </a:r>
            <a:endParaRPr lang="zh-CN" altLang="en-US" sz="2000" dirty="0">
              <a:latin typeface="楷体" panose="02010609060101010101" pitchFamily="49" charset="-122"/>
              <a:ea typeface="楷体" panose="02010609060101010101" pitchFamily="49" charset="-122"/>
            </a:endParaRPr>
          </a:p>
          <a:p>
            <a:pPr>
              <a:spcBef>
                <a:spcPct val="50000"/>
              </a:spcBef>
            </a:pPr>
            <a:r>
              <a:rPr lang="zh-CN" altLang="en-US" sz="2000" dirty="0">
                <a:latin typeface="楷体" panose="02010609060101010101" pitchFamily="49" charset="-122"/>
                <a:ea typeface="楷体" panose="02010609060101010101" pitchFamily="49" charset="-122"/>
              </a:rPr>
              <a:t>　　我想</a:t>
            </a:r>
            <a:r>
              <a:rPr lang="en-US" altLang="zh-CN" sz="2000" dirty="0">
                <a:latin typeface="楷体" panose="02010609060101010101" pitchFamily="49" charset="-122"/>
                <a:ea typeface="楷体" panose="02010609060101010101" pitchFamily="49" charset="-122"/>
              </a:rPr>
              <a:t>Anders</a:t>
            </a:r>
            <a:r>
              <a:rPr lang="zh-CN" altLang="en-US" sz="2000" dirty="0">
                <a:latin typeface="楷体" panose="02010609060101010101" pitchFamily="49" charset="-122"/>
                <a:ea typeface="楷体" panose="02010609060101010101" pitchFamily="49" charset="-122"/>
              </a:rPr>
              <a:t>应该是许多本身没有高学历或不是计算机信息科系出身的优秀程序员最好的效仿对象。 </a:t>
            </a:r>
            <a:endParaRPr lang="zh-CN" altLang="en-US" sz="2000" dirty="0">
              <a:latin typeface="楷体" panose="02010609060101010101" pitchFamily="49" charset="-122"/>
              <a:ea typeface="楷体" panose="02010609060101010101" pitchFamily="49" charset="-122"/>
            </a:endParaRPr>
          </a:p>
          <a:p>
            <a:pPr>
              <a:spcBef>
                <a:spcPct val="50000"/>
              </a:spcBef>
            </a:pP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Anders</a:t>
            </a:r>
            <a:r>
              <a:rPr lang="zh-CN" altLang="en-US" sz="2000" dirty="0">
                <a:latin typeface="楷体" panose="02010609060101010101" pitchFamily="49" charset="-122"/>
                <a:ea typeface="楷体" panose="02010609060101010101" pitchFamily="49" charset="-122"/>
              </a:rPr>
              <a:t>，微软</a:t>
            </a:r>
            <a:r>
              <a:rPr lang="en-US" altLang="zh-CN" sz="2000" dirty="0">
                <a:latin typeface="楷体" panose="02010609060101010101" pitchFamily="49" charset="-122"/>
                <a:ea typeface="楷体" panose="02010609060101010101" pitchFamily="49" charset="-122"/>
              </a:rPr>
              <a:t>.NET</a:t>
            </a:r>
            <a:r>
              <a:rPr lang="zh-CN" altLang="en-US" sz="2000" dirty="0">
                <a:latin typeface="楷体" panose="02010609060101010101" pitchFamily="49" charset="-122"/>
                <a:ea typeface="楷体" panose="02010609060101010101" pitchFamily="49" charset="-122"/>
              </a:rPr>
              <a:t>的首席架构师，编程语言设计和实现的顶尖高手。他一手做出了</a:t>
            </a:r>
            <a:r>
              <a:rPr lang="en-US" altLang="zh-CN" sz="2000" dirty="0">
                <a:latin typeface="楷体" panose="02010609060101010101" pitchFamily="49" charset="-122"/>
                <a:ea typeface="楷体" panose="02010609060101010101" pitchFamily="49" charset="-122"/>
              </a:rPr>
              <a:t>Turbo Pascal</a:t>
            </a:r>
            <a:r>
              <a:rPr lang="zh-CN" altLang="en-US" sz="2000" dirty="0">
                <a:latin typeface="楷体" panose="02010609060101010101" pitchFamily="49" charset="-122"/>
                <a:ea typeface="楷体" panose="02010609060101010101" pitchFamily="49" charset="-122"/>
              </a:rPr>
              <a:t>，也是</a:t>
            </a:r>
            <a:r>
              <a:rPr lang="en-US" altLang="zh-CN" sz="2000" dirty="0">
                <a:latin typeface="楷体" panose="02010609060101010101" pitchFamily="49" charset="-122"/>
                <a:ea typeface="楷体" panose="02010609060101010101" pitchFamily="49" charset="-122"/>
              </a:rPr>
              <a:t>Delphi, J++</a:t>
            </a:r>
            <a:r>
              <a:rPr lang="zh-CN" altLang="en-US" sz="2000" dirty="0">
                <a:latin typeface="楷体" panose="02010609060101010101" pitchFamily="49" charset="-122"/>
                <a:ea typeface="楷体" panose="02010609060101010101" pitchFamily="49" charset="-122"/>
              </a:rPr>
              <a:t>（尤其是</a:t>
            </a:r>
            <a:r>
              <a:rPr lang="en-US" altLang="zh-CN" sz="2000" dirty="0" err="1">
                <a:latin typeface="楷体" panose="02010609060101010101" pitchFamily="49" charset="-122"/>
                <a:ea typeface="楷体" panose="02010609060101010101" pitchFamily="49" charset="-122"/>
              </a:rPr>
              <a:t>WFC</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C#</a:t>
            </a:r>
            <a:r>
              <a:rPr lang="zh-CN" altLang="en-US" sz="2000" dirty="0">
                <a:latin typeface="楷体" panose="02010609060101010101" pitchFamily="49" charset="-122"/>
                <a:ea typeface="楷体" panose="02010609060101010101" pitchFamily="49" charset="-122"/>
              </a:rPr>
              <a:t>和</a:t>
            </a:r>
            <a:r>
              <a:rPr lang="en-US" altLang="zh-CN" sz="2000" dirty="0">
                <a:latin typeface="楷体" panose="02010609060101010101" pitchFamily="49" charset="-122"/>
                <a:ea typeface="楷体" panose="02010609060101010101" pitchFamily="49" charset="-122"/>
              </a:rPr>
              <a:t>.NET</a:t>
            </a:r>
            <a:r>
              <a:rPr lang="zh-CN" altLang="en-US" sz="2000" dirty="0">
                <a:latin typeface="楷体" panose="02010609060101010101" pitchFamily="49" charset="-122"/>
                <a:ea typeface="楷体" panose="02010609060101010101" pitchFamily="49" charset="-122"/>
              </a:rPr>
              <a:t>的主要作者。这些作品的名字足以为他立传。作为一个程序员，我在这样的大师面前实在无语。</a:t>
            </a:r>
            <a:endParaRPr lang="zh-CN" altLang="en-US"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　　</a:t>
            </a:r>
            <a:r>
              <a:rPr lang="zh-CN" altLang="en-US" sz="2000" dirty="0">
                <a:solidFill>
                  <a:srgbClr val="336600"/>
                </a:solidFill>
                <a:latin typeface="楷体" panose="02010609060101010101" pitchFamily="49" charset="-122"/>
                <a:ea typeface="楷体" panose="02010609060101010101" pitchFamily="49" charset="-122"/>
              </a:rPr>
              <a:t>生子当如</a:t>
            </a:r>
            <a:r>
              <a:rPr lang="en-US" altLang="zh-CN" sz="2000" dirty="0">
                <a:solidFill>
                  <a:srgbClr val="336600"/>
                </a:solidFill>
                <a:latin typeface="楷体" panose="02010609060101010101" pitchFamily="49" charset="-122"/>
                <a:ea typeface="楷体" panose="02010609060101010101" pitchFamily="49" charset="-122"/>
              </a:rPr>
              <a:t>Anders</a:t>
            </a:r>
            <a:r>
              <a:rPr lang="zh-CN" altLang="en-US" sz="2000" dirty="0">
                <a:solidFill>
                  <a:srgbClr val="336600"/>
                </a:solidFill>
                <a:latin typeface="楷体" panose="02010609060101010101" pitchFamily="49" charset="-122"/>
                <a:ea typeface="楷体" panose="02010609060101010101" pitchFamily="49" charset="-122"/>
              </a:rPr>
              <a:t>！！！。</a:t>
            </a:r>
            <a:endParaRPr lang="zh-CN" altLang="en-US" sz="2000" dirty="0">
              <a:solidFill>
                <a:srgbClr val="336600"/>
              </a:solidFill>
              <a:latin typeface="楷体" panose="02010609060101010101" pitchFamily="49" charset="-122"/>
              <a:ea typeface="楷体" panose="02010609060101010101" pitchFamily="49" charset="-122"/>
            </a:endParaRPr>
          </a:p>
        </p:txBody>
      </p:sp>
      <p:sp>
        <p:nvSpPr>
          <p:cNvPr id="95237" name="Text Box 5"/>
          <p:cNvSpPr txBox="1">
            <a:spLocks noChangeArrowheads="1"/>
          </p:cNvSpPr>
          <p:nvPr/>
        </p:nvSpPr>
        <p:spPr bwMode="auto">
          <a:xfrm>
            <a:off x="468313" y="404813"/>
            <a:ext cx="8135937" cy="830997"/>
          </a:xfrm>
          <a:prstGeom prst="rect">
            <a:avLst/>
          </a:prstGeom>
          <a:noFill/>
          <a:ln w="9525">
            <a:noFill/>
            <a:miter lim="800000"/>
          </a:ln>
          <a:effectLst/>
        </p:spPr>
        <p:txBody>
          <a:bodyPr>
            <a:spAutoFit/>
          </a:bodyPr>
          <a:lstStyle/>
          <a:p>
            <a:r>
              <a:rPr lang="zh-CN" altLang="en-US" dirty="0">
                <a:solidFill>
                  <a:srgbClr val="FF3300"/>
                </a:solidFill>
                <a:latin typeface="黑体" panose="02010609060101010101" pitchFamily="49" charset="-122"/>
                <a:ea typeface="黑体" panose="02010609060101010101" pitchFamily="49" charset="-122"/>
              </a:rPr>
              <a:t>李维对</a:t>
            </a:r>
            <a:r>
              <a:rPr lang="en-US" altLang="zh-CN" dirty="0">
                <a:solidFill>
                  <a:srgbClr val="FF3300"/>
                </a:solidFill>
                <a:latin typeface="黑体" panose="02010609060101010101" pitchFamily="49" charset="-122"/>
                <a:ea typeface="黑体" panose="02010609060101010101" pitchFamily="49" charset="-122"/>
              </a:rPr>
              <a:t>Anders</a:t>
            </a:r>
            <a:r>
              <a:rPr lang="zh-CN" altLang="en-US" dirty="0">
                <a:solidFill>
                  <a:srgbClr val="FF3300"/>
                </a:solidFill>
                <a:latin typeface="黑体" panose="02010609060101010101" pitchFamily="49" charset="-122"/>
                <a:ea typeface="黑体" panose="02010609060101010101" pitchFamily="49" charset="-122"/>
              </a:rPr>
              <a:t>的评价（</a:t>
            </a:r>
            <a:r>
              <a:rPr lang="en-US" altLang="zh-CN" dirty="0">
                <a:solidFill>
                  <a:srgbClr val="FF3300"/>
                </a:solidFill>
                <a:latin typeface="黑体" panose="02010609060101010101" pitchFamily="49" charset="-122"/>
                <a:ea typeface="黑体" panose="02010609060101010101" pitchFamily="49" charset="-122"/>
              </a:rPr>
              <a:t>《Borland</a:t>
            </a:r>
            <a:r>
              <a:rPr lang="zh-CN" altLang="en-US" dirty="0">
                <a:solidFill>
                  <a:srgbClr val="FF3300"/>
                </a:solidFill>
                <a:latin typeface="黑体" panose="02010609060101010101" pitchFamily="49" charset="-122"/>
                <a:ea typeface="黑体" panose="02010609060101010101" pitchFamily="49" charset="-122"/>
              </a:rPr>
              <a:t>传奇</a:t>
            </a:r>
            <a:r>
              <a:rPr lang="en-US" altLang="zh-CN" dirty="0">
                <a:solidFill>
                  <a:srgbClr val="FF3300"/>
                </a:solidFill>
                <a:latin typeface="黑体" panose="02010609060101010101" pitchFamily="49" charset="-122"/>
                <a:ea typeface="黑体" panose="02010609060101010101" pitchFamily="49" charset="-122"/>
              </a:rPr>
              <a:t>》</a:t>
            </a:r>
            <a:r>
              <a:rPr lang="zh-CN" altLang="en-US" dirty="0">
                <a:solidFill>
                  <a:srgbClr val="FF3300"/>
                </a:solidFill>
                <a:latin typeface="黑体" panose="02010609060101010101" pitchFamily="49" charset="-122"/>
                <a:ea typeface="黑体" panose="02010609060101010101" pitchFamily="49" charset="-122"/>
              </a:rPr>
              <a:t>的作者，台湾著名的计算机作家）</a:t>
            </a:r>
            <a:endParaRPr lang="zh-CN" altLang="en-US" dirty="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395289" y="404813"/>
            <a:ext cx="503396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anose="02010609060101010101" pitchFamily="49" charset="-122"/>
                <a:ea typeface="黑体" panose="02010609060101010101" pitchFamily="49" charset="-122"/>
              </a:rPr>
              <a:t>1.2.2  </a:t>
            </a:r>
            <a:r>
              <a:rPr lang="zh-CN" altLang="en-US" sz="2800" dirty="0" smtClean="0">
                <a:solidFill>
                  <a:srgbClr val="FF0000"/>
                </a:solidFill>
                <a:latin typeface="黑体" panose="02010609060101010101" pitchFamily="49" charset="-122"/>
                <a:ea typeface="黑体" panose="02010609060101010101" pitchFamily="49" charset="-122"/>
              </a:rPr>
              <a:t>开发托管代码的过程</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118787" name="Text Box 3"/>
          <p:cNvSpPr txBox="1">
            <a:spLocks noChangeArrowheads="1"/>
          </p:cNvSpPr>
          <p:nvPr/>
        </p:nvSpPr>
        <p:spPr bwMode="auto">
          <a:xfrm>
            <a:off x="468313" y="1214422"/>
            <a:ext cx="7489825" cy="461665"/>
          </a:xfrm>
          <a:prstGeom prst="rect">
            <a:avLst/>
          </a:prstGeom>
          <a:noFill/>
          <a:ln w="9525">
            <a:noFill/>
            <a:miter lim="800000"/>
          </a:ln>
          <a:effectLst/>
        </p:spPr>
        <p:txBody>
          <a:bodyPr>
            <a:spAutoFit/>
          </a:bodyPr>
          <a:lstStyle/>
          <a:p>
            <a:r>
              <a:rPr lang="en-US" dirty="0" smtClean="0">
                <a:solidFill>
                  <a:srgbClr val="FF0000"/>
                </a:solidFill>
                <a:latin typeface="楷体" panose="02010609060101010101" pitchFamily="49" charset="-122"/>
                <a:ea typeface="楷体" panose="02010609060101010101" pitchFamily="49" charset="-122"/>
              </a:rPr>
              <a:t>1. </a:t>
            </a:r>
            <a:r>
              <a:rPr lang="zh-CN" altLang="en-US" dirty="0" smtClean="0">
                <a:solidFill>
                  <a:srgbClr val="FF0000"/>
                </a:solidFill>
                <a:latin typeface="楷体" panose="02010609060101010101" pitchFamily="49" charset="-122"/>
                <a:ea typeface="楷体" panose="02010609060101010101" pitchFamily="49" charset="-122"/>
              </a:rPr>
              <a:t>选择编译器</a:t>
            </a:r>
            <a:endParaRPr lang="zh-CN" altLang="en-US" dirty="0">
              <a:solidFill>
                <a:srgbClr val="FF0000"/>
              </a:solidFill>
              <a:latin typeface="楷体" panose="02010609060101010101" pitchFamily="49" charset="-122"/>
              <a:ea typeface="楷体" panose="02010609060101010101" pitchFamily="49" charset="-122"/>
            </a:endParaRPr>
          </a:p>
        </p:txBody>
      </p:sp>
      <p:sp>
        <p:nvSpPr>
          <p:cNvPr id="4" name="TextBox 3"/>
          <p:cNvSpPr txBox="1"/>
          <p:nvPr/>
        </p:nvSpPr>
        <p:spPr>
          <a:xfrm>
            <a:off x="500034" y="1943076"/>
            <a:ext cx="8143932" cy="2308324"/>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为获得</a:t>
            </a:r>
            <a:r>
              <a:rPr lang="en-US" dirty="0" err="1" smtClean="0">
                <a:latin typeface="楷体" panose="02010609060101010101" pitchFamily="49" charset="-122"/>
                <a:ea typeface="楷体" panose="02010609060101010101" pitchFamily="49" charset="-122"/>
              </a:rPr>
              <a:t>CLR</a:t>
            </a:r>
            <a:r>
              <a:rPr lang="zh-CN" altLang="en-US" dirty="0" smtClean="0">
                <a:latin typeface="楷体" panose="02010609060101010101" pitchFamily="49" charset="-122"/>
                <a:ea typeface="楷体" panose="02010609060101010101" pitchFamily="49" charset="-122"/>
              </a:rPr>
              <a:t>提供的优点，必须使用一个或多个针对</a:t>
            </a:r>
            <a:r>
              <a:rPr lang="en-US" dirty="0" err="1" smtClean="0">
                <a:latin typeface="楷体" panose="02010609060101010101" pitchFamily="49" charset="-122"/>
                <a:ea typeface="楷体" panose="02010609060101010101" pitchFamily="49" charset="-122"/>
              </a:rPr>
              <a:t>CLR</a:t>
            </a:r>
            <a:r>
              <a:rPr lang="zh-CN" altLang="en-US" dirty="0" smtClean="0">
                <a:latin typeface="楷体" panose="02010609060101010101" pitchFamily="49" charset="-122"/>
                <a:ea typeface="楷体" panose="02010609060101010101" pitchFamily="49" charset="-122"/>
              </a:rPr>
              <a:t>的语言编译器，如</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VB</a:t>
            </a:r>
            <a:r>
              <a:rPr lang="zh-CN" altLang="en-US" dirty="0" smtClean="0">
                <a:latin typeface="楷体" panose="02010609060101010101" pitchFamily="49" charset="-122"/>
                <a:ea typeface="楷体" panose="02010609060101010101" pitchFamily="49" charset="-122"/>
              </a:rPr>
              <a:t>、或</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等编译器。这些针对</a:t>
            </a:r>
            <a:r>
              <a:rPr lang="en-US" dirty="0" err="1" smtClean="0">
                <a:latin typeface="楷体" panose="02010609060101010101" pitchFamily="49" charset="-122"/>
                <a:ea typeface="楷体" panose="02010609060101010101" pitchFamily="49" charset="-122"/>
              </a:rPr>
              <a:t>CLR</a:t>
            </a:r>
            <a:r>
              <a:rPr lang="zh-CN" altLang="en-US" dirty="0" smtClean="0">
                <a:latin typeface="楷体" panose="02010609060101010101" pitchFamily="49" charset="-122"/>
                <a:ea typeface="楷体" panose="02010609060101010101" pitchFamily="49" charset="-122"/>
              </a:rPr>
              <a:t>的语言称为</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兼容语言，相应的编译器称为</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兼容编译器。</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0" y="2228850"/>
            <a:ext cx="9144000" cy="0"/>
          </a:xfrm>
          <a:prstGeom prst="rect">
            <a:avLst/>
          </a:prstGeom>
          <a:noFill/>
          <a:ln w="9525">
            <a:noFill/>
            <a:miter lim="800000"/>
          </a:ln>
          <a:effectLst/>
        </p:spPr>
        <p:txBody>
          <a:bodyPr wrap="none" anchor="ctr">
            <a:spAutoFit/>
          </a:bodyPr>
          <a:lstStyle/>
          <a:p>
            <a:endParaRPr lang="zh-CN" altLang="en-US"/>
          </a:p>
        </p:txBody>
      </p:sp>
      <p:sp>
        <p:nvSpPr>
          <p:cNvPr id="111619" name="Text Box 3"/>
          <p:cNvSpPr txBox="1">
            <a:spLocks noChangeArrowheads="1"/>
          </p:cNvSpPr>
          <p:nvPr/>
        </p:nvSpPr>
        <p:spPr bwMode="auto">
          <a:xfrm>
            <a:off x="323850" y="620713"/>
            <a:ext cx="8569325" cy="461665"/>
          </a:xfrm>
          <a:prstGeom prst="rect">
            <a:avLst/>
          </a:prstGeom>
          <a:noFill/>
          <a:ln w="9525">
            <a:noFill/>
            <a:miter lim="800000"/>
          </a:ln>
          <a:effectLst/>
        </p:spPr>
        <p:txBody>
          <a:bodyPr>
            <a:spAutoFit/>
          </a:bodyPr>
          <a:lstStyle/>
          <a:p>
            <a:r>
              <a:rPr lang="en-US" dirty="0" smtClean="0">
                <a:solidFill>
                  <a:srgbClr val="FF0000"/>
                </a:solidFill>
                <a:latin typeface="黑体" panose="02010609060101010101" pitchFamily="49" charset="-122"/>
                <a:ea typeface="黑体" panose="02010609060101010101" pitchFamily="49" charset="-122"/>
              </a:rPr>
              <a:t>2. </a:t>
            </a:r>
            <a:r>
              <a:rPr lang="zh-CN" altLang="en-US" dirty="0" smtClean="0">
                <a:solidFill>
                  <a:srgbClr val="FF0000"/>
                </a:solidFill>
                <a:latin typeface="黑体" panose="02010609060101010101" pitchFamily="49" charset="-122"/>
                <a:ea typeface="黑体" panose="02010609060101010101" pitchFamily="49" charset="-122"/>
              </a:rPr>
              <a:t>将代码编译为中间语言</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4" name="TextBox 3"/>
          <p:cNvSpPr txBox="1"/>
          <p:nvPr/>
        </p:nvSpPr>
        <p:spPr>
          <a:xfrm>
            <a:off x="500034" y="1357298"/>
            <a:ext cx="5786478" cy="3883755"/>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使用</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语言编译器把源代码编译成与机器无关的中间语言</a:t>
            </a:r>
            <a:r>
              <a:rPr lang="en-US" dirty="0" err="1" smtClean="0">
                <a:latin typeface="楷体" panose="02010609060101010101" pitchFamily="49" charset="-122"/>
                <a:ea typeface="楷体" panose="02010609060101010101" pitchFamily="49" charset="-122"/>
              </a:rPr>
              <a:t>MSIL</a:t>
            </a: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Microsoft Intermediate Language</a:t>
            </a:r>
            <a:r>
              <a:rPr lang="zh-CN" altLang="en-US" dirty="0" smtClean="0">
                <a:latin typeface="楷体" panose="02010609060101010101" pitchFamily="49" charset="-122"/>
                <a:ea typeface="楷体" panose="02010609060101010101" pitchFamily="49" charset="-122"/>
              </a:rPr>
              <a:t>），它不是本机代码。如图</a:t>
            </a:r>
            <a:r>
              <a:rPr lang="en-US" dirty="0" smtClean="0">
                <a:latin typeface="楷体" panose="02010609060101010101" pitchFamily="49" charset="-122"/>
                <a:ea typeface="楷体" panose="02010609060101010101" pitchFamily="49" charset="-122"/>
              </a:rPr>
              <a:t>1.4</a:t>
            </a:r>
            <a:r>
              <a:rPr lang="zh-CN" altLang="en-US" dirty="0" smtClean="0">
                <a:latin typeface="楷体" panose="02010609060101010101" pitchFamily="49" charset="-122"/>
                <a:ea typeface="楷体" panose="02010609060101010101" pitchFamily="49" charset="-122"/>
              </a:rPr>
              <a:t>所示，这个编译步骤产生程序集，程序集是在</a:t>
            </a:r>
            <a:r>
              <a:rPr lang="en-US" dirty="0" err="1" smtClean="0">
                <a:latin typeface="楷体" panose="02010609060101010101" pitchFamily="49" charset="-122"/>
                <a:ea typeface="楷体" panose="02010609060101010101" pitchFamily="49" charset="-122"/>
              </a:rPr>
              <a:t>CLR</a:t>
            </a:r>
            <a:r>
              <a:rPr lang="zh-CN" altLang="en-US" dirty="0" smtClean="0">
                <a:latin typeface="楷体" panose="02010609060101010101" pitchFamily="49" charset="-122"/>
                <a:ea typeface="楷体" panose="02010609060101010101" pitchFamily="49" charset="-122"/>
              </a:rPr>
              <a:t>中可执行的文件，存储在磁盘上，通常具有的扩展名为</a:t>
            </a:r>
            <a:r>
              <a:rPr lang="en-US" dirty="0" smtClean="0">
                <a:latin typeface="楷体" panose="02010609060101010101" pitchFamily="49" charset="-122"/>
                <a:ea typeface="楷体" panose="02010609060101010101" pitchFamily="49" charset="-122"/>
              </a:rPr>
              <a:t>.exe</a:t>
            </a:r>
            <a:r>
              <a:rPr lang="zh-CN" altLang="en-US" dirty="0" smtClean="0">
                <a:latin typeface="楷体" panose="02010609060101010101" pitchFamily="49" charset="-122"/>
                <a:ea typeface="楷体" panose="02010609060101010101" pitchFamily="49" charset="-122"/>
              </a:rPr>
              <a:t>或</a:t>
            </a:r>
            <a:r>
              <a:rPr lang="en-US" dirty="0" smtClean="0">
                <a:latin typeface="楷体" panose="02010609060101010101" pitchFamily="49" charset="-122"/>
                <a:ea typeface="楷体" panose="02010609060101010101" pitchFamily="49" charset="-122"/>
              </a:rPr>
              <a:t>.</a:t>
            </a:r>
            <a:r>
              <a:rPr lang="en-US" dirty="0" err="1" smtClean="0">
                <a:latin typeface="楷体" panose="02010609060101010101" pitchFamily="49" charset="-122"/>
                <a:ea typeface="楷体" panose="02010609060101010101" pitchFamily="49" charset="-122"/>
              </a:rPr>
              <a:t>dll</a:t>
            </a:r>
            <a:r>
              <a:rPr lang="zh-CN" altLang="en-US"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p:txBody>
      </p:sp>
      <p:pic>
        <p:nvPicPr>
          <p:cNvPr id="118785" name="Picture 1"/>
          <p:cNvPicPr>
            <a:picLocks noChangeAspect="1" noChangeArrowheads="1"/>
          </p:cNvPicPr>
          <p:nvPr/>
        </p:nvPicPr>
        <p:blipFill>
          <a:blip r:embed="rId1"/>
          <a:srcRect/>
          <a:stretch>
            <a:fillRect/>
          </a:stretch>
        </p:blipFill>
        <p:spPr bwMode="auto">
          <a:xfrm>
            <a:off x="6572264" y="1643050"/>
            <a:ext cx="2250297" cy="2643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2228850"/>
            <a:ext cx="9144000" cy="0"/>
          </a:xfrm>
          <a:prstGeom prst="rect">
            <a:avLst/>
          </a:prstGeom>
          <a:noFill/>
          <a:ln w="9525">
            <a:noFill/>
            <a:miter lim="800000"/>
          </a:ln>
          <a:effectLst/>
        </p:spPr>
        <p:txBody>
          <a:bodyPr wrap="none" anchor="ctr">
            <a:spAutoFit/>
          </a:bodyPr>
          <a:lstStyle/>
          <a:p>
            <a:endParaRPr lang="zh-CN" altLang="en-US"/>
          </a:p>
        </p:txBody>
      </p:sp>
      <p:sp>
        <p:nvSpPr>
          <p:cNvPr id="112643" name="Text Box 3"/>
          <p:cNvSpPr txBox="1">
            <a:spLocks noChangeArrowheads="1"/>
          </p:cNvSpPr>
          <p:nvPr/>
        </p:nvSpPr>
        <p:spPr bwMode="auto">
          <a:xfrm>
            <a:off x="684213" y="549275"/>
            <a:ext cx="7704137" cy="2308324"/>
          </a:xfrm>
          <a:prstGeom prst="rect">
            <a:avLst/>
          </a:prstGeom>
          <a:noFill/>
          <a:ln w="9525">
            <a:noFill/>
            <a:miter lim="800000"/>
          </a:ln>
          <a:effectLst/>
        </p:spPr>
        <p:txBody>
          <a:bodyPr>
            <a:spAutoFit/>
          </a:bodyPr>
          <a:lstStyle/>
          <a:p>
            <a:pPr>
              <a:lnSpc>
                <a:spcPct val="150000"/>
              </a:lnSpc>
            </a:pPr>
            <a:r>
              <a:rPr lang="zh-CN" altLang="en-US" dirty="0" smtClean="0">
                <a:latin typeface="楷体" panose="02010609060101010101" pitchFamily="49" charset="-122"/>
                <a:ea typeface="楷体" panose="02010609060101010101" pitchFamily="49" charset="-122"/>
              </a:rPr>
              <a:t>    </a:t>
            </a:r>
            <a:r>
              <a:rPr lang="zh-CN" altLang="en-US" dirty="0" smtClean="0">
                <a:solidFill>
                  <a:srgbClr val="FF0000"/>
                </a:solidFill>
                <a:latin typeface="楷体" panose="02010609060101010101" pitchFamily="49" charset="-122"/>
                <a:ea typeface="楷体" panose="02010609060101010101" pitchFamily="49" charset="-122"/>
              </a:rPr>
              <a:t>程序集</a:t>
            </a: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assembly</a:t>
            </a:r>
            <a:r>
              <a:rPr lang="zh-CN" altLang="en-US" dirty="0" smtClean="0">
                <a:latin typeface="楷体" panose="02010609060101010101" pitchFamily="49" charset="-122"/>
                <a:ea typeface="楷体" panose="02010609060101010101" pitchFamily="49" charset="-122"/>
              </a:rPr>
              <a:t>）是</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应用程序的构造块，是为协同工作而生成的类型和资源的集合，这些类型和资源构成了一个逻辑功能单元。</a:t>
            </a:r>
            <a:endParaRPr lang="en-US" altLang="zh-CN" dirty="0" smtClean="0">
              <a:latin typeface="楷体" panose="02010609060101010101" pitchFamily="49" charset="-122"/>
              <a:ea typeface="楷体" panose="02010609060101010101" pitchFamily="49" charset="-122"/>
            </a:endParaRPr>
          </a:p>
          <a:p>
            <a:pPr>
              <a:lnSpc>
                <a:spcPct val="150000"/>
              </a:lnSpc>
            </a:pPr>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程序集向</a:t>
            </a:r>
            <a:r>
              <a:rPr lang="en-US" dirty="0" err="1" smtClean="0">
                <a:latin typeface="楷体" panose="02010609060101010101" pitchFamily="49" charset="-122"/>
                <a:ea typeface="楷体" panose="02010609060101010101" pitchFamily="49" charset="-122"/>
              </a:rPr>
              <a:t>CLR</a:t>
            </a:r>
            <a:r>
              <a:rPr lang="zh-CN" altLang="en-US" dirty="0" smtClean="0">
                <a:latin typeface="楷体" panose="02010609060101010101" pitchFamily="49" charset="-122"/>
                <a:ea typeface="楷体" panose="02010609060101010101" pitchFamily="49" charset="-122"/>
              </a:rPr>
              <a:t>提供了解类型实现所需要的信息。</a:t>
            </a:r>
            <a:endParaRPr lang="zh-CN" altLang="en-US" dirty="0">
              <a:latin typeface="楷体" panose="02010609060101010101" pitchFamily="49" charset="-122"/>
              <a:ea typeface="楷体" panose="02010609060101010101" pitchFamily="49" charset="-122"/>
            </a:endParaRPr>
          </a:p>
        </p:txBody>
      </p:sp>
      <p:sp>
        <p:nvSpPr>
          <p:cNvPr id="112645" name="Rectangle 5"/>
          <p:cNvSpPr>
            <a:spLocks noChangeArrowheads="1"/>
          </p:cNvSpPr>
          <p:nvPr/>
        </p:nvSpPr>
        <p:spPr bwMode="auto">
          <a:xfrm>
            <a:off x="0" y="2005013"/>
            <a:ext cx="9144000" cy="0"/>
          </a:xfrm>
          <a:prstGeom prst="rect">
            <a:avLst/>
          </a:prstGeom>
          <a:noFill/>
          <a:ln w="9525">
            <a:noFill/>
            <a:miter lim="800000"/>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0" y="2228850"/>
            <a:ext cx="9144000" cy="0"/>
          </a:xfrm>
          <a:prstGeom prst="rect">
            <a:avLst/>
          </a:prstGeom>
          <a:noFill/>
          <a:ln w="9525">
            <a:noFill/>
            <a:miter lim="800000"/>
          </a:ln>
          <a:effectLst/>
        </p:spPr>
        <p:txBody>
          <a:bodyPr wrap="none" anchor="ctr">
            <a:spAutoFit/>
          </a:bodyPr>
          <a:lstStyle/>
          <a:p>
            <a:endParaRPr lang="zh-CN" altLang="en-US"/>
          </a:p>
        </p:txBody>
      </p:sp>
      <p:sp>
        <p:nvSpPr>
          <p:cNvPr id="113667" name="Text Box 3"/>
          <p:cNvSpPr txBox="1">
            <a:spLocks noChangeArrowheads="1"/>
          </p:cNvSpPr>
          <p:nvPr/>
        </p:nvSpPr>
        <p:spPr bwMode="auto">
          <a:xfrm>
            <a:off x="539750" y="476250"/>
            <a:ext cx="8280400" cy="461665"/>
          </a:xfrm>
          <a:prstGeom prst="rect">
            <a:avLst/>
          </a:prstGeom>
          <a:noFill/>
          <a:ln w="9525">
            <a:noFill/>
            <a:miter lim="800000"/>
          </a:ln>
          <a:effectLst/>
        </p:spPr>
        <p:txBody>
          <a:bodyPr>
            <a:spAutoFit/>
          </a:bodyPr>
          <a:lstStyle/>
          <a:p>
            <a:r>
              <a:rPr lang="en-US" dirty="0" smtClean="0">
                <a:solidFill>
                  <a:srgbClr val="FF0000"/>
                </a:solidFill>
                <a:latin typeface="楷体" panose="02010609060101010101" pitchFamily="49" charset="-122"/>
                <a:ea typeface="楷体" panose="02010609060101010101" pitchFamily="49" charset="-122"/>
              </a:rPr>
              <a:t>3. </a:t>
            </a:r>
            <a:r>
              <a:rPr lang="zh-CN" altLang="en-US" dirty="0" smtClean="0">
                <a:solidFill>
                  <a:srgbClr val="FF0000"/>
                </a:solidFill>
                <a:latin typeface="楷体" panose="02010609060101010101" pitchFamily="49" charset="-122"/>
                <a:ea typeface="楷体" panose="02010609060101010101" pitchFamily="49" charset="-122"/>
              </a:rPr>
              <a:t>将</a:t>
            </a:r>
            <a:r>
              <a:rPr lang="en-US" dirty="0" err="1" smtClean="0">
                <a:solidFill>
                  <a:srgbClr val="FF0000"/>
                </a:solidFill>
                <a:latin typeface="楷体" panose="02010609060101010101" pitchFamily="49" charset="-122"/>
                <a:ea typeface="楷体" panose="02010609060101010101" pitchFamily="49" charset="-122"/>
              </a:rPr>
              <a:t>MSIL</a:t>
            </a:r>
            <a:r>
              <a:rPr lang="zh-CN" altLang="en-US" dirty="0" smtClean="0">
                <a:solidFill>
                  <a:srgbClr val="FF0000"/>
                </a:solidFill>
                <a:latin typeface="楷体" panose="02010609060101010101" pitchFamily="49" charset="-122"/>
                <a:ea typeface="楷体" panose="02010609060101010101" pitchFamily="49" charset="-122"/>
              </a:rPr>
              <a:t>编译为本机代码</a:t>
            </a:r>
            <a:endParaRPr lang="zh-CN" altLang="en-US" dirty="0">
              <a:solidFill>
                <a:srgbClr val="FF0000"/>
              </a:solidFill>
              <a:latin typeface="楷体" panose="02010609060101010101" pitchFamily="49" charset="-122"/>
              <a:ea typeface="楷体" panose="02010609060101010101" pitchFamily="49" charset="-122"/>
            </a:endParaRPr>
          </a:p>
        </p:txBody>
      </p:sp>
      <p:sp>
        <p:nvSpPr>
          <p:cNvPr id="4" name="TextBox 3"/>
          <p:cNvSpPr txBox="1"/>
          <p:nvPr/>
        </p:nvSpPr>
        <p:spPr>
          <a:xfrm>
            <a:off x="571472" y="1357298"/>
            <a:ext cx="8215370" cy="2308324"/>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运行</a:t>
            </a:r>
            <a:r>
              <a:rPr lang="en-US" dirty="0" smtClean="0">
                <a:latin typeface="楷体" panose="02010609060101010101" pitchFamily="49" charset="-122"/>
                <a:ea typeface="楷体" panose="02010609060101010101" pitchFamily="49" charset="-122"/>
              </a:rPr>
              <a:t>Microsoft</a:t>
            </a:r>
            <a:r>
              <a:rPr lang="zh-CN" altLang="en-US" dirty="0" smtClean="0">
                <a:latin typeface="楷体" panose="02010609060101010101" pitchFamily="49" charset="-122"/>
                <a:ea typeface="楷体" panose="02010609060101010101" pitchFamily="49" charset="-122"/>
              </a:rPr>
              <a:t>中间语言（</a:t>
            </a:r>
            <a:r>
              <a:rPr lang="en-US" dirty="0" err="1" smtClean="0">
                <a:latin typeface="楷体" panose="02010609060101010101" pitchFamily="49" charset="-122"/>
                <a:ea typeface="楷体" panose="02010609060101010101" pitchFamily="49" charset="-122"/>
              </a:rPr>
              <a:t>MSIL</a:t>
            </a:r>
            <a:r>
              <a:rPr lang="zh-CN" altLang="en-US" dirty="0" smtClean="0">
                <a:latin typeface="楷体" panose="02010609060101010101" pitchFamily="49" charset="-122"/>
                <a:ea typeface="楷体" panose="02010609060101010101" pitchFamily="49" charset="-122"/>
              </a:rPr>
              <a:t>）之前，必须先根据</a:t>
            </a:r>
            <a:r>
              <a:rPr lang="en-US" dirty="0" err="1" smtClean="0">
                <a:latin typeface="楷体" panose="02010609060101010101" pitchFamily="49" charset="-122"/>
                <a:ea typeface="楷体" panose="02010609060101010101" pitchFamily="49" charset="-122"/>
              </a:rPr>
              <a:t>CLR</a:t>
            </a:r>
            <a:r>
              <a:rPr lang="zh-CN" altLang="en-US" dirty="0" smtClean="0">
                <a:latin typeface="楷体" panose="02010609060101010101" pitchFamily="49" charset="-122"/>
                <a:ea typeface="楷体" panose="02010609060101010101" pitchFamily="49" charset="-122"/>
              </a:rPr>
              <a:t>将其编译为适合目标计算机体系结构的本机代码。</a:t>
            </a:r>
            <a:r>
              <a:rPr lang="en-US" dirty="0" smtClean="0">
                <a:latin typeface="楷体" panose="02010609060101010101" pitchFamily="49" charset="-122"/>
                <a:ea typeface="楷体" panose="02010609060101010101" pitchFamily="49" charset="-122"/>
              </a:rPr>
              <a:t> </a:t>
            </a:r>
            <a:endParaRPr lang="en-US" dirty="0" smtClean="0">
              <a:latin typeface="楷体" panose="02010609060101010101" pitchFamily="49" charset="-122"/>
              <a:ea typeface="楷体" panose="02010609060101010101" pitchFamily="49" charset="-122"/>
            </a:endParaRPr>
          </a:p>
          <a:p>
            <a:pPr>
              <a:lnSpc>
                <a:spcPct val="150000"/>
              </a:lnSpc>
            </a:pPr>
            <a:r>
              <a:rPr lang="en-US" dirty="0" smtClean="0">
                <a:latin typeface="楷体" panose="02010609060101010101" pitchFamily="49" charset="-122"/>
                <a:ea typeface="楷体" panose="02010609060101010101" pitchFamily="49" charset="-122"/>
              </a:rPr>
              <a:t>   .NET Framework </a:t>
            </a:r>
            <a:r>
              <a:rPr lang="zh-CN" altLang="en-US" dirty="0" smtClean="0">
                <a:latin typeface="楷体" panose="02010609060101010101" pitchFamily="49" charset="-122"/>
                <a:ea typeface="楷体" panose="02010609060101010101" pitchFamily="49" charset="-122"/>
              </a:rPr>
              <a:t>提供了使用</a:t>
            </a:r>
            <a:r>
              <a:rPr lang="en-US" dirty="0" err="1" smtClean="0">
                <a:latin typeface="楷体" panose="02010609060101010101" pitchFamily="49" charset="-122"/>
                <a:ea typeface="楷体" panose="02010609060101010101" pitchFamily="49" charset="-122"/>
              </a:rPr>
              <a:t>JIT</a:t>
            </a:r>
            <a:r>
              <a:rPr lang="zh-CN" altLang="en-US" dirty="0" smtClean="0">
                <a:latin typeface="楷体" panose="02010609060101010101" pitchFamily="49" charset="-122"/>
                <a:ea typeface="楷体" panose="02010609060101010101" pitchFamily="49" charset="-122"/>
              </a:rPr>
              <a:t>和</a:t>
            </a:r>
            <a:r>
              <a:rPr lang="en-US" dirty="0" err="1" smtClean="0">
                <a:latin typeface="楷体" panose="02010609060101010101" pitchFamily="49" charset="-122"/>
                <a:ea typeface="楷体" panose="02010609060101010101" pitchFamily="49" charset="-122"/>
              </a:rPr>
              <a:t>NGen.exe</a:t>
            </a:r>
            <a:r>
              <a:rPr lang="zh-CN" altLang="en-US" dirty="0" smtClean="0">
                <a:latin typeface="楷体" panose="02010609060101010101" pitchFamily="49" charset="-122"/>
                <a:ea typeface="楷体" panose="02010609060101010101" pitchFamily="49" charset="-122"/>
              </a:rPr>
              <a:t>两种方式来执行此类转换。</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0" y="2228850"/>
            <a:ext cx="9144000" cy="0"/>
          </a:xfrm>
          <a:prstGeom prst="rect">
            <a:avLst/>
          </a:prstGeom>
          <a:noFill/>
          <a:ln w="9525">
            <a:noFill/>
            <a:miter lim="800000"/>
          </a:ln>
          <a:effectLst/>
        </p:spPr>
        <p:txBody>
          <a:bodyPr wrap="none" anchor="ctr">
            <a:spAutoFit/>
          </a:bodyPr>
          <a:lstStyle/>
          <a:p>
            <a:endParaRPr lang="zh-CN" altLang="en-US"/>
          </a:p>
        </p:txBody>
      </p:sp>
      <p:sp>
        <p:nvSpPr>
          <p:cNvPr id="114691" name="Text Box 3"/>
          <p:cNvSpPr txBox="1">
            <a:spLocks noChangeArrowheads="1"/>
          </p:cNvSpPr>
          <p:nvPr/>
        </p:nvSpPr>
        <p:spPr bwMode="auto">
          <a:xfrm>
            <a:off x="611188" y="404813"/>
            <a:ext cx="7848600" cy="2308324"/>
          </a:xfrm>
          <a:prstGeom prst="rect">
            <a:avLst/>
          </a:prstGeom>
          <a:noFill/>
          <a:ln w="9525">
            <a:noFill/>
            <a:miter lim="800000"/>
          </a:ln>
          <a:effectLst/>
        </p:spPr>
        <p:txBody>
          <a:bodyPr>
            <a:spAutoFit/>
          </a:bodyPr>
          <a:lstStyle/>
          <a:p>
            <a:pPr>
              <a:lnSpc>
                <a:spcPct val="150000"/>
              </a:lnSpc>
            </a:pPr>
            <a:r>
              <a:rPr lang="zh-CN" altLang="en-US" dirty="0" smtClean="0">
                <a:solidFill>
                  <a:srgbClr val="FF0000"/>
                </a:solidFill>
                <a:latin typeface="楷体" panose="02010609060101010101" pitchFamily="49" charset="-122"/>
                <a:ea typeface="楷体" panose="02010609060101010101" pitchFamily="49" charset="-122"/>
              </a:rPr>
              <a:t>（</a:t>
            </a:r>
            <a:r>
              <a:rPr lang="en-US" dirty="0" smtClean="0">
                <a:solidFill>
                  <a:srgbClr val="FF0000"/>
                </a:solidFill>
                <a:latin typeface="楷体" panose="02010609060101010101" pitchFamily="49" charset="-122"/>
                <a:ea typeface="楷体" panose="02010609060101010101" pitchFamily="49" charset="-122"/>
              </a:rPr>
              <a:t>1</a:t>
            </a:r>
            <a:r>
              <a:rPr lang="zh-CN" altLang="en-US" dirty="0" smtClean="0">
                <a:solidFill>
                  <a:srgbClr val="FF0000"/>
                </a:solidFill>
                <a:latin typeface="楷体" panose="02010609060101010101" pitchFamily="49" charset="-122"/>
                <a:ea typeface="楷体" panose="02010609060101010101" pitchFamily="49" charset="-122"/>
              </a:rPr>
              <a:t>）使用</a:t>
            </a:r>
            <a:r>
              <a:rPr lang="en-US" dirty="0" smtClean="0">
                <a:solidFill>
                  <a:srgbClr val="FF0000"/>
                </a:solidFill>
                <a:latin typeface="楷体" panose="02010609060101010101" pitchFamily="49" charset="-122"/>
                <a:ea typeface="楷体" panose="02010609060101010101" pitchFamily="49" charset="-122"/>
              </a:rPr>
              <a:t>.NET Framework </a:t>
            </a:r>
            <a:r>
              <a:rPr lang="zh-CN" altLang="en-US" dirty="0" smtClean="0">
                <a:solidFill>
                  <a:srgbClr val="FF0000"/>
                </a:solidFill>
                <a:latin typeface="楷体" panose="02010609060101010101" pitchFamily="49" charset="-122"/>
                <a:ea typeface="楷体" panose="02010609060101010101" pitchFamily="49" charset="-122"/>
              </a:rPr>
              <a:t>实时（</a:t>
            </a:r>
            <a:r>
              <a:rPr lang="en-US" dirty="0" err="1" smtClean="0">
                <a:solidFill>
                  <a:srgbClr val="FF0000"/>
                </a:solidFill>
                <a:latin typeface="楷体" panose="02010609060101010101" pitchFamily="49" charset="-122"/>
                <a:ea typeface="楷体" panose="02010609060101010101" pitchFamily="49" charset="-122"/>
              </a:rPr>
              <a:t>JIT</a:t>
            </a:r>
            <a:r>
              <a:rPr lang="zh-CN" altLang="en-US" dirty="0" smtClean="0">
                <a:solidFill>
                  <a:srgbClr val="FF0000"/>
                </a:solidFill>
                <a:latin typeface="楷体" panose="02010609060101010101" pitchFamily="49" charset="-122"/>
                <a:ea typeface="楷体" panose="02010609060101010101" pitchFamily="49" charset="-122"/>
              </a:rPr>
              <a:t>）编译器进行编译</a:t>
            </a:r>
            <a:endParaRPr lang="zh-CN" altLang="en-US" dirty="0" smtClean="0">
              <a:solidFill>
                <a:srgbClr val="FF0000"/>
              </a:solidFill>
              <a:latin typeface="楷体" panose="02010609060101010101" pitchFamily="49" charset="-122"/>
              <a:ea typeface="楷体" panose="02010609060101010101" pitchFamily="49" charset="-122"/>
            </a:endParaRPr>
          </a:p>
          <a:p>
            <a:pPr>
              <a:lnSpc>
                <a:spcPct val="150000"/>
              </a:lnSpc>
            </a:pPr>
            <a:r>
              <a:rPr lang="zh-CN" altLang="en-US" dirty="0" smtClean="0">
                <a:latin typeface="楷体" panose="02010609060101010101" pitchFamily="49" charset="-122"/>
                <a:ea typeface="楷体" panose="02010609060101010101" pitchFamily="49" charset="-122"/>
              </a:rPr>
              <a:t>    在应用程序运行时，</a:t>
            </a:r>
            <a:r>
              <a:rPr lang="en-US" dirty="0" err="1" smtClean="0">
                <a:latin typeface="楷体" panose="02010609060101010101" pitchFamily="49" charset="-122"/>
                <a:ea typeface="楷体" panose="02010609060101010101" pitchFamily="49" charset="-122"/>
              </a:rPr>
              <a:t>JIT</a:t>
            </a:r>
            <a:r>
              <a:rPr lang="zh-CN" altLang="en-US" dirty="0" smtClean="0">
                <a:latin typeface="楷体" panose="02010609060101010101" pitchFamily="49" charset="-122"/>
                <a:ea typeface="楷体" panose="02010609060101010101" pitchFamily="49" charset="-122"/>
              </a:rPr>
              <a:t>编译可以在加载和执行程序集内容的过程中根据需要将</a:t>
            </a:r>
            <a:r>
              <a:rPr lang="en-US" dirty="0" err="1" smtClean="0">
                <a:latin typeface="楷体" panose="02010609060101010101" pitchFamily="49" charset="-122"/>
                <a:ea typeface="楷体" panose="02010609060101010101" pitchFamily="49" charset="-122"/>
              </a:rPr>
              <a:t>MSIL</a:t>
            </a:r>
            <a:r>
              <a:rPr lang="en-US"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转换为本机代码，如图</a:t>
            </a:r>
            <a:r>
              <a:rPr lang="en-US" dirty="0" smtClean="0">
                <a:latin typeface="楷体" panose="02010609060101010101" pitchFamily="49" charset="-122"/>
                <a:ea typeface="楷体" panose="02010609060101010101" pitchFamily="49" charset="-122"/>
              </a:rPr>
              <a:t>1.5</a:t>
            </a:r>
            <a:r>
              <a:rPr lang="zh-CN" altLang="en-US" dirty="0" smtClean="0">
                <a:latin typeface="楷体" panose="02010609060101010101" pitchFamily="49" charset="-122"/>
                <a:ea typeface="楷体" panose="02010609060101010101" pitchFamily="49" charset="-122"/>
              </a:rPr>
              <a:t>所示。</a:t>
            </a:r>
            <a:endParaRPr lang="zh-CN" altLang="en-US" dirty="0">
              <a:latin typeface="楷体" panose="02010609060101010101" pitchFamily="49" charset="-122"/>
              <a:ea typeface="楷体" panose="02010609060101010101" pitchFamily="49" charset="-122"/>
            </a:endParaRPr>
          </a:p>
        </p:txBody>
      </p:sp>
      <p:sp>
        <p:nvSpPr>
          <p:cNvPr id="114693" name="Rectangle 5"/>
          <p:cNvSpPr>
            <a:spLocks noChangeArrowheads="1"/>
          </p:cNvSpPr>
          <p:nvPr/>
        </p:nvSpPr>
        <p:spPr bwMode="auto">
          <a:xfrm>
            <a:off x="0" y="1876425"/>
            <a:ext cx="9144000" cy="0"/>
          </a:xfrm>
          <a:prstGeom prst="rect">
            <a:avLst/>
          </a:prstGeom>
          <a:noFill/>
          <a:ln w="9525">
            <a:noFill/>
            <a:miter lim="800000"/>
          </a:ln>
          <a:effectLst/>
        </p:spPr>
        <p:txBody>
          <a:bodyPr wrap="none" anchor="ctr">
            <a:spAutoFit/>
          </a:bodyPr>
          <a:lstStyle/>
          <a:p>
            <a:endParaRPr lang="zh-CN" altLang="en-US"/>
          </a:p>
        </p:txBody>
      </p:sp>
      <p:pic>
        <p:nvPicPr>
          <p:cNvPr id="2" name="Picture 5"/>
          <p:cNvPicPr>
            <a:picLocks noChangeAspect="1" noChangeArrowheads="1"/>
          </p:cNvPicPr>
          <p:nvPr/>
        </p:nvPicPr>
        <p:blipFill>
          <a:blip r:embed="rId1"/>
          <a:srcRect/>
          <a:stretch>
            <a:fillRect/>
          </a:stretch>
        </p:blipFill>
        <p:spPr bwMode="auto">
          <a:xfrm>
            <a:off x="2857488" y="2571744"/>
            <a:ext cx="2915278"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71480"/>
            <a:ext cx="8215370" cy="2862322"/>
          </a:xfrm>
          <a:prstGeom prst="rect">
            <a:avLst/>
          </a:prstGeom>
          <a:noFill/>
        </p:spPr>
        <p:txBody>
          <a:bodyPr wrap="square" rtlCol="0">
            <a:spAutoFit/>
          </a:bodyPr>
          <a:lstStyle/>
          <a:p>
            <a:pPr>
              <a:lnSpc>
                <a:spcPct val="150000"/>
              </a:lnSpc>
            </a:pPr>
            <a:r>
              <a:rPr lang="zh-CN" altLang="en-US" dirty="0" smtClean="0">
                <a:solidFill>
                  <a:srgbClr val="FF0000"/>
                </a:solidFill>
                <a:latin typeface="楷体" panose="02010609060101010101" pitchFamily="49" charset="-122"/>
                <a:ea typeface="楷体" panose="02010609060101010101" pitchFamily="49" charset="-122"/>
              </a:rPr>
              <a:t>（</a:t>
            </a:r>
            <a:r>
              <a:rPr lang="en-US" dirty="0" smtClean="0">
                <a:solidFill>
                  <a:srgbClr val="FF0000"/>
                </a:solidFill>
                <a:latin typeface="楷体" panose="02010609060101010101" pitchFamily="49" charset="-122"/>
                <a:ea typeface="楷体" panose="02010609060101010101" pitchFamily="49" charset="-122"/>
              </a:rPr>
              <a:t>2</a:t>
            </a:r>
            <a:r>
              <a:rPr lang="zh-CN" altLang="en-US" dirty="0" smtClean="0">
                <a:solidFill>
                  <a:srgbClr val="FF0000"/>
                </a:solidFill>
                <a:latin typeface="楷体" panose="02010609060101010101" pitchFamily="49" charset="-122"/>
                <a:ea typeface="楷体" panose="02010609060101010101" pitchFamily="49" charset="-122"/>
              </a:rPr>
              <a:t>）使用</a:t>
            </a:r>
            <a:r>
              <a:rPr lang="en-US" dirty="0" smtClean="0">
                <a:solidFill>
                  <a:srgbClr val="FF0000"/>
                </a:solidFill>
                <a:latin typeface="楷体" panose="02010609060101010101" pitchFamily="49" charset="-122"/>
                <a:ea typeface="楷体" panose="02010609060101010101" pitchFamily="49" charset="-122"/>
              </a:rPr>
              <a:t> </a:t>
            </a:r>
            <a:r>
              <a:rPr lang="en-US" dirty="0" err="1" smtClean="0">
                <a:solidFill>
                  <a:srgbClr val="FF0000"/>
                </a:solidFill>
                <a:latin typeface="楷体" panose="02010609060101010101" pitchFamily="49" charset="-122"/>
                <a:ea typeface="楷体" panose="02010609060101010101" pitchFamily="49" charset="-122"/>
              </a:rPr>
              <a:t>NGen.exe</a:t>
            </a:r>
            <a:r>
              <a:rPr lang="zh-CN" altLang="en-US" dirty="0" smtClean="0">
                <a:solidFill>
                  <a:srgbClr val="FF0000"/>
                </a:solidFill>
                <a:latin typeface="楷体" panose="02010609060101010101" pitchFamily="49" charset="-122"/>
                <a:ea typeface="楷体" panose="02010609060101010101" pitchFamily="49" charset="-122"/>
              </a:rPr>
              <a:t>（本机映像生成器）的安装时代码生成</a:t>
            </a:r>
            <a:endParaRPr lang="zh-CN" altLang="en-US" dirty="0" smtClean="0">
              <a:solidFill>
                <a:srgbClr val="FF0000"/>
              </a:solidFill>
              <a:latin typeface="楷体" panose="02010609060101010101" pitchFamily="49" charset="-122"/>
              <a:ea typeface="楷体" panose="02010609060101010101" pitchFamily="49" charset="-122"/>
            </a:endParaRPr>
          </a:p>
          <a:p>
            <a:pPr>
              <a:lnSpc>
                <a:spcPct val="150000"/>
              </a:lnSpc>
            </a:pPr>
            <a:r>
              <a:rPr lang="zh-CN" altLang="en-US" dirty="0" smtClean="0">
                <a:latin typeface="楷体" panose="02010609060101010101" pitchFamily="49" charset="-122"/>
                <a:ea typeface="楷体" panose="02010609060101010101" pitchFamily="49" charset="-122"/>
              </a:rPr>
              <a:t>    由于</a:t>
            </a:r>
            <a:r>
              <a:rPr lang="en-US" dirty="0" err="1" smtClean="0">
                <a:latin typeface="楷体" panose="02010609060101010101" pitchFamily="49" charset="-122"/>
                <a:ea typeface="楷体" panose="02010609060101010101" pitchFamily="49" charset="-122"/>
              </a:rPr>
              <a:t>JIT</a:t>
            </a:r>
            <a:r>
              <a:rPr lang="zh-CN" altLang="en-US" dirty="0" smtClean="0">
                <a:latin typeface="楷体" panose="02010609060101010101" pitchFamily="49" charset="-122"/>
                <a:ea typeface="楷体" panose="02010609060101010101" pitchFamily="49" charset="-122"/>
              </a:rPr>
              <a:t>编译器会在调用程序集中定义的单个方法时将该程序集的</a:t>
            </a:r>
            <a:r>
              <a:rPr lang="en-US" dirty="0" err="1" smtClean="0">
                <a:latin typeface="楷体" panose="02010609060101010101" pitchFamily="49" charset="-122"/>
                <a:ea typeface="楷体" panose="02010609060101010101" pitchFamily="49" charset="-122"/>
              </a:rPr>
              <a:t>MSIL</a:t>
            </a:r>
            <a:r>
              <a:rPr lang="zh-CN" altLang="en-US" dirty="0" smtClean="0">
                <a:latin typeface="楷体" panose="02010609060101010101" pitchFamily="49" charset="-122"/>
                <a:ea typeface="楷体" panose="02010609060101010101" pitchFamily="49" charset="-122"/>
              </a:rPr>
              <a:t>转换为本机代码，因而必定会对运行时的性能产生不利影响。可以使用</a:t>
            </a:r>
            <a:r>
              <a:rPr lang="en-US" dirty="0" err="1" smtClean="0">
                <a:latin typeface="楷体" panose="02010609060101010101" pitchFamily="49" charset="-122"/>
                <a:ea typeface="楷体" panose="02010609060101010101" pitchFamily="49" charset="-122"/>
              </a:rPr>
              <a:t>Ngen.exe</a:t>
            </a:r>
            <a:r>
              <a:rPr lang="zh-CN" altLang="en-US" dirty="0" smtClean="0">
                <a:latin typeface="楷体" panose="02010609060101010101" pitchFamily="49" charset="-122"/>
                <a:ea typeface="楷体" panose="02010609060101010101" pitchFamily="49" charset="-122"/>
              </a:rPr>
              <a:t>将</a:t>
            </a:r>
            <a:r>
              <a:rPr lang="en-US" dirty="0" err="1" smtClean="0">
                <a:latin typeface="楷体" panose="02010609060101010101" pitchFamily="49" charset="-122"/>
                <a:ea typeface="楷体" panose="02010609060101010101" pitchFamily="49" charset="-122"/>
              </a:rPr>
              <a:t>MSIL</a:t>
            </a:r>
            <a:r>
              <a:rPr lang="zh-CN" altLang="en-US" dirty="0" smtClean="0">
                <a:latin typeface="楷体" panose="02010609060101010101" pitchFamily="49" charset="-122"/>
                <a:ea typeface="楷体" panose="02010609060101010101" pitchFamily="49" charset="-122"/>
              </a:rPr>
              <a:t>程序集转换为本机代码，其作用与</a:t>
            </a:r>
            <a:r>
              <a:rPr lang="en-US" dirty="0" err="1" smtClean="0">
                <a:latin typeface="楷体" panose="02010609060101010101" pitchFamily="49" charset="-122"/>
                <a:ea typeface="楷体" panose="02010609060101010101" pitchFamily="49" charset="-122"/>
              </a:rPr>
              <a:t>JIT</a:t>
            </a:r>
            <a:r>
              <a:rPr lang="zh-CN" altLang="en-US" dirty="0" smtClean="0">
                <a:latin typeface="楷体" panose="02010609060101010101" pitchFamily="49" charset="-122"/>
                <a:ea typeface="楷体" panose="02010609060101010101" pitchFamily="49" charset="-122"/>
              </a:rPr>
              <a:t>编译器极为相似。</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357166"/>
            <a:ext cx="5214974" cy="461665"/>
          </a:xfrm>
          <a:prstGeom prst="rect">
            <a:avLst/>
          </a:prstGeom>
          <a:noFill/>
        </p:spPr>
        <p:txBody>
          <a:bodyPr wrap="square" rtlCol="0">
            <a:spAutoFit/>
          </a:bodyPr>
          <a:lstStyle/>
          <a:p>
            <a:r>
              <a:rPr lang="en-US" dirty="0" smtClean="0">
                <a:solidFill>
                  <a:srgbClr val="FF0000"/>
                </a:solidFill>
                <a:latin typeface="黑体" panose="02010609060101010101" pitchFamily="49" charset="-122"/>
                <a:ea typeface="黑体" panose="02010609060101010101" pitchFamily="49" charset="-122"/>
              </a:rPr>
              <a:t>4. </a:t>
            </a:r>
            <a:r>
              <a:rPr lang="zh-CN" altLang="en-US" dirty="0" smtClean="0">
                <a:solidFill>
                  <a:srgbClr val="FF0000"/>
                </a:solidFill>
                <a:latin typeface="黑体" panose="02010609060101010101" pitchFamily="49" charset="-122"/>
                <a:ea typeface="黑体" panose="02010609060101010101" pitchFamily="49" charset="-122"/>
              </a:rPr>
              <a:t>运行应用程序代码</a:t>
            </a:r>
            <a:endParaRPr lang="zh-CN" altLang="en-US" dirty="0" smtClean="0">
              <a:solidFill>
                <a:srgbClr val="FF0000"/>
              </a:solidFill>
              <a:latin typeface="黑体" panose="02010609060101010101" pitchFamily="49" charset="-122"/>
              <a:ea typeface="黑体" panose="02010609060101010101" pitchFamily="49" charset="-122"/>
            </a:endParaRPr>
          </a:p>
        </p:txBody>
      </p:sp>
      <p:sp>
        <p:nvSpPr>
          <p:cNvPr id="3" name="TextBox 2"/>
          <p:cNvSpPr txBox="1"/>
          <p:nvPr/>
        </p:nvSpPr>
        <p:spPr>
          <a:xfrm>
            <a:off x="714348" y="1000108"/>
            <a:ext cx="7858180" cy="830997"/>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    运行应用程序代码的过程如图</a:t>
            </a:r>
            <a:r>
              <a:rPr lang="en-US" dirty="0" smtClean="0">
                <a:latin typeface="楷体" panose="02010609060101010101" pitchFamily="49" charset="-122"/>
                <a:ea typeface="楷体" panose="02010609060101010101" pitchFamily="49" charset="-122"/>
              </a:rPr>
              <a:t>1.6</a:t>
            </a:r>
            <a:r>
              <a:rPr lang="zh-CN" altLang="en-US" dirty="0" smtClean="0">
                <a:latin typeface="楷体" panose="02010609060101010101" pitchFamily="49" charset="-122"/>
                <a:ea typeface="楷体" panose="02010609060101010101" pitchFamily="49" charset="-122"/>
              </a:rPr>
              <a:t>所示。非托管代码直接由操作系统执行。</a:t>
            </a:r>
            <a:endParaRPr lang="zh-CN" altLang="en-US" dirty="0" smtClean="0">
              <a:latin typeface="楷体" panose="02010609060101010101" pitchFamily="49" charset="-122"/>
              <a:ea typeface="楷体" panose="02010609060101010101" pitchFamily="49" charset="-122"/>
            </a:endParaRPr>
          </a:p>
        </p:txBody>
      </p:sp>
      <p:pic>
        <p:nvPicPr>
          <p:cNvPr id="131074" name="Picture 2"/>
          <p:cNvPicPr>
            <a:picLocks noChangeAspect="1" noChangeArrowheads="1"/>
          </p:cNvPicPr>
          <p:nvPr/>
        </p:nvPicPr>
        <p:blipFill>
          <a:blip r:embed="rId1"/>
          <a:srcRect/>
          <a:stretch>
            <a:fillRect/>
          </a:stretch>
        </p:blipFill>
        <p:spPr bwMode="auto">
          <a:xfrm>
            <a:off x="1571604" y="1922023"/>
            <a:ext cx="6000792" cy="41501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578647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1.2.3  C#</a:t>
            </a:r>
            <a:r>
              <a:rPr lang="zh-CN" altLang="en-US" sz="2800" dirty="0" smtClean="0">
                <a:solidFill>
                  <a:srgbClr val="FF0000"/>
                </a:solidFill>
                <a:latin typeface="黑体" panose="02010609060101010101" pitchFamily="49" charset="-122"/>
                <a:ea typeface="黑体" panose="02010609060101010101" pitchFamily="49" charset="-122"/>
              </a:rPr>
              <a:t>语言与</a:t>
            </a:r>
            <a:r>
              <a:rPr lang="en-US" sz="2800" dirty="0" smtClean="0">
                <a:solidFill>
                  <a:srgbClr val="FF0000"/>
                </a:solidFill>
                <a:latin typeface="黑体" panose="02010609060101010101" pitchFamily="49" charset="-122"/>
                <a:ea typeface="黑体" panose="02010609060101010101" pitchFamily="49" charset="-122"/>
              </a:rPr>
              <a:t>.NET Framework</a:t>
            </a:r>
            <a:endParaRPr lang="zh-CN" altLang="en-US" sz="2800" dirty="0" smtClean="0">
              <a:solidFill>
                <a:srgbClr val="FF0000"/>
              </a:solidFill>
              <a:latin typeface="黑体" panose="02010609060101010101" pitchFamily="49" charset="-122"/>
              <a:ea typeface="黑体" panose="02010609060101010101" pitchFamily="49" charset="-122"/>
            </a:endParaRPr>
          </a:p>
        </p:txBody>
      </p:sp>
      <p:sp>
        <p:nvSpPr>
          <p:cNvPr id="3" name="TextBox 2"/>
          <p:cNvSpPr txBox="1"/>
          <p:nvPr/>
        </p:nvSpPr>
        <p:spPr>
          <a:xfrm>
            <a:off x="642910" y="1500174"/>
            <a:ext cx="7858180" cy="2221762"/>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开发人员以</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项目作为基本开发单位，其过程以前面介绍的开发托管代码的过程类似。如图</a:t>
            </a:r>
            <a:r>
              <a:rPr lang="en-US" dirty="0" smtClean="0">
                <a:latin typeface="楷体" panose="02010609060101010101" pitchFamily="49" charset="-122"/>
                <a:ea typeface="楷体" panose="02010609060101010101" pitchFamily="49" charset="-122"/>
              </a:rPr>
              <a:t>1.7</a:t>
            </a:r>
            <a:r>
              <a:rPr lang="zh-CN" altLang="en-US" dirty="0" smtClean="0">
                <a:latin typeface="楷体" panose="02010609060101010101" pitchFamily="49" charset="-122"/>
                <a:ea typeface="楷体" panose="02010609060101010101" pitchFamily="49" charset="-122"/>
              </a:rPr>
              <a:t>所示说明了</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项目、</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类库、程序集和</a:t>
            </a:r>
            <a:r>
              <a:rPr lang="en-US" dirty="0" err="1" smtClean="0">
                <a:latin typeface="楷体" panose="02010609060101010101" pitchFamily="49" charset="-122"/>
                <a:ea typeface="楷体" panose="02010609060101010101" pitchFamily="49" charset="-122"/>
              </a:rPr>
              <a:t>CLR</a:t>
            </a:r>
            <a:r>
              <a:rPr lang="zh-CN" altLang="en-US" dirty="0" smtClean="0">
                <a:latin typeface="楷体" panose="02010609060101010101" pitchFamily="49" charset="-122"/>
                <a:ea typeface="楷体" panose="02010609060101010101" pitchFamily="49" charset="-122"/>
              </a:rPr>
              <a:t>的编译时与运行时的关系。</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p:cNvPicPr>
            <a:picLocks noChangeAspect="1" noChangeArrowheads="1"/>
          </p:cNvPicPr>
          <p:nvPr/>
        </p:nvPicPr>
        <p:blipFill>
          <a:blip r:embed="rId1"/>
          <a:srcRect/>
          <a:stretch>
            <a:fillRect/>
          </a:stretch>
        </p:blipFill>
        <p:spPr bwMode="auto">
          <a:xfrm>
            <a:off x="1500166" y="714356"/>
            <a:ext cx="5500726" cy="48023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p:cNvSpPr txBox="1">
            <a:spLocks noChangeArrowheads="1"/>
          </p:cNvSpPr>
          <p:nvPr/>
        </p:nvSpPr>
        <p:spPr bwMode="auto">
          <a:xfrm>
            <a:off x="539750" y="404813"/>
            <a:ext cx="7777163" cy="460375"/>
          </a:xfrm>
          <a:prstGeom prst="rect">
            <a:avLst/>
          </a:prstGeom>
          <a:noFill/>
          <a:ln w="9525">
            <a:noFill/>
            <a:miter lim="800000"/>
          </a:ln>
          <a:effectLst/>
        </p:spPr>
        <p:txBody>
          <a:bodyPr>
            <a:spAutoFit/>
          </a:bodyPr>
          <a:lstStyle/>
          <a:p>
            <a:pPr>
              <a:spcBef>
                <a:spcPct val="50000"/>
              </a:spcBef>
            </a:pPr>
            <a:r>
              <a:rPr lang="zh-CN" altLang="en-US">
                <a:solidFill>
                  <a:srgbClr val="FF3300"/>
                </a:solidFill>
              </a:rPr>
              <a:t>最新版：</a:t>
            </a:r>
            <a:r>
              <a:rPr lang="en-US" altLang="zh-CN">
                <a:solidFill>
                  <a:srgbClr val="FF3300"/>
                </a:solidFill>
              </a:rPr>
              <a:t>Visual Studio  2019</a:t>
            </a:r>
            <a:endParaRPr lang="en-US" altLang="zh-CN">
              <a:solidFill>
                <a:srgbClr val="FF3300"/>
              </a:solidFill>
            </a:endParaRPr>
          </a:p>
        </p:txBody>
      </p:sp>
      <p:sp>
        <p:nvSpPr>
          <p:cNvPr id="119813" name="Text Box 5"/>
          <p:cNvSpPr txBox="1">
            <a:spLocks noChangeArrowheads="1"/>
          </p:cNvSpPr>
          <p:nvPr/>
        </p:nvSpPr>
        <p:spPr bwMode="auto">
          <a:xfrm>
            <a:off x="792163" y="1084580"/>
            <a:ext cx="7559675" cy="460375"/>
          </a:xfrm>
          <a:prstGeom prst="rect">
            <a:avLst/>
          </a:prstGeom>
          <a:noFill/>
          <a:ln w="9525">
            <a:noFill/>
            <a:miter lim="800000"/>
          </a:ln>
          <a:effectLst/>
        </p:spPr>
        <p:txBody>
          <a:bodyPr>
            <a:spAutoFit/>
          </a:bodyPr>
          <a:lstStyle/>
          <a:p>
            <a:pPr>
              <a:spcBef>
                <a:spcPct val="50000"/>
              </a:spcBef>
            </a:pPr>
            <a:r>
              <a:rPr lang="en-US" altLang="zh-CN"/>
              <a:t>https://visualstudio.microsoft.com/zh-hans/vs/</a:t>
            </a:r>
            <a:endParaRPr lang="en-US" altLang="zh-CN"/>
          </a:p>
        </p:txBody>
      </p:sp>
      <p:pic>
        <p:nvPicPr>
          <p:cNvPr id="2" name="图片 1"/>
          <p:cNvPicPr>
            <a:picLocks noChangeAspect="1"/>
          </p:cNvPicPr>
          <p:nvPr/>
        </p:nvPicPr>
        <p:blipFill>
          <a:blip r:embed="rId1"/>
          <a:stretch>
            <a:fillRect/>
          </a:stretch>
        </p:blipFill>
        <p:spPr>
          <a:xfrm>
            <a:off x="539750" y="1544955"/>
            <a:ext cx="7972425" cy="48958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2500298" y="428604"/>
            <a:ext cx="3873513" cy="707886"/>
          </a:xfrm>
          <a:prstGeom prst="rect">
            <a:avLst/>
          </a:prstGeom>
          <a:noFill/>
          <a:ln w="9525">
            <a:noFill/>
            <a:miter lim="800000"/>
          </a:ln>
          <a:effectLst/>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spcBef>
                <a:spcPct val="50000"/>
              </a:spcBef>
            </a:pPr>
            <a:r>
              <a:rPr lang="zh-CN" altLang="en-US" sz="4000"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第</a:t>
            </a:r>
            <a:r>
              <a:rPr lang="en-US" altLang="zh-CN" sz="4000"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1</a:t>
            </a:r>
            <a:r>
              <a:rPr lang="zh-CN" altLang="en-US" sz="4000"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章　</a:t>
            </a:r>
            <a:r>
              <a:rPr lang="en-US" altLang="zh-CN" sz="4000"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C#</a:t>
            </a:r>
            <a:r>
              <a:rPr lang="zh-CN" altLang="en-US" sz="4000"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概述</a:t>
            </a:r>
            <a:endParaRPr lang="zh-CN" altLang="en-US" sz="4000"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endParaRPr>
          </a:p>
        </p:txBody>
      </p:sp>
      <p:sp>
        <p:nvSpPr>
          <p:cNvPr id="3077" name="Text Box 5"/>
          <p:cNvSpPr txBox="1">
            <a:spLocks noChangeArrowheads="1"/>
          </p:cNvSpPr>
          <p:nvPr/>
        </p:nvSpPr>
        <p:spPr bwMode="auto">
          <a:xfrm>
            <a:off x="500034" y="1732698"/>
            <a:ext cx="8429684" cy="3339376"/>
          </a:xfrm>
          <a:prstGeom prst="rect">
            <a:avLst/>
          </a:prstGeom>
          <a:noFill/>
          <a:ln w="38100">
            <a:solidFill>
              <a:srgbClr val="0000FF"/>
            </a:solidFill>
            <a:miter lim="800000"/>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wrap="square" lIns="162000">
            <a:spAutoFit/>
            <a:flatTx/>
          </a:bodyPr>
          <a:lstStyle/>
          <a:p>
            <a:pPr>
              <a:spcBef>
                <a:spcPct val="50000"/>
              </a:spcBef>
            </a:pPr>
            <a:r>
              <a:rPr lang="en-US" altLang="zh-CN" sz="2800" dirty="0">
                <a:solidFill>
                  <a:srgbClr val="FF0000"/>
                </a:solidFill>
                <a:latin typeface="黑体" panose="02010609060101010101" pitchFamily="49" charset="-122"/>
                <a:ea typeface="黑体" panose="02010609060101010101" pitchFamily="49" charset="-122"/>
              </a:rPr>
              <a:t>1.1 </a:t>
            </a:r>
            <a:r>
              <a:rPr lang="zh-CN" altLang="en-US" sz="2800" dirty="0">
                <a:solidFill>
                  <a:srgbClr val="FF0000"/>
                </a:solidFill>
                <a:latin typeface="黑体" panose="02010609060101010101" pitchFamily="49" charset="-122"/>
                <a:ea typeface="黑体" panose="02010609060101010101" pitchFamily="49" charset="-122"/>
              </a:rPr>
              <a:t>什么是</a:t>
            </a:r>
            <a:r>
              <a:rPr lang="en-US" altLang="zh-CN" sz="2800" dirty="0">
                <a:solidFill>
                  <a:srgbClr val="FF0000"/>
                </a:solidFill>
                <a:latin typeface="黑体" panose="02010609060101010101" pitchFamily="49" charset="-122"/>
                <a:ea typeface="黑体" panose="02010609060101010101" pitchFamily="49" charset="-122"/>
              </a:rPr>
              <a:t>C#</a:t>
            </a:r>
            <a:r>
              <a:rPr lang="zh-CN" altLang="en-US" sz="2800" dirty="0" smtClean="0">
                <a:solidFill>
                  <a:srgbClr val="FF0000"/>
                </a:solidFill>
                <a:latin typeface="黑体" panose="02010609060101010101" pitchFamily="49" charset="-122"/>
                <a:ea typeface="黑体" panose="02010609060101010101" pitchFamily="49" charset="-122"/>
              </a:rPr>
              <a:t>语言</a:t>
            </a:r>
            <a:endParaRPr lang="en-US" altLang="zh-CN" sz="2800" dirty="0" smtClean="0">
              <a:solidFill>
                <a:srgbClr val="FF0000"/>
              </a:solidFill>
              <a:latin typeface="黑体" panose="02010609060101010101" pitchFamily="49" charset="-122"/>
              <a:ea typeface="黑体" panose="02010609060101010101" pitchFamily="49" charset="-122"/>
            </a:endParaRPr>
          </a:p>
          <a:p>
            <a:pPr>
              <a:spcBef>
                <a:spcPct val="50000"/>
              </a:spcBef>
            </a:pPr>
            <a:r>
              <a:rPr lang="en-US" altLang="zh-CN" sz="2800" dirty="0" smtClean="0">
                <a:solidFill>
                  <a:srgbClr val="FF0000"/>
                </a:solidFill>
                <a:latin typeface="黑体" panose="02010609060101010101" pitchFamily="49" charset="-122"/>
                <a:ea typeface="黑体" panose="02010609060101010101" pitchFamily="49" charset="-122"/>
              </a:rPr>
              <a:t>1.2 </a:t>
            </a:r>
            <a:r>
              <a:rPr lang="en-US" altLang="zh-CN" sz="2800" dirty="0">
                <a:solidFill>
                  <a:srgbClr val="FF0000"/>
                </a:solidFill>
                <a:latin typeface="黑体" panose="02010609060101010101" pitchFamily="49" charset="-122"/>
                <a:ea typeface="黑体" panose="02010609060101010101" pitchFamily="49" charset="-122"/>
              </a:rPr>
              <a:t>.NET Framework</a:t>
            </a:r>
            <a:r>
              <a:rPr lang="zh-CN" altLang="en-US" sz="2800" dirty="0" smtClean="0">
                <a:solidFill>
                  <a:srgbClr val="FF0000"/>
                </a:solidFill>
                <a:latin typeface="黑体" panose="02010609060101010101" pitchFamily="49" charset="-122"/>
                <a:ea typeface="黑体" panose="02010609060101010101" pitchFamily="49" charset="-122"/>
              </a:rPr>
              <a:t>概述</a:t>
            </a:r>
            <a:endParaRPr lang="en-US" altLang="zh-CN" sz="2800" dirty="0" smtClean="0">
              <a:solidFill>
                <a:srgbClr val="FF0000"/>
              </a:solidFill>
              <a:latin typeface="黑体" panose="02010609060101010101" pitchFamily="49" charset="-122"/>
              <a:ea typeface="黑体" panose="02010609060101010101" pitchFamily="49" charset="-122"/>
            </a:endParaRPr>
          </a:p>
          <a:p>
            <a:pPr>
              <a:spcBef>
                <a:spcPct val="50000"/>
              </a:spcBef>
            </a:pPr>
            <a:r>
              <a:rPr lang="en-US" sz="2800" dirty="0" smtClean="0">
                <a:solidFill>
                  <a:srgbClr val="FF0000"/>
                </a:solidFill>
                <a:latin typeface="黑体" panose="02010609060101010101" pitchFamily="49" charset="-122"/>
                <a:ea typeface="黑体" panose="02010609060101010101" pitchFamily="49" charset="-122"/>
              </a:rPr>
              <a:t>1.3  Visual Studio 2012</a:t>
            </a:r>
            <a:r>
              <a:rPr lang="zh-CN" altLang="en-US" sz="2800" dirty="0" smtClean="0">
                <a:solidFill>
                  <a:srgbClr val="FF0000"/>
                </a:solidFill>
                <a:latin typeface="黑体" panose="02010609060101010101" pitchFamily="49" charset="-122"/>
                <a:ea typeface="黑体" panose="02010609060101010101" pitchFamily="49" charset="-122"/>
              </a:rPr>
              <a:t>的安装、启动和退出操作</a:t>
            </a:r>
            <a:endParaRPr lang="en-US" altLang="zh-CN" sz="2800" dirty="0" smtClean="0">
              <a:solidFill>
                <a:srgbClr val="FF0000"/>
              </a:solidFill>
              <a:latin typeface="黑体" panose="02010609060101010101" pitchFamily="49" charset="-122"/>
              <a:ea typeface="黑体" panose="02010609060101010101" pitchFamily="49" charset="-122"/>
            </a:endParaRPr>
          </a:p>
          <a:p>
            <a:pPr>
              <a:spcBef>
                <a:spcPct val="50000"/>
              </a:spcBef>
            </a:pPr>
            <a:r>
              <a:rPr lang="en-US" sz="2800" dirty="0" smtClean="0">
                <a:solidFill>
                  <a:srgbClr val="FF0000"/>
                </a:solidFill>
                <a:latin typeface="黑体" panose="02010609060101010101" pitchFamily="49" charset="-122"/>
                <a:ea typeface="黑体" panose="02010609060101010101" pitchFamily="49" charset="-122"/>
              </a:rPr>
              <a:t>1.4  Visual C#</a:t>
            </a:r>
            <a:r>
              <a:rPr lang="zh-CN" altLang="en-US" sz="2800" dirty="0" smtClean="0">
                <a:solidFill>
                  <a:srgbClr val="FF0000"/>
                </a:solidFill>
                <a:latin typeface="黑体" panose="02010609060101010101" pitchFamily="49" charset="-122"/>
                <a:ea typeface="黑体" panose="02010609060101010101" pitchFamily="49" charset="-122"/>
              </a:rPr>
              <a:t>集成开发环境（</a:t>
            </a:r>
            <a:r>
              <a:rPr lang="en-US" sz="2800" dirty="0" smtClean="0">
                <a:solidFill>
                  <a:srgbClr val="FF0000"/>
                </a:solidFill>
                <a:latin typeface="黑体" panose="02010609060101010101" pitchFamily="49" charset="-122"/>
                <a:ea typeface="黑体" panose="02010609060101010101" pitchFamily="49" charset="-122"/>
              </a:rPr>
              <a:t>IDE</a:t>
            </a:r>
            <a:r>
              <a:rPr lang="zh-CN" altLang="en-US" sz="2800" dirty="0" smtClean="0">
                <a:solidFill>
                  <a:srgbClr val="FF0000"/>
                </a:solidFill>
                <a:latin typeface="黑体" panose="02010609060101010101" pitchFamily="49" charset="-122"/>
                <a:ea typeface="黑体" panose="02010609060101010101" pitchFamily="49" charset="-122"/>
              </a:rPr>
              <a:t>）</a:t>
            </a:r>
            <a:endParaRPr lang="en-US" altLang="zh-CN" sz="2800" dirty="0" smtClean="0">
              <a:solidFill>
                <a:srgbClr val="FF0000"/>
              </a:solidFill>
              <a:latin typeface="黑体" panose="02010609060101010101" pitchFamily="49" charset="-122"/>
              <a:ea typeface="黑体" panose="02010609060101010101" pitchFamily="49" charset="-122"/>
            </a:endParaRPr>
          </a:p>
          <a:p>
            <a:pPr>
              <a:spcBef>
                <a:spcPct val="50000"/>
              </a:spcBef>
            </a:pPr>
            <a:r>
              <a:rPr lang="en-US" sz="2800" dirty="0" smtClean="0">
                <a:solidFill>
                  <a:srgbClr val="FF0000"/>
                </a:solidFill>
                <a:latin typeface="黑体" panose="02010609060101010101" pitchFamily="49" charset="-122"/>
                <a:ea typeface="黑体" panose="02010609060101010101" pitchFamily="49" charset="-122"/>
              </a:rPr>
              <a:t>1.5 </a:t>
            </a:r>
            <a:r>
              <a:rPr lang="zh-CN" altLang="en-US" sz="2800" dirty="0" smtClean="0">
                <a:solidFill>
                  <a:srgbClr val="FF0000"/>
                </a:solidFill>
                <a:latin typeface="黑体" panose="02010609060101010101" pitchFamily="49" charset="-122"/>
                <a:ea typeface="黑体" panose="02010609060101010101" pitchFamily="49" charset="-122"/>
              </a:rPr>
              <a:t>一个简单的</a:t>
            </a:r>
            <a:r>
              <a:rPr lang="en-US" sz="2800" dirty="0" smtClean="0">
                <a:solidFill>
                  <a:srgbClr val="FF0000"/>
                </a:solidFill>
                <a:latin typeface="黑体" panose="02010609060101010101" pitchFamily="49" charset="-122"/>
                <a:ea typeface="黑体" panose="02010609060101010101" pitchFamily="49" charset="-122"/>
              </a:rPr>
              <a:t>C#</a:t>
            </a:r>
            <a:r>
              <a:rPr lang="zh-CN" altLang="en-US" sz="2800" dirty="0" smtClean="0">
                <a:solidFill>
                  <a:srgbClr val="FF0000"/>
                </a:solidFill>
                <a:latin typeface="黑体" panose="02010609060101010101" pitchFamily="49" charset="-122"/>
                <a:ea typeface="黑体" panose="02010609060101010101" pitchFamily="49" charset="-122"/>
              </a:rPr>
              <a:t>程序</a:t>
            </a:r>
            <a:endParaRPr lang="zh-CN" altLang="en-US" sz="2800" dirty="0" smtClean="0">
              <a:solidFill>
                <a:srgbClr val="FF0000"/>
              </a:solidFill>
              <a:latin typeface="黑体" panose="02010609060101010101" pitchFamily="49" charset="-122"/>
              <a:ea typeface="黑体" panose="02010609060101010101" pitchFamily="49" charset="-122"/>
            </a:endParaRPr>
          </a:p>
          <a:p>
            <a:pPr>
              <a:spcBef>
                <a:spcPct val="50000"/>
              </a:spcBef>
            </a:pPr>
            <a:endParaRPr lang="en-US" altLang="zh-CN" sz="1000" dirty="0">
              <a:solidFill>
                <a:srgbClr val="FF33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71500" y="1564005"/>
            <a:ext cx="8055610" cy="405384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468313" y="404813"/>
            <a:ext cx="5889637" cy="52197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anose="02010609060101010101" pitchFamily="49" charset="-122"/>
                <a:ea typeface="黑体" panose="02010609060101010101" pitchFamily="49" charset="-122"/>
              </a:rPr>
              <a:t>1.3.4  VS  Code</a:t>
            </a:r>
            <a:endParaRPr lang="en-US" sz="2800" dirty="0">
              <a:solidFill>
                <a:srgbClr val="FF0000"/>
              </a:solidFill>
              <a:latin typeface="黑体" panose="02010609060101010101" pitchFamily="49" charset="-122"/>
              <a:ea typeface="黑体" panose="02010609060101010101" pitchFamily="49" charset="-122"/>
            </a:endParaRPr>
          </a:p>
        </p:txBody>
      </p:sp>
      <p:sp>
        <p:nvSpPr>
          <p:cNvPr id="4" name="TextBox 3"/>
          <p:cNvSpPr txBox="1"/>
          <p:nvPr/>
        </p:nvSpPr>
        <p:spPr>
          <a:xfrm>
            <a:off x="500034" y="1428736"/>
            <a:ext cx="8001056" cy="1753235"/>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a:t>
            </a:r>
            <a:r>
              <a:rPr dirty="0" smtClean="0">
                <a:latin typeface="楷体" panose="02010609060101010101" pitchFamily="49" charset="-122"/>
                <a:ea typeface="楷体" panose="02010609060101010101" pitchFamily="49" charset="-122"/>
              </a:rPr>
              <a:t>dotnet new console -o D:\csex\2021\HelloVscd</a:t>
            </a:r>
            <a:endParaRPr dirty="0" smtClean="0">
              <a:latin typeface="楷体" panose="02010609060101010101" pitchFamily="49" charset="-122"/>
              <a:ea typeface="楷体" panose="02010609060101010101" pitchFamily="49" charset="-122"/>
            </a:endParaRPr>
          </a:p>
          <a:p>
            <a:pPr>
              <a:lnSpc>
                <a:spcPct val="150000"/>
              </a:lnSpc>
            </a:pPr>
            <a:r>
              <a:rPr dirty="0" smtClean="0">
                <a:latin typeface="楷体" panose="02010609060101010101" pitchFamily="49" charset="-122"/>
                <a:ea typeface="楷体" panose="02010609060101010101" pitchFamily="49" charset="-122"/>
              </a:rPr>
              <a:t>https://www.cnblogs.com/yunquan/p/10872743.html</a:t>
            </a:r>
            <a:endParaRPr dirty="0" smtClean="0">
              <a:latin typeface="楷体" panose="02010609060101010101" pitchFamily="49" charset="-122"/>
              <a:ea typeface="楷体" panose="02010609060101010101" pitchFamily="49" charset="-122"/>
            </a:endParaRPr>
          </a:p>
          <a:p>
            <a:pPr>
              <a:lnSpc>
                <a:spcPct val="150000"/>
              </a:lnSpc>
            </a:pPr>
            <a:r>
              <a:rPr dirty="0" smtClean="0">
                <a:latin typeface="楷体" panose="02010609060101010101" pitchFamily="49" charset="-122"/>
                <a:ea typeface="楷体" panose="02010609060101010101" pitchFamily="49" charset="-122"/>
              </a:rPr>
              <a:t>https://www.cnblogs.com/springsnow/p/12881499.html</a:t>
            </a:r>
            <a:endParaRPr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971550" y="476250"/>
            <a:ext cx="7200900" cy="584775"/>
          </a:xfrm>
          <a:prstGeom prst="rect">
            <a:avLst/>
          </a:prstGeom>
          <a:noFill/>
          <a:ln w="9525">
            <a:noFill/>
            <a:miter lim="800000"/>
          </a:ln>
          <a:effectLst/>
        </p:spPr>
        <p:txBody>
          <a:bodyPr>
            <a:spAutoFit/>
          </a:bodyPr>
          <a:lstStyle/>
          <a:p>
            <a:pPr algn="ctr"/>
            <a:r>
              <a:rPr 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1.4  Visual C#</a:t>
            </a:r>
            <a:r>
              <a:rPr lang="zh-CN" alt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集成开发环境（</a:t>
            </a:r>
            <a:r>
              <a:rPr 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IDE</a:t>
            </a:r>
            <a:r>
              <a:rPr lang="zh-CN" alt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zh-CN" altLang="en-US"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7827" name="Text Box 3"/>
          <p:cNvSpPr txBox="1">
            <a:spLocks noChangeArrowheads="1"/>
          </p:cNvSpPr>
          <p:nvPr/>
        </p:nvSpPr>
        <p:spPr bwMode="auto">
          <a:xfrm>
            <a:off x="428596" y="1357298"/>
            <a:ext cx="614366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anose="02010609060101010101" pitchFamily="49" charset="-122"/>
                <a:ea typeface="黑体" panose="02010609060101010101" pitchFamily="49" charset="-122"/>
              </a:rPr>
              <a:t>1.4.1  </a:t>
            </a:r>
            <a:r>
              <a:rPr lang="zh-CN" altLang="en-US" sz="2800" dirty="0" smtClean="0">
                <a:solidFill>
                  <a:srgbClr val="FF0000"/>
                </a:solidFill>
                <a:latin typeface="黑体" panose="02010609060101010101" pitchFamily="49" charset="-122"/>
                <a:ea typeface="黑体" panose="02010609060101010101" pitchFamily="49" charset="-122"/>
              </a:rPr>
              <a:t>启动</a:t>
            </a:r>
            <a:r>
              <a:rPr lang="en-US" sz="2800" dirty="0" smtClean="0">
                <a:solidFill>
                  <a:srgbClr val="FF0000"/>
                </a:solidFill>
                <a:latin typeface="黑体" panose="02010609060101010101" pitchFamily="49" charset="-122"/>
                <a:ea typeface="黑体" panose="02010609060101010101" pitchFamily="49" charset="-122"/>
              </a:rPr>
              <a:t>Visual C#</a:t>
            </a:r>
            <a:r>
              <a:rPr lang="zh-CN" altLang="en-US" sz="2800" dirty="0" smtClean="0">
                <a:solidFill>
                  <a:srgbClr val="FF0000"/>
                </a:solidFill>
                <a:latin typeface="黑体" panose="02010609060101010101" pitchFamily="49" charset="-122"/>
                <a:ea typeface="黑体" panose="02010609060101010101" pitchFamily="49" charset="-122"/>
              </a:rPr>
              <a:t>集成开发环境</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5" name="TextBox 4"/>
          <p:cNvSpPr txBox="1"/>
          <p:nvPr/>
        </p:nvSpPr>
        <p:spPr>
          <a:xfrm>
            <a:off x="642910" y="2500306"/>
            <a:ext cx="8072494" cy="1753235"/>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启动</a:t>
            </a:r>
            <a:r>
              <a:rPr lang="en-US" dirty="0" smtClean="0">
                <a:latin typeface="楷体" panose="02010609060101010101" pitchFamily="49" charset="-122"/>
                <a:ea typeface="楷体" panose="02010609060101010101" pitchFamily="49" charset="-122"/>
              </a:rPr>
              <a:t>Visual Studio 2019</a:t>
            </a:r>
            <a:r>
              <a:rPr lang="zh-CN" altLang="en-US" dirty="0" smtClean="0">
                <a:latin typeface="楷体" panose="02010609060101010101" pitchFamily="49" charset="-122"/>
                <a:ea typeface="楷体" panose="02010609060101010101" pitchFamily="49" charset="-122"/>
              </a:rPr>
              <a:t>后，选择“文件”</a:t>
            </a:r>
            <a:r>
              <a:rPr lang="en-US"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“新建”</a:t>
            </a:r>
            <a:r>
              <a:rPr lang="en-US"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“项目”菜单命令，打开“新建项目”对话框，如图</a:t>
            </a:r>
            <a:r>
              <a:rPr lang="en-US" dirty="0" smtClean="0">
                <a:latin typeface="楷体" panose="02010609060101010101" pitchFamily="49" charset="-122"/>
                <a:ea typeface="楷体" panose="02010609060101010101" pitchFamily="49" charset="-122"/>
              </a:rPr>
              <a:t>1.10</a:t>
            </a:r>
            <a:r>
              <a:rPr lang="zh-CN" altLang="en-US" dirty="0" smtClean="0">
                <a:latin typeface="楷体" panose="02010609060101010101" pitchFamily="49" charset="-122"/>
                <a:ea typeface="楷体" panose="02010609060101010101" pitchFamily="49" charset="-122"/>
              </a:rPr>
              <a:t>所示。</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90" name="Rectangle 1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56673" name="Group 1"/>
          <p:cNvGrpSpPr>
            <a:grpSpLocks noChangeAspect="1"/>
          </p:cNvGrpSpPr>
          <p:nvPr/>
        </p:nvGrpSpPr>
        <p:grpSpPr bwMode="auto">
          <a:xfrm>
            <a:off x="71406" y="1071570"/>
            <a:ext cx="8996060" cy="4857760"/>
            <a:chOff x="1466" y="6751"/>
            <a:chExt cx="7941" cy="4287"/>
          </a:xfrm>
        </p:grpSpPr>
        <p:sp>
          <p:nvSpPr>
            <p:cNvPr id="156689" name="AutoShape 17"/>
            <p:cNvSpPr>
              <a:spLocks noChangeAspect="1" noChangeArrowheads="1" noTextEdit="1"/>
            </p:cNvSpPr>
            <p:nvPr/>
          </p:nvSpPr>
          <p:spPr bwMode="auto">
            <a:xfrm>
              <a:off x="1466" y="6751"/>
              <a:ext cx="7941" cy="4287"/>
            </a:xfrm>
            <a:prstGeom prst="rect">
              <a:avLst/>
            </a:prstGeom>
            <a:noFill/>
          </p:spPr>
          <p:txBody>
            <a:bodyPr vert="horz" wrap="square" lIns="91440" tIns="45720" rIns="91440" bIns="45720" numCol="1" anchor="t" anchorCtr="0" compatLnSpc="1"/>
            <a:lstStyle/>
            <a:p>
              <a:endParaRPr lang="zh-CN" altLang="en-US"/>
            </a:p>
          </p:txBody>
        </p:sp>
        <p:pic>
          <p:nvPicPr>
            <p:cNvPr id="156688" name="Picture 16" descr="c1"/>
            <p:cNvPicPr>
              <a:picLocks noChangeAspect="1" noChangeArrowheads="1"/>
            </p:cNvPicPr>
            <p:nvPr/>
          </p:nvPicPr>
          <p:blipFill>
            <a:blip r:embed="rId1"/>
            <a:srcRect/>
            <a:stretch>
              <a:fillRect/>
            </a:stretch>
          </p:blipFill>
          <p:spPr bwMode="auto">
            <a:xfrm>
              <a:off x="2167" y="7082"/>
              <a:ext cx="6316" cy="3956"/>
            </a:xfrm>
            <a:prstGeom prst="rect">
              <a:avLst/>
            </a:prstGeom>
            <a:noFill/>
          </p:spPr>
        </p:pic>
        <p:sp>
          <p:nvSpPr>
            <p:cNvPr id="156687" name="Text Box 15"/>
            <p:cNvSpPr txBox="1">
              <a:spLocks noChangeArrowheads="1"/>
            </p:cNvSpPr>
            <p:nvPr/>
          </p:nvSpPr>
          <p:spPr bwMode="auto">
            <a:xfrm>
              <a:off x="2450" y="6751"/>
              <a:ext cx="511" cy="312"/>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Times New Roman" panose="02020603050405020304" pitchFamily="18" charset="0"/>
                </a:rPr>
                <a:t>标题栏</a:t>
              </a:r>
              <a:endPar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156686" name="Text Box 14"/>
            <p:cNvSpPr txBox="1">
              <a:spLocks noChangeArrowheads="1"/>
            </p:cNvSpPr>
            <p:nvPr/>
          </p:nvSpPr>
          <p:spPr bwMode="auto">
            <a:xfrm>
              <a:off x="8634" y="9942"/>
              <a:ext cx="512" cy="51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Times New Roman" panose="02020603050405020304" pitchFamily="18" charset="0"/>
                </a:rPr>
                <a:t>属性</a:t>
              </a:r>
              <a:endPar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Times New Roman" panose="02020603050405020304" pitchFamily="18" charset="0"/>
                </a:rPr>
                <a:t>窗口</a:t>
              </a:r>
              <a:endPar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156685" name="Text Box 13"/>
            <p:cNvSpPr txBox="1">
              <a:spLocks noChangeArrowheads="1"/>
            </p:cNvSpPr>
            <p:nvPr/>
          </p:nvSpPr>
          <p:spPr bwMode="auto">
            <a:xfrm>
              <a:off x="1514" y="8124"/>
              <a:ext cx="491" cy="413"/>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Times New Roman" panose="02020603050405020304" pitchFamily="18" charset="0"/>
                </a:rPr>
                <a:t>代码编</a:t>
              </a:r>
              <a:endPar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Times New Roman" panose="02020603050405020304" pitchFamily="18" charset="0"/>
                </a:rPr>
                <a:t>辑窗口</a:t>
              </a:r>
              <a:endPar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156684" name="Text Box 12"/>
            <p:cNvSpPr txBox="1">
              <a:spLocks noChangeArrowheads="1"/>
            </p:cNvSpPr>
            <p:nvPr/>
          </p:nvSpPr>
          <p:spPr bwMode="auto">
            <a:xfrm>
              <a:off x="1487" y="7522"/>
              <a:ext cx="521" cy="245"/>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Times New Roman" panose="02020603050405020304" pitchFamily="18" charset="0"/>
                </a:rPr>
                <a:t>工具栏</a:t>
              </a:r>
              <a:endPar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156683" name="Line 11"/>
            <p:cNvSpPr>
              <a:spLocks noChangeShapeType="1"/>
            </p:cNvSpPr>
            <p:nvPr/>
          </p:nvSpPr>
          <p:spPr bwMode="auto">
            <a:xfrm>
              <a:off x="2646" y="7004"/>
              <a:ext cx="1" cy="155"/>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a:p>
          </p:txBody>
        </p:sp>
        <p:sp>
          <p:nvSpPr>
            <p:cNvPr id="156682" name="Freeform 10"/>
            <p:cNvSpPr/>
            <p:nvPr/>
          </p:nvSpPr>
          <p:spPr bwMode="auto">
            <a:xfrm>
              <a:off x="2021" y="7650"/>
              <a:ext cx="227" cy="2"/>
            </a:xfrm>
            <a:custGeom>
              <a:avLst/>
              <a:gdLst/>
              <a:ahLst/>
              <a:cxnLst>
                <a:cxn ang="0">
                  <a:pos x="0" y="0"/>
                </a:cxn>
                <a:cxn ang="0">
                  <a:pos x="114" y="2"/>
                </a:cxn>
              </a:cxnLst>
              <a:rect l="0" t="0" r="r" b="b"/>
              <a:pathLst>
                <a:path w="114" h="2">
                  <a:moveTo>
                    <a:pt x="0" y="0"/>
                  </a:moveTo>
                  <a:lnTo>
                    <a:pt x="114" y="2"/>
                  </a:lnTo>
                </a:path>
              </a:pathLst>
            </a:custGeom>
            <a:noFill/>
            <a:ln w="9525">
              <a:solidFill>
                <a:srgbClr val="000000"/>
              </a:solidFill>
              <a:round/>
            </a:ln>
          </p:spPr>
          <p:txBody>
            <a:bodyPr vert="horz" wrap="square" lIns="91440" tIns="45720" rIns="91440" bIns="45720" numCol="1" anchor="t" anchorCtr="0" compatLnSpc="1"/>
            <a:lstStyle/>
            <a:p>
              <a:endParaRPr lang="zh-CN" altLang="en-US"/>
            </a:p>
          </p:txBody>
        </p:sp>
        <p:sp>
          <p:nvSpPr>
            <p:cNvPr id="156681" name="Freeform 9"/>
            <p:cNvSpPr/>
            <p:nvPr/>
          </p:nvSpPr>
          <p:spPr bwMode="auto">
            <a:xfrm>
              <a:off x="2012" y="8318"/>
              <a:ext cx="215" cy="1"/>
            </a:xfrm>
            <a:custGeom>
              <a:avLst/>
              <a:gdLst/>
              <a:ahLst/>
              <a:cxnLst>
                <a:cxn ang="0">
                  <a:pos x="0" y="5"/>
                </a:cxn>
                <a:cxn ang="0">
                  <a:pos x="214" y="0"/>
                </a:cxn>
              </a:cxnLst>
              <a:rect l="0" t="0" r="r" b="b"/>
              <a:pathLst>
                <a:path w="214" h="5">
                  <a:moveTo>
                    <a:pt x="0" y="5"/>
                  </a:moveTo>
                  <a:lnTo>
                    <a:pt x="214" y="0"/>
                  </a:lnTo>
                </a:path>
              </a:pathLst>
            </a:custGeom>
            <a:noFill/>
            <a:ln w="9525">
              <a:solidFill>
                <a:srgbClr val="000000"/>
              </a:solidFill>
              <a:round/>
            </a:ln>
          </p:spPr>
          <p:txBody>
            <a:bodyPr vert="horz" wrap="square" lIns="91440" tIns="45720" rIns="91440" bIns="45720" numCol="1" anchor="t" anchorCtr="0" compatLnSpc="1"/>
            <a:lstStyle/>
            <a:p>
              <a:endParaRPr lang="zh-CN" altLang="en-US"/>
            </a:p>
          </p:txBody>
        </p:sp>
        <p:sp>
          <p:nvSpPr>
            <p:cNvPr id="156680" name="Line 8"/>
            <p:cNvSpPr>
              <a:spLocks noChangeShapeType="1"/>
            </p:cNvSpPr>
            <p:nvPr/>
          </p:nvSpPr>
          <p:spPr bwMode="auto">
            <a:xfrm flipH="1">
              <a:off x="8125" y="10124"/>
              <a:ext cx="524" cy="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a:p>
          </p:txBody>
        </p:sp>
        <p:sp>
          <p:nvSpPr>
            <p:cNvPr id="156679" name="Text Box 7"/>
            <p:cNvSpPr txBox="1">
              <a:spLocks noChangeArrowheads="1"/>
            </p:cNvSpPr>
            <p:nvPr/>
          </p:nvSpPr>
          <p:spPr bwMode="auto">
            <a:xfrm>
              <a:off x="1466" y="10340"/>
              <a:ext cx="585" cy="46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Times New Roman" panose="02020603050405020304" pitchFamily="18" charset="0"/>
                </a:rPr>
                <a:t>错误列</a:t>
              </a:r>
              <a:endPar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Times New Roman" panose="02020603050405020304" pitchFamily="18" charset="0"/>
                </a:rPr>
                <a:t>表窗口</a:t>
              </a:r>
              <a:endPar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156678" name="Text Box 6"/>
            <p:cNvSpPr txBox="1">
              <a:spLocks noChangeArrowheads="1"/>
            </p:cNvSpPr>
            <p:nvPr/>
          </p:nvSpPr>
          <p:spPr bwMode="auto">
            <a:xfrm>
              <a:off x="1487" y="7296"/>
              <a:ext cx="512" cy="204"/>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Times New Roman" panose="02020603050405020304" pitchFamily="18" charset="0"/>
                </a:rPr>
                <a:t>菜单栏</a:t>
              </a:r>
              <a:endParaRPr kumimoji="0" lang="zh-CN" sz="1400" i="0" u="none" strike="noStrike" cap="none" normalizeH="0" baseline="0" smtClean="0">
                <a:ln>
                  <a:noFill/>
                </a:ln>
                <a:solidFill>
                  <a:srgbClr val="FF00FF"/>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156677" name="Freeform 5"/>
            <p:cNvSpPr/>
            <p:nvPr/>
          </p:nvSpPr>
          <p:spPr bwMode="auto">
            <a:xfrm>
              <a:off x="8280" y="8794"/>
              <a:ext cx="382" cy="7"/>
            </a:xfrm>
            <a:custGeom>
              <a:avLst/>
              <a:gdLst/>
              <a:ahLst/>
              <a:cxnLst>
                <a:cxn ang="0">
                  <a:pos x="382" y="0"/>
                </a:cxn>
                <a:cxn ang="0">
                  <a:pos x="0" y="7"/>
                </a:cxn>
              </a:cxnLst>
              <a:rect l="0" t="0" r="r" b="b"/>
              <a:pathLst>
                <a:path w="382" h="7">
                  <a:moveTo>
                    <a:pt x="382" y="0"/>
                  </a:moveTo>
                  <a:lnTo>
                    <a:pt x="0" y="7"/>
                  </a:lnTo>
                </a:path>
              </a:pathLst>
            </a:custGeom>
            <a:noFill/>
            <a:ln w="9525">
              <a:solidFill>
                <a:srgbClr val="000000"/>
              </a:solidFill>
              <a:round/>
            </a:ln>
          </p:spPr>
          <p:txBody>
            <a:bodyPr vert="horz" wrap="square" lIns="91440" tIns="45720" rIns="91440" bIns="45720" numCol="1" anchor="t" anchorCtr="0" compatLnSpc="1"/>
            <a:lstStyle/>
            <a:p>
              <a:endParaRPr lang="zh-CN" altLang="en-US"/>
            </a:p>
          </p:txBody>
        </p:sp>
        <p:sp>
          <p:nvSpPr>
            <p:cNvPr id="156676" name="Text Box 4"/>
            <p:cNvSpPr txBox="1">
              <a:spLocks noChangeArrowheads="1"/>
            </p:cNvSpPr>
            <p:nvPr/>
          </p:nvSpPr>
          <p:spPr bwMode="auto">
            <a:xfrm>
              <a:off x="8686" y="8627"/>
              <a:ext cx="721" cy="655"/>
            </a:xfrm>
            <a:prstGeom prst="rect">
              <a:avLst/>
            </a:prstGeom>
            <a:solidFill>
              <a:srgbClr val="FFFFFF"/>
            </a:solidFill>
            <a:ln w="9525">
              <a:noFill/>
              <a:miter lim="800000"/>
            </a:ln>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dirty="0" smtClean="0">
                  <a:ln>
                    <a:noFill/>
                  </a:ln>
                  <a:solidFill>
                    <a:srgbClr val="FF00FF"/>
                  </a:solidFill>
                  <a:effectLst/>
                  <a:latin typeface="楷体" panose="02010609060101010101" pitchFamily="49" charset="-122"/>
                  <a:ea typeface="楷体" panose="02010609060101010101" pitchFamily="49" charset="-122"/>
                  <a:cs typeface="Times New Roman" panose="02020603050405020304" pitchFamily="18" charset="0"/>
                </a:rPr>
                <a:t>解决方案</a:t>
              </a:r>
              <a:endParaRPr kumimoji="0" lang="zh-CN" sz="1400" i="0" u="none" strike="noStrike" cap="none" normalizeH="0" baseline="0" dirty="0" smtClean="0">
                <a:ln>
                  <a:noFill/>
                </a:ln>
                <a:solidFill>
                  <a:srgbClr val="FF00FF"/>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sz="1400" i="0" u="none" strike="noStrike" cap="none" normalizeH="0" baseline="0" dirty="0" smtClean="0">
                  <a:ln>
                    <a:noFill/>
                  </a:ln>
                  <a:solidFill>
                    <a:srgbClr val="FF00FF"/>
                  </a:solidFill>
                  <a:effectLst/>
                  <a:latin typeface="楷体" panose="02010609060101010101" pitchFamily="49" charset="-122"/>
                  <a:ea typeface="楷体" panose="02010609060101010101" pitchFamily="49" charset="-122"/>
                  <a:cs typeface="Times New Roman" panose="02020603050405020304" pitchFamily="18" charset="0"/>
                </a:rPr>
                <a:t>资源管理</a:t>
              </a:r>
              <a:endParaRPr kumimoji="0" lang="zh-CN" sz="1400" i="0" u="none" strike="noStrike" cap="none" normalizeH="0" baseline="0" dirty="0" smtClean="0">
                <a:ln>
                  <a:noFill/>
                </a:ln>
                <a:solidFill>
                  <a:srgbClr val="FF00FF"/>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sz="1400" i="0" u="none" strike="noStrike" cap="none" normalizeH="0" baseline="0" dirty="0" smtClean="0">
                  <a:ln>
                    <a:noFill/>
                  </a:ln>
                  <a:solidFill>
                    <a:srgbClr val="FF00FF"/>
                  </a:solidFill>
                  <a:effectLst/>
                  <a:latin typeface="楷体" panose="02010609060101010101" pitchFamily="49" charset="-122"/>
                  <a:ea typeface="楷体" panose="02010609060101010101" pitchFamily="49" charset="-122"/>
                  <a:cs typeface="Times New Roman" panose="02020603050405020304" pitchFamily="18" charset="0"/>
                </a:rPr>
                <a:t>器</a:t>
              </a:r>
              <a:endParaRPr kumimoji="0" lang="zh-CN" sz="1400" i="0" u="none" strike="noStrike" cap="none" normalizeH="0" baseline="0" dirty="0" smtClean="0">
                <a:ln>
                  <a:noFill/>
                </a:ln>
                <a:solidFill>
                  <a:srgbClr val="FF00FF"/>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156675" name="Freeform 3"/>
            <p:cNvSpPr/>
            <p:nvPr/>
          </p:nvSpPr>
          <p:spPr bwMode="auto">
            <a:xfrm>
              <a:off x="2011" y="7430"/>
              <a:ext cx="227" cy="2"/>
            </a:xfrm>
            <a:custGeom>
              <a:avLst/>
              <a:gdLst/>
              <a:ahLst/>
              <a:cxnLst>
                <a:cxn ang="0">
                  <a:pos x="0" y="0"/>
                </a:cxn>
                <a:cxn ang="0">
                  <a:pos x="114" y="2"/>
                </a:cxn>
              </a:cxnLst>
              <a:rect l="0" t="0" r="r" b="b"/>
              <a:pathLst>
                <a:path w="114" h="2">
                  <a:moveTo>
                    <a:pt x="0" y="0"/>
                  </a:moveTo>
                  <a:lnTo>
                    <a:pt x="114" y="2"/>
                  </a:lnTo>
                </a:path>
              </a:pathLst>
            </a:custGeom>
            <a:noFill/>
            <a:ln w="9525">
              <a:solidFill>
                <a:srgbClr val="000000"/>
              </a:solidFill>
              <a:round/>
            </a:ln>
          </p:spPr>
          <p:txBody>
            <a:bodyPr vert="horz" wrap="square" lIns="91440" tIns="45720" rIns="91440" bIns="45720" numCol="1" anchor="t" anchorCtr="0" compatLnSpc="1"/>
            <a:lstStyle/>
            <a:p>
              <a:endParaRPr lang="zh-CN" altLang="en-US"/>
            </a:p>
          </p:txBody>
        </p:sp>
        <p:sp>
          <p:nvSpPr>
            <p:cNvPr id="156674" name="Freeform 2"/>
            <p:cNvSpPr/>
            <p:nvPr/>
          </p:nvSpPr>
          <p:spPr bwMode="auto">
            <a:xfrm>
              <a:off x="2042" y="10558"/>
              <a:ext cx="215" cy="1"/>
            </a:xfrm>
            <a:custGeom>
              <a:avLst/>
              <a:gdLst/>
              <a:ahLst/>
              <a:cxnLst>
                <a:cxn ang="0">
                  <a:pos x="0" y="5"/>
                </a:cxn>
                <a:cxn ang="0">
                  <a:pos x="214" y="0"/>
                </a:cxn>
              </a:cxnLst>
              <a:rect l="0" t="0" r="r" b="b"/>
              <a:pathLst>
                <a:path w="214" h="5">
                  <a:moveTo>
                    <a:pt x="0" y="5"/>
                  </a:moveTo>
                  <a:lnTo>
                    <a:pt x="214" y="0"/>
                  </a:lnTo>
                </a:path>
              </a:pathLst>
            </a:custGeom>
            <a:noFill/>
            <a:ln w="9525">
              <a:solidFill>
                <a:srgbClr val="000000"/>
              </a:solidFill>
              <a:round/>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714356"/>
            <a:ext cx="442915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1.4.2  Visual C#</a:t>
            </a:r>
            <a:r>
              <a:rPr lang="zh-CN" altLang="en-US" sz="2800" dirty="0" smtClean="0">
                <a:solidFill>
                  <a:srgbClr val="FF0000"/>
                </a:solidFill>
                <a:latin typeface="黑体" panose="02010609060101010101" pitchFamily="49" charset="-122"/>
                <a:ea typeface="黑体" panose="02010609060101010101" pitchFamily="49" charset="-122"/>
              </a:rPr>
              <a:t>菜单栏</a:t>
            </a:r>
            <a:endParaRPr lang="zh-CN" altLang="en-US" sz="2800" dirty="0" smtClean="0">
              <a:solidFill>
                <a:srgbClr val="FF0000"/>
              </a:solidFill>
              <a:latin typeface="黑体" panose="02010609060101010101" pitchFamily="49" charset="-122"/>
              <a:ea typeface="黑体" panose="02010609060101010101" pitchFamily="49" charset="-122"/>
            </a:endParaRPr>
          </a:p>
        </p:txBody>
      </p:sp>
      <p:sp>
        <p:nvSpPr>
          <p:cNvPr id="3" name="TextBox 2"/>
          <p:cNvSpPr txBox="1"/>
          <p:nvPr/>
        </p:nvSpPr>
        <p:spPr>
          <a:xfrm>
            <a:off x="714348" y="1571612"/>
            <a:ext cx="7929618" cy="3329758"/>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1</a:t>
            </a:r>
            <a:r>
              <a:rPr lang="zh-CN" altLang="en-US" dirty="0" smtClean="0">
                <a:latin typeface="楷体" panose="02010609060101010101" pitchFamily="49" charset="-122"/>
                <a:ea typeface="楷体" panose="02010609060101010101" pitchFamily="49" charset="-122"/>
              </a:rPr>
              <a:t>）“文件”菜单</a:t>
            </a:r>
            <a:endParaRPr lang="zh-CN" altLang="en-US" dirty="0" smtClean="0">
              <a:latin typeface="楷体" panose="02010609060101010101" pitchFamily="49" charset="-122"/>
              <a:ea typeface="楷体" panose="02010609060101010101" pitchFamily="49" charset="-122"/>
            </a:endParaRPr>
          </a:p>
          <a:p>
            <a:pPr>
              <a:lnSpc>
                <a:spcPct val="150000"/>
              </a:lnSpc>
            </a:pP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2</a:t>
            </a:r>
            <a:r>
              <a:rPr lang="zh-CN" altLang="en-US" dirty="0" smtClean="0">
                <a:latin typeface="楷体" panose="02010609060101010101" pitchFamily="49" charset="-122"/>
                <a:ea typeface="楷体" panose="02010609060101010101" pitchFamily="49" charset="-122"/>
              </a:rPr>
              <a:t>）“编辑”菜单</a:t>
            </a:r>
            <a:endParaRPr lang="zh-CN" altLang="en-US" dirty="0" smtClean="0">
              <a:latin typeface="楷体" panose="02010609060101010101" pitchFamily="49" charset="-122"/>
              <a:ea typeface="楷体" panose="02010609060101010101" pitchFamily="49" charset="-122"/>
            </a:endParaRPr>
          </a:p>
          <a:p>
            <a:pPr>
              <a:lnSpc>
                <a:spcPct val="150000"/>
              </a:lnSpc>
            </a:pP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3</a:t>
            </a:r>
            <a:r>
              <a:rPr lang="zh-CN" altLang="en-US" dirty="0" smtClean="0">
                <a:latin typeface="楷体" panose="02010609060101010101" pitchFamily="49" charset="-122"/>
                <a:ea typeface="楷体" panose="02010609060101010101" pitchFamily="49" charset="-122"/>
              </a:rPr>
              <a:t>）“视图”菜单</a:t>
            </a:r>
            <a:endParaRPr lang="zh-CN" altLang="en-US" dirty="0" smtClean="0">
              <a:latin typeface="楷体" panose="02010609060101010101" pitchFamily="49" charset="-122"/>
              <a:ea typeface="楷体" panose="02010609060101010101" pitchFamily="49" charset="-122"/>
            </a:endParaRPr>
          </a:p>
          <a:p>
            <a:pPr>
              <a:lnSpc>
                <a:spcPct val="150000"/>
              </a:lnSpc>
            </a:pP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4</a:t>
            </a:r>
            <a:r>
              <a:rPr lang="zh-CN" altLang="en-US" dirty="0" smtClean="0">
                <a:latin typeface="楷体" panose="02010609060101010101" pitchFamily="49" charset="-122"/>
                <a:ea typeface="楷体" panose="02010609060101010101" pitchFamily="49" charset="-122"/>
              </a:rPr>
              <a:t>）“团队”菜单</a:t>
            </a:r>
            <a:endParaRPr lang="zh-CN" altLang="en-US" dirty="0" smtClean="0">
              <a:latin typeface="楷体" panose="02010609060101010101" pitchFamily="49" charset="-122"/>
              <a:ea typeface="楷体" panose="02010609060101010101" pitchFamily="49" charset="-122"/>
            </a:endParaRPr>
          </a:p>
          <a:p>
            <a:pPr>
              <a:lnSpc>
                <a:spcPct val="150000"/>
              </a:lnSpc>
            </a:pP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5</a:t>
            </a:r>
            <a:r>
              <a:rPr lang="zh-CN" altLang="en-US" dirty="0" smtClean="0">
                <a:latin typeface="楷体" panose="02010609060101010101" pitchFamily="49" charset="-122"/>
                <a:ea typeface="楷体" panose="02010609060101010101" pitchFamily="49" charset="-122"/>
              </a:rPr>
              <a:t>）“工具”菜单</a:t>
            </a:r>
            <a:endParaRPr lang="zh-CN" altLang="en-US" dirty="0" smtClean="0">
              <a:latin typeface="楷体" panose="02010609060101010101" pitchFamily="49" charset="-122"/>
              <a:ea typeface="楷体" panose="02010609060101010101" pitchFamily="49" charset="-122"/>
            </a:endParaRPr>
          </a:p>
          <a:p>
            <a:pPr>
              <a:lnSpc>
                <a:spcPct val="150000"/>
              </a:lnSpc>
            </a:pPr>
            <a:r>
              <a:rPr lang="en-US" altLang="zh-CN"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71480"/>
            <a:ext cx="450059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1.4.3  Visual C#</a:t>
            </a:r>
            <a:r>
              <a:rPr lang="zh-CN" altLang="en-US" sz="2800" dirty="0" smtClean="0">
                <a:solidFill>
                  <a:srgbClr val="FF0000"/>
                </a:solidFill>
                <a:latin typeface="黑体" panose="02010609060101010101" pitchFamily="49" charset="-122"/>
                <a:ea typeface="黑体" panose="02010609060101010101" pitchFamily="49" charset="-122"/>
              </a:rPr>
              <a:t>工具栏</a:t>
            </a:r>
            <a:endParaRPr lang="zh-CN" altLang="en-US" sz="2800" dirty="0" smtClean="0">
              <a:solidFill>
                <a:srgbClr val="FF0000"/>
              </a:solidFill>
              <a:latin typeface="黑体" panose="02010609060101010101" pitchFamily="49" charset="-122"/>
              <a:ea typeface="黑体" panose="02010609060101010101" pitchFamily="49" charset="-122"/>
            </a:endParaRPr>
          </a:p>
        </p:txBody>
      </p:sp>
      <p:sp>
        <p:nvSpPr>
          <p:cNvPr id="3" name="TextBox 2"/>
          <p:cNvSpPr txBox="1"/>
          <p:nvPr/>
        </p:nvSpPr>
        <p:spPr>
          <a:xfrm>
            <a:off x="1000100" y="1357298"/>
            <a:ext cx="6929486" cy="461665"/>
          </a:xfrm>
          <a:prstGeom prst="rect">
            <a:avLst/>
          </a:prstGeom>
          <a:noFill/>
        </p:spPr>
        <p:txBody>
          <a:bodyPr wrap="square" rtlCol="0">
            <a:spAutoFit/>
          </a:bodyPr>
          <a:lstStyle/>
          <a:p>
            <a:r>
              <a:rPr lang="en-US" dirty="0" smtClean="0">
                <a:solidFill>
                  <a:srgbClr val="FF0000"/>
                </a:solidFill>
                <a:latin typeface="楷体" panose="02010609060101010101" pitchFamily="49" charset="-122"/>
                <a:ea typeface="楷体" panose="02010609060101010101" pitchFamily="49" charset="-122"/>
              </a:rPr>
              <a:t>1. </a:t>
            </a:r>
            <a:r>
              <a:rPr lang="zh-CN" altLang="en-US" dirty="0" smtClean="0">
                <a:solidFill>
                  <a:srgbClr val="FF0000"/>
                </a:solidFill>
                <a:latin typeface="楷体" panose="02010609060101010101" pitchFamily="49" charset="-122"/>
                <a:ea typeface="楷体" panose="02010609060101010101" pitchFamily="49" charset="-122"/>
              </a:rPr>
              <a:t>常用的工具栏</a:t>
            </a:r>
            <a:endParaRPr lang="zh-CN" altLang="en-US" dirty="0" smtClean="0">
              <a:solidFill>
                <a:srgbClr val="FF0000"/>
              </a:solidFill>
              <a:latin typeface="楷体" panose="02010609060101010101" pitchFamily="49" charset="-122"/>
              <a:ea typeface="楷体" panose="02010609060101010101" pitchFamily="49" charset="-122"/>
            </a:endParaRPr>
          </a:p>
        </p:txBody>
      </p:sp>
      <p:pic>
        <p:nvPicPr>
          <p:cNvPr id="138241" name="Picture 1"/>
          <p:cNvPicPr>
            <a:picLocks noChangeAspect="1" noChangeArrowheads="1"/>
          </p:cNvPicPr>
          <p:nvPr/>
        </p:nvPicPr>
        <p:blipFill>
          <a:blip r:embed="rId1"/>
          <a:srcRect/>
          <a:stretch>
            <a:fillRect/>
          </a:stretch>
        </p:blipFill>
        <p:spPr bwMode="auto">
          <a:xfrm>
            <a:off x="1071538" y="3071810"/>
            <a:ext cx="6772275" cy="1400175"/>
          </a:xfrm>
          <a:prstGeom prst="rect">
            <a:avLst/>
          </a:prstGeom>
          <a:noFill/>
          <a:ln w="9525">
            <a:noFill/>
            <a:miter lim="800000"/>
            <a:headEnd/>
            <a:tailEnd/>
          </a:ln>
          <a:effectLst/>
        </p:spPr>
      </p:pic>
      <p:sp>
        <p:nvSpPr>
          <p:cNvPr id="5" name="TextBox 4"/>
          <p:cNvSpPr txBox="1"/>
          <p:nvPr/>
        </p:nvSpPr>
        <p:spPr>
          <a:xfrm>
            <a:off x="1142976" y="2143116"/>
            <a:ext cx="4643470" cy="461665"/>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1</a:t>
            </a:r>
            <a:r>
              <a:rPr lang="zh-CN" altLang="en-US" dirty="0" smtClean="0">
                <a:latin typeface="楷体" panose="02010609060101010101" pitchFamily="49" charset="-122"/>
                <a:ea typeface="楷体" panose="02010609060101010101" pitchFamily="49" charset="-122"/>
              </a:rPr>
              <a:t>）“标准”工具栏</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6143668" cy="461665"/>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2</a:t>
            </a:r>
            <a:r>
              <a:rPr lang="zh-CN" altLang="en-US" dirty="0" smtClean="0">
                <a:latin typeface="楷体" panose="02010609060101010101" pitchFamily="49" charset="-122"/>
                <a:ea typeface="楷体" panose="02010609060101010101" pitchFamily="49" charset="-122"/>
              </a:rPr>
              <a:t>）“调试”工具栏</a:t>
            </a:r>
            <a:endParaRPr lang="zh-CN" altLang="en-US" dirty="0" smtClean="0">
              <a:latin typeface="楷体" panose="02010609060101010101" pitchFamily="49" charset="-122"/>
              <a:ea typeface="楷体" panose="02010609060101010101" pitchFamily="49" charset="-122"/>
            </a:endParaRPr>
          </a:p>
        </p:txBody>
      </p:sp>
      <p:pic>
        <p:nvPicPr>
          <p:cNvPr id="137217" name="Picture 1"/>
          <p:cNvPicPr>
            <a:picLocks noChangeAspect="1" noChangeArrowheads="1"/>
          </p:cNvPicPr>
          <p:nvPr/>
        </p:nvPicPr>
        <p:blipFill>
          <a:blip r:embed="rId1"/>
          <a:srcRect/>
          <a:stretch>
            <a:fillRect/>
          </a:stretch>
        </p:blipFill>
        <p:spPr bwMode="auto">
          <a:xfrm>
            <a:off x="642910" y="1643050"/>
            <a:ext cx="5857916" cy="16639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6072230" cy="461665"/>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3</a:t>
            </a:r>
            <a:r>
              <a:rPr lang="zh-CN" altLang="en-US" dirty="0" smtClean="0">
                <a:latin typeface="楷体" panose="02010609060101010101" pitchFamily="49" charset="-122"/>
                <a:ea typeface="楷体" panose="02010609060101010101" pitchFamily="49" charset="-122"/>
              </a:rPr>
              <a:t>）文本编辑器工具栏</a:t>
            </a:r>
            <a:endParaRPr lang="zh-CN" altLang="en-US" dirty="0" smtClean="0">
              <a:latin typeface="楷体" panose="02010609060101010101" pitchFamily="49" charset="-122"/>
              <a:ea typeface="楷体" panose="02010609060101010101" pitchFamily="49" charset="-122"/>
            </a:endParaRPr>
          </a:p>
        </p:txBody>
      </p:sp>
      <p:pic>
        <p:nvPicPr>
          <p:cNvPr id="136193" name="Picture 1"/>
          <p:cNvPicPr>
            <a:picLocks noChangeAspect="1" noChangeArrowheads="1"/>
          </p:cNvPicPr>
          <p:nvPr/>
        </p:nvPicPr>
        <p:blipFill>
          <a:blip r:embed="rId1"/>
          <a:srcRect/>
          <a:stretch>
            <a:fillRect/>
          </a:stretch>
        </p:blipFill>
        <p:spPr bwMode="auto">
          <a:xfrm>
            <a:off x="857224" y="1500174"/>
            <a:ext cx="5715040" cy="29007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5072098" cy="461665"/>
          </a:xfrm>
          <a:prstGeom prst="rect">
            <a:avLst/>
          </a:prstGeom>
          <a:noFill/>
        </p:spPr>
        <p:txBody>
          <a:bodyPr wrap="square" rtlCol="0">
            <a:spAutoFit/>
          </a:bodyPr>
          <a:lstStyle/>
          <a:p>
            <a:r>
              <a:rPr lang="en-US" dirty="0" smtClean="0">
                <a:solidFill>
                  <a:srgbClr val="FF0000"/>
                </a:solidFill>
                <a:latin typeface="楷体" panose="02010609060101010101" pitchFamily="49" charset="-122"/>
                <a:ea typeface="楷体" panose="02010609060101010101" pitchFamily="49" charset="-122"/>
              </a:rPr>
              <a:t>2. </a:t>
            </a:r>
            <a:r>
              <a:rPr lang="zh-CN" altLang="en-US" dirty="0" smtClean="0">
                <a:solidFill>
                  <a:srgbClr val="FF0000"/>
                </a:solidFill>
                <a:latin typeface="楷体" panose="02010609060101010101" pitchFamily="49" charset="-122"/>
                <a:ea typeface="楷体" panose="02010609060101010101" pitchFamily="49" charset="-122"/>
              </a:rPr>
              <a:t>工具栏的显示与隐藏</a:t>
            </a:r>
            <a:endParaRPr lang="zh-CN" altLang="en-US" dirty="0" smtClean="0">
              <a:solidFill>
                <a:srgbClr val="FF0000"/>
              </a:solidFill>
              <a:latin typeface="楷体" panose="02010609060101010101" pitchFamily="49" charset="-122"/>
              <a:ea typeface="楷体" panose="02010609060101010101" pitchFamily="49" charset="-122"/>
            </a:endParaRPr>
          </a:p>
        </p:txBody>
      </p:sp>
      <p:sp>
        <p:nvSpPr>
          <p:cNvPr id="3" name="TextBox 2"/>
          <p:cNvSpPr txBox="1"/>
          <p:nvPr/>
        </p:nvSpPr>
        <p:spPr>
          <a:xfrm>
            <a:off x="714348" y="1500174"/>
            <a:ext cx="7858180" cy="2308324"/>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如果需要显示或隐藏某些工具栏，只要选择“视图</a:t>
            </a:r>
            <a:r>
              <a:rPr lang="en-US"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工具栏”命令，然后选中菜单项中相应的工具栏的名称就可以了（也可以在工具栏上击鼠标右键，在弹出的快捷菜单中选择相应的的工具栏名称）。</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478634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1.4.4 </a:t>
            </a:r>
            <a:r>
              <a:rPr lang="zh-CN" altLang="en-US" sz="2800" dirty="0" smtClean="0">
                <a:solidFill>
                  <a:srgbClr val="FF0000"/>
                </a:solidFill>
                <a:latin typeface="黑体" panose="02010609060101010101" pitchFamily="49" charset="-122"/>
                <a:ea typeface="黑体" panose="02010609060101010101" pitchFamily="49" charset="-122"/>
              </a:rPr>
              <a:t>解决方案资源管理器</a:t>
            </a:r>
            <a:endParaRPr lang="zh-CN" altLang="en-US" sz="2800" dirty="0" smtClean="0">
              <a:solidFill>
                <a:srgbClr val="FF0000"/>
              </a:solidFill>
              <a:latin typeface="黑体" panose="02010609060101010101" pitchFamily="49" charset="-122"/>
              <a:ea typeface="黑体" panose="02010609060101010101" pitchFamily="49" charset="-122"/>
            </a:endParaRPr>
          </a:p>
        </p:txBody>
      </p:sp>
      <p:sp>
        <p:nvSpPr>
          <p:cNvPr id="3" name="TextBox 2"/>
          <p:cNvSpPr txBox="1"/>
          <p:nvPr/>
        </p:nvSpPr>
        <p:spPr>
          <a:xfrm>
            <a:off x="571472" y="1500174"/>
            <a:ext cx="8286808" cy="3046988"/>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    在</a:t>
            </a:r>
            <a:r>
              <a:rPr lang="en-US" dirty="0" smtClean="0">
                <a:latin typeface="楷体" panose="02010609060101010101" pitchFamily="49" charset="-122"/>
                <a:ea typeface="楷体" panose="02010609060101010101" pitchFamily="49" charset="-122"/>
              </a:rPr>
              <a:t>Visual Studio 2012</a:t>
            </a:r>
            <a:r>
              <a:rPr lang="zh-CN" altLang="en-US" dirty="0" smtClean="0">
                <a:latin typeface="楷体" panose="02010609060101010101" pitchFamily="49" charset="-122"/>
                <a:ea typeface="楷体" panose="02010609060101010101" pitchFamily="49" charset="-122"/>
              </a:rPr>
              <a:t>中，项目是一个独立的编程单位，其中包含有程序文件和其他若干相关文件，若干个项目就组成了一个解决方案。</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如图</a:t>
            </a:r>
            <a:r>
              <a:rPr lang="en-US" dirty="0" smtClean="0">
                <a:latin typeface="楷体" panose="02010609060101010101" pitchFamily="49" charset="-122"/>
                <a:ea typeface="楷体" panose="02010609060101010101" pitchFamily="49" charset="-122"/>
              </a:rPr>
              <a:t>1.11</a:t>
            </a:r>
            <a:r>
              <a:rPr lang="zh-CN" altLang="en-US" dirty="0" smtClean="0">
                <a:latin typeface="楷体" panose="02010609060101010101" pitchFamily="49" charset="-122"/>
                <a:ea typeface="楷体" panose="02010609060101010101" pitchFamily="49" charset="-122"/>
              </a:rPr>
              <a:t>所示的解决方案资源管理器指出解决方案名称为</a:t>
            </a:r>
            <a:r>
              <a:rPr lang="en-US" dirty="0" smtClean="0">
                <a:latin typeface="楷体" panose="02010609060101010101" pitchFamily="49" charset="-122"/>
                <a:ea typeface="楷体" panose="02010609060101010101" pitchFamily="49" charset="-122"/>
              </a:rPr>
              <a:t>example</a:t>
            </a:r>
            <a:r>
              <a:rPr lang="zh-CN" altLang="en-US" dirty="0" smtClean="0">
                <a:latin typeface="楷体" panose="02010609060101010101" pitchFamily="49" charset="-122"/>
                <a:ea typeface="楷体" panose="02010609060101010101" pitchFamily="49" charset="-122"/>
              </a:rPr>
              <a:t>，它以树状的结构显示整个解决方案中包括哪些项目，以及每个项目的组成信息。包含在项目内的组件成员会依据建立它们所使用的开发语言不同而有所不同，这些成员包括引用、数据连接、数据夹和文件等。</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1331913" y="620713"/>
            <a:ext cx="6119812" cy="584775"/>
          </a:xfrm>
          <a:prstGeom prst="rect">
            <a:avLst/>
          </a:prstGeom>
          <a:noFill/>
          <a:ln w="9525">
            <a:noFill/>
            <a:miter lim="800000"/>
          </a:ln>
          <a:effectLst/>
        </p:spPr>
        <p:txBody>
          <a:bodyPr>
            <a:spAutoFit/>
          </a:bodyPr>
          <a:lstStyle/>
          <a:p>
            <a:pPr algn="ctr">
              <a:spcBef>
                <a:spcPct val="50000"/>
              </a:spcBef>
            </a:pPr>
            <a:r>
              <a:rPr lang="en-US" altLang="zh-CN"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隶书" panose="02010509060101010101" pitchFamily="49" charset="-122"/>
              </a:rPr>
              <a:t>1.1 </a:t>
            </a:r>
            <a:r>
              <a:rPr lang="zh-CN" altLang="en-US"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隶书" panose="02010509060101010101" pitchFamily="49" charset="-122"/>
              </a:rPr>
              <a:t>什么是</a:t>
            </a:r>
            <a:r>
              <a:rPr lang="en-US" altLang="zh-CN"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隶书" panose="02010509060101010101" pitchFamily="49" charset="-122"/>
              </a:rPr>
              <a:t>C#</a:t>
            </a:r>
            <a:r>
              <a:rPr lang="zh-CN" altLang="en-US"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隶书" panose="02010509060101010101" pitchFamily="49" charset="-122"/>
              </a:rPr>
              <a:t>语言</a:t>
            </a:r>
            <a:endParaRPr lang="zh-CN" altLang="en-US"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隶书" panose="02010509060101010101" pitchFamily="49" charset="-122"/>
            </a:endParaRPr>
          </a:p>
        </p:txBody>
      </p:sp>
      <p:sp>
        <p:nvSpPr>
          <p:cNvPr id="17413" name="Rectangle 5"/>
          <p:cNvSpPr>
            <a:spLocks noChangeArrowheads="1"/>
          </p:cNvSpPr>
          <p:nvPr/>
        </p:nvSpPr>
        <p:spPr bwMode="auto">
          <a:xfrm>
            <a:off x="2413000" y="2636838"/>
            <a:ext cx="1079500" cy="576262"/>
          </a:xfrm>
          <a:prstGeom prst="rect">
            <a:avLst/>
          </a:prstGeom>
          <a:solidFill>
            <a:schemeClr val="accent1"/>
          </a:solidFill>
          <a:ln w="9525">
            <a:solidFill>
              <a:schemeClr val="tx1"/>
            </a:solidFill>
            <a:miter lim="800000"/>
          </a:ln>
          <a:effectLst/>
        </p:spPr>
        <p:txBody>
          <a:bodyPr wrap="none" anchor="ctr"/>
          <a:lstStyle/>
          <a:p>
            <a:pPr algn="ctr"/>
            <a:r>
              <a:rPr lang="en-US" altLang="zh-CN" sz="1800" b="0">
                <a:latin typeface="Arial" panose="020B0604020202020204" pitchFamily="34" charset="0"/>
                <a:ea typeface="宋体" panose="02010600030101010101" pitchFamily="2" charset="-122"/>
              </a:rPr>
              <a:t>C/C</a:t>
            </a:r>
            <a:r>
              <a:rPr lang="zh-CN" altLang="en-US" sz="1800" b="0">
                <a:latin typeface="Arial" panose="020B0604020202020204" pitchFamily="34" charset="0"/>
                <a:ea typeface="宋体" panose="02010600030101010101" pitchFamily="2" charset="-122"/>
              </a:rPr>
              <a:t>＋＋</a:t>
            </a:r>
            <a:endParaRPr lang="zh-CN" altLang="en-US" sz="1800" b="0">
              <a:latin typeface="Arial" panose="020B0604020202020204" pitchFamily="34" charset="0"/>
              <a:ea typeface="宋体" panose="02010600030101010101" pitchFamily="2" charset="-122"/>
            </a:endParaRPr>
          </a:p>
        </p:txBody>
      </p:sp>
      <p:sp>
        <p:nvSpPr>
          <p:cNvPr id="17414" name="Rectangle 6"/>
          <p:cNvSpPr>
            <a:spLocks noChangeArrowheads="1"/>
          </p:cNvSpPr>
          <p:nvPr/>
        </p:nvSpPr>
        <p:spPr bwMode="auto">
          <a:xfrm>
            <a:off x="2413000" y="3571875"/>
            <a:ext cx="1079500" cy="576263"/>
          </a:xfrm>
          <a:prstGeom prst="rect">
            <a:avLst/>
          </a:prstGeom>
          <a:solidFill>
            <a:schemeClr val="accent1"/>
          </a:solidFill>
          <a:ln w="9525">
            <a:solidFill>
              <a:schemeClr val="tx1"/>
            </a:solidFill>
            <a:miter lim="800000"/>
          </a:ln>
          <a:effectLst/>
        </p:spPr>
        <p:txBody>
          <a:bodyPr wrap="none" anchor="ctr"/>
          <a:lstStyle/>
          <a:p>
            <a:pPr algn="ctr"/>
            <a:r>
              <a:rPr lang="en-US" altLang="zh-CN" sz="1800" b="0">
                <a:latin typeface="Arial" panose="020B0604020202020204" pitchFamily="34" charset="0"/>
                <a:ea typeface="宋体" panose="02010600030101010101" pitchFamily="2" charset="-122"/>
              </a:rPr>
              <a:t>Java</a:t>
            </a:r>
            <a:endParaRPr lang="en-US" altLang="zh-CN" sz="1800" b="0">
              <a:latin typeface="Arial" panose="020B0604020202020204" pitchFamily="34" charset="0"/>
              <a:ea typeface="宋体" panose="02010600030101010101" pitchFamily="2" charset="-122"/>
            </a:endParaRPr>
          </a:p>
        </p:txBody>
      </p:sp>
      <p:sp>
        <p:nvSpPr>
          <p:cNvPr id="17415" name="Rectangle 7"/>
          <p:cNvSpPr>
            <a:spLocks noChangeArrowheads="1"/>
          </p:cNvSpPr>
          <p:nvPr/>
        </p:nvSpPr>
        <p:spPr bwMode="auto">
          <a:xfrm>
            <a:off x="5365750" y="3500438"/>
            <a:ext cx="935038" cy="576262"/>
          </a:xfrm>
          <a:prstGeom prst="rect">
            <a:avLst/>
          </a:prstGeom>
          <a:solidFill>
            <a:schemeClr val="accent1"/>
          </a:solidFill>
          <a:ln w="9525">
            <a:solidFill>
              <a:schemeClr val="tx1"/>
            </a:solidFill>
            <a:miter lim="800000"/>
          </a:ln>
          <a:effectLst/>
        </p:spPr>
        <p:txBody>
          <a:bodyPr wrap="none" anchor="ctr"/>
          <a:lstStyle/>
          <a:p>
            <a:pPr algn="ctr"/>
            <a:r>
              <a:rPr lang="en-US" altLang="zh-CN" sz="1800" b="0">
                <a:latin typeface="Arial" panose="020B0604020202020204" pitchFamily="34" charset="0"/>
                <a:ea typeface="宋体" panose="02010600030101010101" pitchFamily="2" charset="-122"/>
              </a:rPr>
              <a:t>C#</a:t>
            </a:r>
            <a:endParaRPr lang="en-US" altLang="zh-CN" sz="1800" b="0">
              <a:latin typeface="Arial" panose="020B0604020202020204" pitchFamily="34" charset="0"/>
              <a:ea typeface="宋体" panose="02010600030101010101" pitchFamily="2" charset="-122"/>
            </a:endParaRPr>
          </a:p>
        </p:txBody>
      </p:sp>
      <p:sp>
        <p:nvSpPr>
          <p:cNvPr id="17416" name="AutoShape 8"/>
          <p:cNvSpPr>
            <a:spLocks noChangeArrowheads="1"/>
          </p:cNvSpPr>
          <p:nvPr/>
        </p:nvSpPr>
        <p:spPr bwMode="auto">
          <a:xfrm>
            <a:off x="4211638" y="3500438"/>
            <a:ext cx="936625" cy="576262"/>
          </a:xfrm>
          <a:prstGeom prst="notchedRightArrow">
            <a:avLst>
              <a:gd name="adj1" fmla="val 50000"/>
              <a:gd name="adj2" fmla="val 40634"/>
            </a:avLst>
          </a:prstGeom>
          <a:solidFill>
            <a:schemeClr val="accent1"/>
          </a:solidFill>
          <a:ln w="9525">
            <a:solidFill>
              <a:schemeClr val="tx1"/>
            </a:solidFill>
            <a:miter lim="800000"/>
          </a:ln>
          <a:effectLst/>
        </p:spPr>
        <p:txBody>
          <a:bodyPr wrap="none" anchor="ctr"/>
          <a:lstStyle/>
          <a:p>
            <a:endParaRPr lang="zh-CN" altLang="en-US"/>
          </a:p>
        </p:txBody>
      </p:sp>
      <p:sp>
        <p:nvSpPr>
          <p:cNvPr id="17417" name="Text Box 9"/>
          <p:cNvSpPr txBox="1">
            <a:spLocks noChangeArrowheads="1"/>
          </p:cNvSpPr>
          <p:nvPr/>
        </p:nvSpPr>
        <p:spPr bwMode="auto">
          <a:xfrm>
            <a:off x="642910" y="1714488"/>
            <a:ext cx="442915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anose="02010609060101010101" pitchFamily="49" charset="-122"/>
                <a:ea typeface="黑体" panose="02010609060101010101" pitchFamily="49" charset="-122"/>
              </a:rPr>
              <a:t>1.1.1  C#</a:t>
            </a:r>
            <a:r>
              <a:rPr lang="zh-CN" altLang="en-US" sz="2800" dirty="0" smtClean="0">
                <a:solidFill>
                  <a:srgbClr val="FF0000"/>
                </a:solidFill>
                <a:latin typeface="黑体" panose="02010609060101010101" pitchFamily="49" charset="-122"/>
                <a:ea typeface="黑体" panose="02010609060101010101" pitchFamily="49" charset="-122"/>
              </a:rPr>
              <a:t>的发展历程</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17418" name="AutoShape 10"/>
          <p:cNvSpPr/>
          <p:nvPr/>
        </p:nvSpPr>
        <p:spPr bwMode="auto">
          <a:xfrm>
            <a:off x="3708400" y="3141663"/>
            <a:ext cx="142875" cy="1511300"/>
          </a:xfrm>
          <a:prstGeom prst="rightBrace">
            <a:avLst>
              <a:gd name="adj1" fmla="val 88148"/>
              <a:gd name="adj2" fmla="val 50000"/>
            </a:avLst>
          </a:prstGeom>
          <a:noFill/>
          <a:ln w="38100">
            <a:solidFill>
              <a:schemeClr val="tx1"/>
            </a:solidFill>
            <a:round/>
          </a:ln>
          <a:effectLst/>
        </p:spPr>
        <p:txBody>
          <a:bodyPr wrap="none" anchor="ctr"/>
          <a:lstStyle/>
          <a:p>
            <a:endParaRPr lang="zh-CN" altLang="en-US"/>
          </a:p>
        </p:txBody>
      </p:sp>
      <p:sp>
        <p:nvSpPr>
          <p:cNvPr id="17419" name="Rectangle 11"/>
          <p:cNvSpPr>
            <a:spLocks noChangeArrowheads="1"/>
          </p:cNvSpPr>
          <p:nvPr/>
        </p:nvSpPr>
        <p:spPr bwMode="auto">
          <a:xfrm>
            <a:off x="2411413" y="4437063"/>
            <a:ext cx="1079500" cy="576262"/>
          </a:xfrm>
          <a:prstGeom prst="rect">
            <a:avLst/>
          </a:prstGeom>
          <a:solidFill>
            <a:schemeClr val="accent1"/>
          </a:solidFill>
          <a:ln w="9525">
            <a:solidFill>
              <a:schemeClr val="tx1"/>
            </a:solidFill>
            <a:miter lim="800000"/>
          </a:ln>
          <a:effectLst/>
        </p:spPr>
        <p:txBody>
          <a:bodyPr wrap="none" anchor="ctr"/>
          <a:lstStyle/>
          <a:p>
            <a:pPr algn="ctr"/>
            <a:r>
              <a:rPr lang="zh-CN" altLang="en-US" sz="1800" b="0">
                <a:latin typeface="Arial" panose="020B0604020202020204" pitchFamily="34" charset="0"/>
                <a:ea typeface="宋体" panose="02010600030101010101" pitchFamily="2" charset="-122"/>
              </a:rPr>
              <a:t>。。。</a:t>
            </a:r>
            <a:endParaRPr lang="zh-CN" altLang="en-US" sz="18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1" name="Picture 1"/>
          <p:cNvPicPr>
            <a:picLocks noChangeAspect="1" noChangeArrowheads="1"/>
          </p:cNvPicPr>
          <p:nvPr/>
        </p:nvPicPr>
        <p:blipFill>
          <a:blip r:embed="rId1"/>
          <a:srcRect/>
          <a:stretch>
            <a:fillRect/>
          </a:stretch>
        </p:blipFill>
        <p:spPr bwMode="auto">
          <a:xfrm>
            <a:off x="1928794" y="1071546"/>
            <a:ext cx="4372498"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539751" y="333375"/>
            <a:ext cx="331787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anose="02010609060101010101" pitchFamily="49" charset="-122"/>
                <a:ea typeface="黑体" panose="02010609060101010101" pitchFamily="49" charset="-122"/>
              </a:rPr>
              <a:t>1.4.5 </a:t>
            </a:r>
            <a:r>
              <a:rPr lang="zh-CN" altLang="en-US" sz="2800" dirty="0" smtClean="0">
                <a:solidFill>
                  <a:srgbClr val="FF0000"/>
                </a:solidFill>
                <a:latin typeface="黑体" panose="02010609060101010101" pitchFamily="49" charset="-122"/>
                <a:ea typeface="黑体" panose="02010609060101010101" pitchFamily="49" charset="-122"/>
              </a:rPr>
              <a:t>编辑器设置</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4" name="TextBox 3"/>
          <p:cNvSpPr txBox="1"/>
          <p:nvPr/>
        </p:nvSpPr>
        <p:spPr>
          <a:xfrm>
            <a:off x="642910" y="1071546"/>
            <a:ext cx="8001056" cy="830997"/>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    设置方法是选择“工具</a:t>
            </a:r>
            <a:r>
              <a:rPr lang="en-US"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选项”菜单命令，显示如图</a:t>
            </a:r>
            <a:r>
              <a:rPr lang="en-US" dirty="0" smtClean="0">
                <a:latin typeface="楷体" panose="02010609060101010101" pitchFamily="49" charset="-122"/>
                <a:ea typeface="楷体" panose="02010609060101010101" pitchFamily="49" charset="-122"/>
              </a:rPr>
              <a:t>1.15</a:t>
            </a:r>
            <a:r>
              <a:rPr lang="zh-CN" altLang="en-US" dirty="0" smtClean="0">
                <a:latin typeface="楷体" panose="02010609060101010101" pitchFamily="49" charset="-122"/>
                <a:ea typeface="楷体" panose="02010609060101010101" pitchFamily="49" charset="-122"/>
              </a:rPr>
              <a:t>所示的“选项”对话框。</a:t>
            </a:r>
            <a:endParaRPr lang="zh-CN" altLang="en-US" dirty="0" smtClean="0">
              <a:latin typeface="楷体" panose="02010609060101010101" pitchFamily="49" charset="-122"/>
              <a:ea typeface="楷体" panose="02010609060101010101" pitchFamily="49" charset="-122"/>
            </a:endParaRPr>
          </a:p>
        </p:txBody>
      </p:sp>
      <p:pic>
        <p:nvPicPr>
          <p:cNvPr id="5" name="图片 4"/>
          <p:cNvPicPr/>
          <p:nvPr/>
        </p:nvPicPr>
        <p:blipFill>
          <a:blip r:embed="rId1"/>
          <a:srcRect/>
          <a:stretch>
            <a:fillRect/>
          </a:stretch>
        </p:blipFill>
        <p:spPr bwMode="auto">
          <a:xfrm>
            <a:off x="1357290" y="2143116"/>
            <a:ext cx="5857916" cy="3929090"/>
          </a:xfrm>
          <a:prstGeom prst="rect">
            <a:avLst/>
          </a:prstGeom>
          <a:noFill/>
          <a:ln w="9525">
            <a:noFill/>
            <a:miter lim="800000"/>
            <a:headEnd/>
            <a:tailEnd/>
          </a:ln>
        </p:spPr>
      </p:pic>
      <p:sp>
        <p:nvSpPr>
          <p:cNvPr id="6" name="椭圆 5"/>
          <p:cNvSpPr/>
          <p:nvPr/>
        </p:nvSpPr>
        <p:spPr bwMode="auto">
          <a:xfrm>
            <a:off x="1643042" y="2500306"/>
            <a:ext cx="500066" cy="428628"/>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rcRect/>
          <a:stretch>
            <a:fillRect/>
          </a:stretch>
        </p:blipFill>
        <p:spPr bwMode="auto">
          <a:xfrm>
            <a:off x="1571604" y="1214422"/>
            <a:ext cx="5143536" cy="3929090"/>
          </a:xfrm>
          <a:prstGeom prst="rect">
            <a:avLst/>
          </a:prstGeom>
          <a:noFill/>
          <a:ln w="9525">
            <a:noFill/>
            <a:miter lim="800000"/>
            <a:headEnd/>
            <a:tailEnd/>
          </a:ln>
        </p:spPr>
      </p:pic>
      <p:sp>
        <p:nvSpPr>
          <p:cNvPr id="5" name="椭圆 4"/>
          <p:cNvSpPr/>
          <p:nvPr/>
        </p:nvSpPr>
        <p:spPr bwMode="auto">
          <a:xfrm>
            <a:off x="1785918" y="2285992"/>
            <a:ext cx="571504" cy="428628"/>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rcRect/>
          <a:stretch>
            <a:fillRect/>
          </a:stretch>
        </p:blipFill>
        <p:spPr bwMode="auto">
          <a:xfrm>
            <a:off x="1500166" y="1000108"/>
            <a:ext cx="5857916" cy="4357718"/>
          </a:xfrm>
          <a:prstGeom prst="rect">
            <a:avLst/>
          </a:prstGeom>
          <a:noFill/>
          <a:ln w="9525">
            <a:noFill/>
            <a:miter lim="800000"/>
            <a:headEnd/>
            <a:tailEnd/>
          </a:ln>
        </p:spPr>
      </p:pic>
      <p:sp>
        <p:nvSpPr>
          <p:cNvPr id="5" name="椭圆 4"/>
          <p:cNvSpPr/>
          <p:nvPr/>
        </p:nvSpPr>
        <p:spPr bwMode="auto">
          <a:xfrm>
            <a:off x="1714480" y="2285992"/>
            <a:ext cx="571504" cy="357190"/>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142976" y="642918"/>
            <a:ext cx="5961076" cy="584775"/>
          </a:xfrm>
          <a:prstGeom prst="rect">
            <a:avLst/>
          </a:prstGeom>
          <a:noFill/>
          <a:ln w="9525">
            <a:noFill/>
            <a:miter lim="800000"/>
          </a:ln>
          <a:effectLst/>
        </p:spPr>
        <p:txBody>
          <a:bodyPr wrap="square">
            <a:spAutoFit/>
          </a:bodyPr>
          <a:lstStyle/>
          <a:p>
            <a:pPr algn="ctr"/>
            <a:r>
              <a:rPr 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1.5 </a:t>
            </a:r>
            <a:r>
              <a:rPr lang="zh-CN" alt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一个简单的</a:t>
            </a:r>
            <a:r>
              <a:rPr 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t>
            </a:r>
            <a:r>
              <a:rPr lang="zh-CN" alt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程序</a:t>
            </a:r>
            <a:endParaRPr lang="zh-CN" altLang="en-US"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TextBox 3"/>
          <p:cNvSpPr txBox="1"/>
          <p:nvPr/>
        </p:nvSpPr>
        <p:spPr>
          <a:xfrm>
            <a:off x="571472" y="1714488"/>
            <a:ext cx="8215370" cy="830997"/>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本小节通过一个简单的示例介绍</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控制台应用程序的创建过程。</a:t>
            </a:r>
            <a:endParaRPr lang="zh-CN" altLang="en-US" dirty="0" smtClean="0">
              <a:latin typeface="楷体" panose="02010609060101010101" pitchFamily="49" charset="-122"/>
              <a:ea typeface="楷体" panose="02010609060101010101" pitchFamily="49" charset="-122"/>
            </a:endParaRPr>
          </a:p>
        </p:txBody>
      </p:sp>
      <p:sp>
        <p:nvSpPr>
          <p:cNvPr id="5" name="TextBox 4"/>
          <p:cNvSpPr txBox="1"/>
          <p:nvPr/>
        </p:nvSpPr>
        <p:spPr>
          <a:xfrm>
            <a:off x="571472" y="3000372"/>
            <a:ext cx="8143932" cy="830997"/>
          </a:xfrm>
          <a:prstGeom prst="rect">
            <a:avLst/>
          </a:prstGeom>
          <a:noFill/>
        </p:spPr>
        <p:txBody>
          <a:bodyPr wrap="square" rtlCol="0">
            <a:spAutoFit/>
          </a:bodyPr>
          <a:lstStyle/>
          <a:p>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smtClean="0">
                <a:solidFill>
                  <a:srgbClr val="FF0000"/>
                </a:solidFill>
                <a:latin typeface="楷体" panose="02010609060101010101" pitchFamily="49" charset="-122"/>
                <a:ea typeface="楷体" panose="02010609060101010101" pitchFamily="49" charset="-122"/>
              </a:rPr>
              <a:t>例</a:t>
            </a:r>
            <a:r>
              <a:rPr lang="en-US" dirty="0" smtClean="0">
                <a:solidFill>
                  <a:srgbClr val="FF0000"/>
                </a:solidFill>
                <a:latin typeface="楷体" panose="02010609060101010101" pitchFamily="49" charset="-122"/>
                <a:ea typeface="楷体" panose="02010609060101010101" pitchFamily="49" charset="-122"/>
              </a:rPr>
              <a:t>1.1</a:t>
            </a:r>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创建一个控制台应用程序，求用户输入的两个整数的和。</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8001056" cy="4524315"/>
          </a:xfrm>
          <a:prstGeom prst="rect">
            <a:avLst/>
          </a:prstGeom>
          <a:noFill/>
        </p:spPr>
        <p:txBody>
          <a:bodyPr wrap="square" rtlCol="0">
            <a:spAutoFit/>
          </a:bodyPr>
          <a:lstStyle/>
          <a:p>
            <a:pPr>
              <a:lnSpc>
                <a:spcPct val="150000"/>
              </a:lnSpc>
            </a:pPr>
            <a:r>
              <a:rPr lang="zh-CN" altLang="en-US" dirty="0" smtClean="0">
                <a:solidFill>
                  <a:srgbClr val="FF0000"/>
                </a:solidFill>
                <a:latin typeface="楷体" panose="02010609060101010101" pitchFamily="49" charset="-122"/>
                <a:ea typeface="楷体" panose="02010609060101010101" pitchFamily="49" charset="-122"/>
              </a:rPr>
              <a:t>解：</a:t>
            </a:r>
            <a:r>
              <a:rPr lang="zh-CN" altLang="en-US" dirty="0" smtClean="0">
                <a:latin typeface="楷体" panose="02010609060101010101" pitchFamily="49" charset="-122"/>
                <a:ea typeface="楷体" panose="02010609060101010101" pitchFamily="49" charset="-122"/>
              </a:rPr>
              <a:t>其设计过程如下：</a:t>
            </a:r>
            <a:endParaRPr lang="zh-CN" altLang="en-US" dirty="0" smtClean="0">
              <a:latin typeface="楷体" panose="02010609060101010101" pitchFamily="49" charset="-122"/>
              <a:ea typeface="楷体" panose="02010609060101010101" pitchFamily="49" charset="-122"/>
            </a:endParaRPr>
          </a:p>
          <a:p>
            <a:pPr>
              <a:lnSpc>
                <a:spcPct val="150000"/>
              </a:lnSpc>
            </a:pPr>
            <a:r>
              <a:rPr lang="zh-CN" altLang="en-US" dirty="0" smtClean="0">
                <a:latin typeface="楷体" panose="02010609060101010101" pitchFamily="49" charset="-122"/>
                <a:ea typeface="楷体" panose="02010609060101010101" pitchFamily="49" charset="-122"/>
              </a:rPr>
              <a:t>① 启动</a:t>
            </a:r>
            <a:r>
              <a:rPr lang="en-US" dirty="0" smtClean="0">
                <a:latin typeface="楷体" panose="02010609060101010101" pitchFamily="49" charset="-122"/>
                <a:ea typeface="楷体" panose="02010609060101010101" pitchFamily="49" charset="-122"/>
              </a:rPr>
              <a:t>Visual Studio 2012</a:t>
            </a:r>
            <a:r>
              <a:rPr lang="zh-CN" altLang="en-US"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a:p>
            <a:pPr>
              <a:lnSpc>
                <a:spcPct val="150000"/>
              </a:lnSpc>
            </a:pPr>
            <a:r>
              <a:rPr lang="zh-CN" altLang="en-US" dirty="0" smtClean="0">
                <a:latin typeface="楷体" panose="02010609060101010101" pitchFamily="49" charset="-122"/>
                <a:ea typeface="楷体" panose="02010609060101010101" pitchFamily="49" charset="-122"/>
              </a:rPr>
              <a:t>② 创建项目。在“文件”菜单上，单击“新建项目”，此时将打开“新建项目”对话框，选择“控制台应用程序”，输入项目名称</a:t>
            </a:r>
            <a:r>
              <a:rPr lang="en-US" dirty="0" err="1" smtClean="0">
                <a:latin typeface="楷体" panose="02010609060101010101" pitchFamily="49" charset="-122"/>
                <a:ea typeface="楷体" panose="02010609060101010101" pitchFamily="49" charset="-122"/>
              </a:rPr>
              <a:t>proj1</a:t>
            </a:r>
            <a:r>
              <a:rPr lang="en-US" dirty="0" smtClean="0">
                <a:latin typeface="楷体" panose="02010609060101010101" pitchFamily="49" charset="-122"/>
                <a:ea typeface="楷体" panose="02010609060101010101" pitchFamily="49" charset="-122"/>
              </a:rPr>
              <a:t>-1</a:t>
            </a:r>
            <a:r>
              <a:rPr lang="zh-CN" altLang="en-US" dirty="0" smtClean="0">
                <a:latin typeface="楷体" panose="02010609060101010101" pitchFamily="49" charset="-122"/>
                <a:ea typeface="楷体" panose="02010609060101010101" pitchFamily="49" charset="-122"/>
              </a:rPr>
              <a:t>，指定位置为“</a:t>
            </a:r>
            <a:r>
              <a:rPr lang="en-US" dirty="0" err="1" smtClean="0">
                <a:latin typeface="楷体" panose="02010609060101010101" pitchFamily="49" charset="-122"/>
                <a:ea typeface="楷体" panose="02010609060101010101" pitchFamily="49" charset="-122"/>
              </a:rPr>
              <a:t>D:\C#</a:t>
            </a:r>
            <a:r>
              <a:rPr lang="zh-CN" altLang="en-US" dirty="0" smtClean="0">
                <a:latin typeface="楷体" panose="02010609060101010101" pitchFamily="49" charset="-122"/>
                <a:ea typeface="楷体" panose="02010609060101010101" pitchFamily="49" charset="-122"/>
              </a:rPr>
              <a:t>程序</a:t>
            </a:r>
            <a:r>
              <a:rPr lang="en-US" dirty="0" smtClean="0">
                <a:latin typeface="楷体" panose="02010609060101010101" pitchFamily="49" charset="-122"/>
                <a:ea typeface="楷体" panose="02010609060101010101" pitchFamily="49" charset="-122"/>
              </a:rPr>
              <a:t>\</a:t>
            </a:r>
            <a:r>
              <a:rPr lang="en-US" dirty="0" err="1" smtClean="0">
                <a:latin typeface="楷体" panose="02010609060101010101" pitchFamily="49" charset="-122"/>
                <a:ea typeface="楷体" panose="02010609060101010101" pitchFamily="49" charset="-122"/>
              </a:rPr>
              <a:t>ch1</a:t>
            </a:r>
            <a:r>
              <a:rPr lang="zh-CN" altLang="en-US" dirty="0" smtClean="0">
                <a:latin typeface="楷体" panose="02010609060101010101" pitchFamily="49" charset="-122"/>
                <a:ea typeface="楷体" panose="02010609060101010101" pitchFamily="49" charset="-122"/>
              </a:rPr>
              <a:t>”，然后单击“确定”按钮。</a:t>
            </a:r>
            <a:endParaRPr lang="en-US" altLang="zh-CN" dirty="0" smtClean="0">
              <a:latin typeface="楷体" panose="02010609060101010101" pitchFamily="49" charset="-122"/>
              <a:ea typeface="楷体" panose="02010609060101010101" pitchFamily="49" charset="-122"/>
            </a:endParaRPr>
          </a:p>
          <a:p>
            <a:pPr>
              <a:lnSpc>
                <a:spcPct val="150000"/>
              </a:lnSpc>
            </a:pPr>
            <a:r>
              <a:rPr lang="zh-CN" altLang="en-US" dirty="0" smtClean="0">
                <a:latin typeface="楷体" panose="02010609060101010101" pitchFamily="49" charset="-122"/>
                <a:ea typeface="楷体" panose="02010609060101010101" pitchFamily="49" charset="-122"/>
              </a:rPr>
              <a:t>③ 将光标移到代码编辑窗口中</a:t>
            </a:r>
            <a:r>
              <a:rPr lang="en-US" dirty="0" smtClean="0">
                <a:latin typeface="楷体" panose="02010609060101010101" pitchFamily="49" charset="-122"/>
                <a:ea typeface="楷体" panose="02010609060101010101" pitchFamily="49" charset="-122"/>
              </a:rPr>
              <a:t>Main</a:t>
            </a:r>
            <a:r>
              <a:rPr lang="zh-CN" altLang="en-US" dirty="0" smtClean="0">
                <a:latin typeface="楷体" panose="02010609060101010101" pitchFamily="49" charset="-122"/>
                <a:ea typeface="楷体" panose="02010609060101010101" pitchFamily="49" charset="-122"/>
              </a:rPr>
              <a:t>函数内，输入程序代码，如图</a:t>
            </a:r>
            <a:r>
              <a:rPr lang="en-US" dirty="0" smtClean="0">
                <a:latin typeface="楷体" panose="02010609060101010101" pitchFamily="49" charset="-122"/>
                <a:ea typeface="楷体" panose="02010609060101010101" pitchFamily="49" charset="-122"/>
              </a:rPr>
              <a:t>1.18</a:t>
            </a:r>
            <a:r>
              <a:rPr lang="zh-CN" altLang="en-US" dirty="0" smtClean="0">
                <a:latin typeface="楷体" panose="02010609060101010101" pitchFamily="49" charset="-122"/>
                <a:ea typeface="楷体" panose="02010609060101010101" pitchFamily="49" charset="-122"/>
              </a:rPr>
              <a:t>所示。</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rcRect/>
          <a:stretch>
            <a:fillRect/>
          </a:stretch>
        </p:blipFill>
        <p:spPr bwMode="auto">
          <a:xfrm>
            <a:off x="785786" y="785794"/>
            <a:ext cx="7500990" cy="50006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571480"/>
            <a:ext cx="7715304" cy="1113766"/>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④ 单击标准工具栏中的</a:t>
            </a:r>
            <a:r>
              <a:rPr lang="en-US"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按钮保存项目。按</a:t>
            </a:r>
            <a:r>
              <a:rPr lang="en-US" dirty="0" err="1" smtClean="0">
                <a:latin typeface="楷体" panose="02010609060101010101" pitchFamily="49" charset="-122"/>
                <a:ea typeface="楷体" panose="02010609060101010101" pitchFamily="49" charset="-122"/>
              </a:rPr>
              <a:t>Ctrl+F5</a:t>
            </a:r>
            <a:r>
              <a:rPr lang="zh-CN" altLang="en-US" dirty="0" smtClean="0">
                <a:latin typeface="楷体" panose="02010609060101010101" pitchFamily="49" charset="-122"/>
                <a:ea typeface="楷体" panose="02010609060101010101" pitchFamily="49" charset="-122"/>
              </a:rPr>
              <a:t>键执行程序，输入</a:t>
            </a:r>
            <a:r>
              <a:rPr lang="en-US" dirty="0" smtClean="0">
                <a:latin typeface="楷体" panose="02010609060101010101" pitchFamily="49" charset="-122"/>
                <a:ea typeface="楷体" panose="02010609060101010101" pitchFamily="49" charset="-122"/>
              </a:rPr>
              <a:t>10</a:t>
            </a:r>
            <a:r>
              <a:rPr lang="zh-CN" altLang="en-US" dirty="0" smtClean="0">
                <a:latin typeface="楷体" panose="02010609060101010101" pitchFamily="49" charset="-122"/>
                <a:ea typeface="楷体" panose="02010609060101010101" pitchFamily="49" charset="-122"/>
              </a:rPr>
              <a:t>和</a:t>
            </a:r>
            <a:r>
              <a:rPr lang="en-US" dirty="0" smtClean="0">
                <a:latin typeface="楷体" panose="02010609060101010101" pitchFamily="49" charset="-122"/>
                <a:ea typeface="楷体" panose="02010609060101010101" pitchFamily="49" charset="-122"/>
              </a:rPr>
              <a:t>20</a:t>
            </a:r>
            <a:r>
              <a:rPr lang="zh-CN" altLang="en-US" dirty="0" smtClean="0">
                <a:latin typeface="楷体" panose="02010609060101010101" pitchFamily="49" charset="-122"/>
                <a:ea typeface="楷体" panose="02010609060101010101" pitchFamily="49" charset="-122"/>
              </a:rPr>
              <a:t>，输出结果如图</a:t>
            </a:r>
            <a:r>
              <a:rPr lang="en-US" dirty="0" smtClean="0">
                <a:latin typeface="楷体" panose="02010609060101010101" pitchFamily="49" charset="-122"/>
                <a:ea typeface="楷体" panose="02010609060101010101" pitchFamily="49" charset="-122"/>
              </a:rPr>
              <a:t>1.19</a:t>
            </a:r>
            <a:r>
              <a:rPr lang="zh-CN" altLang="en-US" dirty="0" smtClean="0">
                <a:latin typeface="楷体" panose="02010609060101010101" pitchFamily="49" charset="-122"/>
                <a:ea typeface="楷体" panose="02010609060101010101" pitchFamily="49" charset="-122"/>
              </a:rPr>
              <a:t>所示。</a:t>
            </a:r>
            <a:endParaRPr lang="zh-CN" altLang="en-US" dirty="0" smtClean="0">
              <a:latin typeface="楷体" panose="02010609060101010101" pitchFamily="49" charset="-122"/>
              <a:ea typeface="楷体" panose="02010609060101010101" pitchFamily="49" charset="-122"/>
            </a:endParaRPr>
          </a:p>
        </p:txBody>
      </p:sp>
      <p:pic>
        <p:nvPicPr>
          <p:cNvPr id="5" name="图片 4"/>
          <p:cNvPicPr/>
          <p:nvPr/>
        </p:nvPicPr>
        <p:blipFill>
          <a:blip r:embed="rId1"/>
          <a:srcRect/>
          <a:stretch>
            <a:fillRect/>
          </a:stretch>
        </p:blipFill>
        <p:spPr bwMode="auto">
          <a:xfrm>
            <a:off x="1928794" y="2214554"/>
            <a:ext cx="4000528" cy="16430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571480"/>
            <a:ext cx="300039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1.5.1 </a:t>
            </a:r>
            <a:r>
              <a:rPr lang="zh-CN" altLang="en-US" sz="2800" dirty="0" smtClean="0">
                <a:solidFill>
                  <a:srgbClr val="FF0000"/>
                </a:solidFill>
                <a:latin typeface="黑体" panose="02010609060101010101" pitchFamily="49" charset="-122"/>
                <a:ea typeface="黑体" panose="02010609060101010101" pitchFamily="49" charset="-122"/>
              </a:rPr>
              <a:t>代码分析</a:t>
            </a:r>
            <a:endParaRPr lang="zh-CN" altLang="en-US" sz="2800" dirty="0" smtClean="0">
              <a:solidFill>
                <a:srgbClr val="FF0000"/>
              </a:solidFill>
              <a:latin typeface="黑体" panose="02010609060101010101" pitchFamily="49" charset="-122"/>
              <a:ea typeface="黑体" panose="02010609060101010101" pitchFamily="49" charset="-122"/>
            </a:endParaRPr>
          </a:p>
        </p:txBody>
      </p:sp>
      <p:sp>
        <p:nvSpPr>
          <p:cNvPr id="5" name="TextBox 4"/>
          <p:cNvSpPr txBox="1"/>
          <p:nvPr/>
        </p:nvSpPr>
        <p:spPr>
          <a:xfrm>
            <a:off x="642910" y="1785926"/>
            <a:ext cx="4643470" cy="1631216"/>
          </a:xfrm>
          <a:prstGeom prst="rect">
            <a:avLst/>
          </a:prstGeom>
          <a:noFill/>
        </p:spPr>
        <p:txBody>
          <a:bodyPr wrap="square" rtlCol="0">
            <a:spAutoFit/>
          </a:bodyPr>
          <a:lstStyle/>
          <a:p>
            <a:r>
              <a:rPr lang="en-US" altLang="zh-CN" sz="2000" dirty="0" smtClean="0"/>
              <a:t>using System;</a:t>
            </a:r>
            <a:endParaRPr lang="en-US" altLang="zh-CN" sz="2000" dirty="0" smtClean="0"/>
          </a:p>
          <a:p>
            <a:r>
              <a:rPr lang="en-US" altLang="zh-CN" sz="2000" dirty="0" smtClean="0"/>
              <a:t>using </a:t>
            </a:r>
            <a:r>
              <a:rPr lang="en-US" altLang="zh-CN" sz="2000" dirty="0" err="1" smtClean="0"/>
              <a:t>System.Collections.Generic</a:t>
            </a:r>
            <a:r>
              <a:rPr lang="en-US" altLang="zh-CN" sz="2000" dirty="0" smtClean="0"/>
              <a:t>;</a:t>
            </a:r>
            <a:endParaRPr lang="en-US" altLang="zh-CN" sz="2000" dirty="0" smtClean="0"/>
          </a:p>
          <a:p>
            <a:r>
              <a:rPr lang="en-US" altLang="zh-CN" sz="2000" dirty="0" smtClean="0"/>
              <a:t>using </a:t>
            </a:r>
            <a:r>
              <a:rPr lang="en-US" altLang="zh-CN" sz="2000" dirty="0" err="1" smtClean="0"/>
              <a:t>System.Linq</a:t>
            </a:r>
            <a:r>
              <a:rPr lang="en-US" altLang="zh-CN" sz="2000" dirty="0" smtClean="0"/>
              <a:t>;</a:t>
            </a:r>
            <a:endParaRPr lang="en-US" altLang="zh-CN" sz="2000" dirty="0" smtClean="0"/>
          </a:p>
          <a:p>
            <a:r>
              <a:rPr lang="en-US" altLang="zh-CN" sz="2000" dirty="0" smtClean="0"/>
              <a:t>using </a:t>
            </a:r>
            <a:r>
              <a:rPr lang="en-US" altLang="zh-CN" sz="2000" dirty="0" err="1" smtClean="0"/>
              <a:t>System.Text</a:t>
            </a:r>
            <a:r>
              <a:rPr lang="en-US" altLang="zh-CN" sz="2000" dirty="0" smtClean="0"/>
              <a:t>;</a:t>
            </a:r>
            <a:endParaRPr lang="en-US" altLang="zh-CN" sz="2000" dirty="0" smtClean="0"/>
          </a:p>
          <a:p>
            <a:r>
              <a:rPr lang="en-US" altLang="zh-CN" sz="2000" dirty="0" smtClean="0"/>
              <a:t>using </a:t>
            </a:r>
            <a:r>
              <a:rPr lang="en-US" altLang="zh-CN" sz="2000" dirty="0" err="1" smtClean="0"/>
              <a:t>System.Threading.Tasks</a:t>
            </a:r>
            <a:r>
              <a:rPr lang="en-US" altLang="zh-CN" sz="2000" dirty="0" smtClean="0"/>
              <a:t>;</a:t>
            </a:r>
            <a:endParaRPr lang="zh-CN" altLang="en-US" sz="2000" dirty="0"/>
          </a:p>
        </p:txBody>
      </p:sp>
      <p:sp>
        <p:nvSpPr>
          <p:cNvPr id="6" name="右大括号 5"/>
          <p:cNvSpPr/>
          <p:nvPr/>
        </p:nvSpPr>
        <p:spPr bwMode="auto">
          <a:xfrm>
            <a:off x="5715008" y="1785926"/>
            <a:ext cx="214314" cy="1714512"/>
          </a:xfrm>
          <a:prstGeom prst="rightBrace">
            <a:avLst/>
          </a:prstGeom>
          <a:noFill/>
          <a:ln w="158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smtClean="0">
              <a:ln>
                <a:noFill/>
              </a:ln>
              <a:solidFill>
                <a:srgbClr val="FF0000"/>
              </a:solidFill>
              <a:effectLst/>
              <a:latin typeface="Times New Roman" panose="02020603050405020304" pitchFamily="18" charset="0"/>
              <a:ea typeface="楷体_GB2312" pitchFamily="49" charset="-122"/>
            </a:endParaRPr>
          </a:p>
        </p:txBody>
      </p:sp>
      <p:sp>
        <p:nvSpPr>
          <p:cNvPr id="7" name="TextBox 6"/>
          <p:cNvSpPr txBox="1"/>
          <p:nvPr/>
        </p:nvSpPr>
        <p:spPr>
          <a:xfrm>
            <a:off x="6215074" y="1859340"/>
            <a:ext cx="571504" cy="1569660"/>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引用部分</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7358114" cy="5324535"/>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namespace </a:t>
            </a:r>
            <a:r>
              <a:rPr lang="en-US" altLang="zh-CN" sz="2000" dirty="0" err="1" smtClean="0">
                <a:ea typeface="楷体" panose="02010609060101010101" pitchFamily="49" charset="-122"/>
                <a:cs typeface="Times New Roman" panose="02020603050405020304" pitchFamily="18" charset="0"/>
              </a:rPr>
              <a:t>proj1_1</a:t>
            </a:r>
            <a:endParaRPr lang="en-US" altLang="zh-CN" sz="2000" dirty="0" smtClean="0">
              <a:ea typeface="楷体" panose="02010609060101010101" pitchFamily="49" charset="-122"/>
              <a:cs typeface="Times New Roman" panose="02020603050405020304" pitchFamily="18" charset="0"/>
            </a:endParaRPr>
          </a:p>
          <a:p>
            <a:r>
              <a:rPr lang="en-US" altLang="zh-CN" sz="2000" dirty="0" smtClean="0">
                <a:ea typeface="楷体" panose="02010609060101010101" pitchFamily="49" charset="-122"/>
                <a:cs typeface="Times New Roman" panose="02020603050405020304" pitchFamily="18" charset="0"/>
              </a:rPr>
              <a:t>{</a:t>
            </a:r>
            <a:endParaRPr lang="en-US" altLang="zh-CN" sz="2000" dirty="0" smtClean="0">
              <a:ea typeface="楷体" panose="02010609060101010101" pitchFamily="49" charset="-122"/>
              <a:cs typeface="Times New Roman" panose="02020603050405020304" pitchFamily="18" charset="0"/>
            </a:endParaRPr>
          </a:p>
          <a:p>
            <a:r>
              <a:rPr lang="en-US" altLang="zh-CN" sz="2000" dirty="0" smtClean="0">
                <a:ea typeface="楷体" panose="02010609060101010101" pitchFamily="49" charset="-122"/>
                <a:cs typeface="Times New Roman" panose="02020603050405020304" pitchFamily="18" charset="0"/>
              </a:rPr>
              <a:t>    class Program</a:t>
            </a:r>
            <a:endParaRPr lang="en-US" altLang="zh-CN" sz="2000" dirty="0" smtClean="0">
              <a:ea typeface="楷体" panose="02010609060101010101" pitchFamily="49" charset="-122"/>
              <a:cs typeface="Times New Roman" panose="02020603050405020304" pitchFamily="18" charset="0"/>
            </a:endParaRPr>
          </a:p>
          <a:p>
            <a:r>
              <a:rPr lang="zh-CN" altLang="en-US" sz="2000" dirty="0" smtClean="0">
                <a:ea typeface="楷体" panose="02010609060101010101" pitchFamily="49" charset="-122"/>
                <a:cs typeface="Times New Roman" panose="02020603050405020304" pitchFamily="18" charset="0"/>
              </a:rPr>
              <a:t>    </a:t>
            </a:r>
            <a:r>
              <a:rPr lang="en-US" altLang="zh-CN" sz="2000" dirty="0" smtClean="0">
                <a:ea typeface="楷体" panose="02010609060101010101" pitchFamily="49" charset="-122"/>
                <a:cs typeface="Times New Roman" panose="02020603050405020304" pitchFamily="18" charset="0"/>
              </a:rPr>
              <a:t>{</a:t>
            </a:r>
            <a:endParaRPr lang="en-US" altLang="zh-CN" sz="2000" dirty="0" smtClean="0">
              <a:ea typeface="楷体" panose="02010609060101010101" pitchFamily="49" charset="-122"/>
              <a:cs typeface="Times New Roman" panose="02020603050405020304" pitchFamily="18" charset="0"/>
            </a:endParaRPr>
          </a:p>
          <a:p>
            <a:r>
              <a:rPr lang="en-US" altLang="zh-CN" sz="2000" dirty="0" smtClean="0">
                <a:ea typeface="楷体" panose="02010609060101010101" pitchFamily="49" charset="-122"/>
                <a:cs typeface="Times New Roman" panose="02020603050405020304" pitchFamily="18" charset="0"/>
              </a:rPr>
              <a:t>        static void Main(string[] </a:t>
            </a:r>
            <a:r>
              <a:rPr lang="en-US" altLang="zh-CN" sz="2000" dirty="0" err="1" smtClean="0">
                <a:ea typeface="楷体" panose="02010609060101010101" pitchFamily="49" charset="-122"/>
                <a:cs typeface="Times New Roman" panose="02020603050405020304" pitchFamily="18" charset="0"/>
              </a:rPr>
              <a:t>args</a:t>
            </a:r>
            <a:r>
              <a:rPr lang="en-US" altLang="zh-CN" sz="2000" dirty="0" smtClean="0">
                <a:ea typeface="楷体" panose="02010609060101010101" pitchFamily="49" charset="-122"/>
                <a:cs typeface="Times New Roman" panose="02020603050405020304" pitchFamily="18" charset="0"/>
              </a:rPr>
              <a:t>)</a:t>
            </a:r>
            <a:endParaRPr lang="en-US" altLang="zh-CN" sz="2000" dirty="0" smtClean="0">
              <a:ea typeface="楷体" panose="02010609060101010101" pitchFamily="49" charset="-122"/>
              <a:cs typeface="Times New Roman" panose="02020603050405020304" pitchFamily="18" charset="0"/>
            </a:endParaRPr>
          </a:p>
          <a:p>
            <a:r>
              <a:rPr lang="zh-CN" altLang="en-US" sz="2000" dirty="0" smtClean="0">
                <a:ea typeface="楷体" panose="02010609060101010101" pitchFamily="49" charset="-122"/>
                <a:cs typeface="Times New Roman" panose="02020603050405020304" pitchFamily="18" charset="0"/>
              </a:rPr>
              <a:t>        </a:t>
            </a:r>
            <a:r>
              <a:rPr lang="en-US" altLang="zh-CN" sz="2000" dirty="0" smtClean="0">
                <a:ea typeface="楷体" panose="02010609060101010101" pitchFamily="49" charset="-122"/>
                <a:cs typeface="Times New Roman" panose="02020603050405020304" pitchFamily="18" charset="0"/>
              </a:rPr>
              <a:t>{</a:t>
            </a:r>
            <a:endParaRPr lang="en-US" altLang="zh-CN" sz="2000" dirty="0" smtClean="0">
              <a:ea typeface="楷体" panose="02010609060101010101" pitchFamily="49" charset="-122"/>
              <a:cs typeface="Times New Roman" panose="02020603050405020304" pitchFamily="18" charset="0"/>
            </a:endParaRPr>
          </a:p>
          <a:p>
            <a:r>
              <a:rPr lang="en-US" altLang="zh-CN" sz="2000" dirty="0" smtClean="0">
                <a:ea typeface="楷体" panose="02010609060101010101" pitchFamily="49" charset="-122"/>
                <a:cs typeface="Times New Roman" panose="02020603050405020304" pitchFamily="18" charset="0"/>
              </a:rPr>
              <a:t>            </a:t>
            </a:r>
            <a:r>
              <a:rPr lang="en-US" altLang="zh-CN" sz="2000" dirty="0" err="1" smtClean="0">
                <a:solidFill>
                  <a:srgbClr val="336600"/>
                </a:solidFill>
                <a:ea typeface="楷体" panose="02010609060101010101" pitchFamily="49" charset="-122"/>
                <a:cs typeface="Times New Roman" panose="02020603050405020304" pitchFamily="18" charset="0"/>
              </a:rPr>
              <a:t>int</a:t>
            </a:r>
            <a:r>
              <a:rPr lang="en-US" altLang="zh-CN" sz="2000" dirty="0" smtClean="0">
                <a:solidFill>
                  <a:srgbClr val="336600"/>
                </a:solidFill>
                <a:ea typeface="楷体" panose="02010609060101010101" pitchFamily="49" charset="-122"/>
                <a:cs typeface="Times New Roman" panose="02020603050405020304" pitchFamily="18" charset="0"/>
              </a:rPr>
              <a:t> a, b, c; //</a:t>
            </a:r>
            <a:r>
              <a:rPr lang="zh-CN" altLang="en-US" sz="2000" dirty="0" smtClean="0">
                <a:solidFill>
                  <a:srgbClr val="336600"/>
                </a:solidFill>
                <a:ea typeface="楷体" panose="02010609060101010101" pitchFamily="49" charset="-122"/>
                <a:cs typeface="Times New Roman" panose="02020603050405020304" pitchFamily="18" charset="0"/>
              </a:rPr>
              <a:t>定义变量</a:t>
            </a:r>
            <a:endParaRPr lang="zh-CN" altLang="en-US" sz="2000" dirty="0" smtClean="0">
              <a:solidFill>
                <a:srgbClr val="336600"/>
              </a:solidFill>
              <a:ea typeface="楷体" panose="02010609060101010101" pitchFamily="49" charset="-122"/>
              <a:cs typeface="Times New Roman" panose="02020603050405020304" pitchFamily="18" charset="0"/>
            </a:endParaRPr>
          </a:p>
          <a:p>
            <a:r>
              <a:rPr lang="en-US" altLang="zh-CN" sz="2000" dirty="0" smtClean="0">
                <a:solidFill>
                  <a:srgbClr val="336600"/>
                </a:solidFill>
                <a:ea typeface="楷体" panose="02010609060101010101" pitchFamily="49" charset="-122"/>
                <a:cs typeface="Times New Roman" panose="02020603050405020304" pitchFamily="18" charset="0"/>
              </a:rPr>
              <a:t>            </a:t>
            </a:r>
            <a:r>
              <a:rPr lang="en-US" altLang="zh-CN" sz="2000" dirty="0" err="1" smtClean="0">
                <a:solidFill>
                  <a:srgbClr val="336600"/>
                </a:solidFill>
                <a:ea typeface="楷体" panose="02010609060101010101" pitchFamily="49" charset="-122"/>
                <a:cs typeface="Times New Roman" panose="02020603050405020304" pitchFamily="18" charset="0"/>
              </a:rPr>
              <a:t>Console.Write</a:t>
            </a:r>
            <a:r>
              <a:rPr lang="en-US" altLang="zh-CN" sz="2000" dirty="0" smtClean="0">
                <a:solidFill>
                  <a:srgbClr val="336600"/>
                </a:solidFill>
                <a:ea typeface="楷体" panose="02010609060101010101" pitchFamily="49" charset="-122"/>
                <a:cs typeface="Times New Roman" panose="02020603050405020304" pitchFamily="18" charset="0"/>
              </a:rPr>
              <a:t>("a:");//</a:t>
            </a:r>
            <a:r>
              <a:rPr lang="zh-CN" altLang="en-US" sz="2000" dirty="0" smtClean="0">
                <a:solidFill>
                  <a:srgbClr val="336600"/>
                </a:solidFill>
                <a:ea typeface="楷体" panose="02010609060101010101" pitchFamily="49" charset="-122"/>
                <a:cs typeface="Times New Roman" panose="02020603050405020304" pitchFamily="18" charset="0"/>
              </a:rPr>
              <a:t>输出屏幕提示信息</a:t>
            </a:r>
            <a:endParaRPr lang="zh-CN" altLang="en-US" sz="2000" dirty="0" smtClean="0">
              <a:solidFill>
                <a:srgbClr val="336600"/>
              </a:solidFill>
              <a:ea typeface="楷体" panose="02010609060101010101" pitchFamily="49" charset="-122"/>
              <a:cs typeface="Times New Roman" panose="02020603050405020304" pitchFamily="18" charset="0"/>
            </a:endParaRPr>
          </a:p>
          <a:p>
            <a:r>
              <a:rPr lang="en-US" altLang="zh-CN" sz="2000" dirty="0" smtClean="0">
                <a:solidFill>
                  <a:srgbClr val="336600"/>
                </a:solidFill>
                <a:ea typeface="楷体" panose="02010609060101010101" pitchFamily="49" charset="-122"/>
                <a:cs typeface="Times New Roman" panose="02020603050405020304" pitchFamily="18" charset="0"/>
              </a:rPr>
              <a:t>            a = </a:t>
            </a:r>
            <a:r>
              <a:rPr lang="en-US" altLang="zh-CN" sz="2000" dirty="0" err="1" smtClean="0">
                <a:solidFill>
                  <a:srgbClr val="336600"/>
                </a:solidFill>
                <a:ea typeface="楷体" panose="02010609060101010101" pitchFamily="49" charset="-122"/>
                <a:cs typeface="Times New Roman" panose="02020603050405020304" pitchFamily="18" charset="0"/>
              </a:rPr>
              <a:t>int.Parse</a:t>
            </a:r>
            <a:r>
              <a:rPr lang="en-US" altLang="zh-CN" sz="2000" dirty="0" smtClean="0">
                <a:solidFill>
                  <a:srgbClr val="336600"/>
                </a:solidFill>
                <a:ea typeface="楷体" panose="02010609060101010101" pitchFamily="49" charset="-122"/>
                <a:cs typeface="Times New Roman" panose="02020603050405020304" pitchFamily="18" charset="0"/>
              </a:rPr>
              <a:t>(</a:t>
            </a:r>
            <a:r>
              <a:rPr lang="en-US" altLang="zh-CN" sz="2000" dirty="0" err="1" smtClean="0">
                <a:solidFill>
                  <a:srgbClr val="336600"/>
                </a:solidFill>
                <a:ea typeface="楷体" panose="02010609060101010101" pitchFamily="49" charset="-122"/>
                <a:cs typeface="Times New Roman" panose="02020603050405020304" pitchFamily="18" charset="0"/>
              </a:rPr>
              <a:t>Console.ReadLine</a:t>
            </a:r>
            <a:r>
              <a:rPr lang="en-US" altLang="zh-CN" sz="2000" dirty="0" smtClean="0">
                <a:solidFill>
                  <a:srgbClr val="336600"/>
                </a:solidFill>
                <a:ea typeface="楷体" panose="02010609060101010101" pitchFamily="49" charset="-122"/>
                <a:cs typeface="Times New Roman" panose="02020603050405020304" pitchFamily="18" charset="0"/>
              </a:rPr>
              <a:t>());//</a:t>
            </a:r>
            <a:r>
              <a:rPr lang="zh-CN" altLang="en-US" sz="2000" dirty="0" smtClean="0">
                <a:solidFill>
                  <a:srgbClr val="336600"/>
                </a:solidFill>
                <a:ea typeface="楷体" panose="02010609060101010101" pitchFamily="49" charset="-122"/>
                <a:cs typeface="Times New Roman" panose="02020603050405020304" pitchFamily="18" charset="0"/>
              </a:rPr>
              <a:t>从键盘获取字符串并转换成整数</a:t>
            </a:r>
            <a:endParaRPr lang="zh-CN" altLang="en-US" sz="2000" dirty="0" smtClean="0">
              <a:solidFill>
                <a:srgbClr val="336600"/>
              </a:solidFill>
              <a:ea typeface="楷体" panose="02010609060101010101" pitchFamily="49" charset="-122"/>
              <a:cs typeface="Times New Roman" panose="02020603050405020304" pitchFamily="18" charset="0"/>
            </a:endParaRPr>
          </a:p>
          <a:p>
            <a:r>
              <a:rPr lang="en-US" altLang="zh-CN" sz="2000" dirty="0" smtClean="0">
                <a:solidFill>
                  <a:srgbClr val="336600"/>
                </a:solidFill>
                <a:ea typeface="楷体" panose="02010609060101010101" pitchFamily="49" charset="-122"/>
                <a:cs typeface="Times New Roman" panose="02020603050405020304" pitchFamily="18" charset="0"/>
              </a:rPr>
              <a:t>            </a:t>
            </a:r>
            <a:r>
              <a:rPr lang="en-US" altLang="zh-CN" sz="2000" dirty="0" err="1" smtClean="0">
                <a:solidFill>
                  <a:srgbClr val="336600"/>
                </a:solidFill>
                <a:ea typeface="楷体" panose="02010609060101010101" pitchFamily="49" charset="-122"/>
                <a:cs typeface="Times New Roman" panose="02020603050405020304" pitchFamily="18" charset="0"/>
              </a:rPr>
              <a:t>Console.Write</a:t>
            </a:r>
            <a:r>
              <a:rPr lang="en-US" altLang="zh-CN" sz="2000" dirty="0" smtClean="0">
                <a:solidFill>
                  <a:srgbClr val="336600"/>
                </a:solidFill>
                <a:ea typeface="楷体" panose="02010609060101010101" pitchFamily="49" charset="-122"/>
                <a:cs typeface="Times New Roman" panose="02020603050405020304" pitchFamily="18" charset="0"/>
              </a:rPr>
              <a:t>("b:");</a:t>
            </a:r>
            <a:endParaRPr lang="en-US" altLang="zh-CN" sz="2000" dirty="0" smtClean="0">
              <a:solidFill>
                <a:srgbClr val="336600"/>
              </a:solidFill>
              <a:ea typeface="楷体" panose="02010609060101010101" pitchFamily="49" charset="-122"/>
              <a:cs typeface="Times New Roman" panose="02020603050405020304" pitchFamily="18" charset="0"/>
            </a:endParaRPr>
          </a:p>
          <a:p>
            <a:r>
              <a:rPr lang="en-US" altLang="zh-CN" sz="2000" dirty="0" smtClean="0">
                <a:solidFill>
                  <a:srgbClr val="336600"/>
                </a:solidFill>
                <a:ea typeface="楷体" panose="02010609060101010101" pitchFamily="49" charset="-122"/>
                <a:cs typeface="Times New Roman" panose="02020603050405020304" pitchFamily="18" charset="0"/>
              </a:rPr>
              <a:t>            b = </a:t>
            </a:r>
            <a:r>
              <a:rPr lang="en-US" altLang="zh-CN" sz="2000" dirty="0" err="1" smtClean="0">
                <a:solidFill>
                  <a:srgbClr val="336600"/>
                </a:solidFill>
                <a:ea typeface="楷体" panose="02010609060101010101" pitchFamily="49" charset="-122"/>
                <a:cs typeface="Times New Roman" panose="02020603050405020304" pitchFamily="18" charset="0"/>
              </a:rPr>
              <a:t>int.Parse</a:t>
            </a:r>
            <a:r>
              <a:rPr lang="en-US" altLang="zh-CN" sz="2000" dirty="0" smtClean="0">
                <a:solidFill>
                  <a:srgbClr val="336600"/>
                </a:solidFill>
                <a:ea typeface="楷体" panose="02010609060101010101" pitchFamily="49" charset="-122"/>
                <a:cs typeface="Times New Roman" panose="02020603050405020304" pitchFamily="18" charset="0"/>
              </a:rPr>
              <a:t>(</a:t>
            </a:r>
            <a:r>
              <a:rPr lang="en-US" altLang="zh-CN" sz="2000" dirty="0" err="1" smtClean="0">
                <a:solidFill>
                  <a:srgbClr val="336600"/>
                </a:solidFill>
                <a:ea typeface="楷体" panose="02010609060101010101" pitchFamily="49" charset="-122"/>
                <a:cs typeface="Times New Roman" panose="02020603050405020304" pitchFamily="18" charset="0"/>
              </a:rPr>
              <a:t>Console.ReadLine</a:t>
            </a:r>
            <a:r>
              <a:rPr lang="en-US" altLang="zh-CN" sz="2000" dirty="0" smtClean="0">
                <a:solidFill>
                  <a:srgbClr val="336600"/>
                </a:solidFill>
                <a:ea typeface="楷体" panose="02010609060101010101" pitchFamily="49" charset="-122"/>
                <a:cs typeface="Times New Roman" panose="02020603050405020304" pitchFamily="18" charset="0"/>
              </a:rPr>
              <a:t>());</a:t>
            </a:r>
            <a:endParaRPr lang="en-US" altLang="zh-CN" sz="2000" dirty="0" smtClean="0">
              <a:solidFill>
                <a:srgbClr val="336600"/>
              </a:solidFill>
              <a:ea typeface="楷体" panose="02010609060101010101" pitchFamily="49" charset="-122"/>
              <a:cs typeface="Times New Roman" panose="02020603050405020304" pitchFamily="18" charset="0"/>
            </a:endParaRPr>
          </a:p>
          <a:p>
            <a:r>
              <a:rPr lang="en-US" altLang="zh-CN" sz="2000" dirty="0" smtClean="0">
                <a:solidFill>
                  <a:srgbClr val="336600"/>
                </a:solidFill>
                <a:ea typeface="楷体" panose="02010609060101010101" pitchFamily="49" charset="-122"/>
                <a:cs typeface="Times New Roman" panose="02020603050405020304" pitchFamily="18" charset="0"/>
              </a:rPr>
              <a:t>            c = a + b;    //</a:t>
            </a:r>
            <a:r>
              <a:rPr lang="zh-CN" altLang="en-US" sz="2000" dirty="0" smtClean="0">
                <a:solidFill>
                  <a:srgbClr val="336600"/>
                </a:solidFill>
                <a:ea typeface="楷体" panose="02010609060101010101" pitchFamily="49" charset="-122"/>
                <a:cs typeface="Times New Roman" panose="02020603050405020304" pitchFamily="18" charset="0"/>
              </a:rPr>
              <a:t>加法运算</a:t>
            </a:r>
            <a:endParaRPr lang="zh-CN" altLang="en-US" sz="2000" dirty="0" smtClean="0">
              <a:solidFill>
                <a:srgbClr val="336600"/>
              </a:solidFill>
              <a:ea typeface="楷体" panose="02010609060101010101" pitchFamily="49" charset="-122"/>
              <a:cs typeface="Times New Roman" panose="02020603050405020304" pitchFamily="18" charset="0"/>
            </a:endParaRPr>
          </a:p>
          <a:p>
            <a:r>
              <a:rPr lang="en-US" altLang="zh-CN" sz="2000" dirty="0" smtClean="0">
                <a:solidFill>
                  <a:srgbClr val="336600"/>
                </a:solidFill>
                <a:ea typeface="楷体" panose="02010609060101010101" pitchFamily="49" charset="-122"/>
                <a:cs typeface="Times New Roman" panose="02020603050405020304" pitchFamily="18" charset="0"/>
              </a:rPr>
              <a:t>            </a:t>
            </a:r>
            <a:r>
              <a:rPr lang="en-US" altLang="zh-CN" sz="2000" dirty="0" err="1" smtClean="0">
                <a:solidFill>
                  <a:srgbClr val="336600"/>
                </a:solidFill>
                <a:ea typeface="楷体" panose="02010609060101010101" pitchFamily="49" charset="-122"/>
                <a:cs typeface="Times New Roman" panose="02020603050405020304" pitchFamily="18" charset="0"/>
              </a:rPr>
              <a:t>Console.WriteLine</a:t>
            </a:r>
            <a:r>
              <a:rPr lang="en-US" altLang="zh-CN" sz="2000" dirty="0" smtClean="0">
                <a:solidFill>
                  <a:srgbClr val="336600"/>
                </a:solidFill>
                <a:ea typeface="楷体" panose="02010609060101010101" pitchFamily="49" charset="-122"/>
                <a:cs typeface="Times New Roman" panose="02020603050405020304" pitchFamily="18" charset="0"/>
              </a:rPr>
              <a:t>(“</a:t>
            </a:r>
            <a:r>
              <a:rPr lang="en-US" altLang="zh-CN" sz="2000" dirty="0" err="1" smtClean="0">
                <a:solidFill>
                  <a:srgbClr val="336600"/>
                </a:solidFill>
                <a:ea typeface="楷体" panose="02010609060101010101" pitchFamily="49" charset="-122"/>
                <a:cs typeface="Times New Roman" panose="02020603050405020304" pitchFamily="18" charset="0"/>
              </a:rPr>
              <a:t>a+b</a:t>
            </a:r>
            <a:r>
              <a:rPr lang="en-US" altLang="zh-CN" sz="2000" dirty="0" smtClean="0">
                <a:solidFill>
                  <a:srgbClr val="336600"/>
                </a:solidFill>
                <a:ea typeface="楷体" panose="02010609060101010101" pitchFamily="49" charset="-122"/>
                <a:cs typeface="Times New Roman" panose="02020603050405020304" pitchFamily="18" charset="0"/>
              </a:rPr>
              <a:t>={0}”, c);//</a:t>
            </a:r>
            <a:r>
              <a:rPr lang="zh-CN" altLang="en-US" sz="2000" dirty="0" smtClean="0">
                <a:solidFill>
                  <a:srgbClr val="336600"/>
                </a:solidFill>
                <a:ea typeface="楷体" panose="02010609060101010101" pitchFamily="49" charset="-122"/>
                <a:cs typeface="Times New Roman" panose="02020603050405020304" pitchFamily="18" charset="0"/>
              </a:rPr>
              <a:t>输出结果</a:t>
            </a:r>
            <a:endParaRPr lang="zh-CN" altLang="en-US" sz="2000" dirty="0" smtClean="0">
              <a:solidFill>
                <a:srgbClr val="336600"/>
              </a:solidFill>
              <a:ea typeface="楷体" panose="02010609060101010101" pitchFamily="49" charset="-122"/>
              <a:cs typeface="Times New Roman" panose="02020603050405020304" pitchFamily="18" charset="0"/>
            </a:endParaRPr>
          </a:p>
          <a:p>
            <a:r>
              <a:rPr lang="zh-CN" altLang="en-US" sz="2000" dirty="0" smtClean="0">
                <a:ea typeface="楷体" panose="02010609060101010101" pitchFamily="49" charset="-122"/>
                <a:cs typeface="Times New Roman" panose="02020603050405020304" pitchFamily="18" charset="0"/>
              </a:rPr>
              <a:t>        </a:t>
            </a:r>
            <a:r>
              <a:rPr lang="en-US" altLang="zh-CN" sz="2000" dirty="0" smtClean="0">
                <a:ea typeface="楷体" panose="02010609060101010101" pitchFamily="49" charset="-122"/>
                <a:cs typeface="Times New Roman" panose="02020603050405020304" pitchFamily="18" charset="0"/>
              </a:rPr>
              <a:t>}</a:t>
            </a:r>
            <a:endParaRPr lang="en-US" altLang="zh-CN" sz="2000" dirty="0" smtClean="0">
              <a:ea typeface="楷体" panose="02010609060101010101" pitchFamily="49" charset="-122"/>
              <a:cs typeface="Times New Roman" panose="02020603050405020304" pitchFamily="18" charset="0"/>
            </a:endParaRPr>
          </a:p>
          <a:p>
            <a:r>
              <a:rPr lang="zh-CN" altLang="en-US" sz="2000" dirty="0" smtClean="0">
                <a:ea typeface="楷体" panose="02010609060101010101" pitchFamily="49" charset="-122"/>
                <a:cs typeface="Times New Roman" panose="02020603050405020304" pitchFamily="18" charset="0"/>
              </a:rPr>
              <a:t>    </a:t>
            </a:r>
            <a:r>
              <a:rPr lang="en-US" altLang="zh-CN" sz="2000" dirty="0" smtClean="0">
                <a:ea typeface="楷体" panose="02010609060101010101" pitchFamily="49" charset="-122"/>
                <a:cs typeface="Times New Roman" panose="02020603050405020304" pitchFamily="18" charset="0"/>
              </a:rPr>
              <a:t>}</a:t>
            </a:r>
            <a:endParaRPr lang="en-US" altLang="zh-CN" sz="2000" dirty="0" smtClean="0">
              <a:ea typeface="楷体" panose="02010609060101010101" pitchFamily="49" charset="-122"/>
              <a:cs typeface="Times New Roman" panose="02020603050405020304" pitchFamily="18" charset="0"/>
            </a:endParaRPr>
          </a:p>
          <a:p>
            <a:r>
              <a:rPr lang="en-US" altLang="zh-CN" sz="2000" dirty="0" smtClean="0">
                <a:ea typeface="楷体" panose="02010609060101010101" pitchFamily="49" charset="-122"/>
                <a:cs typeface="Times New Roman" panose="02020603050405020304" pitchFamily="18" charset="0"/>
              </a:rPr>
              <a:t>}</a:t>
            </a:r>
            <a:endParaRPr lang="zh-CN" altLang="en-US" sz="2000"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8143932" cy="4991751"/>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en-US" dirty="0" smtClean="0">
                <a:latin typeface="楷体" panose="02010609060101010101" pitchFamily="49" charset="-122"/>
                <a:ea typeface="楷体" panose="02010609060101010101" pitchFamily="49" charset="-122"/>
              </a:rPr>
              <a:t>2000</a:t>
            </a:r>
            <a:r>
              <a:rPr lang="zh-CN" altLang="en-US" dirty="0" smtClean="0">
                <a:latin typeface="楷体" panose="02010609060101010101" pitchFamily="49" charset="-122"/>
                <a:ea typeface="楷体" panose="02010609060101010101" pitchFamily="49" charset="-122"/>
              </a:rPr>
              <a:t>年</a:t>
            </a:r>
            <a:r>
              <a:rPr lang="en-US" dirty="0" smtClean="0">
                <a:latin typeface="楷体" panose="02010609060101010101" pitchFamily="49" charset="-122"/>
                <a:ea typeface="楷体" panose="02010609060101010101" pitchFamily="49" charset="-122"/>
              </a:rPr>
              <a:t>2</a:t>
            </a:r>
            <a:r>
              <a:rPr lang="zh-CN" altLang="en-US" dirty="0" smtClean="0">
                <a:latin typeface="楷体" panose="02010609060101010101" pitchFamily="49" charset="-122"/>
                <a:ea typeface="楷体" panose="02010609060101010101" pitchFamily="49" charset="-122"/>
              </a:rPr>
              <a:t>月，微软才正式将这种语言命名为</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（据说是因为</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开发小组的人员讨厌搜索引擎，因此把大部分搜索引擎无法识别的“</a:t>
            </a:r>
            <a:r>
              <a:rPr lang="en-US"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”字符作为该语言名字的一部分；还有一种说法是音乐中“</a:t>
            </a:r>
            <a:r>
              <a:rPr lang="en-US"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”是升调记号，表达了微软希望它在</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的基础上更上一层楼的美好愿望）。</a:t>
            </a:r>
            <a:r>
              <a:rPr lang="en-US" dirty="0" smtClean="0">
                <a:latin typeface="楷体" panose="02010609060101010101" pitchFamily="49" charset="-122"/>
                <a:ea typeface="楷体" panose="02010609060101010101" pitchFamily="49" charset="-122"/>
              </a:rPr>
              <a:t>2000</a:t>
            </a:r>
            <a:r>
              <a:rPr lang="zh-CN" altLang="en-US" dirty="0" smtClean="0">
                <a:latin typeface="楷体" panose="02010609060101010101" pitchFamily="49" charset="-122"/>
                <a:ea typeface="楷体" panose="02010609060101010101" pitchFamily="49" charset="-122"/>
              </a:rPr>
              <a:t>年</a:t>
            </a:r>
            <a:r>
              <a:rPr lang="en-US" dirty="0" smtClean="0">
                <a:latin typeface="楷体" panose="02010609060101010101" pitchFamily="49" charset="-122"/>
                <a:ea typeface="楷体" panose="02010609060101010101" pitchFamily="49" charset="-122"/>
              </a:rPr>
              <a:t>7</a:t>
            </a:r>
            <a:r>
              <a:rPr lang="zh-CN" altLang="en-US" dirty="0" smtClean="0">
                <a:latin typeface="楷体" panose="02010609060101010101" pitchFamily="49" charset="-122"/>
                <a:ea typeface="楷体" panose="02010609060101010101" pitchFamily="49" charset="-122"/>
              </a:rPr>
              <a:t>月，微软发布了</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的第一个预览版。</a:t>
            </a:r>
            <a:endParaRPr lang="zh-CN" altLang="en-US" dirty="0" smtClean="0">
              <a:latin typeface="楷体" panose="02010609060101010101" pitchFamily="49" charset="-122"/>
              <a:ea typeface="楷体" panose="02010609060101010101" pitchFamily="49" charset="-122"/>
            </a:endParaRPr>
          </a:p>
          <a:p>
            <a:pPr marL="457200" indent="-457200">
              <a:lnSpc>
                <a:spcPct val="150000"/>
              </a:lnSpc>
              <a:buFont typeface="Wingdings" panose="05000000000000000000" pitchFamily="2" charset="2"/>
              <a:buChar char="l"/>
            </a:pPr>
            <a:r>
              <a:rPr lang="en-US" dirty="0" smtClean="0">
                <a:latin typeface="楷体" panose="02010609060101010101" pitchFamily="49" charset="-122"/>
                <a:ea typeface="楷体" panose="02010609060101010101" pitchFamily="49" charset="-122"/>
              </a:rPr>
              <a:t>2002</a:t>
            </a:r>
            <a:r>
              <a:rPr lang="zh-CN" altLang="en-US" dirty="0" smtClean="0">
                <a:latin typeface="楷体" panose="02010609060101010101" pitchFamily="49" charset="-122"/>
                <a:ea typeface="楷体" panose="02010609060101010101" pitchFamily="49" charset="-122"/>
              </a:rPr>
              <a:t>年</a:t>
            </a:r>
            <a:r>
              <a:rPr lang="en-US" dirty="0" smtClean="0">
                <a:latin typeface="楷体" panose="02010609060101010101" pitchFamily="49" charset="-122"/>
                <a:ea typeface="楷体" panose="02010609060101010101" pitchFamily="49" charset="-122"/>
              </a:rPr>
              <a:t>2</a:t>
            </a:r>
            <a:r>
              <a:rPr lang="zh-CN" altLang="en-US" dirty="0" smtClean="0">
                <a:latin typeface="楷体" panose="02010609060101010101" pitchFamily="49" charset="-122"/>
                <a:ea typeface="楷体" panose="02010609060101010101" pitchFamily="49" charset="-122"/>
              </a:rPr>
              <a:t>月，微软发布了</a:t>
            </a:r>
            <a:r>
              <a:rPr lang="en-US" dirty="0" smtClean="0">
                <a:latin typeface="楷体" panose="02010609060101010101" pitchFamily="49" charset="-122"/>
                <a:ea typeface="楷体" panose="02010609060101010101" pitchFamily="49" charset="-122"/>
              </a:rPr>
              <a:t>.NET Framework</a:t>
            </a:r>
            <a:r>
              <a:rPr lang="zh-CN" altLang="en-US" dirty="0" smtClean="0">
                <a:latin typeface="楷体" panose="02010609060101010101" pitchFamily="49" charset="-122"/>
                <a:ea typeface="楷体" panose="02010609060101010101" pitchFamily="49" charset="-122"/>
              </a:rPr>
              <a:t>开发平台</a:t>
            </a:r>
            <a:r>
              <a:rPr lang="en-US" dirty="0" smtClean="0">
                <a:latin typeface="楷体" panose="02010609060101010101" pitchFamily="49" charset="-122"/>
                <a:ea typeface="楷体" panose="02010609060101010101" pitchFamily="49" charset="-122"/>
              </a:rPr>
              <a:t>Visual Studio .NET 2002</a:t>
            </a:r>
            <a:r>
              <a:rPr lang="zh-CN" altLang="en-US" dirty="0" smtClean="0">
                <a:latin typeface="楷体" panose="02010609060101010101" pitchFamily="49" charset="-122"/>
                <a:ea typeface="楷体" panose="02010609060101010101" pitchFamily="49" charset="-122"/>
              </a:rPr>
              <a:t>和</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语言的第一个正式版</a:t>
            </a:r>
            <a:r>
              <a:rPr lang="en-US" dirty="0" err="1" smtClean="0">
                <a:latin typeface="楷体" panose="02010609060101010101" pitchFamily="49" charset="-122"/>
                <a:ea typeface="楷体" panose="02010609060101010101" pitchFamily="49" charset="-122"/>
              </a:rPr>
              <a:t>C#1.0</a:t>
            </a:r>
            <a:r>
              <a:rPr lang="zh-CN" altLang="en-US"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14422"/>
            <a:ext cx="8215370" cy="2308324"/>
          </a:xfrm>
          <a:prstGeom prst="rect">
            <a:avLst/>
          </a:prstGeom>
          <a:noFill/>
        </p:spPr>
        <p:txBody>
          <a:bodyPr wrap="square" rtlCol="0">
            <a:spAutoFit/>
          </a:bodyPr>
          <a:lstStyle/>
          <a:p>
            <a:pPr>
              <a:lnSpc>
                <a:spcPct val="150000"/>
              </a:lnSpc>
            </a:pPr>
            <a:r>
              <a:rPr lang="zh-CN" altLang="en-US" dirty="0" smtClean="0">
                <a:ea typeface="楷体" panose="02010609060101010101" pitchFamily="49" charset="-122"/>
                <a:cs typeface="Times New Roman" panose="02020603050405020304" pitchFamily="18" charset="0"/>
              </a:rPr>
              <a:t>        </a:t>
            </a:r>
            <a:r>
              <a:rPr lang="zh-CN" altLang="en-US" dirty="0" smtClean="0">
                <a:solidFill>
                  <a:srgbClr val="FF0000"/>
                </a:solidFill>
                <a:ea typeface="楷体" panose="02010609060101010101" pitchFamily="49" charset="-122"/>
                <a:cs typeface="Times New Roman" panose="02020603050405020304" pitchFamily="18" charset="0"/>
              </a:rPr>
              <a:t>说明：</a:t>
            </a:r>
            <a:r>
              <a:rPr lang="zh-CN" altLang="en-US" dirty="0" smtClean="0">
                <a:ea typeface="楷体" panose="02010609060101010101" pitchFamily="49" charset="-122"/>
                <a:cs typeface="Times New Roman" panose="02020603050405020304" pitchFamily="18" charset="0"/>
              </a:rPr>
              <a:t>如果按</a:t>
            </a:r>
            <a:r>
              <a:rPr lang="en-US" dirty="0" err="1" smtClean="0">
                <a:ea typeface="楷体" panose="02010609060101010101" pitchFamily="49" charset="-122"/>
                <a:cs typeface="Times New Roman" panose="02020603050405020304" pitchFamily="18" charset="0"/>
              </a:rPr>
              <a:t>F5</a:t>
            </a:r>
            <a:r>
              <a:rPr lang="zh-CN" altLang="en-US" dirty="0" smtClean="0">
                <a:ea typeface="楷体" panose="02010609060101010101" pitchFamily="49" charset="-122"/>
                <a:cs typeface="Times New Roman" panose="02020603050405020304" pitchFamily="18" charset="0"/>
              </a:rPr>
              <a:t>和单击工具栏的</a:t>
            </a:r>
            <a:r>
              <a:rPr lang="en-US"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按钮运行程序，会发现程序执行完后没有停顿，可在</a:t>
            </a:r>
            <a:r>
              <a:rPr lang="en-US" dirty="0" smtClean="0">
                <a:ea typeface="楷体" panose="02010609060101010101" pitchFamily="49" charset="-122"/>
                <a:cs typeface="Times New Roman" panose="02020603050405020304" pitchFamily="18" charset="0"/>
              </a:rPr>
              <a:t>Main</a:t>
            </a:r>
            <a:r>
              <a:rPr lang="zh-CN" altLang="en-US" dirty="0" smtClean="0">
                <a:ea typeface="楷体" panose="02010609060101010101" pitchFamily="49" charset="-122"/>
                <a:cs typeface="Times New Roman" panose="02020603050405020304" pitchFamily="18" charset="0"/>
              </a:rPr>
              <a:t>方法最后加上</a:t>
            </a:r>
            <a:r>
              <a:rPr lang="en-US" dirty="0" err="1" smtClean="0">
                <a:ea typeface="楷体" panose="02010609060101010101" pitchFamily="49" charset="-122"/>
                <a:cs typeface="Times New Roman" panose="02020603050405020304" pitchFamily="18" charset="0"/>
              </a:rPr>
              <a:t>Console.ReadKey</a:t>
            </a:r>
            <a:r>
              <a:rPr lang="en-US" dirty="0" smtClean="0">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语句。而按</a:t>
            </a:r>
            <a:r>
              <a:rPr lang="en-US" dirty="0" err="1" smtClean="0">
                <a:ea typeface="楷体" panose="02010609060101010101" pitchFamily="49" charset="-122"/>
                <a:cs typeface="Times New Roman" panose="02020603050405020304" pitchFamily="18" charset="0"/>
              </a:rPr>
              <a:t>Ctrl+F5</a:t>
            </a:r>
            <a:r>
              <a:rPr lang="zh-CN" altLang="en-US" dirty="0" smtClean="0">
                <a:ea typeface="楷体" panose="02010609060101010101" pitchFamily="49" charset="-122"/>
                <a:cs typeface="Times New Roman" panose="02020603050405020304" pitchFamily="18" charset="0"/>
              </a:rPr>
              <a:t>键程序执行完后会自动停顿。</a:t>
            </a:r>
            <a:endParaRPr lang="zh-CN" altLang="en-US" dirty="0">
              <a:ea typeface="楷体" panose="02010609060101010101" pitchFamily="49" charset="-122"/>
              <a:cs typeface="Times New Roman" panose="02020603050405020304" pitchFamily="18" charset="0"/>
            </a:endParaRPr>
          </a:p>
        </p:txBody>
      </p:sp>
      <p:pic>
        <p:nvPicPr>
          <p:cNvPr id="5" name="图片 4"/>
          <p:cNvPicPr/>
          <p:nvPr/>
        </p:nvPicPr>
        <p:blipFill>
          <a:blip r:embed="rId1"/>
          <a:srcRect/>
          <a:stretch>
            <a:fillRect/>
          </a:stretch>
        </p:blipFill>
        <p:spPr bwMode="auto">
          <a:xfrm>
            <a:off x="5715008" y="1357298"/>
            <a:ext cx="762031" cy="365816"/>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71480"/>
            <a:ext cx="307183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anose="02010609060101010101" pitchFamily="49" charset="-122"/>
                <a:ea typeface="黑体" panose="02010609060101010101" pitchFamily="49" charset="-122"/>
              </a:rPr>
              <a:t>1.5.2 </a:t>
            </a:r>
            <a:r>
              <a:rPr lang="zh-CN" altLang="en-US" sz="2800" dirty="0" smtClean="0">
                <a:solidFill>
                  <a:srgbClr val="FF0000"/>
                </a:solidFill>
                <a:latin typeface="黑体" panose="02010609060101010101" pitchFamily="49" charset="-122"/>
                <a:ea typeface="黑体" panose="02010609060101010101" pitchFamily="49" charset="-122"/>
              </a:rPr>
              <a:t>项目构成</a:t>
            </a:r>
            <a:endParaRPr lang="zh-CN" altLang="en-US" sz="2800" dirty="0" smtClean="0">
              <a:solidFill>
                <a:srgbClr val="FF0000"/>
              </a:solidFill>
              <a:latin typeface="黑体" panose="02010609060101010101" pitchFamily="49" charset="-122"/>
              <a:ea typeface="黑体" panose="02010609060101010101" pitchFamily="49" charset="-122"/>
            </a:endParaRPr>
          </a:p>
        </p:txBody>
      </p:sp>
      <p:sp>
        <p:nvSpPr>
          <p:cNvPr id="3" name="TextBox 2"/>
          <p:cNvSpPr txBox="1"/>
          <p:nvPr/>
        </p:nvSpPr>
        <p:spPr>
          <a:xfrm>
            <a:off x="642910" y="1500174"/>
            <a:ext cx="7786742" cy="461665"/>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在解决方案资源管理器中指出了</a:t>
            </a:r>
            <a:r>
              <a:rPr lang="en-US" dirty="0" err="1" smtClean="0">
                <a:latin typeface="楷体" panose="02010609060101010101" pitchFamily="49" charset="-122"/>
                <a:ea typeface="楷体" panose="02010609060101010101" pitchFamily="49" charset="-122"/>
              </a:rPr>
              <a:t>proj1</a:t>
            </a:r>
            <a:r>
              <a:rPr lang="en-US" dirty="0" smtClean="0">
                <a:latin typeface="楷体" panose="02010609060101010101" pitchFamily="49" charset="-122"/>
                <a:ea typeface="楷体" panose="02010609060101010101" pitchFamily="49" charset="-122"/>
              </a:rPr>
              <a:t>-1</a:t>
            </a:r>
            <a:r>
              <a:rPr lang="zh-CN" altLang="en-US" dirty="0" smtClean="0">
                <a:latin typeface="楷体" panose="02010609060101010101" pitchFamily="49" charset="-122"/>
                <a:ea typeface="楷体" panose="02010609060101010101" pitchFamily="49" charset="-122"/>
              </a:rPr>
              <a:t>项目的构成。</a:t>
            </a:r>
            <a:endParaRPr lang="zh-CN" altLang="en-US" dirty="0">
              <a:latin typeface="楷体" panose="02010609060101010101" pitchFamily="49" charset="-122"/>
              <a:ea typeface="楷体" panose="02010609060101010101" pitchFamily="49" charset="-122"/>
            </a:endParaRPr>
          </a:p>
        </p:txBody>
      </p:sp>
      <p:pic>
        <p:nvPicPr>
          <p:cNvPr id="164866" name="Picture 2"/>
          <p:cNvPicPr>
            <a:picLocks noChangeAspect="1" noChangeArrowheads="1"/>
          </p:cNvPicPr>
          <p:nvPr/>
        </p:nvPicPr>
        <p:blipFill>
          <a:blip r:embed="rId1"/>
          <a:srcRect/>
          <a:stretch>
            <a:fillRect/>
          </a:stretch>
        </p:blipFill>
        <p:spPr bwMode="auto">
          <a:xfrm>
            <a:off x="2000232" y="2428868"/>
            <a:ext cx="3872546"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80926"/>
            <a:ext cx="4786346" cy="461665"/>
          </a:xfrm>
          <a:prstGeom prst="rect">
            <a:avLst/>
          </a:prstGeom>
          <a:noFill/>
        </p:spPr>
        <p:txBody>
          <a:bodyPr wrap="square" rtlCol="0">
            <a:spAutoFit/>
          </a:bodyPr>
          <a:lstStyle/>
          <a:p>
            <a:r>
              <a:rPr lang="en-US" dirty="0" smtClean="0">
                <a:solidFill>
                  <a:srgbClr val="FF0000"/>
                </a:solidFill>
                <a:latin typeface="楷体" panose="02010609060101010101" pitchFamily="49" charset="-122"/>
                <a:ea typeface="楷体" panose="02010609060101010101" pitchFamily="49" charset="-122"/>
              </a:rPr>
              <a:t>1. Properties</a:t>
            </a:r>
            <a:r>
              <a:rPr lang="zh-CN" altLang="en-US" dirty="0" smtClean="0">
                <a:solidFill>
                  <a:srgbClr val="FF0000"/>
                </a:solidFill>
                <a:latin typeface="楷体" panose="02010609060101010101" pitchFamily="49" charset="-122"/>
                <a:ea typeface="楷体" panose="02010609060101010101" pitchFamily="49" charset="-122"/>
              </a:rPr>
              <a:t>部分</a:t>
            </a:r>
            <a:endParaRPr lang="zh-CN" altLang="en-US" dirty="0" smtClean="0">
              <a:solidFill>
                <a:srgbClr val="FF0000"/>
              </a:solidFill>
              <a:latin typeface="楷体" panose="02010609060101010101" pitchFamily="49" charset="-122"/>
              <a:ea typeface="楷体" panose="02010609060101010101" pitchFamily="49" charset="-122"/>
            </a:endParaRPr>
          </a:p>
        </p:txBody>
      </p:sp>
      <p:sp>
        <p:nvSpPr>
          <p:cNvPr id="3" name="TextBox 2"/>
          <p:cNvSpPr txBox="1"/>
          <p:nvPr/>
        </p:nvSpPr>
        <p:spPr>
          <a:xfrm>
            <a:off x="642910" y="638116"/>
            <a:ext cx="8072494" cy="2862322"/>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其中只有一个名称为</a:t>
            </a:r>
            <a:r>
              <a:rPr lang="en-US" dirty="0" err="1" smtClean="0">
                <a:latin typeface="楷体" panose="02010609060101010101" pitchFamily="49" charset="-122"/>
                <a:ea typeface="楷体" panose="02010609060101010101" pitchFamily="49" charset="-122"/>
              </a:rPr>
              <a:t>AssemblyInfo.cs</a:t>
            </a:r>
            <a:r>
              <a:rPr lang="zh-CN" altLang="en-US" dirty="0" smtClean="0">
                <a:latin typeface="楷体" panose="02010609060101010101" pitchFamily="49" charset="-122"/>
                <a:ea typeface="楷体" panose="02010609060101010101" pitchFamily="49" charset="-122"/>
              </a:rPr>
              <a:t>的</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文件（所有</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程序文件的默认扩展名为</a:t>
            </a:r>
            <a:r>
              <a:rPr lang="en-US" dirty="0" smtClean="0">
                <a:latin typeface="楷体" panose="02010609060101010101" pitchFamily="49" charset="-122"/>
                <a:ea typeface="楷体" panose="02010609060101010101" pitchFamily="49" charset="-122"/>
              </a:rPr>
              <a:t>.</a:t>
            </a:r>
            <a:r>
              <a:rPr lang="en-US" dirty="0" err="1" smtClean="0">
                <a:latin typeface="楷体" panose="02010609060101010101" pitchFamily="49" charset="-122"/>
                <a:ea typeface="楷体" panose="02010609060101010101" pitchFamily="49" charset="-122"/>
              </a:rPr>
              <a:t>cs</a:t>
            </a:r>
            <a:r>
              <a:rPr lang="zh-CN" altLang="en-US" dirty="0" smtClean="0">
                <a:latin typeface="楷体" panose="02010609060101010101" pitchFamily="49" charset="-122"/>
                <a:ea typeface="楷体" panose="02010609060101010101" pitchFamily="49" charset="-122"/>
              </a:rPr>
              <a:t>），它的位置是“</a:t>
            </a:r>
            <a:r>
              <a:rPr lang="en-US" dirty="0" err="1" smtClean="0">
                <a:latin typeface="楷体" panose="02010609060101010101" pitchFamily="49" charset="-122"/>
                <a:ea typeface="楷体" panose="02010609060101010101" pitchFamily="49" charset="-122"/>
              </a:rPr>
              <a:t>D:\C#</a:t>
            </a:r>
            <a:r>
              <a:rPr lang="zh-CN" altLang="en-US" dirty="0" smtClean="0">
                <a:latin typeface="楷体" panose="02010609060101010101" pitchFamily="49" charset="-122"/>
                <a:ea typeface="楷体" panose="02010609060101010101" pitchFamily="49" charset="-122"/>
              </a:rPr>
              <a:t>程序</a:t>
            </a:r>
            <a:r>
              <a:rPr lang="en-US" dirty="0" smtClean="0">
                <a:latin typeface="楷体" panose="02010609060101010101" pitchFamily="49" charset="-122"/>
                <a:ea typeface="楷体" panose="02010609060101010101" pitchFamily="49" charset="-122"/>
              </a:rPr>
              <a:t>\</a:t>
            </a:r>
            <a:r>
              <a:rPr lang="en-US" dirty="0" err="1" smtClean="0">
                <a:latin typeface="楷体" panose="02010609060101010101" pitchFamily="49" charset="-122"/>
                <a:ea typeface="楷体" panose="02010609060101010101" pitchFamily="49" charset="-122"/>
              </a:rPr>
              <a:t>ch1</a:t>
            </a:r>
            <a:r>
              <a:rPr lang="en-US" dirty="0" smtClean="0">
                <a:latin typeface="楷体" panose="02010609060101010101" pitchFamily="49" charset="-122"/>
                <a:ea typeface="楷体" panose="02010609060101010101" pitchFamily="49" charset="-122"/>
              </a:rPr>
              <a:t>\</a:t>
            </a:r>
            <a:r>
              <a:rPr lang="en-US" dirty="0" err="1" smtClean="0">
                <a:latin typeface="楷体" panose="02010609060101010101" pitchFamily="49" charset="-122"/>
                <a:ea typeface="楷体" panose="02010609060101010101" pitchFamily="49" charset="-122"/>
              </a:rPr>
              <a:t>proj1</a:t>
            </a:r>
            <a:r>
              <a:rPr lang="en-US" dirty="0" smtClean="0">
                <a:latin typeface="楷体" panose="02010609060101010101" pitchFamily="49" charset="-122"/>
                <a:ea typeface="楷体" panose="02010609060101010101" pitchFamily="49" charset="-122"/>
              </a:rPr>
              <a:t>-1\</a:t>
            </a:r>
            <a:r>
              <a:rPr lang="en-US" dirty="0" err="1" smtClean="0">
                <a:latin typeface="楷体" panose="02010609060101010101" pitchFamily="49" charset="-122"/>
                <a:ea typeface="楷体" panose="02010609060101010101" pitchFamily="49" charset="-122"/>
              </a:rPr>
              <a:t>proj1</a:t>
            </a:r>
            <a:r>
              <a:rPr lang="en-US" dirty="0" smtClean="0">
                <a:latin typeface="楷体" panose="02010609060101010101" pitchFamily="49" charset="-122"/>
                <a:ea typeface="楷体" panose="02010609060101010101" pitchFamily="49" charset="-122"/>
              </a:rPr>
              <a:t>-1\Properties\</a:t>
            </a:r>
            <a:r>
              <a:rPr lang="en-US" dirty="0" err="1" smtClean="0">
                <a:latin typeface="楷体" panose="02010609060101010101" pitchFamily="49" charset="-122"/>
                <a:ea typeface="楷体" panose="02010609060101010101" pitchFamily="49" charset="-122"/>
              </a:rPr>
              <a:t>AssemblyInfo.cs</a:t>
            </a:r>
            <a:r>
              <a:rPr lang="zh-CN" altLang="en-US" dirty="0" smtClean="0">
                <a:latin typeface="楷体" panose="02010609060101010101" pitchFamily="49" charset="-122"/>
                <a:ea typeface="楷体" panose="02010609060101010101" pitchFamily="49" charset="-122"/>
              </a:rPr>
              <a:t>”，用于保存程序集的信息，其中包含程序集版本号、说明和版权信息等。</a:t>
            </a:r>
            <a:endParaRPr lang="zh-CN" altLang="en-US" dirty="0">
              <a:latin typeface="楷体" panose="02010609060101010101" pitchFamily="49" charset="-122"/>
              <a:ea typeface="楷体" panose="02010609060101010101" pitchFamily="49" charset="-122"/>
            </a:endParaRPr>
          </a:p>
        </p:txBody>
      </p:sp>
      <p:pic>
        <p:nvPicPr>
          <p:cNvPr id="4" name="Picture 2"/>
          <p:cNvPicPr>
            <a:picLocks noChangeAspect="1" noChangeArrowheads="1"/>
          </p:cNvPicPr>
          <p:nvPr/>
        </p:nvPicPr>
        <p:blipFill>
          <a:blip r:embed="rId1"/>
          <a:srcRect/>
          <a:stretch>
            <a:fillRect/>
          </a:stretch>
        </p:blipFill>
        <p:spPr bwMode="auto">
          <a:xfrm>
            <a:off x="3500430" y="3000372"/>
            <a:ext cx="3872546" cy="2786082"/>
          </a:xfrm>
          <a:prstGeom prst="rect">
            <a:avLst/>
          </a:prstGeom>
          <a:noFill/>
          <a:ln w="9525">
            <a:noFill/>
            <a:miter lim="800000"/>
            <a:headEnd/>
            <a:tailEnd/>
          </a:ln>
          <a:effectLst/>
        </p:spPr>
      </p:pic>
      <p:sp>
        <p:nvSpPr>
          <p:cNvPr id="5" name="矩形 4"/>
          <p:cNvSpPr/>
          <p:nvPr/>
        </p:nvSpPr>
        <p:spPr bwMode="auto">
          <a:xfrm>
            <a:off x="3643306" y="4286256"/>
            <a:ext cx="1643074" cy="214314"/>
          </a:xfrm>
          <a:prstGeom prst="rect">
            <a:avLst/>
          </a:prstGeom>
          <a:noFill/>
          <a:ln w="222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4714908" cy="461665"/>
          </a:xfrm>
          <a:prstGeom prst="rect">
            <a:avLst/>
          </a:prstGeom>
          <a:noFill/>
        </p:spPr>
        <p:txBody>
          <a:bodyPr wrap="square" rtlCol="0">
            <a:spAutoFit/>
          </a:bodyPr>
          <a:lstStyle/>
          <a:p>
            <a:r>
              <a:rPr lang="en-US" dirty="0" smtClean="0">
                <a:solidFill>
                  <a:srgbClr val="FF0000"/>
                </a:solidFill>
                <a:latin typeface="楷体" panose="02010609060101010101" pitchFamily="49" charset="-122"/>
                <a:ea typeface="楷体" panose="02010609060101010101" pitchFamily="49" charset="-122"/>
              </a:rPr>
              <a:t>2. </a:t>
            </a:r>
            <a:r>
              <a:rPr lang="zh-CN" altLang="en-US" dirty="0" smtClean="0">
                <a:solidFill>
                  <a:srgbClr val="FF0000"/>
                </a:solidFill>
                <a:latin typeface="楷体" panose="02010609060101010101" pitchFamily="49" charset="-122"/>
                <a:ea typeface="楷体" panose="02010609060101010101" pitchFamily="49" charset="-122"/>
              </a:rPr>
              <a:t>引用部分</a:t>
            </a:r>
            <a:endParaRPr lang="zh-CN" altLang="en-US" dirty="0" smtClean="0">
              <a:solidFill>
                <a:srgbClr val="FF0000"/>
              </a:solidFill>
              <a:latin typeface="楷体" panose="02010609060101010101" pitchFamily="49" charset="-122"/>
              <a:ea typeface="楷体" panose="02010609060101010101" pitchFamily="49" charset="-122"/>
            </a:endParaRPr>
          </a:p>
        </p:txBody>
      </p:sp>
      <p:sp>
        <p:nvSpPr>
          <p:cNvPr id="3" name="TextBox 2"/>
          <p:cNvSpPr txBox="1"/>
          <p:nvPr/>
        </p:nvSpPr>
        <p:spPr>
          <a:xfrm>
            <a:off x="714348" y="1500174"/>
            <a:ext cx="8215370" cy="1200329"/>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指出程序的引用的命名空间，用户可以在此添加或移除命名空间。</a:t>
            </a:r>
            <a:endParaRPr lang="zh-CN" altLang="en-US" dirty="0" smtClean="0">
              <a:latin typeface="楷体" panose="02010609060101010101" pitchFamily="49" charset="-122"/>
              <a:ea typeface="楷体" panose="02010609060101010101" pitchFamily="49" charset="-122"/>
            </a:endParaRPr>
          </a:p>
        </p:txBody>
      </p:sp>
      <p:pic>
        <p:nvPicPr>
          <p:cNvPr id="4" name="Picture 2"/>
          <p:cNvPicPr>
            <a:picLocks noChangeAspect="1" noChangeArrowheads="1"/>
          </p:cNvPicPr>
          <p:nvPr/>
        </p:nvPicPr>
        <p:blipFill>
          <a:blip r:embed="rId1"/>
          <a:srcRect/>
          <a:stretch>
            <a:fillRect/>
          </a:stretch>
        </p:blipFill>
        <p:spPr bwMode="auto">
          <a:xfrm>
            <a:off x="3500430" y="2428868"/>
            <a:ext cx="3872546" cy="2786082"/>
          </a:xfrm>
          <a:prstGeom prst="rect">
            <a:avLst/>
          </a:prstGeom>
          <a:noFill/>
          <a:ln w="9525">
            <a:noFill/>
            <a:miter lim="800000"/>
            <a:headEnd/>
            <a:tailEnd/>
          </a:ln>
          <a:effectLst/>
        </p:spPr>
      </p:pic>
      <p:sp>
        <p:nvSpPr>
          <p:cNvPr id="5" name="矩形 4"/>
          <p:cNvSpPr/>
          <p:nvPr/>
        </p:nvSpPr>
        <p:spPr bwMode="auto">
          <a:xfrm>
            <a:off x="3643306" y="4130680"/>
            <a:ext cx="1643074" cy="214314"/>
          </a:xfrm>
          <a:prstGeom prst="rect">
            <a:avLst/>
          </a:prstGeom>
          <a:noFill/>
          <a:ln w="222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14159"/>
            <a:ext cx="7072362" cy="461665"/>
          </a:xfrm>
          <a:prstGeom prst="rect">
            <a:avLst/>
          </a:prstGeom>
          <a:noFill/>
        </p:spPr>
        <p:txBody>
          <a:bodyPr wrap="square" rtlCol="0">
            <a:spAutoFit/>
          </a:bodyPr>
          <a:lstStyle/>
          <a:p>
            <a:r>
              <a:rPr lang="en-US" dirty="0" smtClean="0">
                <a:solidFill>
                  <a:srgbClr val="FF0000"/>
                </a:solidFill>
                <a:latin typeface="楷体" panose="02010609060101010101" pitchFamily="49" charset="-122"/>
                <a:ea typeface="楷体" panose="02010609060101010101" pitchFamily="49" charset="-122"/>
              </a:rPr>
              <a:t>3. </a:t>
            </a:r>
            <a:r>
              <a:rPr lang="en-US" dirty="0" err="1" smtClean="0">
                <a:solidFill>
                  <a:srgbClr val="FF0000"/>
                </a:solidFill>
                <a:latin typeface="楷体" panose="02010609060101010101" pitchFamily="49" charset="-122"/>
                <a:ea typeface="楷体" panose="02010609060101010101" pitchFamily="49" charset="-122"/>
              </a:rPr>
              <a:t>Program.cs</a:t>
            </a:r>
            <a:r>
              <a:rPr lang="zh-CN" altLang="en-US" dirty="0" smtClean="0">
                <a:solidFill>
                  <a:srgbClr val="FF0000"/>
                </a:solidFill>
                <a:latin typeface="楷体" panose="02010609060101010101" pitchFamily="49" charset="-122"/>
                <a:ea typeface="楷体" panose="02010609060101010101" pitchFamily="49" charset="-122"/>
              </a:rPr>
              <a:t>部分</a:t>
            </a:r>
            <a:endParaRPr lang="zh-CN" altLang="en-US" dirty="0" smtClean="0">
              <a:solidFill>
                <a:srgbClr val="FF0000"/>
              </a:solidFill>
              <a:latin typeface="楷体" panose="02010609060101010101" pitchFamily="49" charset="-122"/>
              <a:ea typeface="楷体" panose="02010609060101010101" pitchFamily="49" charset="-122"/>
            </a:endParaRPr>
          </a:p>
        </p:txBody>
      </p:sp>
      <p:sp>
        <p:nvSpPr>
          <p:cNvPr id="3" name="TextBox 2"/>
          <p:cNvSpPr txBox="1"/>
          <p:nvPr/>
        </p:nvSpPr>
        <p:spPr>
          <a:xfrm>
            <a:off x="642910" y="1157101"/>
            <a:ext cx="8072494" cy="1200329"/>
          </a:xfrm>
          <a:prstGeom prst="rect">
            <a:avLst/>
          </a:prstGeom>
          <a:noFill/>
        </p:spPr>
        <p:txBody>
          <a:bodyPr wrap="square" rtlCol="0">
            <a:spAutoFit/>
          </a:bodyPr>
          <a:lstStyle/>
          <a:p>
            <a:pPr>
              <a:lnSpc>
                <a:spcPct val="150000"/>
              </a:lnSpc>
            </a:pPr>
            <a:r>
              <a:rPr lang="zh-CN" altLang="en-US" dirty="0" smtClean="0">
                <a:latin typeface="楷体" panose="02010609060101010101" pitchFamily="49" charset="-122"/>
                <a:ea typeface="楷体" panose="02010609060101010101" pitchFamily="49" charset="-122"/>
              </a:rPr>
              <a:t>    它是</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应用程序文件，包含前面介绍的</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源代码。用户可以双击它进入代码编辑窗口进行代码的编辑和修改。</a:t>
            </a:r>
            <a:endParaRPr lang="zh-CN" altLang="en-US" dirty="0" smtClean="0">
              <a:latin typeface="楷体" panose="02010609060101010101" pitchFamily="49" charset="-122"/>
              <a:ea typeface="楷体" panose="02010609060101010101" pitchFamily="49" charset="-122"/>
            </a:endParaRPr>
          </a:p>
        </p:txBody>
      </p:sp>
      <p:pic>
        <p:nvPicPr>
          <p:cNvPr id="4" name="Picture 2"/>
          <p:cNvPicPr>
            <a:picLocks noChangeAspect="1" noChangeArrowheads="1"/>
          </p:cNvPicPr>
          <p:nvPr/>
        </p:nvPicPr>
        <p:blipFill>
          <a:blip r:embed="rId1"/>
          <a:srcRect/>
          <a:stretch>
            <a:fillRect/>
          </a:stretch>
        </p:blipFill>
        <p:spPr bwMode="auto">
          <a:xfrm>
            <a:off x="3500430" y="2786058"/>
            <a:ext cx="3872546" cy="2786082"/>
          </a:xfrm>
          <a:prstGeom prst="rect">
            <a:avLst/>
          </a:prstGeom>
          <a:noFill/>
          <a:ln w="9525">
            <a:noFill/>
            <a:miter lim="800000"/>
            <a:headEnd/>
            <a:tailEnd/>
          </a:ln>
          <a:effectLst/>
        </p:spPr>
      </p:pic>
      <p:sp>
        <p:nvSpPr>
          <p:cNvPr id="5" name="矩形 4"/>
          <p:cNvSpPr/>
          <p:nvPr/>
        </p:nvSpPr>
        <p:spPr bwMode="auto">
          <a:xfrm>
            <a:off x="3643306" y="4916498"/>
            <a:ext cx="1643074" cy="214314"/>
          </a:xfrm>
          <a:prstGeom prst="rect">
            <a:avLst/>
          </a:prstGeom>
          <a:noFill/>
          <a:ln w="222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755650" y="285728"/>
            <a:ext cx="638811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anose="02010609060101010101" pitchFamily="49" charset="-122"/>
                <a:ea typeface="黑体" panose="02010609060101010101" pitchFamily="49" charset="-122"/>
              </a:rPr>
              <a:t>1.5.3  </a:t>
            </a:r>
            <a:r>
              <a:rPr lang="zh-CN" altLang="en-US" sz="2800" dirty="0" smtClean="0">
                <a:solidFill>
                  <a:srgbClr val="FF0000"/>
                </a:solidFill>
                <a:latin typeface="黑体" panose="02010609060101010101" pitchFamily="49" charset="-122"/>
                <a:ea typeface="黑体" panose="02010609060101010101" pitchFamily="49" charset="-122"/>
              </a:rPr>
              <a:t>控制台应用程序中的基本元素</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120835" name="Text Box 3"/>
          <p:cNvSpPr txBox="1">
            <a:spLocks noChangeArrowheads="1"/>
          </p:cNvSpPr>
          <p:nvPr/>
        </p:nvSpPr>
        <p:spPr bwMode="auto">
          <a:xfrm>
            <a:off x="900113" y="928670"/>
            <a:ext cx="6048375" cy="1015663"/>
          </a:xfrm>
          <a:prstGeom prst="rect">
            <a:avLst/>
          </a:prstGeom>
          <a:noFill/>
          <a:ln w="9525">
            <a:noFill/>
            <a:miter lim="800000"/>
          </a:ln>
          <a:effectLst/>
        </p:spPr>
        <p:txBody>
          <a:bodyPr>
            <a:spAutoFit/>
          </a:bodyPr>
          <a:lstStyle/>
          <a:p>
            <a:pPr algn="just">
              <a:spcBef>
                <a:spcPct val="50000"/>
              </a:spcBef>
            </a:pPr>
            <a:r>
              <a:rPr lang="en-US" altLang="zh-CN" dirty="0">
                <a:solidFill>
                  <a:srgbClr val="FF0000"/>
                </a:solidFill>
                <a:latin typeface="楷体" panose="02010609060101010101" pitchFamily="49" charset="-122"/>
                <a:ea typeface="楷体" panose="02010609060101010101" pitchFamily="49" charset="-122"/>
              </a:rPr>
              <a:t>1. </a:t>
            </a:r>
            <a:r>
              <a:rPr lang="zh-CN" altLang="en-US" dirty="0">
                <a:solidFill>
                  <a:srgbClr val="FF0000"/>
                </a:solidFill>
                <a:latin typeface="楷体" panose="02010609060101010101" pitchFamily="49" charset="-122"/>
                <a:ea typeface="楷体" panose="02010609060101010101" pitchFamily="49" charset="-122"/>
              </a:rPr>
              <a:t>注释</a:t>
            </a:r>
            <a:endParaRPr lang="zh-CN" altLang="en-US" dirty="0">
              <a:solidFill>
                <a:srgbClr val="FF0000"/>
              </a:solidFill>
              <a:latin typeface="楷体" panose="02010609060101010101" pitchFamily="49" charset="-122"/>
              <a:ea typeface="楷体" panose="02010609060101010101" pitchFamily="49" charset="-122"/>
            </a:endParaRPr>
          </a:p>
          <a:p>
            <a:pPr algn="just">
              <a:spcBef>
                <a:spcPct val="50000"/>
              </a:spcBef>
            </a:pPr>
            <a:r>
              <a:rPr lang="en-US" altLang="zh-CN" dirty="0">
                <a:solidFill>
                  <a:srgbClr val="FF0000"/>
                </a:solidFill>
                <a:latin typeface="楷体" panose="02010609060101010101" pitchFamily="49" charset="-122"/>
                <a:ea typeface="楷体" panose="02010609060101010101" pitchFamily="49" charset="-122"/>
              </a:rPr>
              <a:t>2. </a:t>
            </a:r>
            <a:r>
              <a:rPr lang="en-US" dirty="0" err="1" smtClean="0">
                <a:solidFill>
                  <a:srgbClr val="FF0000"/>
                </a:solidFill>
                <a:latin typeface="楷体" panose="02010609060101010101" pitchFamily="49" charset="-122"/>
                <a:ea typeface="楷体" panose="02010609060101010101" pitchFamily="49" charset="-122"/>
              </a:rPr>
              <a:t>Mian</a:t>
            </a:r>
            <a:r>
              <a:rPr lang="zh-CN" altLang="en-US" dirty="0" smtClean="0">
                <a:solidFill>
                  <a:srgbClr val="FF0000"/>
                </a:solidFill>
                <a:latin typeface="楷体" panose="02010609060101010101" pitchFamily="49" charset="-122"/>
                <a:ea typeface="楷体" panose="02010609060101010101" pitchFamily="49" charset="-122"/>
              </a:rPr>
              <a:t>方法</a:t>
            </a:r>
            <a:endParaRPr lang="zh-CN" altLang="en-US" dirty="0" smtClean="0">
              <a:solidFill>
                <a:srgbClr val="FF0000"/>
              </a:solidFill>
              <a:latin typeface="楷体" panose="02010609060101010101" pitchFamily="49" charset="-122"/>
              <a:ea typeface="楷体" panose="02010609060101010101" pitchFamily="49" charset="-122"/>
            </a:endParaRPr>
          </a:p>
        </p:txBody>
      </p:sp>
      <p:sp>
        <p:nvSpPr>
          <p:cNvPr id="4" name="TextBox 3"/>
          <p:cNvSpPr txBox="1"/>
          <p:nvPr/>
        </p:nvSpPr>
        <p:spPr>
          <a:xfrm>
            <a:off x="1142976" y="2000240"/>
            <a:ext cx="7429552" cy="4154984"/>
          </a:xfrm>
          <a:prstGeom prst="rect">
            <a:avLst/>
          </a:prstGeom>
          <a:noFill/>
        </p:spPr>
        <p:txBody>
          <a:bodyPr wrap="square" rtlCol="0">
            <a:spAutoFit/>
          </a:bodyPr>
          <a:lstStyle/>
          <a:p>
            <a:pPr marL="457200" indent="-457200">
              <a:buFont typeface="Wingdings" panose="05000000000000000000" pitchFamily="2" charset="2"/>
              <a:buChar char="l"/>
            </a:pPr>
            <a:r>
              <a:rPr lang="zh-CN" altLang="en-US" dirty="0" smtClean="0">
                <a:latin typeface="楷体" panose="02010609060101010101" pitchFamily="49" charset="-122"/>
                <a:ea typeface="楷体" panose="02010609060101010101" pitchFamily="49" charset="-122"/>
              </a:rPr>
              <a:t>它为入口主函数，其特点如下：</a:t>
            </a:r>
            <a:endParaRPr lang="zh-CN" altLang="en-US"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en-US" dirty="0" smtClean="0">
                <a:latin typeface="楷体" panose="02010609060101010101" pitchFamily="49" charset="-122"/>
                <a:ea typeface="楷体" panose="02010609060101010101" pitchFamily="49" charset="-122"/>
              </a:rPr>
              <a:t>Main</a:t>
            </a:r>
            <a:r>
              <a:rPr lang="zh-CN" altLang="en-US" dirty="0" smtClean="0">
                <a:latin typeface="楷体" panose="02010609060101010101" pitchFamily="49" charset="-122"/>
                <a:ea typeface="楷体" panose="02010609060101010101" pitchFamily="49" charset="-122"/>
              </a:rPr>
              <a:t>方法是</a:t>
            </a:r>
            <a:r>
              <a:rPr lang="en-US" dirty="0" smtClean="0">
                <a:latin typeface="楷体" panose="02010609060101010101" pitchFamily="49" charset="-122"/>
                <a:ea typeface="楷体" panose="02010609060101010101" pitchFamily="49" charset="-122"/>
              </a:rPr>
              <a:t>.exe</a:t>
            </a:r>
            <a:r>
              <a:rPr lang="zh-CN" altLang="en-US" dirty="0" smtClean="0">
                <a:latin typeface="楷体" panose="02010609060101010101" pitchFamily="49" charset="-122"/>
                <a:ea typeface="楷体" panose="02010609060101010101" pitchFamily="49" charset="-122"/>
              </a:rPr>
              <a:t>程序的入口点，程序控制在该方法中开始和结束。</a:t>
            </a:r>
            <a:endParaRPr lang="zh-CN" altLang="en-US"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en-US" dirty="0" smtClean="0">
                <a:latin typeface="楷体" panose="02010609060101010101" pitchFamily="49" charset="-122"/>
                <a:ea typeface="楷体" panose="02010609060101010101" pitchFamily="49" charset="-122"/>
              </a:rPr>
              <a:t>Main</a:t>
            </a:r>
            <a:r>
              <a:rPr lang="zh-CN" altLang="en-US" dirty="0" smtClean="0">
                <a:latin typeface="楷体" panose="02010609060101010101" pitchFamily="49" charset="-122"/>
                <a:ea typeface="楷体" panose="02010609060101010101" pitchFamily="49" charset="-122"/>
              </a:rPr>
              <a:t>方法方法在类或结构的内部声明。它必须为静态方法，而不应为公共方法（在前面的例子中，它接受默认访问级别</a:t>
            </a:r>
            <a:r>
              <a:rPr lang="en-US" dirty="0" smtClean="0">
                <a:latin typeface="楷体" panose="02010609060101010101" pitchFamily="49" charset="-122"/>
                <a:ea typeface="楷体" panose="02010609060101010101" pitchFamily="49" charset="-122"/>
              </a:rPr>
              <a:t> private</a:t>
            </a:r>
            <a:r>
              <a:rPr lang="zh-CN" altLang="en-US"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en-US" dirty="0" smtClean="0">
                <a:latin typeface="楷体" panose="02010609060101010101" pitchFamily="49" charset="-122"/>
                <a:ea typeface="楷体" panose="02010609060101010101" pitchFamily="49" charset="-122"/>
              </a:rPr>
              <a:t>Main</a:t>
            </a:r>
            <a:r>
              <a:rPr lang="zh-CN" altLang="en-US" dirty="0" smtClean="0">
                <a:latin typeface="楷体" panose="02010609060101010101" pitchFamily="49" charset="-122"/>
                <a:ea typeface="楷体" panose="02010609060101010101" pitchFamily="49" charset="-122"/>
              </a:rPr>
              <a:t>方法具有</a:t>
            </a:r>
            <a:r>
              <a:rPr lang="en-US" dirty="0" smtClean="0">
                <a:latin typeface="楷体" panose="02010609060101010101" pitchFamily="49" charset="-122"/>
                <a:ea typeface="楷体" panose="02010609060101010101" pitchFamily="49" charset="-122"/>
              </a:rPr>
              <a:t>void</a:t>
            </a:r>
            <a:r>
              <a:rPr lang="zh-CN" altLang="en-US" dirty="0" smtClean="0">
                <a:latin typeface="楷体" panose="02010609060101010101" pitchFamily="49" charset="-122"/>
                <a:ea typeface="楷体" panose="02010609060101010101" pitchFamily="49" charset="-122"/>
              </a:rPr>
              <a:t>或</a:t>
            </a:r>
            <a:r>
              <a:rPr lang="en-US" dirty="0" err="1" smtClean="0">
                <a:latin typeface="楷体" panose="02010609060101010101" pitchFamily="49" charset="-122"/>
                <a:ea typeface="楷体" panose="02010609060101010101" pitchFamily="49" charset="-122"/>
              </a:rPr>
              <a:t>int</a:t>
            </a:r>
            <a:r>
              <a:rPr lang="zh-CN" altLang="en-US" dirty="0" smtClean="0">
                <a:latin typeface="楷体" panose="02010609060101010101" pitchFamily="49" charset="-122"/>
                <a:ea typeface="楷体" panose="02010609060101010101" pitchFamily="49" charset="-122"/>
              </a:rPr>
              <a:t>返回类型。</a:t>
            </a:r>
            <a:endParaRPr lang="zh-CN" altLang="en-US"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dirty="0" smtClean="0">
                <a:latin typeface="楷体" panose="02010609060101010101" pitchFamily="49" charset="-122"/>
                <a:ea typeface="楷体" panose="02010609060101010101" pitchFamily="49" charset="-122"/>
              </a:rPr>
              <a:t>所声明的</a:t>
            </a:r>
            <a:r>
              <a:rPr lang="en-US" dirty="0" smtClean="0">
                <a:latin typeface="楷体" panose="02010609060101010101" pitchFamily="49" charset="-122"/>
                <a:ea typeface="楷体" panose="02010609060101010101" pitchFamily="49" charset="-122"/>
              </a:rPr>
              <a:t> Main </a:t>
            </a:r>
            <a:r>
              <a:rPr lang="zh-CN" altLang="en-US" dirty="0" smtClean="0">
                <a:latin typeface="楷体" panose="02010609060101010101" pitchFamily="49" charset="-122"/>
                <a:ea typeface="楷体" panose="02010609060101010101" pitchFamily="49" charset="-122"/>
              </a:rPr>
              <a:t>方法可以具有包含命令行实参的</a:t>
            </a:r>
            <a:r>
              <a:rPr lang="en-US" dirty="0" smtClean="0">
                <a:latin typeface="楷体" panose="02010609060101010101" pitchFamily="49" charset="-122"/>
                <a:ea typeface="楷体" panose="02010609060101010101" pitchFamily="49" charset="-122"/>
              </a:rPr>
              <a:t> string[] </a:t>
            </a:r>
            <a:r>
              <a:rPr lang="zh-CN" altLang="en-US" dirty="0" smtClean="0">
                <a:latin typeface="楷体" panose="02010609060101010101" pitchFamily="49" charset="-122"/>
                <a:ea typeface="楷体" panose="02010609060101010101" pitchFamily="49" charset="-122"/>
              </a:rPr>
              <a:t>形参，也可以不具有这样的形参。形参读取为零索引的命令行参数。与</a:t>
            </a:r>
            <a:r>
              <a:rPr lang="en-US" dirty="0" smtClean="0">
                <a:latin typeface="楷体" panose="02010609060101010101" pitchFamily="49" charset="-122"/>
                <a:ea typeface="楷体" panose="02010609060101010101" pitchFamily="49" charset="-122"/>
              </a:rPr>
              <a:t>C/C++</a:t>
            </a:r>
            <a:r>
              <a:rPr lang="zh-CN" altLang="en-US" dirty="0" smtClean="0">
                <a:latin typeface="楷体" panose="02010609060101010101" pitchFamily="49" charset="-122"/>
                <a:ea typeface="楷体" panose="02010609060101010101" pitchFamily="49" charset="-122"/>
              </a:rPr>
              <a:t>不同，程序的名称视为第一个命令行参数。</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900113" y="1484313"/>
            <a:ext cx="6048375" cy="1015663"/>
          </a:xfrm>
          <a:prstGeom prst="rect">
            <a:avLst/>
          </a:prstGeom>
          <a:noFill/>
          <a:ln w="9525">
            <a:noFill/>
            <a:miter lim="800000"/>
          </a:ln>
          <a:effectLst/>
        </p:spPr>
        <p:txBody>
          <a:bodyPr>
            <a:spAutoFit/>
          </a:bodyPr>
          <a:lstStyle/>
          <a:p>
            <a:pPr algn="just">
              <a:spcBef>
                <a:spcPct val="50000"/>
              </a:spcBef>
            </a:pPr>
            <a:r>
              <a:rPr lang="en-US" altLang="zh-CN" dirty="0" smtClean="0">
                <a:solidFill>
                  <a:srgbClr val="FF0000"/>
                </a:solidFill>
                <a:latin typeface="楷体" panose="02010609060101010101" pitchFamily="49" charset="-122"/>
                <a:ea typeface="楷体" panose="02010609060101010101" pitchFamily="49" charset="-122"/>
              </a:rPr>
              <a:t>3. </a:t>
            </a:r>
            <a:r>
              <a:rPr lang="zh-CN" altLang="en-US" dirty="0">
                <a:solidFill>
                  <a:srgbClr val="FF0000"/>
                </a:solidFill>
                <a:latin typeface="楷体" panose="02010609060101010101" pitchFamily="49" charset="-122"/>
                <a:ea typeface="楷体" panose="02010609060101010101" pitchFamily="49" charset="-122"/>
              </a:rPr>
              <a:t>输入方法</a:t>
            </a:r>
            <a:r>
              <a:rPr lang="en-US" altLang="zh-CN" dirty="0" err="1">
                <a:solidFill>
                  <a:srgbClr val="FF0000"/>
                </a:solidFill>
                <a:latin typeface="楷体" panose="02010609060101010101" pitchFamily="49" charset="-122"/>
                <a:ea typeface="楷体" panose="02010609060101010101" pitchFamily="49" charset="-122"/>
              </a:rPr>
              <a:t>Console.ReadLine</a:t>
            </a:r>
            <a:endParaRPr lang="en-US" altLang="zh-CN" dirty="0">
              <a:solidFill>
                <a:srgbClr val="FF0000"/>
              </a:solidFill>
              <a:latin typeface="楷体" panose="02010609060101010101" pitchFamily="49" charset="-122"/>
              <a:ea typeface="楷体" panose="02010609060101010101" pitchFamily="49" charset="-122"/>
            </a:endParaRPr>
          </a:p>
          <a:p>
            <a:pPr algn="just">
              <a:spcBef>
                <a:spcPct val="50000"/>
              </a:spcBef>
            </a:pPr>
            <a:r>
              <a:rPr lang="en-US" altLang="zh-CN" dirty="0" smtClean="0">
                <a:solidFill>
                  <a:srgbClr val="FF0000"/>
                </a:solidFill>
                <a:latin typeface="楷体" panose="02010609060101010101" pitchFamily="49" charset="-122"/>
                <a:ea typeface="楷体" panose="02010609060101010101" pitchFamily="49" charset="-122"/>
              </a:rPr>
              <a:t>4. </a:t>
            </a:r>
            <a:r>
              <a:rPr lang="zh-CN" altLang="en-US" dirty="0">
                <a:solidFill>
                  <a:srgbClr val="FF0000"/>
                </a:solidFill>
                <a:latin typeface="楷体" panose="02010609060101010101" pitchFamily="49" charset="-122"/>
                <a:ea typeface="楷体" panose="02010609060101010101" pitchFamily="49" charset="-122"/>
              </a:rPr>
              <a:t>输出方法</a:t>
            </a:r>
            <a:r>
              <a:rPr lang="en-US" altLang="zh-CN" dirty="0" err="1" smtClean="0">
                <a:solidFill>
                  <a:srgbClr val="FF0000"/>
                </a:solidFill>
                <a:latin typeface="楷体" panose="02010609060101010101" pitchFamily="49" charset="-122"/>
                <a:ea typeface="楷体" panose="02010609060101010101" pitchFamily="49" charset="-122"/>
              </a:rPr>
              <a:t>Console.WriteLine</a:t>
            </a:r>
            <a:endParaRPr lang="en-US" altLang="zh-CN"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754063" y="476250"/>
            <a:ext cx="7705725" cy="1667764"/>
          </a:xfrm>
          <a:prstGeom prst="rect">
            <a:avLst/>
          </a:prstGeom>
          <a:noFill/>
          <a:ln w="9525">
            <a:noFill/>
            <a:miter lim="800000"/>
          </a:ln>
          <a:effectLst/>
        </p:spPr>
        <p:txBody>
          <a:bodyPr>
            <a:spAutoFit/>
          </a:bodyPr>
          <a:lstStyle/>
          <a:p>
            <a:pPr>
              <a:lnSpc>
                <a:spcPct val="150000"/>
              </a:lnSpc>
            </a:pPr>
            <a:r>
              <a:rPr lang="en-US" altLang="zh-CN" dirty="0">
                <a:latin typeface="楷体" panose="02010609060101010101" pitchFamily="49" charset="-122"/>
                <a:ea typeface="楷体" panose="02010609060101010101" pitchFamily="49" charset="-122"/>
              </a:rPr>
              <a:t>     </a:t>
            </a:r>
            <a:r>
              <a:rPr lang="en-US" altLang="zh-CN" dirty="0" err="1">
                <a:solidFill>
                  <a:srgbClr val="800080"/>
                </a:solidFill>
                <a:latin typeface="楷体" panose="02010609060101010101" pitchFamily="49" charset="-122"/>
                <a:ea typeface="楷体" panose="02010609060101010101" pitchFamily="49" charset="-122"/>
              </a:rPr>
              <a:t>Console.WriteLine</a:t>
            </a:r>
            <a:r>
              <a:rPr lang="zh-CN" altLang="en-US" dirty="0">
                <a:solidFill>
                  <a:srgbClr val="800080"/>
                </a:solidFill>
                <a:latin typeface="楷体" panose="02010609060101010101" pitchFamily="49" charset="-122"/>
                <a:ea typeface="楷体" panose="02010609060101010101" pitchFamily="49" charset="-122"/>
              </a:rPr>
              <a:t>方法</a:t>
            </a:r>
            <a:r>
              <a:rPr lang="zh-CN" altLang="en-US" dirty="0">
                <a:latin typeface="楷体" panose="02010609060101010101" pitchFamily="49" charset="-122"/>
                <a:ea typeface="楷体" panose="02010609060101010101" pitchFamily="49" charset="-122"/>
              </a:rPr>
              <a:t>类似于</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语言的</a:t>
            </a:r>
            <a:r>
              <a:rPr lang="en-US" altLang="zh-CN" dirty="0" err="1">
                <a:latin typeface="楷体" panose="02010609060101010101" pitchFamily="49" charset="-122"/>
                <a:ea typeface="楷体" panose="02010609060101010101" pitchFamily="49" charset="-122"/>
              </a:rPr>
              <a:t>printf</a:t>
            </a:r>
            <a:r>
              <a:rPr lang="zh-CN" altLang="en-US" dirty="0">
                <a:latin typeface="楷体" panose="02010609060101010101" pitchFamily="49" charset="-122"/>
                <a:ea typeface="楷体" panose="02010609060101010101" pitchFamily="49" charset="-122"/>
              </a:rPr>
              <a:t>函数，可以采用“</a:t>
            </a:r>
            <a:r>
              <a:rPr lang="en-US" altLang="zh-CN" dirty="0">
                <a:latin typeface="楷体" panose="02010609060101010101" pitchFamily="49" charset="-122"/>
                <a:ea typeface="楷体" panose="02010609060101010101" pitchFamily="49" charset="-122"/>
              </a:rPr>
              <a:t>{N[,M][:</a:t>
            </a:r>
            <a:r>
              <a:rPr lang="zh-CN" altLang="en-US" dirty="0">
                <a:latin typeface="楷体" panose="02010609060101010101" pitchFamily="49" charset="-122"/>
                <a:ea typeface="楷体" panose="02010609060101010101" pitchFamily="49" charset="-122"/>
              </a:rPr>
              <a:t>格式化字符串</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｝”的形式来格式化输出字符串，其中的参数含义如下。 </a:t>
            </a:r>
            <a:endParaRPr lang="zh-CN" altLang="en-US" dirty="0">
              <a:latin typeface="楷体" panose="02010609060101010101" pitchFamily="49" charset="-122"/>
              <a:ea typeface="楷体" panose="02010609060101010101" pitchFamily="49" charset="-122"/>
            </a:endParaRPr>
          </a:p>
        </p:txBody>
      </p:sp>
      <p:sp>
        <p:nvSpPr>
          <p:cNvPr id="119811" name="Text Box 3"/>
          <p:cNvSpPr txBox="1">
            <a:spLocks noChangeArrowheads="1"/>
          </p:cNvSpPr>
          <p:nvPr/>
        </p:nvSpPr>
        <p:spPr bwMode="auto">
          <a:xfrm>
            <a:off x="1000100" y="2214554"/>
            <a:ext cx="7273925" cy="3329758"/>
          </a:xfrm>
          <a:prstGeom prst="rect">
            <a:avLst/>
          </a:prstGeom>
          <a:noFill/>
          <a:ln w="9525">
            <a:noFill/>
            <a:miter lim="800000"/>
          </a:ln>
          <a:effectLst/>
        </p:spPr>
        <p:txBody>
          <a:bodyPr>
            <a:spAutoFit/>
          </a:bodyPr>
          <a:lstStyle/>
          <a:p>
            <a:pPr marL="342900" indent="-342900">
              <a:lnSpc>
                <a:spcPct val="150000"/>
              </a:lnSpc>
              <a:buFont typeface="Wingdings" panose="05000000000000000000" pitchFamily="2" charset="2"/>
              <a:buChar char="u"/>
            </a:pPr>
            <a:r>
              <a:rPr lang="zh-CN" altLang="en-US" dirty="0">
                <a:latin typeface="楷体" panose="02010609060101010101" pitchFamily="49" charset="-122"/>
                <a:ea typeface="楷体" panose="02010609060101010101" pitchFamily="49" charset="-122"/>
              </a:rPr>
              <a:t>花括号（</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）：用来在输出字符串中插入变量的值。</a:t>
            </a:r>
            <a:endParaRPr lang="zh-CN" altLang="en-US" dirty="0">
              <a:latin typeface="楷体" panose="02010609060101010101" pitchFamily="49" charset="-122"/>
              <a:ea typeface="楷体" panose="02010609060101010101" pitchFamily="49" charset="-122"/>
            </a:endParaRPr>
          </a:p>
          <a:p>
            <a:pPr marL="342900" indent="-342900">
              <a:lnSpc>
                <a:spcPct val="150000"/>
              </a:lnSpc>
              <a:buFont typeface="Wingdings" panose="05000000000000000000" pitchFamily="2" charset="2"/>
              <a:buChar char="u"/>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：表示输出变量的序号，从</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开始。</a:t>
            </a:r>
            <a:endParaRPr lang="zh-CN" altLang="en-US" dirty="0">
              <a:latin typeface="楷体" panose="02010609060101010101" pitchFamily="49" charset="-122"/>
              <a:ea typeface="楷体" panose="02010609060101010101" pitchFamily="49" charset="-122"/>
            </a:endParaRPr>
          </a:p>
          <a:p>
            <a:pPr marL="342900" indent="-342900">
              <a:lnSpc>
                <a:spcPct val="150000"/>
              </a:lnSpc>
              <a:buFont typeface="Wingdings" panose="05000000000000000000" pitchFamily="2" charset="2"/>
              <a:buChar char="u"/>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[,M][:</a:t>
            </a:r>
            <a:r>
              <a:rPr lang="zh-CN" altLang="en-US" dirty="0">
                <a:latin typeface="楷体" panose="02010609060101010101" pitchFamily="49" charset="-122"/>
                <a:ea typeface="楷体" panose="02010609060101010101" pitchFamily="49" charset="-122"/>
              </a:rPr>
              <a:t>格式化字符串</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：可选项，其中</a:t>
            </a:r>
            <a:r>
              <a:rPr lang="en-US" altLang="zh-CN" dirty="0">
                <a:latin typeface="楷体" panose="02010609060101010101" pitchFamily="49" charset="-122"/>
                <a:ea typeface="楷体" panose="02010609060101010101" pitchFamily="49" charset="-122"/>
              </a:rPr>
              <a:t>M</a:t>
            </a:r>
            <a:r>
              <a:rPr lang="zh-CN" altLang="en-US" dirty="0">
                <a:latin typeface="楷体" panose="02010609060101010101" pitchFamily="49" charset="-122"/>
                <a:ea typeface="楷体" panose="02010609060101010101" pitchFamily="49" charset="-122"/>
              </a:rPr>
              <a:t>表示输出的变量所占的字符个数。</a:t>
            </a:r>
            <a:endParaRPr lang="zh-CN" altLang="en-US" dirty="0">
              <a:latin typeface="楷体" panose="02010609060101010101" pitchFamily="49" charset="-122"/>
              <a:ea typeface="楷体" panose="02010609060101010101" pitchFamily="49" charset="-122"/>
            </a:endParaRPr>
          </a:p>
          <a:p>
            <a:pPr marL="342900" indent="-342900">
              <a:lnSpc>
                <a:spcPct val="150000"/>
              </a:lnSpc>
              <a:buFont typeface="Wingdings" panose="05000000000000000000" pitchFamily="2" charset="2"/>
              <a:buChar char="u"/>
            </a:pPr>
            <a:r>
              <a:rPr lang="zh-CN" altLang="en-US"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格式化字符串</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：可选项，因为在向控制台输出时，常常需要指定输出字符串的格式。</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00034" y="1071546"/>
          <a:ext cx="7929618" cy="4624390"/>
        </p:xfrm>
        <a:graphic>
          <a:graphicData uri="http://schemas.openxmlformats.org/drawingml/2006/table">
            <a:tbl>
              <a:tblPr/>
              <a:tblGrid>
                <a:gridCol w="1215242"/>
                <a:gridCol w="2241572"/>
                <a:gridCol w="3157937"/>
                <a:gridCol w="1314867"/>
              </a:tblGrid>
              <a:tr h="357190">
                <a:tc>
                  <a:txBody>
                    <a:bodyPr/>
                    <a:lstStyle/>
                    <a:p>
                      <a:pPr indent="0" algn="ctr">
                        <a:lnSpc>
                          <a:spcPts val="2400"/>
                        </a:lnSpc>
                        <a:spcAft>
                          <a:spcPts val="0"/>
                        </a:spcAft>
                      </a:pPr>
                      <a:r>
                        <a:rPr lang="zh-CN" sz="16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格式字符</a:t>
                      </a:r>
                      <a:endParaRPr lang="zh-CN" sz="16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ctr">
                        <a:lnSpc>
                          <a:spcPts val="2400"/>
                        </a:lnSpc>
                        <a:spcAft>
                          <a:spcPts val="0"/>
                        </a:spcAft>
                      </a:pPr>
                      <a:r>
                        <a:rPr lang="zh-CN" sz="16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含义</a:t>
                      </a:r>
                      <a:endParaRPr lang="zh-CN" sz="16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ctr">
                        <a:lnSpc>
                          <a:spcPts val="2400"/>
                        </a:lnSpc>
                        <a:spcAft>
                          <a:spcPts val="0"/>
                        </a:spcAft>
                      </a:pPr>
                      <a:r>
                        <a:rPr lang="zh-CN" sz="16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示例</a:t>
                      </a:r>
                      <a:endParaRPr lang="zh-CN" sz="16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ctr">
                        <a:lnSpc>
                          <a:spcPts val="2400"/>
                        </a:lnSpc>
                        <a:spcAft>
                          <a:spcPts val="0"/>
                        </a:spcAft>
                      </a:pPr>
                      <a:r>
                        <a:rPr lang="zh-CN" sz="16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输出结果</a:t>
                      </a:r>
                      <a:endParaRPr lang="zh-CN" sz="16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89364">
                <a:tc>
                  <a:txBody>
                    <a:bodyPr/>
                    <a:lstStyle/>
                    <a:p>
                      <a:pPr indent="0" algn="ctr">
                        <a:lnSpc>
                          <a:spcPts val="2400"/>
                        </a:lnSpc>
                        <a:spcAft>
                          <a:spcPts val="0"/>
                        </a:spcAft>
                      </a:pPr>
                      <a:r>
                        <a:rPr lang="en-US"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en-US"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将数据转换成货币格式</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Console.WriteLine("{0,5:c}", 123.456);</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123.46</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indent="0" algn="ctr">
                        <a:lnSpc>
                          <a:spcPts val="2400"/>
                        </a:lnSpc>
                        <a:spcAft>
                          <a:spcPts val="0"/>
                        </a:spcAft>
                      </a:pP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整数数据类型格式</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Console.WriteLine</a:t>
                      </a:r>
                      <a:r>
                        <a:rPr lang="en-US" sz="1600"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1600" b="1" kern="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0:D4</a:t>
                      </a:r>
                      <a:r>
                        <a:rPr lang="en-US" sz="1600"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123);</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0123</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indent="0" algn="ctr">
                        <a:lnSpc>
                          <a:spcPts val="2400"/>
                        </a:lnSpc>
                        <a:spcAft>
                          <a:spcPts val="0"/>
                        </a:spcAft>
                      </a:pP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科学计数法格式</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Console.WriteLine</a:t>
                      </a:r>
                      <a:r>
                        <a:rPr lang="en-US" sz="1600"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1600" b="1" kern="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0:E4</a:t>
                      </a:r>
                      <a:r>
                        <a:rPr lang="en-US" sz="1600"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123.456);</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1.2346E+002</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indent="0" algn="ctr">
                        <a:lnSpc>
                          <a:spcPts val="2400"/>
                        </a:lnSpc>
                        <a:spcAft>
                          <a:spcPts val="0"/>
                        </a:spcAft>
                      </a:pP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t>
                      </a:r>
                      <a:r>
                        <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浮点数据类型格式</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Console.WriteLine</a:t>
                      </a:r>
                      <a:r>
                        <a:rPr lang="en-US" sz="1600"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1600" b="1" kern="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0:f4</a:t>
                      </a:r>
                      <a:r>
                        <a:rPr lang="en-US" sz="1600"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123.456);</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123.4560</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indent="0" algn="ctr">
                        <a:lnSpc>
                          <a:spcPts val="2400"/>
                        </a:lnSpc>
                        <a:spcAft>
                          <a:spcPts val="0"/>
                        </a:spcAft>
                      </a:pP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通用格式</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Console.WriteLine</a:t>
                      </a:r>
                      <a:r>
                        <a:rPr lang="en-US" sz="1600"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1600" b="1" kern="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0:g</a:t>
                      </a:r>
                      <a:r>
                        <a:rPr lang="en-US" sz="1600"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123.456);</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123.456</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indent="0" algn="ctr">
                        <a:lnSpc>
                          <a:spcPts val="2400"/>
                        </a:lnSpc>
                        <a:spcAft>
                          <a:spcPts val="0"/>
                        </a:spcAft>
                      </a:pP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自然数据格式</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Console.WriteLine</a:t>
                      </a:r>
                      <a:r>
                        <a:rPr lang="en-US" sz="1600"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1600" b="1" kern="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0:n</a:t>
                      </a:r>
                      <a:r>
                        <a:rPr lang="en-US" sz="1600"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123.456);</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123.46</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indent="0" algn="ctr">
                        <a:lnSpc>
                          <a:spcPts val="2400"/>
                        </a:lnSpc>
                        <a:spcAft>
                          <a:spcPts val="0"/>
                        </a:spcAft>
                      </a:pP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en-US"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十六进制数据格式</a:t>
                      </a:r>
                      <a:endParaRPr lang="zh-CN" sz="16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Console.WriteLine</a:t>
                      </a:r>
                      <a:r>
                        <a:rPr lang="en-US" sz="1600"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1600" b="1" kern="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0:x</a:t>
                      </a:r>
                      <a:r>
                        <a:rPr lang="en-US" sz="1600" b="1" kern="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12345);</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3039</a:t>
                      </a:r>
                      <a:endParaRPr lang="zh-CN" sz="16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755650" y="692150"/>
            <a:ext cx="7561263" cy="3120854"/>
          </a:xfrm>
          <a:prstGeom prst="rect">
            <a:avLst/>
          </a:prstGeom>
          <a:noFill/>
          <a:ln w="9525">
            <a:noFill/>
            <a:miter lim="800000"/>
          </a:ln>
          <a:effectLst/>
        </p:spPr>
        <p:txBody>
          <a:bodyPr>
            <a:spAutoFit/>
          </a:bodyPr>
          <a:lstStyle/>
          <a:p>
            <a:pPr>
              <a:lnSpc>
                <a:spcPct val="120000"/>
              </a:lnSpc>
            </a:pPr>
            <a:r>
              <a:rPr lang="en-US" altLang="zh-CN" dirty="0" smtClean="0">
                <a:solidFill>
                  <a:srgbClr val="FF3300"/>
                </a:solidFill>
                <a:latin typeface="楷体" panose="02010609060101010101" pitchFamily="49" charset="-122"/>
                <a:ea typeface="楷体" panose="02010609060101010101" pitchFamily="49" charset="-122"/>
              </a:rPr>
              <a:t>5. </a:t>
            </a:r>
            <a:r>
              <a:rPr lang="zh-CN" altLang="en-US" dirty="0" smtClean="0">
                <a:solidFill>
                  <a:srgbClr val="FF3300"/>
                </a:solidFill>
                <a:latin typeface="楷体" panose="02010609060101010101" pitchFamily="49" charset="-122"/>
                <a:ea typeface="楷体" panose="02010609060101010101" pitchFamily="49" charset="-122"/>
              </a:rPr>
              <a:t>数据</a:t>
            </a:r>
            <a:r>
              <a:rPr lang="zh-CN" altLang="en-US" dirty="0">
                <a:solidFill>
                  <a:srgbClr val="FF3300"/>
                </a:solidFill>
                <a:latin typeface="楷体" panose="02010609060101010101" pitchFamily="49" charset="-122"/>
                <a:ea typeface="楷体" panose="02010609060101010101" pitchFamily="49" charset="-122"/>
              </a:rPr>
              <a:t>转换</a:t>
            </a:r>
            <a:endParaRPr lang="zh-CN" altLang="en-US" dirty="0">
              <a:solidFill>
                <a:srgbClr val="FF3300"/>
              </a:solidFill>
              <a:latin typeface="楷体" panose="02010609060101010101" pitchFamily="49" charset="-122"/>
              <a:ea typeface="楷体" panose="02010609060101010101" pitchFamily="49" charset="-122"/>
            </a:endParaRPr>
          </a:p>
          <a:p>
            <a:pPr>
              <a:lnSpc>
                <a:spcPct val="120000"/>
              </a:lnSpc>
            </a:pPr>
            <a:r>
              <a:rPr lang="zh-CN" altLang="en-US" dirty="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由于</a:t>
            </a:r>
            <a:r>
              <a:rPr lang="en-US" altLang="zh-CN" dirty="0" err="1">
                <a:latin typeface="楷体" panose="02010609060101010101" pitchFamily="49" charset="-122"/>
                <a:ea typeface="楷体" panose="02010609060101010101" pitchFamily="49" charset="-122"/>
              </a:rPr>
              <a:t>ReadLine</a:t>
            </a:r>
            <a:r>
              <a:rPr lang="zh-CN" altLang="en-US" dirty="0">
                <a:latin typeface="楷体" panose="02010609060101010101" pitchFamily="49" charset="-122"/>
                <a:ea typeface="楷体" panose="02010609060101010101" pitchFamily="49" charset="-122"/>
              </a:rPr>
              <a:t>方法只能输入字符串，为了输入数值，需要进行数据类型的转换。</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中每个数据类型都是一个结构，它们都提供了</a:t>
            </a:r>
            <a:r>
              <a:rPr lang="en-US" altLang="zh-CN" dirty="0">
                <a:latin typeface="楷体" panose="02010609060101010101" pitchFamily="49" charset="-122"/>
                <a:ea typeface="楷体" panose="02010609060101010101" pitchFamily="49" charset="-122"/>
              </a:rPr>
              <a:t>Parse</a:t>
            </a:r>
            <a:r>
              <a:rPr lang="zh-CN" altLang="en-US" dirty="0">
                <a:latin typeface="楷体" panose="02010609060101010101" pitchFamily="49" charset="-122"/>
                <a:ea typeface="楷体" panose="02010609060101010101" pitchFamily="49" charset="-122"/>
              </a:rPr>
              <a:t>方法，以用于将数字的字符串表示形式转换为等效数值。例如：</a:t>
            </a:r>
            <a:endParaRPr lang="zh-CN" altLang="en-US" dirty="0">
              <a:latin typeface="楷体" panose="02010609060101010101" pitchFamily="49" charset="-122"/>
              <a:ea typeface="楷体" panose="02010609060101010101" pitchFamily="49" charset="-122"/>
            </a:endParaRPr>
          </a:p>
          <a:p>
            <a:pPr>
              <a:lnSpc>
                <a:spcPct val="120000"/>
              </a:lnSpc>
            </a:pPr>
            <a:endParaRPr lang="zh-CN" altLang="en-US" dirty="0">
              <a:latin typeface="楷体" panose="02010609060101010101" pitchFamily="49" charset="-122"/>
              <a:ea typeface="楷体" panose="02010609060101010101" pitchFamily="49" charset="-122"/>
            </a:endParaRPr>
          </a:p>
          <a:p>
            <a:pPr>
              <a:lnSpc>
                <a:spcPct val="120000"/>
              </a:lnSpc>
            </a:pPr>
            <a:r>
              <a:rPr lang="zh-CN" altLang="en-US" sz="2000" dirty="0">
                <a:solidFill>
                  <a:schemeClr val="hlink"/>
                </a:solidFill>
                <a:latin typeface="楷体" panose="02010609060101010101" pitchFamily="49" charset="-122"/>
                <a:ea typeface="楷体" panose="02010609060101010101" pitchFamily="49" charset="-122"/>
              </a:rPr>
              <a:t>　　</a:t>
            </a:r>
            <a:r>
              <a:rPr lang="en-US" altLang="zh-CN" sz="2000" dirty="0" err="1">
                <a:solidFill>
                  <a:schemeClr val="hlink"/>
                </a:solidFill>
                <a:latin typeface="楷体" panose="02010609060101010101" pitchFamily="49" charset="-122"/>
                <a:ea typeface="楷体" panose="02010609060101010101" pitchFamily="49" charset="-122"/>
              </a:rPr>
              <a:t>int</a:t>
            </a:r>
            <a:r>
              <a:rPr lang="en-US" altLang="zh-CN" sz="2000" dirty="0">
                <a:solidFill>
                  <a:schemeClr val="hlink"/>
                </a:solidFill>
                <a:latin typeface="楷体" panose="02010609060101010101" pitchFamily="49" charset="-122"/>
                <a:ea typeface="楷体" panose="02010609060101010101" pitchFamily="49" charset="-122"/>
              </a:rPr>
              <a:t> d = </a:t>
            </a:r>
            <a:r>
              <a:rPr lang="en-US" altLang="zh-CN" sz="2000" u="sng" dirty="0" err="1">
                <a:solidFill>
                  <a:schemeClr val="hlink"/>
                </a:solidFill>
                <a:latin typeface="楷体" panose="02010609060101010101" pitchFamily="49" charset="-122"/>
                <a:ea typeface="楷体" panose="02010609060101010101" pitchFamily="49" charset="-122"/>
              </a:rPr>
              <a:t>int</a:t>
            </a:r>
            <a:r>
              <a:rPr lang="en-US" altLang="zh-CN" sz="2000" dirty="0" err="1">
                <a:solidFill>
                  <a:schemeClr val="hlink"/>
                </a:solidFill>
                <a:latin typeface="楷体" panose="02010609060101010101" pitchFamily="49" charset="-122"/>
                <a:ea typeface="楷体" panose="02010609060101010101" pitchFamily="49" charset="-122"/>
              </a:rPr>
              <a:t>.</a:t>
            </a:r>
            <a:r>
              <a:rPr lang="en-US" altLang="zh-CN" sz="2000" u="sng" dirty="0" err="1">
                <a:solidFill>
                  <a:schemeClr val="hlink"/>
                </a:solidFill>
                <a:latin typeface="楷体" panose="02010609060101010101" pitchFamily="49" charset="-122"/>
                <a:ea typeface="楷体" panose="02010609060101010101" pitchFamily="49" charset="-122"/>
              </a:rPr>
              <a:t>Parse</a:t>
            </a:r>
            <a:r>
              <a:rPr lang="en-US" altLang="zh-CN" sz="2000" dirty="0">
                <a:solidFill>
                  <a:schemeClr val="hlink"/>
                </a:solidFill>
                <a:latin typeface="楷体" panose="02010609060101010101" pitchFamily="49" charset="-122"/>
                <a:ea typeface="楷体" panose="02010609060101010101" pitchFamily="49" charset="-122"/>
              </a:rPr>
              <a:t>(“12”);</a:t>
            </a:r>
            <a:endParaRPr lang="en-US" altLang="zh-CN" sz="2000" dirty="0">
              <a:solidFill>
                <a:schemeClr val="hlink"/>
              </a:solidFill>
              <a:latin typeface="楷体" panose="02010609060101010101" pitchFamily="49" charset="-122"/>
              <a:ea typeface="楷体" panose="02010609060101010101" pitchFamily="49" charset="-122"/>
            </a:endParaRPr>
          </a:p>
        </p:txBody>
      </p:sp>
      <p:sp>
        <p:nvSpPr>
          <p:cNvPr id="118787" name="Freeform 3"/>
          <p:cNvSpPr/>
          <p:nvPr/>
        </p:nvSpPr>
        <p:spPr bwMode="auto">
          <a:xfrm>
            <a:off x="2344734" y="3716338"/>
            <a:ext cx="214313" cy="373062"/>
          </a:xfrm>
          <a:custGeom>
            <a:avLst/>
            <a:gdLst/>
            <a:ahLst/>
            <a:cxnLst>
              <a:cxn ang="0">
                <a:pos x="0" y="235"/>
              </a:cxn>
              <a:cxn ang="0">
                <a:pos x="135" y="0"/>
              </a:cxn>
            </a:cxnLst>
            <a:rect l="0" t="0" r="r" b="b"/>
            <a:pathLst>
              <a:path w="135" h="235">
                <a:moveTo>
                  <a:pt x="0" y="235"/>
                </a:moveTo>
                <a:lnTo>
                  <a:pt x="135" y="0"/>
                </a:ln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118788" name="Freeform 4"/>
          <p:cNvSpPr/>
          <p:nvPr/>
        </p:nvSpPr>
        <p:spPr bwMode="auto">
          <a:xfrm>
            <a:off x="3233734" y="3743325"/>
            <a:ext cx="228600" cy="333375"/>
          </a:xfrm>
          <a:custGeom>
            <a:avLst/>
            <a:gdLst/>
            <a:ahLst/>
            <a:cxnLst>
              <a:cxn ang="0">
                <a:pos x="144" y="210"/>
              </a:cxn>
              <a:cxn ang="0">
                <a:pos x="0" y="0"/>
              </a:cxn>
            </a:cxnLst>
            <a:rect l="0" t="0" r="r" b="b"/>
            <a:pathLst>
              <a:path w="144" h="210">
                <a:moveTo>
                  <a:pt x="144" y="210"/>
                </a:moveTo>
                <a:lnTo>
                  <a:pt x="0" y="0"/>
                </a:ln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118789" name="Text Box 5"/>
          <p:cNvSpPr txBox="1">
            <a:spLocks noChangeArrowheads="1"/>
          </p:cNvSpPr>
          <p:nvPr/>
        </p:nvSpPr>
        <p:spPr bwMode="auto">
          <a:xfrm>
            <a:off x="2054222" y="4149725"/>
            <a:ext cx="504825" cy="396875"/>
          </a:xfrm>
          <a:prstGeom prst="rect">
            <a:avLst/>
          </a:prstGeom>
          <a:noFill/>
          <a:ln w="9525">
            <a:noFill/>
            <a:miter lim="800000"/>
          </a:ln>
          <a:effectLst/>
        </p:spPr>
        <p:txBody>
          <a:bodyPr>
            <a:spAutoFit/>
          </a:bodyPr>
          <a:lstStyle/>
          <a:p>
            <a:pPr>
              <a:spcBef>
                <a:spcPct val="50000"/>
              </a:spcBef>
            </a:pPr>
            <a:r>
              <a:rPr lang="zh-CN" altLang="en-US" sz="2000" dirty="0">
                <a:latin typeface="楷体" panose="02010609060101010101" pitchFamily="49" charset="-122"/>
                <a:ea typeface="楷体" panose="02010609060101010101" pitchFamily="49" charset="-122"/>
              </a:rPr>
              <a:t>类</a:t>
            </a:r>
            <a:endParaRPr lang="zh-CN" altLang="en-US" sz="2000" dirty="0">
              <a:latin typeface="楷体" panose="02010609060101010101" pitchFamily="49" charset="-122"/>
              <a:ea typeface="楷体" panose="02010609060101010101" pitchFamily="49" charset="-122"/>
            </a:endParaRPr>
          </a:p>
        </p:txBody>
      </p:sp>
      <p:sp>
        <p:nvSpPr>
          <p:cNvPr id="118790" name="Text Box 6"/>
          <p:cNvSpPr txBox="1">
            <a:spLocks noChangeArrowheads="1"/>
          </p:cNvSpPr>
          <p:nvPr/>
        </p:nvSpPr>
        <p:spPr bwMode="auto">
          <a:xfrm>
            <a:off x="3206747" y="4149725"/>
            <a:ext cx="865187" cy="396875"/>
          </a:xfrm>
          <a:prstGeom prst="rect">
            <a:avLst/>
          </a:prstGeom>
          <a:noFill/>
          <a:ln w="9525">
            <a:noFill/>
            <a:miter lim="800000"/>
          </a:ln>
          <a:effectLst/>
        </p:spPr>
        <p:txBody>
          <a:bodyPr>
            <a:spAutoFit/>
          </a:bodyPr>
          <a:lstStyle/>
          <a:p>
            <a:pPr>
              <a:spcBef>
                <a:spcPct val="50000"/>
              </a:spcBef>
            </a:pPr>
            <a:r>
              <a:rPr lang="zh-CN" altLang="en-US" sz="2000">
                <a:latin typeface="楷体" panose="02010609060101010101" pitchFamily="49" charset="-122"/>
                <a:ea typeface="楷体" panose="02010609060101010101" pitchFamily="49" charset="-122"/>
              </a:rPr>
              <a:t>方法</a:t>
            </a:r>
            <a:endParaRPr lang="zh-CN" altLang="en-US" sz="2000">
              <a:latin typeface="楷体" panose="02010609060101010101" pitchFamily="49" charset="-122"/>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7929618" cy="4991751"/>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en-US" dirty="0" smtClean="0">
                <a:latin typeface="楷体" panose="02010609060101010101" pitchFamily="49" charset="-122"/>
                <a:ea typeface="楷体" panose="02010609060101010101" pitchFamily="49" charset="-122"/>
              </a:rPr>
              <a:t>2007</a:t>
            </a:r>
            <a:r>
              <a:rPr lang="zh-CN" altLang="en-US" dirty="0" smtClean="0">
                <a:latin typeface="楷体" panose="02010609060101010101" pitchFamily="49" charset="-122"/>
                <a:ea typeface="楷体" panose="02010609060101010101" pitchFamily="49" charset="-122"/>
              </a:rPr>
              <a:t>年</a:t>
            </a:r>
            <a:r>
              <a:rPr lang="en-US" dirty="0" smtClean="0">
                <a:latin typeface="楷体" panose="02010609060101010101" pitchFamily="49" charset="-122"/>
                <a:ea typeface="楷体" panose="02010609060101010101" pitchFamily="49" charset="-122"/>
              </a:rPr>
              <a:t>8</a:t>
            </a:r>
            <a:r>
              <a:rPr lang="zh-CN" altLang="en-US" dirty="0" smtClean="0">
                <a:latin typeface="楷体" panose="02010609060101010101" pitchFamily="49" charset="-122"/>
                <a:ea typeface="楷体" panose="02010609060101010101" pitchFamily="49" charset="-122"/>
              </a:rPr>
              <a:t>月，微软发布了</a:t>
            </a:r>
            <a:r>
              <a:rPr lang="en-US" dirty="0" smtClean="0">
                <a:latin typeface="楷体" panose="02010609060101010101" pitchFamily="49" charset="-122"/>
                <a:ea typeface="楷体" panose="02010609060101010101" pitchFamily="49" charset="-122"/>
              </a:rPr>
              <a:t>.NET Framework 3.0</a:t>
            </a:r>
            <a:r>
              <a:rPr lang="zh-CN" altLang="en-US" dirty="0" smtClean="0">
                <a:latin typeface="楷体" panose="02010609060101010101" pitchFamily="49" charset="-122"/>
                <a:ea typeface="楷体" panose="02010609060101010101" pitchFamily="49" charset="-122"/>
              </a:rPr>
              <a:t>和</a:t>
            </a:r>
            <a:r>
              <a:rPr lang="en-US" dirty="0" err="1" smtClean="0">
                <a:latin typeface="楷体" panose="02010609060101010101" pitchFamily="49" charset="-122"/>
                <a:ea typeface="楷体" panose="02010609060101010101" pitchFamily="49" charset="-122"/>
              </a:rPr>
              <a:t>C#3.0</a:t>
            </a:r>
            <a:r>
              <a:rPr lang="zh-CN" altLang="en-US" dirty="0" smtClean="0">
                <a:latin typeface="楷体" panose="02010609060101010101" pitchFamily="49" charset="-122"/>
                <a:ea typeface="楷体" panose="02010609060101010101" pitchFamily="49" charset="-122"/>
              </a:rPr>
              <a:t>。</a:t>
            </a:r>
            <a:r>
              <a:rPr lang="en-US" dirty="0" smtClean="0">
                <a:latin typeface="楷体" panose="02010609060101010101" pitchFamily="49" charset="-122"/>
                <a:ea typeface="楷体" panose="02010609060101010101" pitchFamily="49" charset="-122"/>
              </a:rPr>
              <a:t>2007</a:t>
            </a:r>
            <a:r>
              <a:rPr lang="zh-CN" altLang="en-US" dirty="0" smtClean="0">
                <a:latin typeface="楷体" panose="02010609060101010101" pitchFamily="49" charset="-122"/>
                <a:ea typeface="楷体" panose="02010609060101010101" pitchFamily="49" charset="-122"/>
              </a:rPr>
              <a:t>年</a:t>
            </a:r>
            <a:r>
              <a:rPr lang="en-US" dirty="0" smtClean="0">
                <a:latin typeface="楷体" panose="02010609060101010101" pitchFamily="49" charset="-122"/>
                <a:ea typeface="楷体" panose="02010609060101010101" pitchFamily="49" charset="-122"/>
              </a:rPr>
              <a:t>11</a:t>
            </a:r>
            <a:r>
              <a:rPr lang="zh-CN" altLang="en-US" dirty="0" smtClean="0">
                <a:latin typeface="楷体" panose="02010609060101010101" pitchFamily="49" charset="-122"/>
                <a:ea typeface="楷体" panose="02010609060101010101" pitchFamily="49" charset="-122"/>
              </a:rPr>
              <a:t>月，微软推出了</a:t>
            </a:r>
            <a:r>
              <a:rPr lang="en-US" dirty="0" smtClean="0">
                <a:latin typeface="楷体" panose="02010609060101010101" pitchFamily="49" charset="-122"/>
                <a:ea typeface="楷体" panose="02010609060101010101" pitchFamily="49" charset="-122"/>
              </a:rPr>
              <a:t>Visual Studio .NET 2008</a:t>
            </a:r>
            <a:r>
              <a:rPr lang="zh-CN" altLang="en-US" dirty="0" smtClean="0">
                <a:latin typeface="楷体" panose="02010609060101010101" pitchFamily="49" charset="-122"/>
                <a:ea typeface="楷体" panose="02010609060101010101" pitchFamily="49" charset="-122"/>
              </a:rPr>
              <a:t>，同时发布了</a:t>
            </a:r>
            <a:r>
              <a:rPr lang="en-US" dirty="0" smtClean="0">
                <a:latin typeface="楷体" panose="02010609060101010101" pitchFamily="49" charset="-122"/>
                <a:ea typeface="楷体" panose="02010609060101010101" pitchFamily="49" charset="-122"/>
              </a:rPr>
              <a:t>.NET Framework 3.5</a:t>
            </a:r>
            <a:r>
              <a:rPr lang="zh-CN" altLang="en-US" dirty="0" smtClean="0">
                <a:latin typeface="楷体" panose="02010609060101010101" pitchFamily="49" charset="-122"/>
                <a:ea typeface="楷体" panose="02010609060101010101" pitchFamily="49" charset="-122"/>
              </a:rPr>
              <a:t>和</a:t>
            </a:r>
            <a:r>
              <a:rPr lang="en-US" dirty="0" err="1" smtClean="0">
                <a:latin typeface="楷体" panose="02010609060101010101" pitchFamily="49" charset="-122"/>
                <a:ea typeface="楷体" panose="02010609060101010101" pitchFamily="49" charset="-122"/>
              </a:rPr>
              <a:t>C#3.5</a:t>
            </a:r>
            <a:r>
              <a:rPr lang="zh-CN" altLang="en-US"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a:p>
            <a:pPr marL="457200" indent="-457200">
              <a:lnSpc>
                <a:spcPct val="150000"/>
              </a:lnSpc>
              <a:buFont typeface="Wingdings" panose="05000000000000000000" pitchFamily="2" charset="2"/>
              <a:buChar char="l"/>
            </a:pPr>
            <a:r>
              <a:rPr lang="en-US" dirty="0" smtClean="0">
                <a:latin typeface="楷体" panose="02010609060101010101" pitchFamily="49" charset="-122"/>
                <a:ea typeface="楷体" panose="02010609060101010101" pitchFamily="49" charset="-122"/>
              </a:rPr>
              <a:t>2010</a:t>
            </a:r>
            <a:r>
              <a:rPr lang="zh-CN" altLang="en-US" dirty="0" smtClean="0">
                <a:latin typeface="楷体" panose="02010609060101010101" pitchFamily="49" charset="-122"/>
                <a:ea typeface="楷体" panose="02010609060101010101" pitchFamily="49" charset="-122"/>
              </a:rPr>
              <a:t>年</a:t>
            </a:r>
            <a:r>
              <a:rPr lang="en-US" dirty="0" smtClean="0">
                <a:latin typeface="楷体" panose="02010609060101010101" pitchFamily="49" charset="-122"/>
                <a:ea typeface="楷体" panose="02010609060101010101" pitchFamily="49" charset="-122"/>
              </a:rPr>
              <a:t>4</a:t>
            </a:r>
            <a:r>
              <a:rPr lang="zh-CN" altLang="en-US" dirty="0" smtClean="0">
                <a:latin typeface="楷体" panose="02010609060101010101" pitchFamily="49" charset="-122"/>
                <a:ea typeface="楷体" panose="02010609060101010101" pitchFamily="49" charset="-122"/>
              </a:rPr>
              <a:t>月，微软推出了</a:t>
            </a:r>
            <a:r>
              <a:rPr lang="en-US" dirty="0" smtClean="0">
                <a:latin typeface="楷体" panose="02010609060101010101" pitchFamily="49" charset="-122"/>
                <a:ea typeface="楷体" panose="02010609060101010101" pitchFamily="49" charset="-122"/>
              </a:rPr>
              <a:t>Visual Studio .NET 2010</a:t>
            </a:r>
            <a:r>
              <a:rPr lang="zh-CN" altLang="en-US" dirty="0" smtClean="0">
                <a:latin typeface="楷体" panose="02010609060101010101" pitchFamily="49" charset="-122"/>
                <a:ea typeface="楷体" panose="02010609060101010101" pitchFamily="49" charset="-122"/>
              </a:rPr>
              <a:t>，同时发布了</a:t>
            </a:r>
            <a:r>
              <a:rPr lang="en-US" dirty="0" smtClean="0">
                <a:latin typeface="楷体" panose="02010609060101010101" pitchFamily="49" charset="-122"/>
                <a:ea typeface="楷体" panose="02010609060101010101" pitchFamily="49" charset="-122"/>
              </a:rPr>
              <a:t>.NET Framework 4.0</a:t>
            </a:r>
            <a:r>
              <a:rPr lang="zh-CN" altLang="en-US" dirty="0" smtClean="0">
                <a:latin typeface="楷体" panose="02010609060101010101" pitchFamily="49" charset="-122"/>
                <a:ea typeface="楷体" panose="02010609060101010101" pitchFamily="49" charset="-122"/>
              </a:rPr>
              <a:t>和</a:t>
            </a:r>
            <a:r>
              <a:rPr lang="en-US" dirty="0" err="1" smtClean="0">
                <a:latin typeface="楷体" panose="02010609060101010101" pitchFamily="49" charset="-122"/>
                <a:ea typeface="楷体" panose="02010609060101010101" pitchFamily="49" charset="-122"/>
              </a:rPr>
              <a:t>C#4.0</a:t>
            </a:r>
            <a:r>
              <a:rPr lang="zh-CN" altLang="en-US"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a:p>
            <a:pPr marL="457200" indent="-457200">
              <a:lnSpc>
                <a:spcPct val="150000"/>
              </a:lnSpc>
              <a:buFont typeface="Wingdings" panose="05000000000000000000" pitchFamily="2" charset="2"/>
              <a:buChar char="l"/>
            </a:pPr>
            <a:r>
              <a:rPr lang="en-US" dirty="0" smtClean="0">
                <a:latin typeface="楷体" panose="02010609060101010101" pitchFamily="49" charset="-122"/>
                <a:ea typeface="楷体" panose="02010609060101010101" pitchFamily="49" charset="-122"/>
              </a:rPr>
              <a:t>2012</a:t>
            </a:r>
            <a:r>
              <a:rPr lang="zh-CN" altLang="en-US" dirty="0" smtClean="0">
                <a:latin typeface="楷体" panose="02010609060101010101" pitchFamily="49" charset="-122"/>
                <a:ea typeface="楷体" panose="02010609060101010101" pitchFamily="49" charset="-122"/>
              </a:rPr>
              <a:t>年</a:t>
            </a:r>
            <a:r>
              <a:rPr lang="en-US" dirty="0" smtClean="0">
                <a:latin typeface="楷体" panose="02010609060101010101" pitchFamily="49" charset="-122"/>
                <a:ea typeface="楷体" panose="02010609060101010101" pitchFamily="49" charset="-122"/>
              </a:rPr>
              <a:t>9</a:t>
            </a:r>
            <a:r>
              <a:rPr lang="zh-CN" altLang="en-US" dirty="0" smtClean="0">
                <a:latin typeface="楷体" panose="02010609060101010101" pitchFamily="49" charset="-122"/>
                <a:ea typeface="楷体" panose="02010609060101010101" pitchFamily="49" charset="-122"/>
              </a:rPr>
              <a:t>月，微软推出了</a:t>
            </a:r>
            <a:r>
              <a:rPr lang="en-US" dirty="0" smtClean="0">
                <a:latin typeface="楷体" panose="02010609060101010101" pitchFamily="49" charset="-122"/>
                <a:ea typeface="楷体" panose="02010609060101010101" pitchFamily="49" charset="-122"/>
              </a:rPr>
              <a:t>Visual Studio .NET 2012</a:t>
            </a:r>
            <a:r>
              <a:rPr lang="zh-CN" altLang="en-US" dirty="0" smtClean="0">
                <a:latin typeface="楷体" panose="02010609060101010101" pitchFamily="49" charset="-122"/>
                <a:ea typeface="楷体" panose="02010609060101010101" pitchFamily="49" charset="-122"/>
              </a:rPr>
              <a:t>，同时发布了</a:t>
            </a:r>
            <a:r>
              <a:rPr lang="en-US" dirty="0" smtClean="0">
                <a:latin typeface="楷体" panose="02010609060101010101" pitchFamily="49" charset="-122"/>
                <a:ea typeface="楷体" panose="02010609060101010101" pitchFamily="49" charset="-122"/>
              </a:rPr>
              <a:t>.NET Framework 4.5</a:t>
            </a:r>
            <a:r>
              <a:rPr lang="zh-CN" altLang="en-US" dirty="0" smtClean="0">
                <a:latin typeface="楷体" panose="02010609060101010101" pitchFamily="49" charset="-122"/>
                <a:ea typeface="楷体" panose="02010609060101010101" pitchFamily="49" charset="-122"/>
              </a:rPr>
              <a:t>和</a:t>
            </a:r>
            <a:r>
              <a:rPr lang="en-US" dirty="0" err="1" smtClean="0">
                <a:latin typeface="楷体" panose="02010609060101010101" pitchFamily="49" charset="-122"/>
                <a:ea typeface="楷体" panose="02010609060101010101" pitchFamily="49" charset="-122"/>
              </a:rPr>
              <a:t>C#5.0</a:t>
            </a:r>
            <a:r>
              <a:rPr lang="zh-CN" altLang="en-US"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a:p>
            <a:pPr marL="457200" indent="-457200">
              <a:lnSpc>
                <a:spcPct val="150000"/>
              </a:lnSpc>
              <a:buFont typeface="Wingdings" panose="05000000000000000000" pitchFamily="2" charset="2"/>
              <a:buChar char="l"/>
            </a:pPr>
            <a:r>
              <a:rPr lang="zh-CN" altLang="en-US" dirty="0" smtClean="0">
                <a:latin typeface="楷体" panose="02010609060101010101" pitchFamily="49" charset="-122"/>
                <a:ea typeface="楷体" panose="02010609060101010101" pitchFamily="49" charset="-122"/>
              </a:rPr>
              <a:t>后续又推出了</a:t>
            </a:r>
            <a:r>
              <a:rPr lang="en-US" dirty="0" smtClean="0">
                <a:latin typeface="楷体" panose="02010609060101010101" pitchFamily="49" charset="-122"/>
                <a:ea typeface="楷体" panose="02010609060101010101" pitchFamily="49" charset="-122"/>
              </a:rPr>
              <a:t>Visual Studio .NET 2013</a:t>
            </a:r>
            <a:r>
              <a:rPr lang="zh-CN" altLang="en-US" dirty="0" smtClean="0">
                <a:latin typeface="楷体" panose="02010609060101010101" pitchFamily="49" charset="-122"/>
                <a:ea typeface="楷体" panose="02010609060101010101" pitchFamily="49" charset="-122"/>
              </a:rPr>
              <a:t>（没有更新</a:t>
            </a:r>
            <a:r>
              <a:rPr lang="en-US" dirty="0" err="1" smtClean="0">
                <a:latin typeface="楷体" panose="02010609060101010101" pitchFamily="49" charset="-122"/>
                <a:ea typeface="楷体" panose="02010609060101010101" pitchFamily="49" charset="-122"/>
              </a:rPr>
              <a:t>C#5.0</a:t>
            </a:r>
            <a:r>
              <a:rPr lang="zh-CN" altLang="en-US" dirty="0" smtClean="0">
                <a:latin typeface="楷体" panose="02010609060101010101" pitchFamily="49" charset="-122"/>
                <a:ea typeface="楷体" panose="02010609060101010101" pitchFamily="49" charset="-122"/>
              </a:rPr>
              <a:t>）和</a:t>
            </a:r>
            <a:r>
              <a:rPr lang="en-US" dirty="0" smtClean="0">
                <a:latin typeface="楷体" panose="02010609060101010101" pitchFamily="49" charset="-122"/>
                <a:ea typeface="楷体" panose="02010609060101010101" pitchFamily="49" charset="-122"/>
              </a:rPr>
              <a:t>Visual Studio .NET 2014</a:t>
            </a:r>
            <a:r>
              <a:rPr lang="zh-CN" altLang="en-US" dirty="0" smtClean="0">
                <a:latin typeface="楷体" panose="02010609060101010101" pitchFamily="49" charset="-122"/>
                <a:ea typeface="楷体" panose="02010609060101010101" pitchFamily="49" charset="-122"/>
              </a:rPr>
              <a:t>以及</a:t>
            </a:r>
            <a:r>
              <a:rPr lang="en-US" dirty="0" err="1" smtClean="0">
                <a:latin typeface="楷体" panose="02010609060101010101" pitchFamily="49" charset="-122"/>
                <a:ea typeface="楷体" panose="02010609060101010101" pitchFamily="49" charset="-122"/>
              </a:rPr>
              <a:t>C#6.0</a:t>
            </a:r>
            <a:r>
              <a:rPr lang="zh-CN" altLang="en-US" dirty="0" smtClean="0">
                <a:latin typeface="楷体" panose="02010609060101010101" pitchFamily="49" charset="-122"/>
                <a:ea typeface="楷体" panose="02010609060101010101" pitchFamily="49" charset="-122"/>
              </a:rPr>
              <a:t>等。</a:t>
            </a:r>
            <a:endParaRPr lang="zh-CN" altLang="en-US"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143108" y="2786058"/>
            <a:ext cx="4897437" cy="762000"/>
          </a:xfrm>
          <a:prstGeom prst="rect">
            <a:avLst/>
          </a:prstGeom>
          <a:solidFill>
            <a:schemeClr val="hlink"/>
          </a:solidFill>
          <a:ln w="9525">
            <a:noFill/>
            <a:miter lim="800000"/>
          </a:ln>
          <a:effectLst/>
        </p:spPr>
        <p:txBody>
          <a:bodyPr>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a:solidFill>
                  <a:srgbClr val="FF3300"/>
                </a:solidFill>
                <a:effectLst>
                  <a:outerShdw blurRad="38100" dist="38100" dir="2700000" algn="tl">
                    <a:srgbClr val="000000"/>
                  </a:outerShdw>
                </a:effectLst>
                <a:ea typeface="Arial Unicode MS" panose="020B0604020202020204" charset="-122"/>
                <a:cs typeface="Arial Unicode MS" panose="020B0604020202020204" charset="-122"/>
              </a:rPr>
              <a:t>本章完</a:t>
            </a:r>
            <a:r>
              <a:rPr kumimoji="0" lang="zh-CN" altLang="en-US" sz="4000" dirty="0">
                <a:solidFill>
                  <a:srgbClr val="FF3300"/>
                </a:solidFill>
                <a:effectLst>
                  <a:outerShdw blurRad="38100" dist="38100" dir="2700000" algn="tl">
                    <a:srgbClr val="000000"/>
                  </a:outerShdw>
                </a:effectLst>
              </a:rPr>
              <a:t>━━</a:t>
            </a:r>
            <a:endParaRPr kumimoji="0" lang="zh-CN" altLang="en-US" sz="4000" dirty="0">
              <a:solidFill>
                <a:srgbClr val="FF3300"/>
              </a:solidFill>
              <a:effectLst>
                <a:outerShdw blurRad="38100" dist="38100" dir="2700000" algn="tl">
                  <a:srgbClr val="00000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500042"/>
            <a:ext cx="7715304" cy="1200329"/>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    本书以</a:t>
            </a:r>
            <a:r>
              <a:rPr lang="en-US" dirty="0" err="1" smtClean="0">
                <a:latin typeface="楷体" panose="02010609060101010101" pitchFamily="49" charset="-122"/>
                <a:ea typeface="楷体" panose="02010609060101010101" pitchFamily="49" charset="-122"/>
              </a:rPr>
              <a:t>C#5.0</a:t>
            </a:r>
            <a:r>
              <a:rPr lang="zh-CN" altLang="en-US" dirty="0" smtClean="0">
                <a:latin typeface="楷体" panose="02010609060101010101" pitchFamily="49" charset="-122"/>
                <a:ea typeface="楷体" panose="02010609060101010101" pitchFamily="49" charset="-122"/>
              </a:rPr>
              <a:t>为背景介绍</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程序设计。在</a:t>
            </a:r>
            <a:r>
              <a:rPr lang="en-US" dirty="0" smtClean="0">
                <a:latin typeface="楷体" panose="02010609060101010101" pitchFamily="49" charset="-122"/>
                <a:ea typeface="楷体" panose="02010609060101010101" pitchFamily="49" charset="-122"/>
              </a:rPr>
              <a:t>C#</a:t>
            </a:r>
            <a:r>
              <a:rPr lang="zh-CN" altLang="en-US" dirty="0" smtClean="0">
                <a:latin typeface="楷体" panose="02010609060101010101" pitchFamily="49" charset="-122"/>
                <a:ea typeface="楷体" panose="02010609060101010101" pitchFamily="49" charset="-122"/>
              </a:rPr>
              <a:t>各版本的演化过程中，每个版本都新增了一些特性，如图</a:t>
            </a:r>
            <a:r>
              <a:rPr lang="en-US" dirty="0" smtClean="0">
                <a:latin typeface="楷体" panose="02010609060101010101" pitchFamily="49" charset="-122"/>
                <a:ea typeface="楷体" panose="02010609060101010101" pitchFamily="49" charset="-122"/>
              </a:rPr>
              <a:t>1.1</a:t>
            </a:r>
            <a:r>
              <a:rPr lang="zh-CN" altLang="en-US" dirty="0" smtClean="0">
                <a:latin typeface="楷体" panose="02010609060101010101" pitchFamily="49" charset="-122"/>
                <a:ea typeface="楷体" panose="02010609060101010101" pitchFamily="49" charset="-122"/>
              </a:rPr>
              <a:t>所示给出了各版本新增的主要特性。</a:t>
            </a:r>
            <a:endParaRPr lang="zh-CN" altLang="en-US" dirty="0" smtClean="0">
              <a:latin typeface="楷体" panose="02010609060101010101" pitchFamily="49" charset="-122"/>
              <a:ea typeface="楷体" panose="02010609060101010101" pitchFamily="49" charset="-122"/>
            </a:endParaRPr>
          </a:p>
        </p:txBody>
      </p:sp>
      <p:sp>
        <p:nvSpPr>
          <p:cNvPr id="128019" name="Rectangle 1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28001" name="Group 1"/>
          <p:cNvGrpSpPr>
            <a:grpSpLocks noChangeAspect="1"/>
          </p:cNvGrpSpPr>
          <p:nvPr/>
        </p:nvGrpSpPr>
        <p:grpSpPr bwMode="auto">
          <a:xfrm>
            <a:off x="2071670" y="2214554"/>
            <a:ext cx="3571900" cy="3092048"/>
            <a:chOff x="2241" y="2891"/>
            <a:chExt cx="2608" cy="2257"/>
          </a:xfrm>
        </p:grpSpPr>
        <p:sp>
          <p:nvSpPr>
            <p:cNvPr id="128018" name="AutoShape 18"/>
            <p:cNvSpPr>
              <a:spLocks noChangeAspect="1" noChangeArrowheads="1" noTextEdit="1"/>
            </p:cNvSpPr>
            <p:nvPr/>
          </p:nvSpPr>
          <p:spPr bwMode="auto">
            <a:xfrm>
              <a:off x="2241" y="2891"/>
              <a:ext cx="2608" cy="2257"/>
            </a:xfrm>
            <a:prstGeom prst="rect">
              <a:avLst/>
            </a:prstGeom>
            <a:noFill/>
          </p:spPr>
          <p:txBody>
            <a:bodyPr vert="horz" wrap="square" lIns="91440" tIns="45720" rIns="91440" bIns="45720" numCol="1" anchor="t" anchorCtr="0" compatLnSpc="1"/>
            <a:lstStyle/>
            <a:p>
              <a:endParaRPr lang="zh-CN" altLang="en-US"/>
            </a:p>
          </p:txBody>
        </p:sp>
        <p:sp>
          <p:nvSpPr>
            <p:cNvPr id="128017" name="Text Box 17"/>
            <p:cNvSpPr txBox="1">
              <a:spLocks noChangeArrowheads="1"/>
            </p:cNvSpPr>
            <p:nvPr/>
          </p:nvSpPr>
          <p:spPr bwMode="auto">
            <a:xfrm>
              <a:off x="2276" y="2891"/>
              <a:ext cx="594" cy="19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版本</a:t>
              </a:r>
              <a:endParaRPr kumimoji="0" lang="zh-CN" sz="1800" i="0" u="none" strike="noStrike" cap="none" normalizeH="0" baseline="0" smtClean="0">
                <a:ln>
                  <a:noFill/>
                </a:ln>
                <a:solidFill>
                  <a:srgbClr val="FF0000"/>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128016" name="Text Box 16"/>
            <p:cNvSpPr txBox="1">
              <a:spLocks noChangeArrowheads="1"/>
            </p:cNvSpPr>
            <p:nvPr/>
          </p:nvSpPr>
          <p:spPr bwMode="auto">
            <a:xfrm>
              <a:off x="3441" y="2891"/>
              <a:ext cx="1216" cy="20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新增主要特性</a:t>
              </a:r>
              <a:endParaRPr kumimoji="0" lang="zh-CN" sz="1800"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128015" name="Text Box 15"/>
            <p:cNvSpPr txBox="1">
              <a:spLocks noChangeArrowheads="1"/>
            </p:cNvSpPr>
            <p:nvPr/>
          </p:nvSpPr>
          <p:spPr bwMode="auto">
            <a:xfrm>
              <a:off x="2258" y="3207"/>
              <a:ext cx="594" cy="198"/>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effectLst/>
                  <a:latin typeface="楷体" panose="02010609060101010101" pitchFamily="49" charset="-122"/>
                  <a:ea typeface="楷体" panose="02010609060101010101" pitchFamily="49" charset="-122"/>
                  <a:cs typeface="Times New Roman" panose="02020603050405020304" pitchFamily="18" charset="0"/>
                </a:rPr>
                <a:t>5.0</a:t>
              </a:r>
              <a:endParaRPr kumimoji="0" lang="en-US" altLang="zh-CN" sz="1800" i="0" u="none" strike="noStrike" cap="none" normalizeH="0" baseline="0" smtClean="0">
                <a:ln>
                  <a:noFill/>
                </a:ln>
                <a:effectLst/>
                <a:latin typeface="楷体" panose="02010609060101010101" pitchFamily="49" charset="-122"/>
                <a:ea typeface="楷体" panose="02010609060101010101" pitchFamily="49" charset="-122"/>
                <a:cs typeface="宋体" panose="02010600030101010101" pitchFamily="2" charset="-122"/>
              </a:endParaRPr>
            </a:p>
          </p:txBody>
        </p:sp>
        <p:sp>
          <p:nvSpPr>
            <p:cNvPr id="128014" name="Text Box 14"/>
            <p:cNvSpPr txBox="1">
              <a:spLocks noChangeArrowheads="1"/>
            </p:cNvSpPr>
            <p:nvPr/>
          </p:nvSpPr>
          <p:spPr bwMode="auto">
            <a:xfrm>
              <a:off x="3598" y="3207"/>
              <a:ext cx="927" cy="198"/>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effectLst/>
                  <a:latin typeface="楷体" panose="02010609060101010101" pitchFamily="49" charset="-122"/>
                  <a:ea typeface="楷体" panose="02010609060101010101" pitchFamily="49" charset="-122"/>
                  <a:cs typeface="Times New Roman" panose="02020603050405020304" pitchFamily="18" charset="0"/>
                </a:rPr>
                <a:t>异步</a:t>
              </a:r>
              <a:endParaRPr kumimoji="0" lang="zh-CN" sz="1800" i="0" u="none" strike="noStrike" cap="none" normalizeH="0" baseline="0" smtClean="0">
                <a:ln>
                  <a:noFill/>
                </a:ln>
                <a:effectLst/>
                <a:latin typeface="楷体" panose="02010609060101010101" pitchFamily="49" charset="-122"/>
                <a:ea typeface="楷体" panose="02010609060101010101" pitchFamily="49" charset="-122"/>
                <a:cs typeface="宋体" panose="02010600030101010101" pitchFamily="2" charset="-122"/>
              </a:endParaRPr>
            </a:p>
          </p:txBody>
        </p:sp>
        <p:sp>
          <p:nvSpPr>
            <p:cNvPr id="128013" name="Text Box 13"/>
            <p:cNvSpPr txBox="1">
              <a:spLocks noChangeArrowheads="1"/>
            </p:cNvSpPr>
            <p:nvPr/>
          </p:nvSpPr>
          <p:spPr bwMode="auto">
            <a:xfrm>
              <a:off x="2241" y="3653"/>
              <a:ext cx="594" cy="19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effectLst/>
                  <a:latin typeface="楷体" panose="02010609060101010101" pitchFamily="49" charset="-122"/>
                  <a:ea typeface="楷体" panose="02010609060101010101" pitchFamily="49" charset="-122"/>
                  <a:cs typeface="Times New Roman" panose="02020603050405020304" pitchFamily="18" charset="0"/>
                </a:rPr>
                <a:t>4.0</a:t>
              </a:r>
              <a:endParaRPr kumimoji="0" lang="en-US" altLang="zh-CN" sz="1800" i="0" u="none" strike="noStrike" cap="none" normalizeH="0" baseline="0" smtClean="0">
                <a:ln>
                  <a:noFill/>
                </a:ln>
                <a:effectLst/>
                <a:latin typeface="楷体" panose="02010609060101010101" pitchFamily="49" charset="-122"/>
                <a:ea typeface="楷体" panose="02010609060101010101" pitchFamily="49" charset="-122"/>
                <a:cs typeface="宋体" panose="02010600030101010101" pitchFamily="2" charset="-122"/>
              </a:endParaRPr>
            </a:p>
          </p:txBody>
        </p:sp>
        <p:sp>
          <p:nvSpPr>
            <p:cNvPr id="128012" name="Text Box 12"/>
            <p:cNvSpPr txBox="1">
              <a:spLocks noChangeArrowheads="1"/>
            </p:cNvSpPr>
            <p:nvPr/>
          </p:nvSpPr>
          <p:spPr bwMode="auto">
            <a:xfrm>
              <a:off x="3274" y="3653"/>
              <a:ext cx="1575" cy="19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dirty="0" smtClean="0">
                  <a:ln>
                    <a:noFill/>
                  </a:ln>
                  <a:effectLst/>
                  <a:latin typeface="楷体" panose="02010609060101010101" pitchFamily="49" charset="-122"/>
                  <a:ea typeface="楷体" panose="02010609060101010101" pitchFamily="49" charset="-122"/>
                  <a:cs typeface="Times New Roman" panose="02020603050405020304" pitchFamily="18" charset="0"/>
                </a:rPr>
                <a:t>命名参数和可选参数</a:t>
              </a:r>
              <a:endParaRPr kumimoji="0" lang="zh-CN" sz="1800" i="0" u="none" strike="noStrike" cap="none" normalizeH="0" baseline="0" dirty="0" smtClean="0">
                <a:ln>
                  <a:noFill/>
                </a:ln>
                <a:effectLst/>
                <a:latin typeface="楷体" panose="02010609060101010101" pitchFamily="49" charset="-122"/>
                <a:ea typeface="楷体" panose="02010609060101010101" pitchFamily="49" charset="-122"/>
                <a:cs typeface="宋体" panose="02010600030101010101" pitchFamily="2" charset="-122"/>
              </a:endParaRPr>
            </a:p>
          </p:txBody>
        </p:sp>
        <p:sp>
          <p:nvSpPr>
            <p:cNvPr id="128011" name="Text Box 11"/>
            <p:cNvSpPr txBox="1">
              <a:spLocks noChangeArrowheads="1"/>
            </p:cNvSpPr>
            <p:nvPr/>
          </p:nvSpPr>
          <p:spPr bwMode="auto">
            <a:xfrm>
              <a:off x="2250" y="4091"/>
              <a:ext cx="594" cy="19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dirty="0" smtClean="0">
                  <a:ln>
                    <a:noFill/>
                  </a:ln>
                  <a:effectLst/>
                  <a:latin typeface="楷体" panose="02010609060101010101" pitchFamily="49" charset="-122"/>
                  <a:ea typeface="楷体" panose="02010609060101010101" pitchFamily="49" charset="-122"/>
                  <a:cs typeface="Times New Roman" panose="02020603050405020304" pitchFamily="18" charset="0"/>
                </a:rPr>
                <a:t>3.0</a:t>
              </a:r>
              <a:endParaRPr kumimoji="0" lang="en-US" altLang="zh-CN" sz="1800" i="0" u="none" strike="noStrike" cap="none" normalizeH="0" baseline="0" dirty="0" smtClean="0">
                <a:ln>
                  <a:noFill/>
                </a:ln>
                <a:effectLst/>
                <a:latin typeface="楷体" panose="02010609060101010101" pitchFamily="49" charset="-122"/>
                <a:ea typeface="楷体" panose="02010609060101010101" pitchFamily="49" charset="-122"/>
                <a:cs typeface="宋体" panose="02010600030101010101" pitchFamily="2" charset="-122"/>
              </a:endParaRPr>
            </a:p>
          </p:txBody>
        </p:sp>
        <p:sp>
          <p:nvSpPr>
            <p:cNvPr id="128010" name="Text Box 10"/>
            <p:cNvSpPr txBox="1">
              <a:spLocks noChangeArrowheads="1"/>
            </p:cNvSpPr>
            <p:nvPr/>
          </p:nvSpPr>
          <p:spPr bwMode="auto">
            <a:xfrm>
              <a:off x="3598" y="4091"/>
              <a:ext cx="927" cy="19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effectLst/>
                  <a:latin typeface="楷体" panose="02010609060101010101" pitchFamily="49" charset="-122"/>
                  <a:ea typeface="楷体" panose="02010609060101010101" pitchFamily="49" charset="-122"/>
                  <a:cs typeface="Times New Roman" panose="02020603050405020304" pitchFamily="18" charset="0"/>
                </a:rPr>
                <a:t>LINQ</a:t>
              </a:r>
              <a:endParaRPr kumimoji="0" lang="en-US" altLang="zh-CN" sz="1800" i="0" u="none" strike="noStrike" cap="none" normalizeH="0" baseline="0" smtClean="0">
                <a:ln>
                  <a:noFill/>
                </a:ln>
                <a:effectLst/>
                <a:latin typeface="楷体" panose="02010609060101010101" pitchFamily="49" charset="-122"/>
                <a:ea typeface="楷体" panose="02010609060101010101" pitchFamily="49" charset="-122"/>
                <a:cs typeface="宋体" panose="02010600030101010101" pitchFamily="2" charset="-122"/>
              </a:endParaRPr>
            </a:p>
          </p:txBody>
        </p:sp>
        <p:sp>
          <p:nvSpPr>
            <p:cNvPr id="128009" name="Text Box 9"/>
            <p:cNvSpPr txBox="1">
              <a:spLocks noChangeArrowheads="1"/>
            </p:cNvSpPr>
            <p:nvPr/>
          </p:nvSpPr>
          <p:spPr bwMode="auto">
            <a:xfrm>
              <a:off x="2250" y="4529"/>
              <a:ext cx="594" cy="19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effectLst/>
                  <a:latin typeface="楷体" panose="02010609060101010101" pitchFamily="49" charset="-122"/>
                  <a:ea typeface="楷体" panose="02010609060101010101" pitchFamily="49" charset="-122"/>
                  <a:cs typeface="Times New Roman" panose="02020603050405020304" pitchFamily="18" charset="0"/>
                </a:rPr>
                <a:t>2.0</a:t>
              </a:r>
              <a:endParaRPr kumimoji="0" lang="en-US" altLang="zh-CN" sz="1800" i="0" u="none" strike="noStrike" cap="none" normalizeH="0" baseline="0" smtClean="0">
                <a:ln>
                  <a:noFill/>
                </a:ln>
                <a:effectLst/>
                <a:latin typeface="楷体" panose="02010609060101010101" pitchFamily="49" charset="-122"/>
                <a:ea typeface="楷体" panose="02010609060101010101" pitchFamily="49" charset="-122"/>
                <a:cs typeface="宋体" panose="02010600030101010101" pitchFamily="2" charset="-122"/>
              </a:endParaRPr>
            </a:p>
          </p:txBody>
        </p:sp>
        <p:sp>
          <p:nvSpPr>
            <p:cNvPr id="128008" name="Text Box 8"/>
            <p:cNvSpPr txBox="1">
              <a:spLocks noChangeArrowheads="1"/>
            </p:cNvSpPr>
            <p:nvPr/>
          </p:nvSpPr>
          <p:spPr bwMode="auto">
            <a:xfrm>
              <a:off x="3598" y="4529"/>
              <a:ext cx="927" cy="19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effectLst/>
                  <a:latin typeface="楷体" panose="02010609060101010101" pitchFamily="49" charset="-122"/>
                  <a:ea typeface="楷体" panose="02010609060101010101" pitchFamily="49" charset="-122"/>
                  <a:cs typeface="Times New Roman" panose="02020603050405020304" pitchFamily="18" charset="0"/>
                </a:rPr>
                <a:t>泛型</a:t>
              </a:r>
              <a:endParaRPr kumimoji="0" lang="zh-CN" sz="1800" i="0" u="none" strike="noStrike" cap="none" normalizeH="0" baseline="0" smtClean="0">
                <a:ln>
                  <a:noFill/>
                </a:ln>
                <a:effectLst/>
                <a:latin typeface="楷体" panose="02010609060101010101" pitchFamily="49" charset="-122"/>
                <a:ea typeface="楷体" panose="02010609060101010101" pitchFamily="49" charset="-122"/>
                <a:cs typeface="宋体" panose="02010600030101010101" pitchFamily="2" charset="-122"/>
              </a:endParaRPr>
            </a:p>
          </p:txBody>
        </p:sp>
        <p:sp>
          <p:nvSpPr>
            <p:cNvPr id="128007" name="Text Box 7"/>
            <p:cNvSpPr txBox="1">
              <a:spLocks noChangeArrowheads="1"/>
            </p:cNvSpPr>
            <p:nvPr/>
          </p:nvSpPr>
          <p:spPr bwMode="auto">
            <a:xfrm>
              <a:off x="2250" y="4949"/>
              <a:ext cx="594" cy="19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effectLst/>
                  <a:latin typeface="楷体" panose="02010609060101010101" pitchFamily="49" charset="-122"/>
                  <a:ea typeface="楷体" panose="02010609060101010101" pitchFamily="49" charset="-122"/>
                  <a:cs typeface="Times New Roman" panose="02020603050405020304" pitchFamily="18" charset="0"/>
                </a:rPr>
                <a:t>1.0</a:t>
              </a:r>
              <a:endParaRPr kumimoji="0" lang="en-US" altLang="zh-CN" sz="1800" i="0" u="none" strike="noStrike" cap="none" normalizeH="0" baseline="0" smtClean="0">
                <a:ln>
                  <a:noFill/>
                </a:ln>
                <a:effectLst/>
                <a:latin typeface="楷体" panose="02010609060101010101" pitchFamily="49" charset="-122"/>
                <a:ea typeface="楷体" panose="02010609060101010101" pitchFamily="49" charset="-122"/>
                <a:cs typeface="宋体" panose="02010600030101010101" pitchFamily="2" charset="-122"/>
              </a:endParaRPr>
            </a:p>
          </p:txBody>
        </p:sp>
        <p:sp>
          <p:nvSpPr>
            <p:cNvPr id="128006" name="Text Box 6"/>
            <p:cNvSpPr txBox="1">
              <a:spLocks noChangeArrowheads="1"/>
            </p:cNvSpPr>
            <p:nvPr/>
          </p:nvSpPr>
          <p:spPr bwMode="auto">
            <a:xfrm>
              <a:off x="3598" y="4949"/>
              <a:ext cx="927" cy="19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dirty="0" smtClean="0">
                  <a:ln>
                    <a:noFill/>
                  </a:ln>
                  <a:effectLst/>
                  <a:latin typeface="楷体" panose="02010609060101010101" pitchFamily="49" charset="-122"/>
                  <a:ea typeface="楷体" panose="02010609060101010101" pitchFamily="49" charset="-122"/>
                  <a:cs typeface="Times New Roman" panose="02020603050405020304" pitchFamily="18" charset="0"/>
                </a:rPr>
                <a:t>C#</a:t>
              </a:r>
              <a:r>
                <a:rPr kumimoji="0" lang="zh-CN" altLang="en-US" sz="1800" i="0" u="none" strike="noStrike" cap="none" normalizeH="0" baseline="0" dirty="0" smtClean="0">
                  <a:ln>
                    <a:noFill/>
                  </a:ln>
                  <a:effectLst/>
                  <a:latin typeface="楷体" panose="02010609060101010101" pitchFamily="49" charset="-122"/>
                  <a:ea typeface="楷体" panose="02010609060101010101" pitchFamily="49" charset="-122"/>
                  <a:cs typeface="Times New Roman" panose="02020603050405020304" pitchFamily="18" charset="0"/>
                </a:rPr>
                <a:t>基本特性</a:t>
              </a:r>
              <a:endParaRPr kumimoji="0" lang="zh-CN" altLang="en-US" sz="1800" i="0" u="none" strike="noStrike" cap="none" normalizeH="0" baseline="0" dirty="0" smtClean="0">
                <a:ln>
                  <a:noFill/>
                </a:ln>
                <a:effectLst/>
                <a:latin typeface="楷体" panose="02010609060101010101" pitchFamily="49" charset="-122"/>
                <a:ea typeface="楷体" panose="02010609060101010101" pitchFamily="49" charset="-122"/>
                <a:cs typeface="宋体" panose="02010600030101010101" pitchFamily="2" charset="-122"/>
              </a:endParaRPr>
            </a:p>
          </p:txBody>
        </p:sp>
        <p:sp>
          <p:nvSpPr>
            <p:cNvPr id="128005" name="AutoShape 5"/>
            <p:cNvSpPr>
              <a:spLocks noChangeShapeType="1"/>
            </p:cNvSpPr>
            <p:nvPr/>
          </p:nvSpPr>
          <p:spPr bwMode="auto">
            <a:xfrm flipV="1">
              <a:off x="4062" y="4728"/>
              <a:ext cx="1" cy="221"/>
            </a:xfrm>
            <a:prstGeom prst="straightConnector1">
              <a:avLst/>
            </a:prstGeom>
            <a:noFill/>
            <a:ln w="9525">
              <a:solidFill>
                <a:srgbClr val="000000"/>
              </a:solidFill>
              <a:round/>
              <a:tailEnd type="stealth" w="sm" len="med"/>
            </a:ln>
          </p:spPr>
          <p:txBody>
            <a:bodyPr vert="horz" wrap="square" lIns="91440" tIns="45720" rIns="91440" bIns="45720" numCol="1" anchor="t" anchorCtr="0" compatLnSpc="1"/>
            <a:lstStyle/>
            <a:p>
              <a:endParaRPr lang="zh-CN" altLang="en-US"/>
            </a:p>
          </p:txBody>
        </p:sp>
        <p:sp>
          <p:nvSpPr>
            <p:cNvPr id="128004" name="AutoShape 4"/>
            <p:cNvSpPr>
              <a:spLocks noChangeShapeType="1"/>
            </p:cNvSpPr>
            <p:nvPr/>
          </p:nvSpPr>
          <p:spPr bwMode="auto">
            <a:xfrm flipV="1">
              <a:off x="4062" y="4290"/>
              <a:ext cx="1" cy="239"/>
            </a:xfrm>
            <a:prstGeom prst="straightConnector1">
              <a:avLst/>
            </a:prstGeom>
            <a:noFill/>
            <a:ln w="9525">
              <a:solidFill>
                <a:srgbClr val="000000"/>
              </a:solidFill>
              <a:round/>
              <a:tailEnd type="stealth" w="sm" len="med"/>
            </a:ln>
          </p:spPr>
          <p:txBody>
            <a:bodyPr vert="horz" wrap="square" lIns="91440" tIns="45720" rIns="91440" bIns="45720" numCol="1" anchor="t" anchorCtr="0" compatLnSpc="1"/>
            <a:lstStyle/>
            <a:p>
              <a:endParaRPr lang="zh-CN" altLang="en-US"/>
            </a:p>
          </p:txBody>
        </p:sp>
        <p:sp>
          <p:nvSpPr>
            <p:cNvPr id="128003" name="AutoShape 3"/>
            <p:cNvSpPr>
              <a:spLocks noChangeShapeType="1"/>
            </p:cNvSpPr>
            <p:nvPr/>
          </p:nvSpPr>
          <p:spPr bwMode="auto">
            <a:xfrm flipV="1">
              <a:off x="4062" y="3852"/>
              <a:ext cx="1" cy="239"/>
            </a:xfrm>
            <a:prstGeom prst="straightConnector1">
              <a:avLst/>
            </a:prstGeom>
            <a:noFill/>
            <a:ln w="9525">
              <a:solidFill>
                <a:srgbClr val="000000"/>
              </a:solidFill>
              <a:round/>
              <a:tailEnd type="stealth" w="sm" len="med"/>
            </a:ln>
          </p:spPr>
          <p:txBody>
            <a:bodyPr vert="horz" wrap="square" lIns="91440" tIns="45720" rIns="91440" bIns="45720" numCol="1" anchor="t" anchorCtr="0" compatLnSpc="1"/>
            <a:lstStyle/>
            <a:p>
              <a:endParaRPr lang="zh-CN" altLang="en-US"/>
            </a:p>
          </p:txBody>
        </p:sp>
        <p:sp>
          <p:nvSpPr>
            <p:cNvPr id="128002" name="AutoShape 2"/>
            <p:cNvSpPr>
              <a:spLocks noChangeShapeType="1"/>
            </p:cNvSpPr>
            <p:nvPr/>
          </p:nvSpPr>
          <p:spPr bwMode="auto">
            <a:xfrm flipV="1">
              <a:off x="4062" y="3405"/>
              <a:ext cx="1" cy="248"/>
            </a:xfrm>
            <a:prstGeom prst="straightConnector1">
              <a:avLst/>
            </a:prstGeom>
            <a:noFill/>
            <a:ln w="9525">
              <a:solidFill>
                <a:srgbClr val="000000"/>
              </a:solidFill>
              <a:round/>
              <a:tailEnd type="stealth" w="sm" len="med"/>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827088" y="836613"/>
            <a:ext cx="388778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anose="02010609060101010101" pitchFamily="49" charset="-122"/>
                <a:ea typeface="黑体" panose="02010609060101010101" pitchFamily="49" charset="-122"/>
              </a:rPr>
              <a:t>1.1.2  C#</a:t>
            </a:r>
            <a:r>
              <a:rPr lang="zh-CN" altLang="en-US" sz="2800" dirty="0" smtClean="0">
                <a:solidFill>
                  <a:srgbClr val="FF0000"/>
                </a:solidFill>
                <a:latin typeface="黑体" panose="02010609060101010101" pitchFamily="49" charset="-122"/>
                <a:ea typeface="黑体" panose="02010609060101010101" pitchFamily="49" charset="-122"/>
              </a:rPr>
              <a:t>语言特点</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84995" name="Text Box 3"/>
          <p:cNvSpPr txBox="1">
            <a:spLocks noChangeArrowheads="1"/>
          </p:cNvSpPr>
          <p:nvPr/>
        </p:nvSpPr>
        <p:spPr bwMode="auto">
          <a:xfrm>
            <a:off x="1071538" y="1714488"/>
            <a:ext cx="4321175" cy="3329758"/>
          </a:xfrm>
          <a:prstGeom prst="rect">
            <a:avLst/>
          </a:prstGeom>
          <a:noFill/>
          <a:ln w="9525">
            <a:noFill/>
            <a:miter lim="800000"/>
          </a:ln>
          <a:effectLst/>
        </p:spPr>
        <p:txBody>
          <a:bodyPr>
            <a:spAutoFit/>
          </a:bodyPr>
          <a:lstStyle/>
          <a:p>
            <a:pPr>
              <a:lnSpc>
                <a:spcPct val="150000"/>
              </a:lnSpc>
              <a:buFont typeface="Wingdings" panose="05000000000000000000" pitchFamily="2" charset="2"/>
              <a:buChar char="l"/>
            </a:pPr>
            <a:r>
              <a:rPr lang="en-US" altLang="zh-CN" dirty="0">
                <a:latin typeface="楷体_GB2312" pitchFamily="49" charset="-122"/>
              </a:rPr>
              <a:t> </a:t>
            </a:r>
            <a:r>
              <a:rPr lang="zh-CN" altLang="en-US" dirty="0">
                <a:latin typeface="楷体" panose="02010609060101010101" pitchFamily="49" charset="-122"/>
                <a:ea typeface="楷体" panose="02010609060101010101" pitchFamily="49" charset="-122"/>
              </a:rPr>
              <a:t>简洁的语法</a:t>
            </a:r>
            <a:endParaRPr lang="zh-CN" altLang="en-US"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 完全的面向对象程序设计</a:t>
            </a:r>
            <a:endParaRPr lang="zh-CN" altLang="en-US"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 与</a:t>
            </a:r>
            <a:r>
              <a:rPr lang="en-US" altLang="zh-CN" dirty="0">
                <a:latin typeface="楷体" panose="02010609060101010101" pitchFamily="49" charset="-122"/>
                <a:ea typeface="楷体" panose="02010609060101010101" pitchFamily="49" charset="-122"/>
              </a:rPr>
              <a:t>Web</a:t>
            </a:r>
            <a:r>
              <a:rPr lang="zh-CN" altLang="en-US" dirty="0">
                <a:latin typeface="楷体" panose="02010609060101010101" pitchFamily="49" charset="-122"/>
                <a:ea typeface="楷体" panose="02010609060101010101" pitchFamily="49" charset="-122"/>
              </a:rPr>
              <a:t>紧密结合</a:t>
            </a:r>
            <a:endParaRPr lang="zh-CN" altLang="en-US"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 充分的安全性与错误处理</a:t>
            </a:r>
            <a:endParaRPr lang="zh-CN" altLang="en-US"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 灵活性</a:t>
            </a:r>
            <a:endParaRPr lang="zh-CN" altLang="en-US"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 兼容性</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714356"/>
            <a:ext cx="564360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0000"/>
                </a:solidFill>
                <a:latin typeface="黑体" panose="02010609060101010101" pitchFamily="49" charset="-122"/>
                <a:ea typeface="黑体" panose="02010609060101010101" pitchFamily="49" charset="-122"/>
              </a:rPr>
              <a:t>1.1.3  </a:t>
            </a:r>
            <a:r>
              <a:rPr lang="zh-CN" altLang="en-US" sz="2800" dirty="0" smtClean="0">
                <a:solidFill>
                  <a:srgbClr val="FF0000"/>
                </a:solidFill>
                <a:latin typeface="黑体" panose="02010609060101010101" pitchFamily="49" charset="-122"/>
                <a:ea typeface="黑体" panose="02010609060101010101" pitchFamily="49" charset="-122"/>
              </a:rPr>
              <a:t>用</a:t>
            </a:r>
            <a:r>
              <a:rPr lang="en-US" sz="2800" dirty="0" smtClean="0">
                <a:solidFill>
                  <a:srgbClr val="FF0000"/>
                </a:solidFill>
                <a:latin typeface="黑体" panose="02010609060101010101" pitchFamily="49" charset="-122"/>
                <a:ea typeface="黑体" panose="02010609060101010101" pitchFamily="49" charset="-122"/>
              </a:rPr>
              <a:t>C#</a:t>
            </a:r>
            <a:r>
              <a:rPr lang="zh-CN" altLang="en-US" sz="2800" dirty="0" smtClean="0">
                <a:solidFill>
                  <a:srgbClr val="FF0000"/>
                </a:solidFill>
                <a:latin typeface="黑体" panose="02010609060101010101" pitchFamily="49" charset="-122"/>
                <a:ea typeface="黑体" panose="02010609060101010101" pitchFamily="49" charset="-122"/>
              </a:rPr>
              <a:t>编写的应用程序类型</a:t>
            </a:r>
            <a:endParaRPr lang="zh-CN" altLang="en-US" sz="2800" dirty="0" smtClean="0">
              <a:solidFill>
                <a:srgbClr val="FF0000"/>
              </a:solidFill>
              <a:latin typeface="黑体" panose="02010609060101010101" pitchFamily="49" charset="-122"/>
              <a:ea typeface="黑体" panose="02010609060101010101" pitchFamily="49" charset="-122"/>
            </a:endParaRPr>
          </a:p>
        </p:txBody>
      </p:sp>
      <p:sp>
        <p:nvSpPr>
          <p:cNvPr id="5" name="TextBox 4"/>
          <p:cNvSpPr txBox="1"/>
          <p:nvPr/>
        </p:nvSpPr>
        <p:spPr>
          <a:xfrm>
            <a:off x="785786" y="1571612"/>
            <a:ext cx="7572428" cy="2221762"/>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dirty="0" smtClean="0">
                <a:latin typeface="楷体" panose="02010609060101010101" pitchFamily="49" charset="-122"/>
                <a:ea typeface="楷体" panose="02010609060101010101" pitchFamily="49" charset="-122"/>
              </a:rPr>
              <a:t>控制台应用程序</a:t>
            </a:r>
            <a:endParaRPr lang="zh-CN" altLang="en-US" dirty="0" smtClean="0">
              <a:latin typeface="楷体" panose="02010609060101010101" pitchFamily="49" charset="-122"/>
              <a:ea typeface="楷体" panose="02010609060101010101" pitchFamily="49" charset="-122"/>
            </a:endParaRPr>
          </a:p>
          <a:p>
            <a:pPr marL="457200" indent="-457200">
              <a:lnSpc>
                <a:spcPct val="150000"/>
              </a:lnSpc>
              <a:buFont typeface="Wingdings" panose="05000000000000000000" pitchFamily="2" charset="2"/>
              <a:buChar char="l"/>
            </a:pPr>
            <a:r>
              <a:rPr lang="en-US" dirty="0" smtClean="0">
                <a:latin typeface="楷体" panose="02010609060101010101" pitchFamily="49" charset="-122"/>
                <a:ea typeface="楷体" panose="02010609060101010101" pitchFamily="49" charset="-122"/>
              </a:rPr>
              <a:t>Windows</a:t>
            </a:r>
            <a:r>
              <a:rPr lang="zh-CN" altLang="en-US" dirty="0" smtClean="0">
                <a:latin typeface="楷体" panose="02010609060101010101" pitchFamily="49" charset="-122"/>
                <a:ea typeface="楷体" panose="02010609060101010101" pitchFamily="49" charset="-122"/>
              </a:rPr>
              <a:t>窗体应用程序</a:t>
            </a:r>
            <a:endParaRPr lang="zh-CN" altLang="en-US" dirty="0" smtClean="0">
              <a:latin typeface="楷体" panose="02010609060101010101" pitchFamily="49" charset="-122"/>
              <a:ea typeface="楷体" panose="02010609060101010101" pitchFamily="49" charset="-122"/>
            </a:endParaRPr>
          </a:p>
          <a:p>
            <a:pPr marL="457200" indent="-457200">
              <a:lnSpc>
                <a:spcPct val="150000"/>
              </a:lnSpc>
              <a:buFont typeface="Wingdings" panose="05000000000000000000" pitchFamily="2" charset="2"/>
              <a:buChar char="l"/>
            </a:pPr>
            <a:r>
              <a:rPr lang="en-US" dirty="0" err="1" smtClean="0">
                <a:latin typeface="楷体" panose="02010609060101010101" pitchFamily="49" charset="-122"/>
                <a:ea typeface="楷体" panose="02010609060101010101" pitchFamily="49" charset="-122"/>
              </a:rPr>
              <a:t>ASP.NET</a:t>
            </a:r>
            <a:r>
              <a:rPr lang="en-US" dirty="0" smtClean="0">
                <a:latin typeface="楷体" panose="02010609060101010101" pitchFamily="49" charset="-122"/>
                <a:ea typeface="楷体" panose="02010609060101010101" pitchFamily="49" charset="-122"/>
              </a:rPr>
              <a:t> Web</a:t>
            </a:r>
            <a:r>
              <a:rPr lang="zh-CN" altLang="en-US" dirty="0" smtClean="0">
                <a:latin typeface="楷体" panose="02010609060101010101" pitchFamily="49" charset="-122"/>
                <a:ea typeface="楷体" panose="02010609060101010101" pitchFamily="49" charset="-122"/>
              </a:rPr>
              <a:t>窗体应用程序</a:t>
            </a:r>
            <a:endParaRPr lang="en-US" altLang="zh-CN" dirty="0" smtClean="0">
              <a:latin typeface="楷体" panose="02010609060101010101" pitchFamily="49" charset="-122"/>
              <a:ea typeface="楷体" panose="02010609060101010101" pitchFamily="49" charset="-122"/>
            </a:endParaRPr>
          </a:p>
          <a:p>
            <a:pPr marL="457200" indent="-457200">
              <a:lnSpc>
                <a:spcPct val="150000"/>
              </a:lnSpc>
              <a:buFont typeface="Wingdings" panose="05000000000000000000" pitchFamily="2" charset="2"/>
              <a:buChar char="l"/>
            </a:pPr>
            <a:r>
              <a:rPr lang="zh-CN" altLang="zh-CN"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6887</Words>
  <Application>WPS 演示</Application>
  <PresentationFormat>全屏显示(4:3)</PresentationFormat>
  <Paragraphs>384</Paragraphs>
  <Slides>60</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7" baseType="lpstr">
      <vt:lpstr>Arial</vt:lpstr>
      <vt:lpstr>宋体</vt:lpstr>
      <vt:lpstr>Wingdings</vt:lpstr>
      <vt:lpstr>Times New Roman</vt:lpstr>
      <vt:lpstr>楷体_GB2312</vt:lpstr>
      <vt:lpstr>新宋体</vt:lpstr>
      <vt:lpstr>Garamond</vt:lpstr>
      <vt:lpstr>华文隶书</vt:lpstr>
      <vt:lpstr>楷体</vt:lpstr>
      <vt:lpstr>黑体</vt:lpstr>
      <vt:lpstr>微软雅黑</vt:lpstr>
      <vt:lpstr>Arial Unicode MS</vt:lpstr>
      <vt:lpstr>Calibri</vt:lpstr>
      <vt:lpstr>隶书</vt:lpstr>
      <vt:lpstr>Arial Unicode MS</vt:lpstr>
      <vt:lpstr>Edge</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132</cp:revision>
  <dcterms:created xsi:type="dcterms:W3CDTF">2009-07-07T03:19:00Z</dcterms:created>
  <dcterms:modified xsi:type="dcterms:W3CDTF">2021-03-09T14:34:44Z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