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26" r:id="rId2"/>
    <p:sldId id="363" r:id="rId3"/>
    <p:sldId id="364" r:id="rId4"/>
    <p:sldId id="258" r:id="rId5"/>
    <p:sldId id="327" r:id="rId6"/>
    <p:sldId id="361" r:id="rId7"/>
    <p:sldId id="362" r:id="rId8"/>
    <p:sldId id="328" r:id="rId9"/>
    <p:sldId id="329" r:id="rId10"/>
    <p:sldId id="330" r:id="rId11"/>
    <p:sldId id="331" r:id="rId12"/>
    <p:sldId id="332" r:id="rId13"/>
    <p:sldId id="333" r:id="rId14"/>
    <p:sldId id="370" r:id="rId15"/>
    <p:sldId id="373" r:id="rId16"/>
    <p:sldId id="371" r:id="rId17"/>
    <p:sldId id="372" r:id="rId18"/>
    <p:sldId id="374" r:id="rId19"/>
    <p:sldId id="334" r:id="rId20"/>
    <p:sldId id="375" r:id="rId21"/>
    <p:sldId id="335" r:id="rId22"/>
    <p:sldId id="365" r:id="rId23"/>
    <p:sldId id="336" r:id="rId24"/>
    <p:sldId id="366" r:id="rId25"/>
    <p:sldId id="376" r:id="rId26"/>
    <p:sldId id="337" r:id="rId27"/>
    <p:sldId id="377" r:id="rId28"/>
    <p:sldId id="367" r:id="rId29"/>
    <p:sldId id="338" r:id="rId30"/>
    <p:sldId id="368" r:id="rId31"/>
    <p:sldId id="369" r:id="rId32"/>
  </p:sldIdLst>
  <p:sldSz cx="9144000" cy="6858000" type="screen4x3"/>
  <p:notesSz cx="6858000" cy="9144000"/>
  <p:defaultTextStyle>
    <a:defPPr>
      <a:defRPr lang="zh-CN"/>
    </a:defPPr>
    <a:lvl1pPr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00"/>
    <a:srgbClr val="3333FF"/>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05B6D2B4-590B-4E83-AEB4-693E9533FA7A}"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62950D-BE39-408D-9562-C5C2C7AD066C}"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C069CD2-7094-4A1B-A908-73EBCBC5376D}"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10D36F-F4D2-48BF-836F-AC1786A9F772}"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A6E2C5F-3CE8-4E5F-8D0C-43730379F29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19196CD-9FED-4A12-B416-8183234E29A8}"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3C35CA7-9FF0-4DC8-B85F-0848A2D0284B}"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0D972A13-EBED-43A2-B857-E1D660A6CE1F}"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FC59B5E-99A8-4A59-9453-B925CC1C68E1}"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E74CA6-D307-46D6-9A4B-746CC9910E4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5CEBCFD-882B-41DF-A377-D9D11E58BDA3}"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mj-lt"/>
                <a:ea typeface="+mn-ea"/>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a:solidFill>
                  <a:schemeClr val="tx1"/>
                </a:solidFill>
                <a:latin typeface="+mj-lt"/>
                <a:ea typeface="+mn-ea"/>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mj-lt"/>
                <a:ea typeface="+mn-ea"/>
              </a:defRPr>
            </a:lvl1pPr>
          </a:lstStyle>
          <a:p>
            <a:fld id="{89A8C5C7-0D2B-47F9-8B53-55F2EFD1A725}"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285852" y="428604"/>
            <a:ext cx="6738963" cy="707886"/>
          </a:xfrm>
          <a:prstGeom prst="rect">
            <a:avLst/>
          </a:prstGeom>
          <a:noFill/>
          <a:ln w="9525">
            <a:noFill/>
            <a:miter lim="800000"/>
            <a:headEnd/>
            <a:tailEnd/>
          </a:ln>
          <a:effectLst/>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第</a:t>
            </a:r>
            <a:r>
              <a:rPr lang="en-US" altLang="zh-CN"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10</a:t>
            </a: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章</a:t>
            </a: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　</a:t>
            </a:r>
            <a:r>
              <a:rPr lang="zh-CN" altLang="en-US" sz="40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高级用户</a:t>
            </a:r>
            <a:r>
              <a:rPr lang="zh-CN" altLang="en-US" sz="40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a typeface="华文隶书" pitchFamily="2" charset="-122"/>
              </a:rPr>
              <a:t>界面设计 </a:t>
            </a:r>
          </a:p>
        </p:txBody>
      </p:sp>
      <p:sp>
        <p:nvSpPr>
          <p:cNvPr id="88069" name="Text Box 5"/>
          <p:cNvSpPr txBox="1">
            <a:spLocks noChangeArrowheads="1"/>
          </p:cNvSpPr>
          <p:nvPr/>
        </p:nvSpPr>
        <p:spPr bwMode="auto">
          <a:xfrm>
            <a:off x="2411412" y="1482725"/>
            <a:ext cx="4518041" cy="4657847"/>
          </a:xfrm>
          <a:prstGeom prst="rect">
            <a:avLst/>
          </a:prstGeom>
          <a:noFill/>
          <a:ln w="38100">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62000" tIns="154800" bIns="190800">
            <a:spAutoFit/>
            <a:flatTx/>
          </a:bodyPr>
          <a:lstStyle/>
          <a:p>
            <a:pPr>
              <a:spcBef>
                <a:spcPct val="50000"/>
              </a:spcBef>
            </a:pPr>
            <a:r>
              <a:rPr lang="en-US" altLang="zh-CN" sz="2800" dirty="0" smtClean="0">
                <a:solidFill>
                  <a:srgbClr val="FF3300"/>
                </a:solidFill>
                <a:latin typeface="黑体" pitchFamily="49" charset="-122"/>
                <a:ea typeface="黑体" pitchFamily="49" charset="-122"/>
              </a:rPr>
              <a:t>10.1  </a:t>
            </a:r>
            <a:r>
              <a:rPr lang="zh-CN" altLang="en-US" sz="2800" dirty="0">
                <a:solidFill>
                  <a:srgbClr val="FF3300"/>
                </a:solidFill>
                <a:latin typeface="黑体" pitchFamily="49" charset="-122"/>
                <a:ea typeface="黑体" pitchFamily="49" charset="-122"/>
              </a:rPr>
              <a:t>菜单设计</a:t>
            </a:r>
          </a:p>
          <a:p>
            <a:pPr>
              <a:spcBef>
                <a:spcPct val="50000"/>
              </a:spcBef>
            </a:pPr>
            <a:r>
              <a:rPr lang="en-US" altLang="zh-CN" sz="2800" dirty="0" smtClean="0">
                <a:solidFill>
                  <a:srgbClr val="FF3300"/>
                </a:solidFill>
                <a:latin typeface="黑体" pitchFamily="49" charset="-122"/>
                <a:ea typeface="黑体" pitchFamily="49" charset="-122"/>
              </a:rPr>
              <a:t>10.2  </a:t>
            </a:r>
            <a:r>
              <a:rPr lang="zh-CN" altLang="en-US" sz="2800" dirty="0">
                <a:solidFill>
                  <a:srgbClr val="FF3300"/>
                </a:solidFill>
                <a:latin typeface="黑体" pitchFamily="49" charset="-122"/>
                <a:ea typeface="黑体" pitchFamily="49" charset="-122"/>
              </a:rPr>
              <a:t>通用对话框</a:t>
            </a:r>
          </a:p>
          <a:p>
            <a:pPr>
              <a:spcBef>
                <a:spcPct val="50000"/>
              </a:spcBef>
            </a:pPr>
            <a:r>
              <a:rPr lang="en-US" altLang="zh-CN" sz="2800" dirty="0" smtClean="0">
                <a:solidFill>
                  <a:srgbClr val="FF3300"/>
                </a:solidFill>
                <a:latin typeface="黑体" pitchFamily="49" charset="-122"/>
                <a:ea typeface="黑体" pitchFamily="49" charset="-122"/>
              </a:rPr>
              <a:t>10.3  </a:t>
            </a:r>
            <a:r>
              <a:rPr lang="zh-CN" altLang="en-US" sz="2800" dirty="0">
                <a:solidFill>
                  <a:srgbClr val="FF3300"/>
                </a:solidFill>
                <a:latin typeface="黑体" pitchFamily="49" charset="-122"/>
                <a:ea typeface="黑体" pitchFamily="49" charset="-122"/>
              </a:rPr>
              <a:t>图像列表框控件</a:t>
            </a:r>
          </a:p>
          <a:p>
            <a:pPr>
              <a:spcBef>
                <a:spcPct val="50000"/>
              </a:spcBef>
            </a:pPr>
            <a:r>
              <a:rPr lang="en-US" altLang="zh-CN" sz="2800" dirty="0" smtClean="0">
                <a:solidFill>
                  <a:srgbClr val="FF3300"/>
                </a:solidFill>
                <a:latin typeface="黑体" pitchFamily="49" charset="-122"/>
                <a:ea typeface="黑体" pitchFamily="49" charset="-122"/>
              </a:rPr>
              <a:t>10.4  </a:t>
            </a:r>
            <a:r>
              <a:rPr lang="zh-CN" altLang="en-US" sz="2800" dirty="0">
                <a:solidFill>
                  <a:srgbClr val="FF3300"/>
                </a:solidFill>
                <a:latin typeface="黑体" pitchFamily="49" charset="-122"/>
                <a:ea typeface="黑体" pitchFamily="49" charset="-122"/>
              </a:rPr>
              <a:t>树形视图控件</a:t>
            </a:r>
          </a:p>
          <a:p>
            <a:pPr>
              <a:spcBef>
                <a:spcPct val="50000"/>
              </a:spcBef>
            </a:pPr>
            <a:r>
              <a:rPr lang="en-US" altLang="zh-CN" sz="2800" dirty="0" smtClean="0">
                <a:solidFill>
                  <a:srgbClr val="FF3300"/>
                </a:solidFill>
                <a:latin typeface="黑体" pitchFamily="49" charset="-122"/>
                <a:ea typeface="黑体" pitchFamily="49" charset="-122"/>
              </a:rPr>
              <a:t>10.5  </a:t>
            </a:r>
            <a:r>
              <a:rPr lang="zh-CN" altLang="en-US" sz="2800" dirty="0">
                <a:solidFill>
                  <a:srgbClr val="FF3300"/>
                </a:solidFill>
                <a:latin typeface="黑体" pitchFamily="49" charset="-122"/>
                <a:ea typeface="黑体" pitchFamily="49" charset="-122"/>
              </a:rPr>
              <a:t>列表视图控件</a:t>
            </a:r>
          </a:p>
          <a:p>
            <a:pPr>
              <a:spcBef>
                <a:spcPct val="50000"/>
              </a:spcBef>
            </a:pPr>
            <a:r>
              <a:rPr lang="en-US" altLang="zh-CN" sz="2800" dirty="0" smtClean="0">
                <a:solidFill>
                  <a:srgbClr val="FF3300"/>
                </a:solidFill>
                <a:latin typeface="黑体" pitchFamily="49" charset="-122"/>
                <a:ea typeface="黑体" pitchFamily="49" charset="-122"/>
              </a:rPr>
              <a:t>10.6  </a:t>
            </a:r>
            <a:r>
              <a:rPr lang="zh-CN" altLang="en-US" sz="2800" dirty="0">
                <a:solidFill>
                  <a:srgbClr val="FF3300"/>
                </a:solidFill>
                <a:latin typeface="黑体" pitchFamily="49" charset="-122"/>
                <a:ea typeface="黑体" pitchFamily="49" charset="-122"/>
              </a:rPr>
              <a:t>工具栏控件</a:t>
            </a:r>
          </a:p>
          <a:p>
            <a:pPr>
              <a:spcBef>
                <a:spcPct val="50000"/>
              </a:spcBef>
            </a:pPr>
            <a:r>
              <a:rPr lang="en-US" altLang="zh-CN" sz="2800" dirty="0" smtClean="0">
                <a:solidFill>
                  <a:srgbClr val="FF3300"/>
                </a:solidFill>
                <a:latin typeface="黑体" pitchFamily="49" charset="-122"/>
                <a:ea typeface="黑体" pitchFamily="49" charset="-122"/>
              </a:rPr>
              <a:t>10.7  </a:t>
            </a:r>
            <a:r>
              <a:rPr lang="zh-CN" altLang="en-US" sz="2800" dirty="0">
                <a:solidFill>
                  <a:srgbClr val="FF3300"/>
                </a:solidFill>
                <a:latin typeface="黑体" pitchFamily="49" charset="-122"/>
                <a:ea typeface="黑体" pitchFamily="49" charset="-122"/>
              </a:rPr>
              <a:t>状态栏控件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611188" y="476250"/>
            <a:ext cx="7848600" cy="4114800"/>
          </a:xfrm>
          <a:prstGeom prst="rect">
            <a:avLst/>
          </a:prstGeom>
          <a:noFill/>
          <a:ln w="9525">
            <a:noFill/>
            <a:miter lim="800000"/>
            <a:headEnd/>
            <a:tailEnd/>
          </a:ln>
          <a:effectLst/>
        </p:spPr>
        <p:txBody>
          <a:bodyPr>
            <a:spAutoFit/>
          </a:bodyPr>
          <a:lstStyle/>
          <a:p>
            <a:r>
              <a:rPr lang="zh-CN" altLang="en-US" dirty="0">
                <a:ea typeface="楷体" pitchFamily="49" charset="-122"/>
                <a:cs typeface="Times New Roman" pitchFamily="18" charset="0"/>
              </a:rPr>
              <a:t>事件过程：</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00"/>
                </a:solidFill>
                <a:ea typeface="楷体" pitchFamily="49" charset="-122"/>
                <a:cs typeface="Times New Roman" pitchFamily="18" charset="0"/>
              </a:rPr>
              <a:t>addop_Click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n;</a:t>
            </a:r>
          </a:p>
          <a:p>
            <a:r>
              <a:rPr lang="en-US" altLang="zh-CN" sz="2000" dirty="0">
                <a:solidFill>
                  <a:schemeClr val="hlink"/>
                </a:solidFill>
                <a:ea typeface="楷体" pitchFamily="49" charset="-122"/>
                <a:cs typeface="Times New Roman" pitchFamily="18" charset="0"/>
              </a:rPr>
              <a:t>     n =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textBox2.Text</a:t>
            </a:r>
            <a:r>
              <a:rPr lang="en-US" altLang="zh-CN" sz="2000" dirty="0">
                <a:solidFill>
                  <a:schemeClr val="hlink"/>
                </a:solidFill>
                <a:ea typeface="楷体" pitchFamily="49" charset="-122"/>
                <a:cs typeface="Times New Roman" pitchFamily="18" charset="0"/>
              </a:rPr>
              <a:t>);</a:t>
            </a:r>
          </a:p>
          <a:p>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textBox3.Text</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n.ToString</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00"/>
                </a:solidFill>
                <a:ea typeface="楷体" pitchFamily="49" charset="-122"/>
                <a:cs typeface="Times New Roman" pitchFamily="18" charset="0"/>
              </a:rPr>
              <a:t>subop_Click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int</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n;</a:t>
            </a:r>
          </a:p>
          <a:p>
            <a:r>
              <a:rPr lang="en-US" altLang="zh-CN" sz="2000" dirty="0">
                <a:solidFill>
                  <a:schemeClr val="hlink"/>
                </a:solidFill>
                <a:ea typeface="楷体" pitchFamily="49" charset="-122"/>
                <a:cs typeface="Times New Roman" pitchFamily="18" charset="0"/>
              </a:rPr>
              <a:t>      n =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textBox2.Text</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textBox3.Text</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n.ToString</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539750" y="476250"/>
            <a:ext cx="8135938" cy="5578475"/>
          </a:xfrm>
          <a:prstGeom prst="rect">
            <a:avLst/>
          </a:prstGeom>
          <a:noFill/>
          <a:ln w="9525">
            <a:noFill/>
            <a:miter lim="800000"/>
            <a:headEnd/>
            <a:tailEnd/>
          </a:ln>
          <a:effectLst/>
        </p:spPr>
        <p:txBody>
          <a:bodyPr>
            <a:spAutoFit/>
          </a:bodyPr>
          <a:lstStyle/>
          <a:p>
            <a:r>
              <a:rPr lang="en-US" altLang="zh-CN" sz="2000" dirty="0">
                <a:solidFill>
                  <a:schemeClr val="hlink"/>
                </a:solidFill>
              </a:rPr>
              <a:t>private void </a:t>
            </a:r>
            <a:r>
              <a:rPr lang="en-US" altLang="zh-CN" sz="2000" dirty="0" err="1">
                <a:solidFill>
                  <a:srgbClr val="FF0000"/>
                </a:solidFill>
              </a:rPr>
              <a:t>mulop_Click</a:t>
            </a:r>
            <a:r>
              <a:rPr lang="en-US" altLang="zh-CN" sz="2000" dirty="0">
                <a:solidFill>
                  <a:schemeClr val="hlink"/>
                </a:solidFill>
              </a:rPr>
              <a:t>(object sender, </a:t>
            </a:r>
            <a:r>
              <a:rPr lang="en-US" altLang="zh-CN" sz="2000" dirty="0" err="1">
                <a:solidFill>
                  <a:schemeClr val="hlink"/>
                </a:solidFill>
              </a:rPr>
              <a:t>EventArgs</a:t>
            </a:r>
            <a:r>
              <a:rPr lang="en-US" altLang="zh-CN" sz="2000" dirty="0">
                <a:solidFill>
                  <a:schemeClr val="hlink"/>
                </a:solidFill>
              </a:rPr>
              <a:t> e)</a:t>
            </a:r>
          </a:p>
          <a:p>
            <a:r>
              <a:rPr lang="en-US" altLang="zh-CN" sz="2000" dirty="0">
                <a:solidFill>
                  <a:schemeClr val="hlink"/>
                </a:solidFill>
              </a:rPr>
              <a:t>{   </a:t>
            </a:r>
            <a:r>
              <a:rPr lang="en-US" altLang="zh-CN" sz="2000" dirty="0" err="1">
                <a:solidFill>
                  <a:schemeClr val="hlink"/>
                </a:solidFill>
              </a:rPr>
              <a:t>int</a:t>
            </a:r>
            <a:r>
              <a:rPr lang="en-US" altLang="zh-CN" sz="2000" dirty="0">
                <a:solidFill>
                  <a:schemeClr val="hlink"/>
                </a:solidFill>
              </a:rPr>
              <a:t> n;</a:t>
            </a:r>
          </a:p>
          <a:p>
            <a:r>
              <a:rPr lang="en-US" altLang="zh-CN" sz="2000" dirty="0">
                <a:solidFill>
                  <a:schemeClr val="hlink"/>
                </a:solidFill>
              </a:rPr>
              <a:t>    n = </a:t>
            </a:r>
            <a:r>
              <a:rPr lang="en-US" altLang="zh-CN" sz="2000" dirty="0" err="1">
                <a:solidFill>
                  <a:schemeClr val="hlink"/>
                </a:solidFill>
              </a:rPr>
              <a:t>Convert.ToInt16</a:t>
            </a:r>
            <a:r>
              <a:rPr lang="en-US" altLang="zh-CN" sz="2000" dirty="0">
                <a:solidFill>
                  <a:schemeClr val="hlink"/>
                </a:solidFill>
              </a:rPr>
              <a:t>(</a:t>
            </a:r>
            <a:r>
              <a:rPr lang="en-US" altLang="zh-CN" sz="2000" dirty="0" err="1">
                <a:solidFill>
                  <a:schemeClr val="hlink"/>
                </a:solidFill>
              </a:rPr>
              <a:t>textBox1.Text</a:t>
            </a:r>
            <a:r>
              <a:rPr lang="en-US" altLang="zh-CN" sz="2000" dirty="0">
                <a:solidFill>
                  <a:schemeClr val="hlink"/>
                </a:solidFill>
              </a:rPr>
              <a:t>) *</a:t>
            </a:r>
          </a:p>
          <a:p>
            <a:r>
              <a:rPr lang="en-US" altLang="zh-CN" sz="2000" dirty="0">
                <a:solidFill>
                  <a:schemeClr val="hlink"/>
                </a:solidFill>
              </a:rPr>
              <a:t>       </a:t>
            </a:r>
            <a:r>
              <a:rPr lang="en-US" altLang="zh-CN" sz="2000" dirty="0" err="1">
                <a:solidFill>
                  <a:schemeClr val="hlink"/>
                </a:solidFill>
              </a:rPr>
              <a:t>Convert.ToInt16</a:t>
            </a:r>
            <a:r>
              <a:rPr lang="en-US" altLang="zh-CN" sz="2000" dirty="0">
                <a:solidFill>
                  <a:schemeClr val="hlink"/>
                </a:solidFill>
              </a:rPr>
              <a:t>(</a:t>
            </a:r>
            <a:r>
              <a:rPr lang="en-US" altLang="zh-CN" sz="2000" dirty="0" err="1">
                <a:solidFill>
                  <a:schemeClr val="hlink"/>
                </a:solidFill>
              </a:rPr>
              <a:t>textBox2.Text</a:t>
            </a:r>
            <a:r>
              <a:rPr lang="en-US" altLang="zh-CN" sz="2000" dirty="0">
                <a:solidFill>
                  <a:schemeClr val="hlink"/>
                </a:solidFill>
              </a:rPr>
              <a:t>);</a:t>
            </a:r>
          </a:p>
          <a:p>
            <a:r>
              <a:rPr lang="en-US" altLang="zh-CN" sz="2000" dirty="0">
                <a:solidFill>
                  <a:schemeClr val="hlink"/>
                </a:solidFill>
              </a:rPr>
              <a:t>    </a:t>
            </a:r>
            <a:r>
              <a:rPr lang="en-US" altLang="zh-CN" sz="2000" dirty="0" err="1">
                <a:solidFill>
                  <a:schemeClr val="hlink"/>
                </a:solidFill>
              </a:rPr>
              <a:t>textBox3.Text</a:t>
            </a:r>
            <a:r>
              <a:rPr lang="en-US" altLang="zh-CN" sz="2000" dirty="0">
                <a:solidFill>
                  <a:schemeClr val="hlink"/>
                </a:solidFill>
              </a:rPr>
              <a:t> = </a:t>
            </a:r>
            <a:r>
              <a:rPr lang="en-US" altLang="zh-CN" sz="2000" dirty="0" err="1">
                <a:solidFill>
                  <a:schemeClr val="hlink"/>
                </a:solidFill>
              </a:rPr>
              <a:t>n.ToString</a:t>
            </a:r>
            <a:r>
              <a:rPr lang="en-US" altLang="zh-CN" sz="2000" dirty="0">
                <a:solidFill>
                  <a:schemeClr val="hlink"/>
                </a:solidFill>
              </a:rPr>
              <a:t>();        </a:t>
            </a:r>
          </a:p>
          <a:p>
            <a:r>
              <a:rPr lang="en-US" altLang="zh-CN" sz="2000" dirty="0">
                <a:solidFill>
                  <a:schemeClr val="hlink"/>
                </a:solidFill>
              </a:rPr>
              <a:t>}</a:t>
            </a:r>
          </a:p>
          <a:p>
            <a:r>
              <a:rPr lang="en-US" altLang="zh-CN" sz="2000" dirty="0">
                <a:solidFill>
                  <a:schemeClr val="hlink"/>
                </a:solidFill>
              </a:rPr>
              <a:t>private void </a:t>
            </a:r>
            <a:r>
              <a:rPr lang="en-US" altLang="zh-CN" sz="2000" dirty="0" err="1">
                <a:solidFill>
                  <a:srgbClr val="FF0000"/>
                </a:solidFill>
              </a:rPr>
              <a:t>divop_Click</a:t>
            </a:r>
            <a:r>
              <a:rPr lang="en-US" altLang="zh-CN" sz="2000" dirty="0">
                <a:solidFill>
                  <a:schemeClr val="hlink"/>
                </a:solidFill>
              </a:rPr>
              <a:t>(object sender, </a:t>
            </a:r>
            <a:r>
              <a:rPr lang="en-US" altLang="zh-CN" sz="2000" dirty="0" err="1">
                <a:solidFill>
                  <a:schemeClr val="hlink"/>
                </a:solidFill>
              </a:rPr>
              <a:t>EventArgs</a:t>
            </a:r>
            <a:r>
              <a:rPr lang="en-US" altLang="zh-CN" sz="2000" dirty="0">
                <a:solidFill>
                  <a:schemeClr val="hlink"/>
                </a:solidFill>
              </a:rPr>
              <a:t> e)</a:t>
            </a:r>
          </a:p>
          <a:p>
            <a:r>
              <a:rPr lang="en-US" altLang="zh-CN" sz="2000" dirty="0">
                <a:solidFill>
                  <a:schemeClr val="hlink"/>
                </a:solidFill>
              </a:rPr>
              <a:t>{    </a:t>
            </a:r>
            <a:r>
              <a:rPr lang="en-US" altLang="zh-CN" sz="2000" dirty="0" err="1">
                <a:solidFill>
                  <a:schemeClr val="hlink"/>
                </a:solidFill>
              </a:rPr>
              <a:t>int</a:t>
            </a:r>
            <a:r>
              <a:rPr lang="en-US" altLang="zh-CN" sz="2000" dirty="0">
                <a:solidFill>
                  <a:schemeClr val="hlink"/>
                </a:solidFill>
              </a:rPr>
              <a:t> n;</a:t>
            </a:r>
          </a:p>
          <a:p>
            <a:r>
              <a:rPr lang="en-US" altLang="zh-CN" sz="2000" dirty="0">
                <a:solidFill>
                  <a:schemeClr val="hlink"/>
                </a:solidFill>
              </a:rPr>
              <a:t>     n = </a:t>
            </a:r>
            <a:r>
              <a:rPr lang="en-US" altLang="zh-CN" sz="2000" dirty="0" err="1">
                <a:solidFill>
                  <a:schemeClr val="hlink"/>
                </a:solidFill>
              </a:rPr>
              <a:t>Convert.ToInt16</a:t>
            </a:r>
            <a:r>
              <a:rPr lang="en-US" altLang="zh-CN" sz="2000" dirty="0">
                <a:solidFill>
                  <a:schemeClr val="hlink"/>
                </a:solidFill>
              </a:rPr>
              <a:t>(</a:t>
            </a:r>
            <a:r>
              <a:rPr lang="en-US" altLang="zh-CN" sz="2000" dirty="0" err="1">
                <a:solidFill>
                  <a:schemeClr val="hlink"/>
                </a:solidFill>
              </a:rPr>
              <a:t>textBox1.Text</a:t>
            </a:r>
            <a:r>
              <a:rPr lang="en-US" altLang="zh-CN" sz="2000" dirty="0">
                <a:solidFill>
                  <a:schemeClr val="hlink"/>
                </a:solidFill>
              </a:rPr>
              <a:t>) /</a:t>
            </a:r>
          </a:p>
          <a:p>
            <a:r>
              <a:rPr lang="en-US" altLang="zh-CN" sz="2000" dirty="0">
                <a:solidFill>
                  <a:schemeClr val="hlink"/>
                </a:solidFill>
              </a:rPr>
              <a:t>         </a:t>
            </a:r>
            <a:r>
              <a:rPr lang="en-US" altLang="zh-CN" sz="2000" dirty="0" err="1">
                <a:solidFill>
                  <a:schemeClr val="hlink"/>
                </a:solidFill>
              </a:rPr>
              <a:t>Convert.ToInt16</a:t>
            </a:r>
            <a:r>
              <a:rPr lang="en-US" altLang="zh-CN" sz="2000" dirty="0">
                <a:solidFill>
                  <a:schemeClr val="hlink"/>
                </a:solidFill>
              </a:rPr>
              <a:t>(</a:t>
            </a:r>
            <a:r>
              <a:rPr lang="en-US" altLang="zh-CN" sz="2000" dirty="0" err="1">
                <a:solidFill>
                  <a:schemeClr val="hlink"/>
                </a:solidFill>
              </a:rPr>
              <a:t>textBox2.Text</a:t>
            </a:r>
            <a:r>
              <a:rPr lang="en-US" altLang="zh-CN" sz="2000" dirty="0">
                <a:solidFill>
                  <a:schemeClr val="hlink"/>
                </a:solidFill>
              </a:rPr>
              <a:t>);</a:t>
            </a:r>
          </a:p>
          <a:p>
            <a:r>
              <a:rPr lang="en-US" altLang="zh-CN" sz="2000" dirty="0">
                <a:solidFill>
                  <a:schemeClr val="hlink"/>
                </a:solidFill>
              </a:rPr>
              <a:t>     </a:t>
            </a:r>
            <a:r>
              <a:rPr lang="en-US" altLang="zh-CN" sz="2000" dirty="0" err="1">
                <a:solidFill>
                  <a:schemeClr val="hlink"/>
                </a:solidFill>
              </a:rPr>
              <a:t>textBox3.Text</a:t>
            </a:r>
            <a:r>
              <a:rPr lang="en-US" altLang="zh-CN" sz="2000" dirty="0">
                <a:solidFill>
                  <a:schemeClr val="hlink"/>
                </a:solidFill>
              </a:rPr>
              <a:t> = </a:t>
            </a:r>
            <a:r>
              <a:rPr lang="en-US" altLang="zh-CN" sz="2000" dirty="0" err="1">
                <a:solidFill>
                  <a:schemeClr val="hlink"/>
                </a:solidFill>
              </a:rPr>
              <a:t>n.ToString</a:t>
            </a:r>
            <a:r>
              <a:rPr lang="en-US" altLang="zh-CN" sz="2000" dirty="0">
                <a:solidFill>
                  <a:schemeClr val="hlink"/>
                </a:solidFill>
              </a:rPr>
              <a:t>();        </a:t>
            </a:r>
          </a:p>
          <a:p>
            <a:r>
              <a:rPr lang="en-US" altLang="zh-CN" sz="2000" dirty="0">
                <a:solidFill>
                  <a:schemeClr val="hlink"/>
                </a:solidFill>
              </a:rPr>
              <a:t>}</a:t>
            </a:r>
          </a:p>
          <a:p>
            <a:r>
              <a:rPr lang="en-US" altLang="zh-CN" sz="2000" dirty="0">
                <a:solidFill>
                  <a:schemeClr val="hlink"/>
                </a:solidFill>
              </a:rPr>
              <a:t>private void </a:t>
            </a:r>
            <a:r>
              <a:rPr lang="en-US" altLang="zh-CN" sz="2000" dirty="0" err="1">
                <a:solidFill>
                  <a:srgbClr val="FF00FF"/>
                </a:solidFill>
              </a:rPr>
              <a:t>op_Opened</a:t>
            </a:r>
            <a:r>
              <a:rPr lang="en-US" altLang="zh-CN" sz="2000" dirty="0">
                <a:solidFill>
                  <a:srgbClr val="FF00FF"/>
                </a:solidFill>
              </a:rPr>
              <a:t>(</a:t>
            </a:r>
            <a:r>
              <a:rPr lang="en-US" altLang="zh-CN" sz="2000" dirty="0">
                <a:solidFill>
                  <a:schemeClr val="hlink"/>
                </a:solidFill>
              </a:rPr>
              <a:t>object sender, </a:t>
            </a:r>
            <a:r>
              <a:rPr lang="en-US" altLang="zh-CN" sz="2000" dirty="0" err="1">
                <a:solidFill>
                  <a:schemeClr val="hlink"/>
                </a:solidFill>
              </a:rPr>
              <a:t>EventArgs</a:t>
            </a:r>
            <a:r>
              <a:rPr lang="en-US" altLang="zh-CN" sz="2000" dirty="0">
                <a:solidFill>
                  <a:schemeClr val="hlink"/>
                </a:solidFill>
              </a:rPr>
              <a:t> e)</a:t>
            </a:r>
          </a:p>
          <a:p>
            <a:r>
              <a:rPr lang="en-US" altLang="zh-CN" sz="2000" dirty="0">
                <a:solidFill>
                  <a:schemeClr val="hlink"/>
                </a:solidFill>
              </a:rPr>
              <a:t>{     if (</a:t>
            </a:r>
            <a:r>
              <a:rPr lang="en-US" altLang="zh-CN" sz="2000" dirty="0" err="1">
                <a:solidFill>
                  <a:schemeClr val="hlink"/>
                </a:solidFill>
              </a:rPr>
              <a:t>textBox2.Text</a:t>
            </a:r>
            <a:r>
              <a:rPr lang="en-US" altLang="zh-CN" sz="2000" dirty="0">
                <a:solidFill>
                  <a:schemeClr val="hlink"/>
                </a:solidFill>
              </a:rPr>
              <a:t> == "" || </a:t>
            </a:r>
            <a:r>
              <a:rPr lang="en-US" altLang="zh-CN" sz="2000" dirty="0" err="1">
                <a:solidFill>
                  <a:schemeClr val="hlink"/>
                </a:solidFill>
              </a:rPr>
              <a:t>Convert.ToInt16</a:t>
            </a:r>
            <a:r>
              <a:rPr lang="en-US" altLang="zh-CN" sz="2000" dirty="0">
                <a:solidFill>
                  <a:schemeClr val="hlink"/>
                </a:solidFill>
              </a:rPr>
              <a:t>(</a:t>
            </a:r>
            <a:r>
              <a:rPr lang="en-US" altLang="zh-CN" sz="2000" dirty="0" err="1">
                <a:solidFill>
                  <a:schemeClr val="hlink"/>
                </a:solidFill>
              </a:rPr>
              <a:t>textBox2.Text</a:t>
            </a:r>
            <a:r>
              <a:rPr lang="en-US" altLang="zh-CN" sz="2000" dirty="0">
                <a:solidFill>
                  <a:schemeClr val="hlink"/>
                </a:solidFill>
              </a:rPr>
              <a:t>) == 0)</a:t>
            </a:r>
          </a:p>
          <a:p>
            <a:r>
              <a:rPr lang="en-US" altLang="zh-CN" sz="2000" dirty="0">
                <a:solidFill>
                  <a:srgbClr val="3333FF"/>
                </a:solidFill>
              </a:rPr>
              <a:t>          </a:t>
            </a:r>
            <a:r>
              <a:rPr lang="en-US" altLang="zh-CN" sz="2000" dirty="0" err="1">
                <a:solidFill>
                  <a:srgbClr val="3333FF"/>
                </a:solidFill>
              </a:rPr>
              <a:t>divop.Enabled</a:t>
            </a:r>
            <a:r>
              <a:rPr lang="en-US" altLang="zh-CN" sz="2000" dirty="0">
                <a:solidFill>
                  <a:srgbClr val="3333FF"/>
                </a:solidFill>
              </a:rPr>
              <a:t> = false;</a:t>
            </a:r>
          </a:p>
          <a:p>
            <a:r>
              <a:rPr lang="en-US" altLang="zh-CN" sz="2000" dirty="0">
                <a:solidFill>
                  <a:schemeClr val="hlink"/>
                </a:solidFill>
              </a:rPr>
              <a:t>       else</a:t>
            </a:r>
          </a:p>
          <a:p>
            <a:r>
              <a:rPr lang="en-US" altLang="zh-CN" sz="2000" dirty="0">
                <a:solidFill>
                  <a:srgbClr val="3333FF"/>
                </a:solidFill>
              </a:rPr>
              <a:t>          </a:t>
            </a:r>
            <a:r>
              <a:rPr lang="en-US" altLang="zh-CN" sz="2000" dirty="0" err="1">
                <a:solidFill>
                  <a:srgbClr val="3333FF"/>
                </a:solidFill>
              </a:rPr>
              <a:t>divop.Enabled</a:t>
            </a:r>
            <a:r>
              <a:rPr lang="en-US" altLang="zh-CN" sz="2000" dirty="0">
                <a:solidFill>
                  <a:srgbClr val="3333FF"/>
                </a:solidFill>
              </a:rPr>
              <a:t> = true;</a:t>
            </a:r>
          </a:p>
          <a:p>
            <a:r>
              <a:rPr lang="en-US" altLang="zh-CN" sz="2000" dirty="0">
                <a:solidFill>
                  <a:schemeClr val="hlink"/>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684213" y="404813"/>
            <a:ext cx="38163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4" name="图片 3"/>
          <p:cNvPicPr/>
          <p:nvPr/>
        </p:nvPicPr>
        <p:blipFill>
          <a:blip r:embed="rId2"/>
          <a:srcRect/>
          <a:stretch>
            <a:fillRect/>
          </a:stretch>
        </p:blipFill>
        <p:spPr bwMode="auto">
          <a:xfrm>
            <a:off x="1000100" y="1357298"/>
            <a:ext cx="2428892" cy="1928826"/>
          </a:xfrm>
          <a:prstGeom prst="rect">
            <a:avLst/>
          </a:prstGeom>
          <a:noFill/>
          <a:ln w="9525">
            <a:noFill/>
            <a:miter lim="800000"/>
            <a:headEnd/>
            <a:tailEnd/>
          </a:ln>
        </p:spPr>
      </p:pic>
      <p:pic>
        <p:nvPicPr>
          <p:cNvPr id="5" name="图片 4"/>
          <p:cNvPicPr/>
          <p:nvPr/>
        </p:nvPicPr>
        <p:blipFill>
          <a:blip r:embed="rId3"/>
          <a:srcRect/>
          <a:stretch>
            <a:fillRect/>
          </a:stretch>
        </p:blipFill>
        <p:spPr bwMode="auto">
          <a:xfrm>
            <a:off x="4500562" y="1357298"/>
            <a:ext cx="2571768"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042988" y="476250"/>
            <a:ext cx="7273925"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10.2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通用对话框</a:t>
            </a:r>
          </a:p>
        </p:txBody>
      </p:sp>
      <p:sp>
        <p:nvSpPr>
          <p:cNvPr id="151555" name="Text Box 3"/>
          <p:cNvSpPr txBox="1">
            <a:spLocks noChangeArrowheads="1"/>
          </p:cNvSpPr>
          <p:nvPr/>
        </p:nvSpPr>
        <p:spPr bwMode="auto">
          <a:xfrm>
            <a:off x="428596" y="1214422"/>
            <a:ext cx="4387854"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lang="en-US" altLang="zh-CN" sz="2800" dirty="0" smtClean="0">
                <a:solidFill>
                  <a:srgbClr val="FF0000"/>
                </a:solidFill>
                <a:latin typeface="黑体" pitchFamily="49" charset="-122"/>
                <a:ea typeface="黑体" pitchFamily="49" charset="-122"/>
              </a:rPr>
              <a:t>10.2.1 </a:t>
            </a:r>
            <a:r>
              <a:rPr lang="zh-CN" altLang="en-US" sz="2800" dirty="0">
                <a:solidFill>
                  <a:srgbClr val="FF0000"/>
                </a:solidFill>
                <a:latin typeface="黑体" pitchFamily="49" charset="-122"/>
                <a:ea typeface="黑体" pitchFamily="49" charset="-122"/>
              </a:rPr>
              <a:t>打开文件</a:t>
            </a:r>
            <a:r>
              <a:rPr lang="zh-CN" altLang="en-US" sz="2800" dirty="0" smtClean="0">
                <a:solidFill>
                  <a:srgbClr val="FF0000"/>
                </a:solidFill>
                <a:latin typeface="黑体" pitchFamily="49" charset="-122"/>
                <a:ea typeface="黑体" pitchFamily="49" charset="-122"/>
              </a:rPr>
              <a:t>对话框</a:t>
            </a:r>
            <a:endParaRPr lang="zh-CN" altLang="en-US" sz="2800" dirty="0">
              <a:solidFill>
                <a:srgbClr val="FF0000"/>
              </a:solidFill>
              <a:latin typeface="黑体" pitchFamily="49" charset="-122"/>
              <a:ea typeface="黑体" pitchFamily="49" charset="-122"/>
            </a:endParaRPr>
          </a:p>
        </p:txBody>
      </p:sp>
      <p:pic>
        <p:nvPicPr>
          <p:cNvPr id="4" name="Picture 2"/>
          <p:cNvPicPr>
            <a:picLocks noChangeAspect="1" noChangeArrowheads="1"/>
          </p:cNvPicPr>
          <p:nvPr/>
        </p:nvPicPr>
        <p:blipFill>
          <a:blip r:embed="rId2"/>
          <a:srcRect/>
          <a:stretch>
            <a:fillRect/>
          </a:stretch>
        </p:blipFill>
        <p:spPr bwMode="auto">
          <a:xfrm>
            <a:off x="785786" y="2071678"/>
            <a:ext cx="5143536" cy="3793486"/>
          </a:xfrm>
          <a:prstGeom prst="rect">
            <a:avLst/>
          </a:prstGeom>
          <a:noFill/>
          <a:ln w="9525">
            <a:noFill/>
            <a:miter lim="800000"/>
            <a:headEnd/>
            <a:tailEnd/>
          </a:ln>
          <a:effectLst/>
        </p:spPr>
      </p:pic>
      <p:pic>
        <p:nvPicPr>
          <p:cNvPr id="5" name="图片 4"/>
          <p:cNvPicPr/>
          <p:nvPr/>
        </p:nvPicPr>
        <p:blipFill>
          <a:blip r:embed="rId3"/>
          <a:srcRect/>
          <a:stretch>
            <a:fillRect/>
          </a:stretch>
        </p:blipFill>
        <p:spPr bwMode="auto">
          <a:xfrm>
            <a:off x="6215074" y="2071678"/>
            <a:ext cx="1785950" cy="428628"/>
          </a:xfrm>
          <a:prstGeom prst="rect">
            <a:avLst/>
          </a:prstGeom>
          <a:noFill/>
          <a:ln w="9525">
            <a:noFill/>
            <a:miter lim="800000"/>
            <a:headEnd/>
            <a:tailEnd/>
          </a:ln>
        </p:spPr>
      </p:pic>
      <p:sp>
        <p:nvSpPr>
          <p:cNvPr id="6" name="TextBox 5"/>
          <p:cNvSpPr txBox="1"/>
          <p:nvPr/>
        </p:nvSpPr>
        <p:spPr>
          <a:xfrm>
            <a:off x="6357950" y="2714620"/>
            <a:ext cx="2500330" cy="400110"/>
          </a:xfrm>
          <a:prstGeom prst="rect">
            <a:avLst/>
          </a:prstGeom>
          <a:noFill/>
        </p:spPr>
        <p:txBody>
          <a:bodyPr wrap="square" rtlCol="0">
            <a:spAutoFit/>
          </a:bodyPr>
          <a:lstStyle/>
          <a:p>
            <a:r>
              <a:rPr lang="en-US" sz="2000" dirty="0" err="1" smtClean="0">
                <a:ea typeface="楷体" pitchFamily="49" charset="-122"/>
                <a:cs typeface="Times New Roman" pitchFamily="18" charset="0"/>
              </a:rPr>
              <a:t>ShowDialog</a:t>
            </a:r>
            <a:r>
              <a:rPr lang="zh-CN" altLang="en-US" sz="2000" dirty="0" smtClean="0">
                <a:ea typeface="楷体" pitchFamily="49" charset="-122"/>
                <a:cs typeface="Times New Roman" pitchFamily="18" charset="0"/>
              </a:rPr>
              <a:t>方法</a:t>
            </a:r>
            <a:endParaRPr lang="zh-CN" altLang="en-US" sz="2000" dirty="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428596" y="1285860"/>
            <a:ext cx="5326755" cy="3643338"/>
          </a:xfrm>
          <a:prstGeom prst="rect">
            <a:avLst/>
          </a:prstGeom>
          <a:noFill/>
          <a:ln w="9525">
            <a:noFill/>
            <a:miter lim="800000"/>
            <a:headEnd/>
            <a:tailEnd/>
          </a:ln>
          <a:effectLst/>
        </p:spPr>
      </p:pic>
      <p:sp>
        <p:nvSpPr>
          <p:cNvPr id="6" name="Text Box 3"/>
          <p:cNvSpPr txBox="1">
            <a:spLocks noChangeArrowheads="1"/>
          </p:cNvSpPr>
          <p:nvPr/>
        </p:nvSpPr>
        <p:spPr bwMode="auto">
          <a:xfrm>
            <a:off x="571472" y="428604"/>
            <a:ext cx="4286280"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lang="en-US" altLang="zh-CN" sz="2800" dirty="0" smtClean="0">
                <a:solidFill>
                  <a:srgbClr val="FF0000"/>
                </a:solidFill>
                <a:latin typeface="黑体" pitchFamily="49" charset="-122"/>
                <a:ea typeface="黑体" pitchFamily="49" charset="-122"/>
              </a:rPr>
              <a:t>10.2.2 </a:t>
            </a:r>
            <a:r>
              <a:rPr lang="zh-CN" altLang="en-US" sz="2800" dirty="0">
                <a:solidFill>
                  <a:srgbClr val="FF0000"/>
                </a:solidFill>
                <a:latin typeface="黑体" pitchFamily="49" charset="-122"/>
                <a:ea typeface="黑体" pitchFamily="49" charset="-122"/>
              </a:rPr>
              <a:t>保存文件</a:t>
            </a:r>
            <a:r>
              <a:rPr lang="zh-CN" altLang="en-US" sz="2800" dirty="0" smtClean="0">
                <a:solidFill>
                  <a:srgbClr val="FF0000"/>
                </a:solidFill>
                <a:latin typeface="黑体" pitchFamily="49" charset="-122"/>
                <a:ea typeface="黑体" pitchFamily="49" charset="-122"/>
              </a:rPr>
              <a:t>对话框</a:t>
            </a:r>
            <a:endParaRPr lang="zh-CN" altLang="en-US" sz="2800" dirty="0">
              <a:solidFill>
                <a:srgbClr val="FF0000"/>
              </a:solidFill>
              <a:latin typeface="黑体" pitchFamily="49" charset="-122"/>
              <a:ea typeface="黑体" pitchFamily="49" charset="-122"/>
            </a:endParaRPr>
          </a:p>
        </p:txBody>
      </p:sp>
      <p:pic>
        <p:nvPicPr>
          <p:cNvPr id="7" name="图片 6"/>
          <p:cNvPicPr/>
          <p:nvPr/>
        </p:nvPicPr>
        <p:blipFill>
          <a:blip r:embed="rId3"/>
          <a:srcRect/>
          <a:stretch>
            <a:fillRect/>
          </a:stretch>
        </p:blipFill>
        <p:spPr bwMode="auto">
          <a:xfrm>
            <a:off x="6215074" y="1500174"/>
            <a:ext cx="1637453" cy="342880"/>
          </a:xfrm>
          <a:prstGeom prst="rect">
            <a:avLst/>
          </a:prstGeom>
          <a:noFill/>
          <a:ln w="9525">
            <a:noFill/>
            <a:miter lim="800000"/>
            <a:headEnd/>
            <a:tailEnd/>
          </a:ln>
        </p:spPr>
      </p:pic>
      <p:sp>
        <p:nvSpPr>
          <p:cNvPr id="8" name="TextBox 7"/>
          <p:cNvSpPr txBox="1"/>
          <p:nvPr/>
        </p:nvSpPr>
        <p:spPr>
          <a:xfrm>
            <a:off x="6357950" y="2143116"/>
            <a:ext cx="2500330" cy="400110"/>
          </a:xfrm>
          <a:prstGeom prst="rect">
            <a:avLst/>
          </a:prstGeom>
          <a:noFill/>
        </p:spPr>
        <p:txBody>
          <a:bodyPr wrap="square" rtlCol="0">
            <a:spAutoFit/>
          </a:bodyPr>
          <a:lstStyle/>
          <a:p>
            <a:r>
              <a:rPr lang="en-US" sz="2000" dirty="0" err="1" smtClean="0">
                <a:ea typeface="楷体" pitchFamily="49" charset="-122"/>
                <a:cs typeface="Times New Roman" pitchFamily="18" charset="0"/>
              </a:rPr>
              <a:t>ShowDialog</a:t>
            </a:r>
            <a:r>
              <a:rPr lang="zh-CN" altLang="en-US" sz="2000" dirty="0" smtClean="0">
                <a:ea typeface="楷体" pitchFamily="49" charset="-122"/>
                <a:cs typeface="Times New Roman" pitchFamily="18" charset="0"/>
              </a:rPr>
              <a:t>方法</a:t>
            </a:r>
            <a:endParaRPr lang="zh-CN" altLang="en-US" sz="2000" dirty="0">
              <a:ea typeface="楷体" pitchFamily="49" charset="-122"/>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3071802" y="357166"/>
            <a:ext cx="2928958" cy="2286016"/>
          </a:xfrm>
          <a:prstGeom prst="rect">
            <a:avLst/>
          </a:prstGeom>
          <a:noFill/>
          <a:ln w="9525">
            <a:noFill/>
            <a:miter lim="800000"/>
            <a:headEnd/>
            <a:tailEnd/>
          </a:ln>
        </p:spPr>
      </p:pic>
      <p:pic>
        <p:nvPicPr>
          <p:cNvPr id="3" name="图片 2"/>
          <p:cNvPicPr/>
          <p:nvPr/>
        </p:nvPicPr>
        <p:blipFill>
          <a:blip r:embed="rId3"/>
          <a:srcRect/>
          <a:stretch>
            <a:fillRect/>
          </a:stretch>
        </p:blipFill>
        <p:spPr bwMode="auto">
          <a:xfrm>
            <a:off x="1142976" y="3143248"/>
            <a:ext cx="2857520" cy="2357454"/>
          </a:xfrm>
          <a:prstGeom prst="rect">
            <a:avLst/>
          </a:prstGeom>
          <a:noFill/>
          <a:ln w="9525">
            <a:noFill/>
            <a:miter lim="800000"/>
            <a:headEnd/>
            <a:tailEnd/>
          </a:ln>
        </p:spPr>
      </p:pic>
      <p:sp>
        <p:nvSpPr>
          <p:cNvPr id="4" name="TextBox 3"/>
          <p:cNvSpPr txBox="1"/>
          <p:nvPr/>
        </p:nvSpPr>
        <p:spPr>
          <a:xfrm>
            <a:off x="642910" y="500042"/>
            <a:ext cx="3000396" cy="461665"/>
          </a:xfrm>
          <a:prstGeom prst="rect">
            <a:avLst/>
          </a:prstGeom>
          <a:noFill/>
        </p:spPr>
        <p:txBody>
          <a:bodyPr wrap="square" rtlCol="0">
            <a:spAutoFit/>
          </a:bodyPr>
          <a:lstStyle/>
          <a:p>
            <a:r>
              <a:rPr lang="zh-CN" altLang="en-US" dirty="0" smtClean="0">
                <a:latin typeface="楷体" pitchFamily="49" charset="-122"/>
                <a:ea typeface="楷体" pitchFamily="49" charset="-122"/>
              </a:rPr>
              <a:t>示例</a:t>
            </a:r>
            <a:endParaRPr lang="zh-CN" altLang="en-US" dirty="0">
              <a:latin typeface="楷体" pitchFamily="49" charset="-122"/>
              <a:ea typeface="楷体" pitchFamily="49" charset="-122"/>
            </a:endParaRPr>
          </a:p>
        </p:txBody>
      </p:sp>
      <p:pic>
        <p:nvPicPr>
          <p:cNvPr id="5" name="图片 4"/>
          <p:cNvPicPr/>
          <p:nvPr/>
        </p:nvPicPr>
        <p:blipFill>
          <a:blip r:embed="rId4"/>
          <a:srcRect/>
          <a:stretch>
            <a:fillRect/>
          </a:stretch>
        </p:blipFill>
        <p:spPr bwMode="auto">
          <a:xfrm>
            <a:off x="5214942" y="3214686"/>
            <a:ext cx="3582857" cy="2508572"/>
          </a:xfrm>
          <a:prstGeom prst="rect">
            <a:avLst/>
          </a:prstGeom>
          <a:noFill/>
          <a:ln w="9525">
            <a:noFill/>
            <a:miter lim="800000"/>
            <a:headEnd/>
            <a:tailEnd/>
          </a:ln>
        </p:spPr>
      </p:pic>
      <p:cxnSp>
        <p:nvCxnSpPr>
          <p:cNvPr id="7" name="直接箭头连接符 6"/>
          <p:cNvCxnSpPr/>
          <p:nvPr/>
        </p:nvCxnSpPr>
        <p:spPr bwMode="auto">
          <a:xfrm rot="16200000" flipH="1">
            <a:off x="5107785" y="2536025"/>
            <a:ext cx="785818" cy="428628"/>
          </a:xfrm>
          <a:prstGeom prst="straightConnector1">
            <a:avLst/>
          </a:prstGeom>
          <a:solidFill>
            <a:schemeClr val="accent1"/>
          </a:solidFill>
          <a:ln w="28575" cap="flat" cmpd="sng" algn="ctr">
            <a:solidFill>
              <a:srgbClr val="FF3300"/>
            </a:solidFill>
            <a:prstDash val="solid"/>
            <a:round/>
            <a:headEnd type="none" w="med" len="med"/>
            <a:tailEnd type="arrow"/>
          </a:ln>
          <a:effectLst/>
        </p:spPr>
      </p:cxnSp>
      <p:cxnSp>
        <p:nvCxnSpPr>
          <p:cNvPr id="9" name="直接箭头连接符 8"/>
          <p:cNvCxnSpPr/>
          <p:nvPr/>
        </p:nvCxnSpPr>
        <p:spPr bwMode="auto">
          <a:xfrm rot="10800000" flipV="1">
            <a:off x="3214678" y="2428868"/>
            <a:ext cx="714380" cy="571504"/>
          </a:xfrm>
          <a:prstGeom prst="straightConnector1">
            <a:avLst/>
          </a:prstGeom>
          <a:solidFill>
            <a:schemeClr val="accent1"/>
          </a:solidFill>
          <a:ln w="28575" cap="flat" cmpd="sng" algn="ctr">
            <a:solidFill>
              <a:srgbClr val="FF3300"/>
            </a:solidFill>
            <a:prstDash val="solid"/>
            <a:round/>
            <a:headEnd type="none" w="med" len="med"/>
            <a:tailEnd type="arrow"/>
          </a:ln>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14348" y="642918"/>
            <a:ext cx="3571900"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lang="en-US" altLang="zh-CN" sz="2800" dirty="0" smtClean="0">
                <a:solidFill>
                  <a:srgbClr val="FF0000"/>
                </a:solidFill>
                <a:latin typeface="黑体" pitchFamily="49" charset="-122"/>
                <a:ea typeface="黑体" pitchFamily="49" charset="-122"/>
              </a:rPr>
              <a:t>10.2.3 </a:t>
            </a:r>
            <a:r>
              <a:rPr lang="zh-CN" altLang="en-US" sz="2800" dirty="0">
                <a:solidFill>
                  <a:srgbClr val="FF0000"/>
                </a:solidFill>
                <a:latin typeface="黑体" pitchFamily="49" charset="-122"/>
                <a:ea typeface="黑体" pitchFamily="49" charset="-122"/>
              </a:rPr>
              <a:t>颜色</a:t>
            </a:r>
            <a:r>
              <a:rPr lang="zh-CN" altLang="en-US" sz="2800" dirty="0" smtClean="0">
                <a:solidFill>
                  <a:srgbClr val="FF0000"/>
                </a:solidFill>
                <a:latin typeface="黑体" pitchFamily="49" charset="-122"/>
                <a:ea typeface="黑体" pitchFamily="49" charset="-122"/>
              </a:rPr>
              <a:t>对话框</a:t>
            </a:r>
            <a:endParaRPr lang="zh-CN" altLang="en-US" sz="2800" dirty="0">
              <a:solidFill>
                <a:srgbClr val="FF0000"/>
              </a:solidFill>
              <a:latin typeface="黑体" pitchFamily="49" charset="-122"/>
              <a:ea typeface="黑体" pitchFamily="49" charset="-122"/>
            </a:endParaRPr>
          </a:p>
        </p:txBody>
      </p:sp>
      <p:pic>
        <p:nvPicPr>
          <p:cNvPr id="2050" name="Picture 2"/>
          <p:cNvPicPr>
            <a:picLocks noChangeAspect="1" noChangeArrowheads="1"/>
          </p:cNvPicPr>
          <p:nvPr/>
        </p:nvPicPr>
        <p:blipFill>
          <a:blip r:embed="rId2"/>
          <a:srcRect/>
          <a:stretch>
            <a:fillRect/>
          </a:stretch>
        </p:blipFill>
        <p:spPr bwMode="auto">
          <a:xfrm>
            <a:off x="1357290" y="1785926"/>
            <a:ext cx="3267075" cy="3371850"/>
          </a:xfrm>
          <a:prstGeom prst="rect">
            <a:avLst/>
          </a:prstGeom>
          <a:noFill/>
          <a:ln w="9525">
            <a:noFill/>
            <a:miter lim="800000"/>
            <a:headEnd/>
            <a:tailEnd/>
          </a:ln>
          <a:effectLst/>
        </p:spPr>
      </p:pic>
      <p:pic>
        <p:nvPicPr>
          <p:cNvPr id="4" name="图片 3"/>
          <p:cNvPicPr/>
          <p:nvPr/>
        </p:nvPicPr>
        <p:blipFill>
          <a:blip r:embed="rId3"/>
          <a:srcRect/>
          <a:stretch>
            <a:fillRect/>
          </a:stretch>
        </p:blipFill>
        <p:spPr bwMode="auto">
          <a:xfrm>
            <a:off x="5643570" y="2000240"/>
            <a:ext cx="1285884" cy="357190"/>
          </a:xfrm>
          <a:prstGeom prst="rect">
            <a:avLst/>
          </a:prstGeom>
          <a:noFill/>
          <a:ln w="9525">
            <a:noFill/>
            <a:miter lim="800000"/>
            <a:headEnd/>
            <a:tailEnd/>
          </a:ln>
        </p:spPr>
      </p:pic>
      <p:sp>
        <p:nvSpPr>
          <p:cNvPr id="5" name="TextBox 4"/>
          <p:cNvSpPr txBox="1"/>
          <p:nvPr/>
        </p:nvSpPr>
        <p:spPr>
          <a:xfrm>
            <a:off x="5715008" y="2500306"/>
            <a:ext cx="2500330" cy="400110"/>
          </a:xfrm>
          <a:prstGeom prst="rect">
            <a:avLst/>
          </a:prstGeom>
          <a:noFill/>
        </p:spPr>
        <p:txBody>
          <a:bodyPr wrap="square" rtlCol="0">
            <a:spAutoFit/>
          </a:bodyPr>
          <a:lstStyle/>
          <a:p>
            <a:r>
              <a:rPr lang="en-US" sz="2000" dirty="0" err="1" smtClean="0">
                <a:ea typeface="楷体" pitchFamily="49" charset="-122"/>
                <a:cs typeface="Times New Roman" pitchFamily="18" charset="0"/>
              </a:rPr>
              <a:t>ShowDialog</a:t>
            </a:r>
            <a:r>
              <a:rPr lang="zh-CN" altLang="en-US" sz="2000" dirty="0" smtClean="0">
                <a:ea typeface="楷体" pitchFamily="49" charset="-122"/>
                <a:cs typeface="Times New Roman" pitchFamily="18" charset="0"/>
              </a:rPr>
              <a:t>方法</a:t>
            </a:r>
            <a:endParaRPr lang="zh-CN" altLang="en-US" sz="2000" dirty="0">
              <a:ea typeface="楷体" pitchFamily="49" charset="-122"/>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57224" y="642918"/>
            <a:ext cx="3571900"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lang="en-US" altLang="zh-CN" sz="2800" dirty="0" smtClean="0">
                <a:solidFill>
                  <a:srgbClr val="FF0000"/>
                </a:solidFill>
                <a:latin typeface="黑体" pitchFamily="49" charset="-122"/>
                <a:ea typeface="黑体" pitchFamily="49" charset="-122"/>
              </a:rPr>
              <a:t>10.2.4 </a:t>
            </a:r>
            <a:r>
              <a:rPr lang="zh-CN" altLang="en-US" sz="2800" dirty="0">
                <a:solidFill>
                  <a:srgbClr val="FF0000"/>
                </a:solidFill>
                <a:latin typeface="黑体" pitchFamily="49" charset="-122"/>
                <a:ea typeface="黑体" pitchFamily="49" charset="-122"/>
              </a:rPr>
              <a:t>字体对话框</a:t>
            </a:r>
          </a:p>
        </p:txBody>
      </p:sp>
      <p:pic>
        <p:nvPicPr>
          <p:cNvPr id="3" name="图片 2"/>
          <p:cNvPicPr/>
          <p:nvPr/>
        </p:nvPicPr>
        <p:blipFill>
          <a:blip r:embed="rId2"/>
          <a:srcRect/>
          <a:stretch>
            <a:fillRect/>
          </a:stretch>
        </p:blipFill>
        <p:spPr bwMode="auto">
          <a:xfrm>
            <a:off x="1643042" y="1785926"/>
            <a:ext cx="1285884" cy="357190"/>
          </a:xfrm>
          <a:prstGeom prst="rect">
            <a:avLst/>
          </a:prstGeom>
          <a:noFill/>
          <a:ln w="9525">
            <a:noFill/>
            <a:miter lim="800000"/>
            <a:headEnd/>
            <a:tailEnd/>
          </a:ln>
        </p:spPr>
      </p:pic>
      <p:sp>
        <p:nvSpPr>
          <p:cNvPr id="4" name="TextBox 3"/>
          <p:cNvSpPr txBox="1"/>
          <p:nvPr/>
        </p:nvSpPr>
        <p:spPr>
          <a:xfrm>
            <a:off x="1714480" y="2428868"/>
            <a:ext cx="2500330" cy="400110"/>
          </a:xfrm>
          <a:prstGeom prst="rect">
            <a:avLst/>
          </a:prstGeom>
          <a:noFill/>
        </p:spPr>
        <p:txBody>
          <a:bodyPr wrap="square" rtlCol="0">
            <a:spAutoFit/>
          </a:bodyPr>
          <a:lstStyle/>
          <a:p>
            <a:r>
              <a:rPr lang="en-US" sz="2000" dirty="0" err="1" smtClean="0">
                <a:ea typeface="楷体" pitchFamily="49" charset="-122"/>
                <a:cs typeface="Times New Roman" pitchFamily="18" charset="0"/>
              </a:rPr>
              <a:t>ShowDialog</a:t>
            </a:r>
            <a:r>
              <a:rPr lang="zh-CN" altLang="en-US" sz="2000" dirty="0" smtClean="0">
                <a:ea typeface="楷体" pitchFamily="49" charset="-122"/>
                <a:cs typeface="Times New Roman" pitchFamily="18" charset="0"/>
              </a:rPr>
              <a:t>方法</a:t>
            </a:r>
            <a:endParaRPr lang="zh-CN" altLang="en-US" sz="2000" dirty="0">
              <a:ea typeface="楷体" pitchFamily="49" charset="-122"/>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500042"/>
            <a:ext cx="1143008" cy="461665"/>
          </a:xfrm>
          <a:prstGeom prst="rect">
            <a:avLst/>
          </a:prstGeom>
          <a:noFill/>
        </p:spPr>
        <p:txBody>
          <a:bodyPr wrap="square" rtlCol="0">
            <a:spAutoFit/>
          </a:bodyPr>
          <a:lstStyle/>
          <a:p>
            <a:r>
              <a:rPr lang="zh-CN" altLang="en-US" dirty="0" smtClean="0">
                <a:latin typeface="楷体" pitchFamily="49" charset="-122"/>
                <a:ea typeface="楷体" pitchFamily="49" charset="-122"/>
              </a:rPr>
              <a:t>示例</a:t>
            </a:r>
            <a:endParaRPr lang="zh-CN" altLang="en-US" dirty="0">
              <a:latin typeface="楷体" pitchFamily="49" charset="-122"/>
              <a:ea typeface="楷体" pitchFamily="49" charset="-122"/>
            </a:endParaRPr>
          </a:p>
        </p:txBody>
      </p:sp>
      <p:pic>
        <p:nvPicPr>
          <p:cNvPr id="8" name="图片 7"/>
          <p:cNvPicPr/>
          <p:nvPr/>
        </p:nvPicPr>
        <p:blipFill>
          <a:blip r:embed="rId2"/>
          <a:srcRect/>
          <a:stretch>
            <a:fillRect/>
          </a:stretch>
        </p:blipFill>
        <p:spPr bwMode="auto">
          <a:xfrm>
            <a:off x="3214678" y="357166"/>
            <a:ext cx="2643206" cy="2143140"/>
          </a:xfrm>
          <a:prstGeom prst="rect">
            <a:avLst/>
          </a:prstGeom>
          <a:noFill/>
          <a:ln w="9525">
            <a:noFill/>
            <a:miter lim="800000"/>
            <a:headEnd/>
            <a:tailEnd/>
          </a:ln>
        </p:spPr>
      </p:pic>
      <p:pic>
        <p:nvPicPr>
          <p:cNvPr id="10" name="图片 9"/>
          <p:cNvPicPr/>
          <p:nvPr/>
        </p:nvPicPr>
        <p:blipFill>
          <a:blip r:embed="rId3"/>
          <a:srcRect/>
          <a:stretch>
            <a:fillRect/>
          </a:stretch>
        </p:blipFill>
        <p:spPr bwMode="auto">
          <a:xfrm>
            <a:off x="3000364" y="3357562"/>
            <a:ext cx="2928958" cy="2286016"/>
          </a:xfrm>
          <a:prstGeom prst="rect">
            <a:avLst/>
          </a:prstGeom>
          <a:noFill/>
          <a:ln w="9525">
            <a:noFill/>
            <a:miter lim="800000"/>
            <a:headEnd/>
            <a:tailEnd/>
          </a:ln>
        </p:spPr>
      </p:pic>
      <p:sp>
        <p:nvSpPr>
          <p:cNvPr id="11" name="下箭头 10"/>
          <p:cNvSpPr/>
          <p:nvPr/>
        </p:nvSpPr>
        <p:spPr bwMode="auto">
          <a:xfrm>
            <a:off x="4143372" y="2643182"/>
            <a:ext cx="428628" cy="42862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900113" y="476250"/>
            <a:ext cx="7272337"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10.3 </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图像列表框控件</a:t>
            </a:r>
          </a:p>
        </p:txBody>
      </p:sp>
      <p:sp>
        <p:nvSpPr>
          <p:cNvPr id="150531" name="Text Box 3"/>
          <p:cNvSpPr txBox="1">
            <a:spLocks noChangeArrowheads="1"/>
          </p:cNvSpPr>
          <p:nvPr/>
        </p:nvSpPr>
        <p:spPr bwMode="auto">
          <a:xfrm>
            <a:off x="684213" y="1268413"/>
            <a:ext cx="8064500" cy="2123658"/>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　　图像列表框（</a:t>
            </a:r>
            <a:r>
              <a:rPr lang="en-US" altLang="zh-CN" dirty="0" err="1">
                <a:ea typeface="楷体" pitchFamily="49" charset="-122"/>
                <a:cs typeface="Times New Roman" pitchFamily="18" charset="0"/>
              </a:rPr>
              <a:t>ImageList</a:t>
            </a:r>
            <a:r>
              <a:rPr lang="zh-CN" altLang="en-US" dirty="0">
                <a:ea typeface="楷体" pitchFamily="49" charset="-122"/>
                <a:cs typeface="Times New Roman" pitchFamily="18" charset="0"/>
              </a:rPr>
              <a:t>）控件的作用是存储图像，构成一个图形库列表。</a:t>
            </a:r>
          </a:p>
          <a:p>
            <a:pPr>
              <a:spcBef>
                <a:spcPct val="50000"/>
              </a:spcBef>
            </a:pPr>
            <a:r>
              <a:rPr lang="zh-CN" altLang="en-US" dirty="0">
                <a:ea typeface="楷体" pitchFamily="49" charset="-122"/>
                <a:cs typeface="Times New Roman" pitchFamily="18" charset="0"/>
              </a:rPr>
              <a:t>　　</a:t>
            </a:r>
            <a:r>
              <a:rPr lang="en-US" altLang="zh-CN" dirty="0" err="1">
                <a:ea typeface="楷体" pitchFamily="49" charset="-122"/>
                <a:cs typeface="Times New Roman" pitchFamily="18" charset="0"/>
              </a:rPr>
              <a:t>ImageList</a:t>
            </a:r>
            <a:r>
              <a:rPr lang="zh-CN" altLang="en-US" dirty="0">
                <a:ea typeface="楷体" pitchFamily="49" charset="-122"/>
                <a:cs typeface="Times New Roman" pitchFamily="18" charset="0"/>
              </a:rPr>
              <a:t>控件是一个非可视化的控件，在</a:t>
            </a:r>
            <a:r>
              <a:rPr lang="en-US" altLang="zh-CN" dirty="0">
                <a:ea typeface="楷体" pitchFamily="49" charset="-122"/>
                <a:cs typeface="Times New Roman" pitchFamily="18" charset="0"/>
              </a:rPr>
              <a:t>C#</a:t>
            </a:r>
            <a:r>
              <a:rPr lang="zh-CN" altLang="en-US" dirty="0">
                <a:ea typeface="楷体" pitchFamily="49" charset="-122"/>
                <a:cs typeface="Times New Roman" pitchFamily="18" charset="0"/>
              </a:rPr>
              <a:t>工具箱中含有</a:t>
            </a:r>
            <a:r>
              <a:rPr lang="en-US" altLang="zh-CN" dirty="0" err="1">
                <a:ea typeface="楷体" pitchFamily="49" charset="-122"/>
                <a:cs typeface="Times New Roman" pitchFamily="18" charset="0"/>
              </a:rPr>
              <a:t>ImageList</a:t>
            </a:r>
            <a:r>
              <a:rPr lang="zh-CN" altLang="en-US" dirty="0">
                <a:ea typeface="楷体" pitchFamily="49" charset="-122"/>
                <a:cs typeface="Times New Roman" pitchFamily="18" charset="0"/>
              </a:rPr>
              <a:t>属性的控件有</a:t>
            </a:r>
            <a:r>
              <a:rPr lang="en-US" altLang="zh-CN" dirty="0">
                <a:ea typeface="楷体" pitchFamily="49" charset="-122"/>
                <a:cs typeface="Times New Roman" pitchFamily="18" charset="0"/>
              </a:rPr>
              <a:t>Label</a:t>
            </a:r>
            <a:r>
              <a:rPr lang="zh-CN" altLang="en-US" dirty="0">
                <a:ea typeface="楷体" pitchFamily="49" charset="-122"/>
                <a:cs typeface="Times New Roman" pitchFamily="18" charset="0"/>
              </a:rPr>
              <a:t>、</a:t>
            </a:r>
            <a:r>
              <a:rPr lang="en-US" altLang="zh-CN" dirty="0">
                <a:ea typeface="楷体" pitchFamily="49" charset="-122"/>
                <a:cs typeface="Times New Roman" pitchFamily="18" charset="0"/>
              </a:rPr>
              <a:t>Button</a:t>
            </a:r>
            <a:r>
              <a:rPr lang="zh-CN" altLang="en-US" dirty="0">
                <a:ea typeface="楷体" pitchFamily="49" charset="-122"/>
                <a:cs typeface="Times New Roman" pitchFamily="18" charset="0"/>
              </a:rPr>
              <a:t>、</a:t>
            </a:r>
            <a:r>
              <a:rPr lang="en-US" altLang="zh-CN" dirty="0" err="1">
                <a:ea typeface="楷体" pitchFamily="49" charset="-122"/>
                <a:cs typeface="Times New Roman" pitchFamily="18" charset="0"/>
              </a:rPr>
              <a:t>RadioButton</a:t>
            </a:r>
            <a:r>
              <a:rPr lang="zh-CN" altLang="en-US" dirty="0">
                <a:ea typeface="楷体" pitchFamily="49" charset="-122"/>
                <a:cs typeface="Times New Roman" pitchFamily="18" charset="0"/>
              </a:rPr>
              <a:t>、</a:t>
            </a:r>
            <a:r>
              <a:rPr lang="en-US" altLang="zh-CN" dirty="0" err="1">
                <a:ea typeface="楷体" pitchFamily="49" charset="-122"/>
                <a:cs typeface="Times New Roman" pitchFamily="18" charset="0"/>
              </a:rPr>
              <a:t>CheckBox</a:t>
            </a:r>
            <a:r>
              <a:rPr lang="zh-CN" altLang="en-US" dirty="0">
                <a:ea typeface="楷体" pitchFamily="49" charset="-122"/>
                <a:cs typeface="Times New Roman" pitchFamily="18" charset="0"/>
              </a:rPr>
              <a:t>、</a:t>
            </a:r>
            <a:r>
              <a:rPr lang="en-US" altLang="zh-CN" dirty="0" err="1">
                <a:ea typeface="楷体" pitchFamily="49" charset="-122"/>
                <a:cs typeface="Times New Roman" pitchFamily="18" charset="0"/>
              </a:rPr>
              <a:t>ToolBar</a:t>
            </a:r>
            <a:r>
              <a:rPr lang="zh-CN" altLang="en-US" dirty="0">
                <a:ea typeface="楷体" pitchFamily="49" charset="-122"/>
                <a:cs typeface="Times New Roman" pitchFamily="18" charset="0"/>
              </a:rPr>
              <a:t>、</a:t>
            </a:r>
            <a:r>
              <a:rPr lang="en-US" altLang="zh-CN" dirty="0" err="1">
                <a:ea typeface="楷体" pitchFamily="49" charset="-122"/>
                <a:cs typeface="Times New Roman" pitchFamily="18" charset="0"/>
              </a:rPr>
              <a:t>TreeView</a:t>
            </a:r>
            <a:r>
              <a:rPr lang="zh-CN" altLang="en-US" dirty="0">
                <a:ea typeface="楷体" pitchFamily="49" charset="-122"/>
                <a:cs typeface="Times New Roman" pitchFamily="18" charset="0"/>
              </a:rPr>
              <a:t>和</a:t>
            </a:r>
            <a:r>
              <a:rPr lang="en-US" altLang="zh-CN" dirty="0" err="1">
                <a:ea typeface="楷体" pitchFamily="49" charset="-122"/>
                <a:cs typeface="Times New Roman" pitchFamily="18" charset="0"/>
              </a:rPr>
              <a:t>ListVie</a:t>
            </a:r>
            <a:r>
              <a:rPr lang="zh-CN" altLang="en-US" dirty="0">
                <a:ea typeface="楷体" pitchFamily="49" charset="-122"/>
                <a:cs typeface="Times New Roman" pitchFamily="18" charset="0"/>
              </a:rPr>
              <a:t>等控件。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571473" y="1214422"/>
            <a:ext cx="3143272"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lang="en-US" altLang="zh-CN" sz="2800" dirty="0" smtClean="0">
                <a:solidFill>
                  <a:srgbClr val="FF3300"/>
                </a:solidFill>
                <a:latin typeface="黑体" pitchFamily="49" charset="-122"/>
                <a:ea typeface="黑体" pitchFamily="49" charset="-122"/>
              </a:rPr>
              <a:t>10.1.1 </a:t>
            </a:r>
            <a:r>
              <a:rPr lang="zh-CN" altLang="en-US" sz="2800" dirty="0">
                <a:solidFill>
                  <a:srgbClr val="FF3300"/>
                </a:solidFill>
                <a:latin typeface="黑体" pitchFamily="49" charset="-122"/>
                <a:ea typeface="黑体" pitchFamily="49" charset="-122"/>
              </a:rPr>
              <a:t>菜单结构</a:t>
            </a:r>
          </a:p>
        </p:txBody>
      </p:sp>
      <p:sp>
        <p:nvSpPr>
          <p:cNvPr id="160773" name="Rectangle 5"/>
          <p:cNvSpPr>
            <a:spLocks noChangeArrowheads="1"/>
          </p:cNvSpPr>
          <p:nvPr/>
        </p:nvSpPr>
        <p:spPr bwMode="auto">
          <a:xfrm>
            <a:off x="0" y="24384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 name="TextBox 4"/>
          <p:cNvSpPr txBox="1"/>
          <p:nvPr/>
        </p:nvSpPr>
        <p:spPr>
          <a:xfrm>
            <a:off x="2571736" y="428604"/>
            <a:ext cx="4071966"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黑体" pitchFamily="49" charset="-122"/>
                <a:ea typeface="黑体" pitchFamily="49" charset="-122"/>
              </a:rPr>
              <a:t>10.1  </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黑体" pitchFamily="49" charset="-122"/>
                <a:ea typeface="黑体" pitchFamily="49" charset="-122"/>
              </a:rPr>
              <a:t>菜单设计</a:t>
            </a:r>
          </a:p>
        </p:txBody>
      </p:sp>
      <p:pic>
        <p:nvPicPr>
          <p:cNvPr id="1026" name="Picture 2"/>
          <p:cNvPicPr>
            <a:picLocks noChangeAspect="1" noChangeArrowheads="1"/>
          </p:cNvPicPr>
          <p:nvPr/>
        </p:nvPicPr>
        <p:blipFill>
          <a:blip r:embed="rId2"/>
          <a:srcRect/>
          <a:stretch>
            <a:fillRect/>
          </a:stretch>
        </p:blipFill>
        <p:spPr bwMode="auto">
          <a:xfrm>
            <a:off x="571472" y="2071677"/>
            <a:ext cx="8072494" cy="38265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2071670" y="1643050"/>
            <a:ext cx="4714908" cy="3714776"/>
          </a:xfrm>
          <a:prstGeom prst="rect">
            <a:avLst/>
          </a:prstGeom>
          <a:noFill/>
          <a:ln w="9525">
            <a:noFill/>
            <a:miter lim="800000"/>
            <a:headEnd/>
            <a:tailEnd/>
          </a:ln>
        </p:spPr>
      </p:pic>
      <p:sp>
        <p:nvSpPr>
          <p:cNvPr id="5" name="TextBox 4"/>
          <p:cNvSpPr txBox="1"/>
          <p:nvPr/>
        </p:nvSpPr>
        <p:spPr>
          <a:xfrm>
            <a:off x="785786" y="785794"/>
            <a:ext cx="1143008" cy="461665"/>
          </a:xfrm>
          <a:prstGeom prst="rect">
            <a:avLst/>
          </a:prstGeom>
          <a:noFill/>
        </p:spPr>
        <p:txBody>
          <a:bodyPr wrap="square" rtlCol="0">
            <a:spAutoFit/>
          </a:bodyPr>
          <a:lstStyle/>
          <a:p>
            <a:r>
              <a:rPr lang="zh-CN" altLang="en-US" dirty="0" smtClean="0">
                <a:latin typeface="楷体" pitchFamily="49" charset="-122"/>
                <a:ea typeface="楷体" pitchFamily="49" charset="-122"/>
              </a:rPr>
              <a:t>示例</a:t>
            </a:r>
            <a:endParaRPr lang="zh-CN" altLang="en-US" dirty="0">
              <a:latin typeface="楷体" pitchFamily="49" charset="-122"/>
              <a:ea typeface="楷体"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785786" y="1428736"/>
            <a:ext cx="7704137" cy="1200329"/>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a:t>
            </a:r>
            <a:r>
              <a:rPr lang="zh-CN" altLang="en-US" dirty="0" smtClean="0">
                <a:ea typeface="楷体" pitchFamily="49" charset="-122"/>
                <a:cs typeface="Times New Roman" pitchFamily="18" charset="0"/>
              </a:rPr>
              <a:t>    树形</a:t>
            </a:r>
            <a:r>
              <a:rPr lang="zh-CN" altLang="en-US" dirty="0">
                <a:ea typeface="楷体" pitchFamily="49" charset="-122"/>
                <a:cs typeface="Times New Roman" pitchFamily="18" charset="0"/>
              </a:rPr>
              <a:t>视图控件（</a:t>
            </a:r>
            <a:r>
              <a:rPr lang="en-US" altLang="zh-CN" dirty="0" err="1">
                <a:ea typeface="楷体" pitchFamily="49" charset="-122"/>
                <a:cs typeface="Times New Roman" pitchFamily="18" charset="0"/>
              </a:rPr>
              <a:t>TreeView</a:t>
            </a:r>
            <a:r>
              <a:rPr lang="zh-CN" altLang="en-US" dirty="0">
                <a:ea typeface="楷体" pitchFamily="49" charset="-122"/>
                <a:cs typeface="Times New Roman" pitchFamily="18" charset="0"/>
              </a:rPr>
              <a:t>）以分级或分层视图的形式显示信息，如同</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中显示的文件和目录。 </a:t>
            </a:r>
          </a:p>
        </p:txBody>
      </p:sp>
      <p:sp>
        <p:nvSpPr>
          <p:cNvPr id="5" name="TextBox 4"/>
          <p:cNvSpPr txBox="1"/>
          <p:nvPr/>
        </p:nvSpPr>
        <p:spPr>
          <a:xfrm>
            <a:off x="2143108" y="428604"/>
            <a:ext cx="4714908"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10.4  </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树形视图控件</a:t>
            </a:r>
          </a:p>
        </p:txBody>
      </p:sp>
      <p:pic>
        <p:nvPicPr>
          <p:cNvPr id="6" name="图片 5"/>
          <p:cNvPicPr/>
          <p:nvPr/>
        </p:nvPicPr>
        <p:blipFill>
          <a:blip r:embed="rId2"/>
          <a:srcRect/>
          <a:stretch>
            <a:fillRect/>
          </a:stretch>
        </p:blipFill>
        <p:spPr bwMode="auto">
          <a:xfrm>
            <a:off x="3071802" y="2857496"/>
            <a:ext cx="2500330" cy="2143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rcRect/>
          <a:stretch>
            <a:fillRect/>
          </a:stretch>
        </p:blipFill>
        <p:spPr bwMode="auto">
          <a:xfrm>
            <a:off x="2571736" y="1500174"/>
            <a:ext cx="4286280" cy="3214710"/>
          </a:xfrm>
          <a:prstGeom prst="rect">
            <a:avLst/>
          </a:prstGeom>
          <a:noFill/>
          <a:ln w="9525">
            <a:noFill/>
            <a:miter lim="800000"/>
            <a:headEnd/>
            <a:tailEnd/>
          </a:ln>
        </p:spPr>
      </p:pic>
      <p:sp>
        <p:nvSpPr>
          <p:cNvPr id="3" name="TextBox 2"/>
          <p:cNvSpPr txBox="1"/>
          <p:nvPr/>
        </p:nvSpPr>
        <p:spPr>
          <a:xfrm>
            <a:off x="1285852" y="4857760"/>
            <a:ext cx="2928958" cy="400110"/>
          </a:xfrm>
          <a:prstGeom prst="rect">
            <a:avLst/>
          </a:prstGeom>
          <a:noFill/>
        </p:spPr>
        <p:txBody>
          <a:bodyPr wrap="square" rtlCol="0">
            <a:spAutoFit/>
          </a:bodyPr>
          <a:lstStyle/>
          <a:p>
            <a:r>
              <a:rPr lang="en-US" altLang="zh-CN" sz="2000" dirty="0" err="1" smtClean="0">
                <a:ea typeface="楷体" pitchFamily="49" charset="-122"/>
                <a:cs typeface="Times New Roman" pitchFamily="18" charset="0"/>
              </a:rPr>
              <a:t>ImageList</a:t>
            </a:r>
            <a:r>
              <a:rPr lang="zh-CN" altLang="en-US" sz="2000" dirty="0" smtClean="0">
                <a:ea typeface="楷体" pitchFamily="49" charset="-122"/>
                <a:cs typeface="Times New Roman" pitchFamily="18" charset="0"/>
              </a:rPr>
              <a:t>中的图像</a:t>
            </a:r>
            <a:endParaRPr lang="zh-CN" altLang="en-US" sz="2000" dirty="0">
              <a:ea typeface="楷体" pitchFamily="49" charset="-122"/>
              <a:cs typeface="Times New Roman" pitchFamily="18" charset="0"/>
            </a:endParaRPr>
          </a:p>
        </p:txBody>
      </p:sp>
      <p:cxnSp>
        <p:nvCxnSpPr>
          <p:cNvPr id="6" name="直接箭头连接符 5"/>
          <p:cNvCxnSpPr/>
          <p:nvPr/>
        </p:nvCxnSpPr>
        <p:spPr bwMode="auto">
          <a:xfrm rot="5400000" flipH="1" flipV="1">
            <a:off x="2250265" y="3750471"/>
            <a:ext cx="1071570" cy="1000132"/>
          </a:xfrm>
          <a:prstGeom prst="straightConnector1">
            <a:avLst/>
          </a:prstGeom>
          <a:solidFill>
            <a:schemeClr val="accent1"/>
          </a:solidFill>
          <a:ln w="28575" cap="flat" cmpd="sng" algn="ctr">
            <a:solidFill>
              <a:srgbClr val="FF3300"/>
            </a:solidFill>
            <a:prstDash val="solid"/>
            <a:round/>
            <a:headEnd type="none" w="med" len="med"/>
            <a:tailEnd type="arrow"/>
          </a:ln>
          <a:effectLst/>
        </p:spPr>
      </p:cxnSp>
      <p:cxnSp>
        <p:nvCxnSpPr>
          <p:cNvPr id="8" name="直接箭头连接符 7"/>
          <p:cNvCxnSpPr/>
          <p:nvPr/>
        </p:nvCxnSpPr>
        <p:spPr bwMode="auto">
          <a:xfrm rot="5400000" flipH="1" flipV="1">
            <a:off x="1357290" y="2857496"/>
            <a:ext cx="2500330" cy="1357322"/>
          </a:xfrm>
          <a:prstGeom prst="straightConnector1">
            <a:avLst/>
          </a:prstGeom>
          <a:solidFill>
            <a:schemeClr val="accent1"/>
          </a:solidFill>
          <a:ln w="28575" cap="flat" cmpd="sng" algn="ctr">
            <a:solidFill>
              <a:srgbClr val="FF3300"/>
            </a:solidFill>
            <a:prstDash val="solid"/>
            <a:round/>
            <a:headEnd type="none" w="med" len="med"/>
            <a:tailEnd type="arrow"/>
          </a:ln>
          <a:effectLst/>
        </p:spPr>
      </p:cxnSp>
      <p:cxnSp>
        <p:nvCxnSpPr>
          <p:cNvPr id="11" name="直接箭头连接符 10"/>
          <p:cNvCxnSpPr/>
          <p:nvPr/>
        </p:nvCxnSpPr>
        <p:spPr bwMode="auto">
          <a:xfrm rot="5400000" flipH="1" flipV="1">
            <a:off x="1714480" y="2857496"/>
            <a:ext cx="2286016" cy="1571636"/>
          </a:xfrm>
          <a:prstGeom prst="straightConnector1">
            <a:avLst/>
          </a:prstGeom>
          <a:solidFill>
            <a:schemeClr val="accent1"/>
          </a:solidFill>
          <a:ln w="28575" cap="flat" cmpd="sng" algn="ctr">
            <a:solidFill>
              <a:srgbClr val="FF3300"/>
            </a:solidFill>
            <a:prstDash val="solid"/>
            <a:round/>
            <a:headEnd type="none" w="med" len="med"/>
            <a:tailEnd type="arrow"/>
          </a:ln>
          <a:effectLst/>
        </p:spPr>
      </p:cxnSp>
      <p:sp>
        <p:nvSpPr>
          <p:cNvPr id="7" name="TextBox 6"/>
          <p:cNvSpPr txBox="1"/>
          <p:nvPr/>
        </p:nvSpPr>
        <p:spPr>
          <a:xfrm>
            <a:off x="1571604" y="714356"/>
            <a:ext cx="1143008" cy="461665"/>
          </a:xfrm>
          <a:prstGeom prst="rect">
            <a:avLst/>
          </a:prstGeom>
          <a:noFill/>
        </p:spPr>
        <p:txBody>
          <a:bodyPr wrap="square" rtlCol="0">
            <a:spAutoFit/>
          </a:bodyPr>
          <a:lstStyle/>
          <a:p>
            <a:r>
              <a:rPr lang="zh-CN" altLang="en-US" dirty="0" smtClean="0">
                <a:latin typeface="楷体" pitchFamily="49" charset="-122"/>
                <a:ea typeface="楷体" pitchFamily="49" charset="-122"/>
              </a:rPr>
              <a:t>示例</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714348" y="1785926"/>
            <a:ext cx="7921625" cy="2238241"/>
          </a:xfrm>
          <a:prstGeom prst="rect">
            <a:avLst/>
          </a:prstGeom>
          <a:noFill/>
          <a:ln w="9525">
            <a:noFill/>
            <a:miter lim="800000"/>
            <a:headEnd/>
            <a:tailEnd/>
          </a:ln>
          <a:effectLst/>
        </p:spPr>
        <p:txBody>
          <a:bodyPr>
            <a:spAutoFit/>
          </a:bodyPr>
          <a:lstStyle/>
          <a:p>
            <a:pPr>
              <a:lnSpc>
                <a:spcPct val="150000"/>
              </a:lnSpc>
            </a:pPr>
            <a:r>
              <a:rPr lang="zh-CN" altLang="en-US" dirty="0">
                <a:ea typeface="楷体" pitchFamily="49" charset="-122"/>
                <a:cs typeface="Times New Roman" pitchFamily="18" charset="0"/>
              </a:rPr>
              <a:t>　　列表视图控件（</a:t>
            </a:r>
            <a:r>
              <a:rPr lang="en-US" altLang="zh-CN" dirty="0" err="1">
                <a:ea typeface="楷体" pitchFamily="49" charset="-122"/>
                <a:cs typeface="Times New Roman" pitchFamily="18" charset="0"/>
              </a:rPr>
              <a:t>ListView</a:t>
            </a:r>
            <a:r>
              <a:rPr lang="zh-CN" altLang="en-US" dirty="0">
                <a:ea typeface="楷体" pitchFamily="49" charset="-122"/>
                <a:cs typeface="Times New Roman" pitchFamily="18" charset="0"/>
              </a:rPr>
              <a:t>）与</a:t>
            </a:r>
            <a:r>
              <a:rPr lang="en-US" altLang="zh-CN" dirty="0" err="1">
                <a:ea typeface="楷体" pitchFamily="49" charset="-122"/>
                <a:cs typeface="Times New Roman" pitchFamily="18" charset="0"/>
              </a:rPr>
              <a:t>TreeView</a:t>
            </a:r>
            <a:r>
              <a:rPr lang="zh-CN" altLang="en-US" dirty="0">
                <a:ea typeface="楷体" pitchFamily="49" charset="-122"/>
                <a:cs typeface="Times New Roman" pitchFamily="18" charset="0"/>
              </a:rPr>
              <a:t>控件类似，都是用来显示信息，只是</a:t>
            </a:r>
            <a:r>
              <a:rPr lang="en-US" altLang="zh-CN" dirty="0" err="1">
                <a:ea typeface="楷体" pitchFamily="49" charset="-122"/>
                <a:cs typeface="Times New Roman" pitchFamily="18" charset="0"/>
              </a:rPr>
              <a:t>TreeView</a:t>
            </a:r>
            <a:r>
              <a:rPr lang="zh-CN" altLang="en-US" dirty="0">
                <a:ea typeface="楷体" pitchFamily="49" charset="-122"/>
                <a:cs typeface="Times New Roman" pitchFamily="18" charset="0"/>
              </a:rPr>
              <a:t>控件以树形式显示信息，而</a:t>
            </a:r>
            <a:r>
              <a:rPr lang="en-US" altLang="zh-CN" dirty="0" err="1">
                <a:ea typeface="楷体" pitchFamily="49" charset="-122"/>
                <a:cs typeface="Times New Roman" pitchFamily="18" charset="0"/>
              </a:rPr>
              <a:t>ListView</a:t>
            </a:r>
            <a:r>
              <a:rPr lang="zh-CN" altLang="en-US" dirty="0">
                <a:ea typeface="楷体" pitchFamily="49" charset="-122"/>
                <a:cs typeface="Times New Roman" pitchFamily="18" charset="0"/>
              </a:rPr>
              <a:t>控件以列表形式显示信息，能够用来制作像</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中“控制面板”那样的用户界面， </a:t>
            </a:r>
          </a:p>
        </p:txBody>
      </p:sp>
      <p:sp>
        <p:nvSpPr>
          <p:cNvPr id="4" name="TextBox 3"/>
          <p:cNvSpPr txBox="1"/>
          <p:nvPr/>
        </p:nvSpPr>
        <p:spPr>
          <a:xfrm>
            <a:off x="2000232" y="642918"/>
            <a:ext cx="4357718"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10.5  </a:t>
            </a:r>
            <a:r>
              <a:rPr lang="zh-CN" altLang="en-US"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列表视图控件</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1142976" y="642918"/>
            <a:ext cx="2428892" cy="1857388"/>
          </a:xfrm>
          <a:prstGeom prst="rect">
            <a:avLst/>
          </a:prstGeom>
          <a:noFill/>
          <a:ln w="9525">
            <a:noFill/>
            <a:miter lim="800000"/>
            <a:headEnd/>
            <a:tailEnd/>
          </a:ln>
        </p:spPr>
      </p:pic>
      <p:pic>
        <p:nvPicPr>
          <p:cNvPr id="3" name="图片 2"/>
          <p:cNvPicPr/>
          <p:nvPr/>
        </p:nvPicPr>
        <p:blipFill>
          <a:blip r:embed="rId3"/>
          <a:srcRect/>
          <a:stretch>
            <a:fillRect/>
          </a:stretch>
        </p:blipFill>
        <p:spPr bwMode="auto">
          <a:xfrm>
            <a:off x="4714876" y="714356"/>
            <a:ext cx="2428892" cy="1785950"/>
          </a:xfrm>
          <a:prstGeom prst="rect">
            <a:avLst/>
          </a:prstGeom>
          <a:noFill/>
          <a:ln w="9525">
            <a:noFill/>
            <a:miter lim="800000"/>
            <a:headEnd/>
            <a:tailEnd/>
          </a:ln>
        </p:spPr>
      </p:pic>
      <p:pic>
        <p:nvPicPr>
          <p:cNvPr id="4" name="图片 3"/>
          <p:cNvPicPr/>
          <p:nvPr/>
        </p:nvPicPr>
        <p:blipFill>
          <a:blip r:embed="rId4"/>
          <a:srcRect/>
          <a:stretch>
            <a:fillRect/>
          </a:stretch>
        </p:blipFill>
        <p:spPr bwMode="auto">
          <a:xfrm>
            <a:off x="1071538" y="3214686"/>
            <a:ext cx="2500330" cy="1785950"/>
          </a:xfrm>
          <a:prstGeom prst="rect">
            <a:avLst/>
          </a:prstGeom>
          <a:noFill/>
          <a:ln w="9525">
            <a:noFill/>
            <a:miter lim="800000"/>
            <a:headEnd/>
            <a:tailEnd/>
          </a:ln>
        </p:spPr>
      </p:pic>
      <p:pic>
        <p:nvPicPr>
          <p:cNvPr id="5" name="图片 4"/>
          <p:cNvPicPr/>
          <p:nvPr/>
        </p:nvPicPr>
        <p:blipFill>
          <a:blip r:embed="rId5"/>
          <a:srcRect/>
          <a:stretch>
            <a:fillRect/>
          </a:stretch>
        </p:blipFill>
        <p:spPr bwMode="auto">
          <a:xfrm>
            <a:off x="4786314" y="3071810"/>
            <a:ext cx="2500330" cy="1857388"/>
          </a:xfrm>
          <a:prstGeom prst="rect">
            <a:avLst/>
          </a:prstGeom>
          <a:noFill/>
          <a:ln w="9525">
            <a:noFill/>
            <a:miter lim="800000"/>
            <a:headEnd/>
            <a:tailEnd/>
          </a:ln>
        </p:spPr>
      </p:pic>
      <p:sp>
        <p:nvSpPr>
          <p:cNvPr id="6" name="TextBox 5"/>
          <p:cNvSpPr txBox="1"/>
          <p:nvPr/>
        </p:nvSpPr>
        <p:spPr>
          <a:xfrm>
            <a:off x="1285852" y="2528824"/>
            <a:ext cx="2071702" cy="400110"/>
          </a:xfrm>
          <a:prstGeom prst="rect">
            <a:avLst/>
          </a:prstGeom>
          <a:noFill/>
        </p:spPr>
        <p:txBody>
          <a:bodyPr wrap="square" rtlCol="0">
            <a:spAutoFit/>
          </a:bodyPr>
          <a:lstStyle/>
          <a:p>
            <a:pPr algn="ctr"/>
            <a:r>
              <a:rPr lang="zh-CN" altLang="en-US" sz="2000" dirty="0" smtClean="0">
                <a:latin typeface="楷体" pitchFamily="49" charset="-122"/>
                <a:ea typeface="楷体" pitchFamily="49" charset="-122"/>
              </a:rPr>
              <a:t>“大图标”模式</a:t>
            </a:r>
            <a:endParaRPr lang="zh-CN" altLang="en-US" sz="2000" dirty="0">
              <a:latin typeface="楷体" pitchFamily="49" charset="-122"/>
              <a:ea typeface="楷体" pitchFamily="49" charset="-122"/>
            </a:endParaRPr>
          </a:p>
        </p:txBody>
      </p:sp>
      <p:sp>
        <p:nvSpPr>
          <p:cNvPr id="7" name="TextBox 6"/>
          <p:cNvSpPr txBox="1"/>
          <p:nvPr/>
        </p:nvSpPr>
        <p:spPr>
          <a:xfrm>
            <a:off x="4786314" y="2528824"/>
            <a:ext cx="2428892" cy="400110"/>
          </a:xfrm>
          <a:prstGeom prst="rect">
            <a:avLst/>
          </a:prstGeom>
          <a:noFill/>
        </p:spPr>
        <p:txBody>
          <a:bodyPr wrap="square" rtlCol="0">
            <a:spAutoFit/>
          </a:bodyPr>
          <a:lstStyle/>
          <a:p>
            <a:pPr algn="ctr"/>
            <a:r>
              <a:rPr lang="zh-CN" altLang="en-US" sz="2000" dirty="0" smtClean="0">
                <a:latin typeface="楷体" pitchFamily="49" charset="-122"/>
                <a:ea typeface="楷体" pitchFamily="49" charset="-122"/>
              </a:rPr>
              <a:t>“小图标”模式</a:t>
            </a:r>
            <a:endParaRPr lang="zh-CN" altLang="en-US" sz="2000" dirty="0">
              <a:latin typeface="楷体" pitchFamily="49" charset="-122"/>
              <a:ea typeface="楷体" pitchFamily="49" charset="-122"/>
            </a:endParaRPr>
          </a:p>
        </p:txBody>
      </p:sp>
      <p:sp>
        <p:nvSpPr>
          <p:cNvPr id="8" name="TextBox 7"/>
          <p:cNvSpPr txBox="1"/>
          <p:nvPr/>
        </p:nvSpPr>
        <p:spPr>
          <a:xfrm>
            <a:off x="928662" y="5072074"/>
            <a:ext cx="2714644" cy="400110"/>
          </a:xfrm>
          <a:prstGeom prst="rect">
            <a:avLst/>
          </a:prstGeom>
          <a:noFill/>
        </p:spPr>
        <p:txBody>
          <a:bodyPr wrap="square" rtlCol="0">
            <a:spAutoFit/>
          </a:bodyPr>
          <a:lstStyle/>
          <a:p>
            <a:pPr algn="ctr"/>
            <a:r>
              <a:rPr lang="zh-CN" altLang="en-US" sz="2000" dirty="0" smtClean="0">
                <a:latin typeface="楷体" pitchFamily="49" charset="-122"/>
                <a:ea typeface="楷体" pitchFamily="49" charset="-122"/>
              </a:rPr>
              <a:t>“详细资料”模式</a:t>
            </a:r>
            <a:endParaRPr lang="zh-CN" altLang="en-US" sz="2000" dirty="0">
              <a:latin typeface="楷体" pitchFamily="49" charset="-122"/>
              <a:ea typeface="楷体" pitchFamily="49" charset="-122"/>
            </a:endParaRPr>
          </a:p>
        </p:txBody>
      </p:sp>
      <p:sp>
        <p:nvSpPr>
          <p:cNvPr id="9" name="TextBox 8"/>
          <p:cNvSpPr txBox="1"/>
          <p:nvPr/>
        </p:nvSpPr>
        <p:spPr>
          <a:xfrm>
            <a:off x="4857752" y="5000636"/>
            <a:ext cx="2428892" cy="400110"/>
          </a:xfrm>
          <a:prstGeom prst="rect">
            <a:avLst/>
          </a:prstGeom>
          <a:noFill/>
        </p:spPr>
        <p:txBody>
          <a:bodyPr wrap="square" rtlCol="0">
            <a:spAutoFit/>
          </a:bodyPr>
          <a:lstStyle/>
          <a:p>
            <a:pPr algn="ctr"/>
            <a:r>
              <a:rPr lang="zh-CN" altLang="en-US" sz="2000" dirty="0" smtClean="0">
                <a:latin typeface="楷体" pitchFamily="49" charset="-122"/>
                <a:ea typeface="楷体" pitchFamily="49" charset="-122"/>
              </a:rPr>
              <a:t>“完整图标”模式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2428860" y="1428736"/>
            <a:ext cx="3786214" cy="2928958"/>
          </a:xfrm>
          <a:prstGeom prst="rect">
            <a:avLst/>
          </a:prstGeom>
          <a:noFill/>
          <a:ln w="9525">
            <a:noFill/>
            <a:miter lim="800000"/>
            <a:headEnd/>
            <a:tailEnd/>
          </a:ln>
        </p:spPr>
      </p:pic>
      <p:sp>
        <p:nvSpPr>
          <p:cNvPr id="3" name="TextBox 2"/>
          <p:cNvSpPr txBox="1"/>
          <p:nvPr/>
        </p:nvSpPr>
        <p:spPr>
          <a:xfrm>
            <a:off x="1071538" y="642918"/>
            <a:ext cx="1143008" cy="461665"/>
          </a:xfrm>
          <a:prstGeom prst="rect">
            <a:avLst/>
          </a:prstGeom>
          <a:noFill/>
        </p:spPr>
        <p:txBody>
          <a:bodyPr wrap="square" rtlCol="0">
            <a:spAutoFit/>
          </a:bodyPr>
          <a:lstStyle/>
          <a:p>
            <a:r>
              <a:rPr lang="zh-CN" altLang="en-US" dirty="0" smtClean="0">
                <a:latin typeface="楷体" pitchFamily="49" charset="-122"/>
                <a:ea typeface="楷体" pitchFamily="49" charset="-122"/>
              </a:rPr>
              <a:t>示例</a:t>
            </a:r>
            <a:endParaRPr lang="zh-CN" altLang="en-US" dirty="0">
              <a:latin typeface="楷体" pitchFamily="49" charset="-122"/>
              <a:ea typeface="楷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971550" y="404813"/>
            <a:ext cx="6985000"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10.6</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　工具栏控件</a:t>
            </a:r>
          </a:p>
        </p:txBody>
      </p:sp>
      <p:sp>
        <p:nvSpPr>
          <p:cNvPr id="147460" name="Text Box 4"/>
          <p:cNvSpPr txBox="1">
            <a:spLocks noChangeArrowheads="1"/>
          </p:cNvSpPr>
          <p:nvPr/>
        </p:nvSpPr>
        <p:spPr bwMode="auto">
          <a:xfrm>
            <a:off x="928662" y="1285860"/>
            <a:ext cx="7704138" cy="2238241"/>
          </a:xfrm>
          <a:prstGeom prst="rect">
            <a:avLst/>
          </a:prstGeom>
          <a:noFill/>
          <a:ln w="9525">
            <a:noFill/>
            <a:miter lim="800000"/>
            <a:headEnd/>
            <a:tailEnd/>
          </a:ln>
          <a:effectLst/>
        </p:spPr>
        <p:txBody>
          <a:bodyPr>
            <a:spAutoFit/>
          </a:bodyPr>
          <a:lstStyle/>
          <a:p>
            <a:pPr>
              <a:lnSpc>
                <a:spcPct val="150000"/>
              </a:lnSpc>
              <a:spcBef>
                <a:spcPct val="50000"/>
              </a:spcBef>
            </a:pPr>
            <a:r>
              <a:rPr lang="zh-CN" altLang="en-US" dirty="0">
                <a:ea typeface="楷体" pitchFamily="49" charset="-122"/>
                <a:cs typeface="Times New Roman" pitchFamily="18" charset="0"/>
              </a:rPr>
              <a:t>　　工具栏控件（</a:t>
            </a:r>
            <a:r>
              <a:rPr lang="en-US" altLang="zh-CN" dirty="0" err="1">
                <a:ea typeface="楷体" pitchFamily="49" charset="-122"/>
                <a:cs typeface="Times New Roman" pitchFamily="18" charset="0"/>
              </a:rPr>
              <a:t>ToolStrip</a:t>
            </a:r>
            <a:r>
              <a:rPr lang="zh-CN" altLang="en-US" dirty="0">
                <a:ea typeface="楷体" pitchFamily="49" charset="-122"/>
                <a:cs typeface="Times New Roman" pitchFamily="18" charset="0"/>
              </a:rPr>
              <a:t>）以其直观、快捷的特点出现在各种应用程序中，例如</a:t>
            </a:r>
            <a:r>
              <a:rPr lang="en-US" altLang="zh-CN" dirty="0">
                <a:ea typeface="楷体" pitchFamily="49" charset="-122"/>
                <a:cs typeface="Times New Roman" pitchFamily="18" charset="0"/>
              </a:rPr>
              <a:t>Visual Studio.NET</a:t>
            </a:r>
            <a:r>
              <a:rPr lang="zh-CN" altLang="en-US" dirty="0">
                <a:ea typeface="楷体" pitchFamily="49" charset="-122"/>
                <a:cs typeface="Times New Roman" pitchFamily="18" charset="0"/>
              </a:rPr>
              <a:t>系统集成界面中就提供了工具栏，这样不必在一级级的菜单去搜寻需要的命令，给用户操作带来了方便。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00034" y="1000108"/>
            <a:ext cx="5676900" cy="4552950"/>
          </a:xfrm>
          <a:prstGeom prst="rect">
            <a:avLst/>
          </a:prstGeom>
          <a:noFill/>
          <a:ln w="9525">
            <a:noFill/>
            <a:miter lim="800000"/>
            <a:headEnd/>
            <a:tailEnd/>
          </a:ln>
          <a:effectLst/>
        </p:spPr>
      </p:pic>
      <p:sp>
        <p:nvSpPr>
          <p:cNvPr id="5" name="TextBox 4"/>
          <p:cNvSpPr txBox="1"/>
          <p:nvPr/>
        </p:nvSpPr>
        <p:spPr>
          <a:xfrm>
            <a:off x="6715140" y="1600130"/>
            <a:ext cx="2000264" cy="400110"/>
          </a:xfrm>
          <a:prstGeom prst="rect">
            <a:avLst/>
          </a:prstGeom>
          <a:noFill/>
        </p:spPr>
        <p:txBody>
          <a:bodyPr wrap="square" rtlCol="0">
            <a:spAutoFit/>
          </a:bodyPr>
          <a:lstStyle/>
          <a:p>
            <a:r>
              <a:rPr lang="zh-CN" altLang="en-US" sz="2000" dirty="0" smtClean="0">
                <a:ea typeface="楷体" pitchFamily="49" charset="-122"/>
                <a:cs typeface="Times New Roman" pitchFamily="18" charset="0"/>
              </a:rPr>
              <a:t>工具栏控件</a:t>
            </a:r>
            <a:endParaRPr lang="zh-CN" altLang="en-US" sz="2000" dirty="0"/>
          </a:p>
        </p:txBody>
      </p:sp>
      <p:sp>
        <p:nvSpPr>
          <p:cNvPr id="6" name="TextBox 5"/>
          <p:cNvSpPr txBox="1"/>
          <p:nvPr/>
        </p:nvSpPr>
        <p:spPr>
          <a:xfrm>
            <a:off x="6572264" y="5072074"/>
            <a:ext cx="1928826" cy="400110"/>
          </a:xfrm>
          <a:prstGeom prst="rect">
            <a:avLst/>
          </a:prstGeom>
          <a:noFill/>
        </p:spPr>
        <p:txBody>
          <a:bodyPr wrap="square" rtlCol="0">
            <a:spAutoFit/>
          </a:bodyPr>
          <a:lstStyle/>
          <a:p>
            <a:r>
              <a:rPr lang="zh-CN" altLang="en-US" sz="2000" dirty="0" smtClean="0">
                <a:ea typeface="楷体" pitchFamily="49" charset="-122"/>
                <a:cs typeface="Times New Roman" pitchFamily="18" charset="0"/>
              </a:rPr>
              <a:t>状态栏控件</a:t>
            </a:r>
            <a:endParaRPr lang="zh-CN" altLang="en-US" sz="2000" dirty="0"/>
          </a:p>
        </p:txBody>
      </p:sp>
      <p:cxnSp>
        <p:nvCxnSpPr>
          <p:cNvPr id="8" name="直接箭头连接符 7"/>
          <p:cNvCxnSpPr>
            <a:stCxn id="5" idx="1"/>
          </p:cNvCxnSpPr>
          <p:nvPr/>
        </p:nvCxnSpPr>
        <p:spPr bwMode="auto">
          <a:xfrm rot="10800000" flipV="1">
            <a:off x="6143636" y="1800184"/>
            <a:ext cx="571504" cy="14259"/>
          </a:xfrm>
          <a:prstGeom prst="straightConnector1">
            <a:avLst/>
          </a:prstGeom>
          <a:solidFill>
            <a:schemeClr val="accent1"/>
          </a:solidFill>
          <a:ln w="28575" cap="flat" cmpd="sng" algn="ctr">
            <a:solidFill>
              <a:srgbClr val="FF3300"/>
            </a:solidFill>
            <a:prstDash val="solid"/>
            <a:round/>
            <a:headEnd type="none" w="med" len="med"/>
            <a:tailEnd type="arrow"/>
          </a:ln>
          <a:effectLst/>
        </p:spPr>
      </p:cxnSp>
      <p:cxnSp>
        <p:nvCxnSpPr>
          <p:cNvPr id="9" name="直接箭头连接符 8"/>
          <p:cNvCxnSpPr/>
          <p:nvPr/>
        </p:nvCxnSpPr>
        <p:spPr bwMode="auto">
          <a:xfrm rot="10800000" flipV="1">
            <a:off x="6000761" y="5286388"/>
            <a:ext cx="571504" cy="14259"/>
          </a:xfrm>
          <a:prstGeom prst="straightConnector1">
            <a:avLst/>
          </a:prstGeom>
          <a:solidFill>
            <a:schemeClr val="accent1"/>
          </a:solidFill>
          <a:ln w="28575" cap="flat" cmpd="sng" algn="ctr">
            <a:solidFill>
              <a:srgbClr val="FF3300"/>
            </a:solidFill>
            <a:prstDash val="solid"/>
            <a:round/>
            <a:headEnd type="none" w="med" len="med"/>
            <a:tailEnd type="arrow"/>
          </a:ln>
          <a:effec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2714612" y="1571612"/>
            <a:ext cx="2857520" cy="1857388"/>
          </a:xfrm>
          <a:prstGeom prst="rect">
            <a:avLst/>
          </a:prstGeom>
          <a:noFill/>
          <a:ln w="9525">
            <a:noFill/>
            <a:miter lim="800000"/>
            <a:headEnd/>
            <a:tailEnd/>
          </a:ln>
        </p:spPr>
      </p:pic>
      <p:sp>
        <p:nvSpPr>
          <p:cNvPr id="3" name="TextBox 2"/>
          <p:cNvSpPr txBox="1"/>
          <p:nvPr/>
        </p:nvSpPr>
        <p:spPr>
          <a:xfrm>
            <a:off x="1643042" y="1785926"/>
            <a:ext cx="500066" cy="1631216"/>
          </a:xfrm>
          <a:prstGeom prst="rect">
            <a:avLst/>
          </a:prstGeom>
          <a:noFill/>
        </p:spPr>
        <p:txBody>
          <a:bodyPr wrap="square" rtlCol="0">
            <a:spAutoFit/>
          </a:bodyPr>
          <a:lstStyle/>
          <a:p>
            <a:r>
              <a:rPr lang="zh-CN" altLang="en-US" sz="2000" dirty="0" smtClean="0">
                <a:ea typeface="楷体" pitchFamily="49" charset="-122"/>
                <a:cs typeface="Times New Roman" pitchFamily="18" charset="0"/>
              </a:rPr>
              <a:t>工具栏控件</a:t>
            </a:r>
            <a:endParaRPr lang="zh-CN" altLang="en-US" sz="2000" dirty="0"/>
          </a:p>
        </p:txBody>
      </p:sp>
      <p:cxnSp>
        <p:nvCxnSpPr>
          <p:cNvPr id="5" name="直接箭头连接符 4"/>
          <p:cNvCxnSpPr/>
          <p:nvPr/>
        </p:nvCxnSpPr>
        <p:spPr bwMode="auto">
          <a:xfrm>
            <a:off x="2143108" y="2113130"/>
            <a:ext cx="714380" cy="1588"/>
          </a:xfrm>
          <a:prstGeom prst="straightConnector1">
            <a:avLst/>
          </a:prstGeom>
          <a:solidFill>
            <a:schemeClr val="accent1"/>
          </a:solidFill>
          <a:ln w="19050" cap="flat" cmpd="sng" algn="ctr">
            <a:solidFill>
              <a:srgbClr val="FF00FF"/>
            </a:solidFill>
            <a:prstDash val="solid"/>
            <a:round/>
            <a:headEnd type="none" w="med" len="med"/>
            <a:tailEnd type="arrow"/>
          </a:ln>
          <a:effectLst/>
        </p:spPr>
      </p:cxnSp>
      <p:sp>
        <p:nvSpPr>
          <p:cNvPr id="6" name="TextBox 5"/>
          <p:cNvSpPr txBox="1"/>
          <p:nvPr/>
        </p:nvSpPr>
        <p:spPr>
          <a:xfrm>
            <a:off x="642910" y="500042"/>
            <a:ext cx="1143008" cy="461665"/>
          </a:xfrm>
          <a:prstGeom prst="rect">
            <a:avLst/>
          </a:prstGeom>
          <a:noFill/>
        </p:spPr>
        <p:txBody>
          <a:bodyPr wrap="square" rtlCol="0">
            <a:spAutoFit/>
          </a:bodyPr>
          <a:lstStyle/>
          <a:p>
            <a:r>
              <a:rPr lang="zh-CN" altLang="en-US" dirty="0" smtClean="0">
                <a:latin typeface="楷体" pitchFamily="49" charset="-122"/>
                <a:ea typeface="楷体" pitchFamily="49" charset="-122"/>
              </a:rPr>
              <a:t>示例</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971550" y="404813"/>
            <a:ext cx="6553200" cy="584775"/>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10.7</a:t>
            </a:r>
            <a:r>
              <a:rPr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rPr>
              <a:t>　状态栏控件</a:t>
            </a:r>
          </a:p>
        </p:txBody>
      </p:sp>
      <p:sp>
        <p:nvSpPr>
          <p:cNvPr id="146435" name="Text Box 3"/>
          <p:cNvSpPr txBox="1">
            <a:spLocks noChangeArrowheads="1"/>
          </p:cNvSpPr>
          <p:nvPr/>
        </p:nvSpPr>
        <p:spPr bwMode="auto">
          <a:xfrm>
            <a:off x="900113" y="1196975"/>
            <a:ext cx="7343775" cy="2308324"/>
          </a:xfrm>
          <a:prstGeom prst="rect">
            <a:avLst/>
          </a:prstGeom>
          <a:noFill/>
          <a:ln w="9525">
            <a:noFill/>
            <a:miter lim="800000"/>
            <a:headEnd/>
            <a:tailEnd/>
          </a:ln>
          <a:effectLst/>
        </p:spPr>
        <p:txBody>
          <a:bodyPr>
            <a:spAutoFit/>
          </a:bodyPr>
          <a:lstStyle/>
          <a:p>
            <a:pPr>
              <a:lnSpc>
                <a:spcPct val="150000"/>
              </a:lnSpc>
              <a:spcBef>
                <a:spcPct val="50000"/>
              </a:spcBef>
            </a:pPr>
            <a:r>
              <a:rPr lang="en-US" altLang="zh-CN" dirty="0">
                <a:ea typeface="楷体" pitchFamily="49" charset="-122"/>
                <a:cs typeface="Times New Roman" pitchFamily="18" charset="0"/>
              </a:rPr>
              <a:t>     </a:t>
            </a:r>
            <a:r>
              <a:rPr lang="en-US" altLang="zh-CN" dirty="0" smtClean="0">
                <a:ea typeface="楷体" pitchFamily="49" charset="-122"/>
                <a:cs typeface="Times New Roman" pitchFamily="18" charset="0"/>
              </a:rPr>
              <a:t>   </a:t>
            </a:r>
            <a:r>
              <a:rPr lang="zh-CN" altLang="en-US" dirty="0" smtClean="0">
                <a:ea typeface="楷体" pitchFamily="49" charset="-122"/>
                <a:cs typeface="Times New Roman" pitchFamily="18" charset="0"/>
              </a:rPr>
              <a:t>状态栏</a:t>
            </a:r>
            <a:r>
              <a:rPr lang="zh-CN" altLang="en-US" dirty="0">
                <a:ea typeface="楷体" pitchFamily="49" charset="-122"/>
                <a:cs typeface="Times New Roman" pitchFamily="18" charset="0"/>
              </a:rPr>
              <a:t>控件（</a:t>
            </a:r>
            <a:r>
              <a:rPr lang="en-US" altLang="zh-CN" dirty="0" err="1">
                <a:ea typeface="楷体" pitchFamily="49" charset="-122"/>
                <a:cs typeface="Times New Roman" pitchFamily="18" charset="0"/>
              </a:rPr>
              <a:t>StatusStrip</a:t>
            </a:r>
            <a:r>
              <a:rPr lang="zh-CN" altLang="en-US" dirty="0">
                <a:ea typeface="楷体" pitchFamily="49" charset="-122"/>
                <a:cs typeface="Times New Roman" pitchFamily="18" charset="0"/>
              </a:rPr>
              <a:t>）和菜单、工具栏一样是</a:t>
            </a:r>
            <a:r>
              <a:rPr lang="en-US" altLang="zh-CN" dirty="0">
                <a:ea typeface="楷体" pitchFamily="49" charset="-122"/>
                <a:cs typeface="Times New Roman" pitchFamily="18" charset="0"/>
              </a:rPr>
              <a:t>Windows</a:t>
            </a:r>
            <a:r>
              <a:rPr lang="zh-CN" altLang="en-US" dirty="0">
                <a:ea typeface="楷体" pitchFamily="49" charset="-122"/>
                <a:cs typeface="Times New Roman" pitchFamily="18" charset="0"/>
              </a:rPr>
              <a:t>应用程序的一个特征，它通常位于窗体的底部，应用程序可以在该区域中显示提示信息或应用程序的当前状态等各种状态信息。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Text Box 4"/>
          <p:cNvSpPr txBox="1">
            <a:spLocks noChangeArrowheads="1"/>
          </p:cNvSpPr>
          <p:nvPr/>
        </p:nvSpPr>
        <p:spPr bwMode="auto">
          <a:xfrm>
            <a:off x="714348" y="1142984"/>
            <a:ext cx="7921625" cy="2492990"/>
          </a:xfrm>
          <a:prstGeom prst="rect">
            <a:avLst/>
          </a:prstGeom>
          <a:noFill/>
          <a:ln w="9525">
            <a:noFill/>
            <a:miter lim="800000"/>
            <a:headEnd/>
            <a:tailEnd/>
          </a:ln>
          <a:effectLst/>
        </p:spPr>
        <p:txBody>
          <a:bodyPr wrap="square">
            <a:spAutoFit/>
          </a:bodyPr>
          <a:lstStyle/>
          <a:p>
            <a:pPr>
              <a:lnSpc>
                <a:spcPct val="150000"/>
              </a:lnSpc>
            </a:pPr>
            <a:r>
              <a:rPr lang="zh-CN" altLang="en-US" dirty="0" smtClean="0">
                <a:latin typeface="Traditional Arabic" pitchFamily="18" charset="-78"/>
                <a:ea typeface="楷体" pitchFamily="49" charset="-122"/>
                <a:cs typeface="Traditional Arabic" pitchFamily="18" charset="-78"/>
              </a:rPr>
              <a:t>设计</a:t>
            </a:r>
            <a:r>
              <a:rPr lang="zh-CN" altLang="en-US" dirty="0">
                <a:latin typeface="Traditional Arabic" pitchFamily="18" charset="-78"/>
                <a:ea typeface="楷体" pitchFamily="49" charset="-122"/>
                <a:cs typeface="Traditional Arabic" pitchFamily="18" charset="-78"/>
              </a:rPr>
              <a:t>过程：</a:t>
            </a:r>
          </a:p>
          <a:p>
            <a:pPr>
              <a:lnSpc>
                <a:spcPct val="150000"/>
              </a:lnSpc>
            </a:pPr>
            <a:r>
              <a:rPr lang="en-US" altLang="zh-CN" sz="2000" dirty="0">
                <a:solidFill>
                  <a:srgbClr val="FF00FF"/>
                </a:solidFill>
                <a:latin typeface="Traditional Arabic" pitchFamily="18" charset="-78"/>
                <a:ea typeface="楷体" pitchFamily="49" charset="-122"/>
                <a:cs typeface="Traditional Arabic" pitchFamily="18" charset="-78"/>
              </a:rPr>
              <a:t>1. </a:t>
            </a:r>
            <a:r>
              <a:rPr lang="zh-CN" altLang="en-US" sz="2000" dirty="0">
                <a:solidFill>
                  <a:srgbClr val="FF00FF"/>
                </a:solidFill>
                <a:latin typeface="Traditional Arabic" pitchFamily="18" charset="-78"/>
                <a:ea typeface="楷体" pitchFamily="49" charset="-122"/>
                <a:cs typeface="Traditional Arabic" pitchFamily="18" charset="-78"/>
              </a:rPr>
              <a:t>添加菜单和菜单项</a:t>
            </a:r>
          </a:p>
          <a:p>
            <a:pPr>
              <a:lnSpc>
                <a:spcPct val="150000"/>
              </a:lnSpc>
            </a:pPr>
            <a:r>
              <a:rPr lang="en-US" altLang="zh-CN" sz="2000" dirty="0">
                <a:solidFill>
                  <a:srgbClr val="FF00FF"/>
                </a:solidFill>
                <a:latin typeface="Traditional Arabic" pitchFamily="18" charset="-78"/>
                <a:ea typeface="楷体" pitchFamily="49" charset="-122"/>
                <a:cs typeface="Traditional Arabic" pitchFamily="18" charset="-78"/>
              </a:rPr>
              <a:t>2. </a:t>
            </a:r>
            <a:r>
              <a:rPr lang="zh-CN" altLang="en-US" sz="2000" dirty="0">
                <a:solidFill>
                  <a:srgbClr val="FF00FF"/>
                </a:solidFill>
                <a:latin typeface="Traditional Arabic" pitchFamily="18" charset="-78"/>
                <a:ea typeface="楷体" pitchFamily="49" charset="-122"/>
                <a:cs typeface="Traditional Arabic" pitchFamily="18" charset="-78"/>
              </a:rPr>
              <a:t>设置菜单项属性</a:t>
            </a:r>
          </a:p>
          <a:p>
            <a:pPr>
              <a:lnSpc>
                <a:spcPct val="150000"/>
              </a:lnSpc>
            </a:pPr>
            <a:r>
              <a:rPr lang="en-US" altLang="zh-CN" sz="2000" dirty="0">
                <a:solidFill>
                  <a:srgbClr val="FF00FF"/>
                </a:solidFill>
                <a:latin typeface="Traditional Arabic" pitchFamily="18" charset="-78"/>
                <a:ea typeface="楷体" pitchFamily="49" charset="-122"/>
                <a:cs typeface="Traditional Arabic" pitchFamily="18" charset="-78"/>
              </a:rPr>
              <a:t>3. </a:t>
            </a:r>
            <a:r>
              <a:rPr lang="zh-CN" altLang="en-US" sz="2000" dirty="0">
                <a:solidFill>
                  <a:srgbClr val="FF00FF"/>
                </a:solidFill>
                <a:latin typeface="Traditional Arabic" pitchFamily="18" charset="-78"/>
                <a:ea typeface="楷体" pitchFamily="49" charset="-122"/>
                <a:cs typeface="Traditional Arabic" pitchFamily="18" charset="-78"/>
              </a:rPr>
              <a:t>为菜单项编写事件过程</a:t>
            </a:r>
          </a:p>
          <a:p>
            <a:pPr>
              <a:lnSpc>
                <a:spcPct val="150000"/>
              </a:lnSpc>
            </a:pPr>
            <a:r>
              <a:rPr lang="en-US" altLang="zh-CN" sz="2000" dirty="0">
                <a:solidFill>
                  <a:srgbClr val="FF00FF"/>
                </a:solidFill>
                <a:latin typeface="Traditional Arabic" pitchFamily="18" charset="-78"/>
                <a:ea typeface="楷体" pitchFamily="49" charset="-122"/>
                <a:cs typeface="Traditional Arabic" pitchFamily="18" charset="-78"/>
              </a:rPr>
              <a:t>4. </a:t>
            </a:r>
            <a:r>
              <a:rPr lang="zh-CN" altLang="en-US" sz="2000" dirty="0">
                <a:solidFill>
                  <a:srgbClr val="FF00FF"/>
                </a:solidFill>
                <a:latin typeface="Traditional Arabic" pitchFamily="18" charset="-78"/>
                <a:ea typeface="楷体" pitchFamily="49" charset="-122"/>
                <a:cs typeface="Traditional Arabic" pitchFamily="18" charset="-78"/>
              </a:rPr>
              <a:t>为菜单编写事件过程 </a:t>
            </a:r>
          </a:p>
        </p:txBody>
      </p:sp>
      <p:sp>
        <p:nvSpPr>
          <p:cNvPr id="161797" name="Text Box 5"/>
          <p:cNvSpPr txBox="1">
            <a:spLocks noChangeArrowheads="1"/>
          </p:cNvSpPr>
          <p:nvPr/>
        </p:nvSpPr>
        <p:spPr bwMode="auto">
          <a:xfrm>
            <a:off x="798538" y="3857628"/>
            <a:ext cx="7345362" cy="457200"/>
          </a:xfrm>
          <a:prstGeom prst="rect">
            <a:avLst/>
          </a:prstGeom>
          <a:noFill/>
          <a:ln w="9525">
            <a:noFill/>
            <a:miter lim="800000"/>
            <a:headEnd/>
            <a:tailEnd/>
          </a:ln>
          <a:effectLst/>
        </p:spPr>
        <p:txBody>
          <a:bodyPr>
            <a:spAutoFit/>
          </a:bodyPr>
          <a:lstStyle/>
          <a:p>
            <a:pPr>
              <a:spcBef>
                <a:spcPct val="50000"/>
              </a:spcBef>
            </a:pPr>
            <a:r>
              <a:rPr lang="en-US" altLang="zh-CN" dirty="0">
                <a:latin typeface="Traditional Arabic" pitchFamily="18" charset="-78"/>
                <a:ea typeface="楷体" pitchFamily="49" charset="-122"/>
                <a:cs typeface="Traditional Arabic" pitchFamily="18" charset="-78"/>
              </a:rPr>
              <a:t>C#</a:t>
            </a:r>
            <a:r>
              <a:rPr lang="zh-CN" altLang="en-US" dirty="0">
                <a:latin typeface="Traditional Arabic" pitchFamily="18" charset="-78"/>
                <a:ea typeface="楷体" pitchFamily="49" charset="-122"/>
                <a:cs typeface="Traditional Arabic" pitchFamily="18" charset="-78"/>
              </a:rPr>
              <a:t>的工具箱中提供了一个</a:t>
            </a:r>
            <a:r>
              <a:rPr lang="en-US" altLang="zh-CN" dirty="0" err="1">
                <a:latin typeface="Traditional Arabic" pitchFamily="18" charset="-78"/>
                <a:ea typeface="楷体" pitchFamily="49" charset="-122"/>
                <a:cs typeface="Traditional Arabic" pitchFamily="18" charset="-78"/>
              </a:rPr>
              <a:t>MenuStrip</a:t>
            </a:r>
            <a:r>
              <a:rPr lang="zh-CN" altLang="en-US" dirty="0">
                <a:latin typeface="Traditional Arabic" pitchFamily="18" charset="-78"/>
                <a:ea typeface="楷体" pitchFamily="49" charset="-122"/>
                <a:cs typeface="Traditional Arabic" pitchFamily="18" charset="-78"/>
              </a:rPr>
              <a:t>菜单控件。</a:t>
            </a:r>
          </a:p>
        </p:txBody>
      </p:sp>
      <p:sp>
        <p:nvSpPr>
          <p:cNvPr id="4" name="TextBox 3"/>
          <p:cNvSpPr txBox="1"/>
          <p:nvPr/>
        </p:nvSpPr>
        <p:spPr>
          <a:xfrm>
            <a:off x="642910" y="428604"/>
            <a:ext cx="428628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2800" dirty="0" smtClean="0">
                <a:solidFill>
                  <a:srgbClr val="FF3300"/>
                </a:solidFill>
                <a:latin typeface="黑体" pitchFamily="49" charset="-122"/>
                <a:ea typeface="黑体" pitchFamily="49" charset="-122"/>
              </a:rPr>
              <a:t>10.1.2 </a:t>
            </a:r>
            <a:r>
              <a:rPr lang="zh-CN" altLang="en-US" sz="2800" dirty="0" smtClean="0">
                <a:solidFill>
                  <a:srgbClr val="FF3300"/>
                </a:solidFill>
                <a:latin typeface="黑体" pitchFamily="49" charset="-122"/>
                <a:ea typeface="黑体" pitchFamily="49" charset="-122"/>
              </a:rPr>
              <a:t>创建下拉式菜单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srcRect/>
          <a:stretch>
            <a:fillRect/>
          </a:stretch>
        </p:blipFill>
        <p:spPr bwMode="auto">
          <a:xfrm>
            <a:off x="3214678" y="928670"/>
            <a:ext cx="2500330" cy="1928826"/>
          </a:xfrm>
          <a:prstGeom prst="rect">
            <a:avLst/>
          </a:prstGeom>
          <a:noFill/>
          <a:ln w="9525">
            <a:noFill/>
            <a:miter lim="800000"/>
            <a:headEnd/>
            <a:tailEnd/>
          </a:ln>
        </p:spPr>
      </p:pic>
      <p:sp>
        <p:nvSpPr>
          <p:cNvPr id="3" name="TextBox 2"/>
          <p:cNvSpPr txBox="1"/>
          <p:nvPr/>
        </p:nvSpPr>
        <p:spPr>
          <a:xfrm>
            <a:off x="2214546" y="1831082"/>
            <a:ext cx="500066" cy="1631216"/>
          </a:xfrm>
          <a:prstGeom prst="rect">
            <a:avLst/>
          </a:prstGeom>
          <a:noFill/>
        </p:spPr>
        <p:txBody>
          <a:bodyPr wrap="square" rtlCol="0">
            <a:spAutoFit/>
          </a:bodyPr>
          <a:lstStyle/>
          <a:p>
            <a:r>
              <a:rPr lang="zh-CN" altLang="en-US" sz="2000" dirty="0" smtClean="0">
                <a:latin typeface="楷体" pitchFamily="49" charset="-122"/>
                <a:ea typeface="楷体" pitchFamily="49" charset="-122"/>
              </a:rPr>
              <a:t>状态栏控件</a:t>
            </a:r>
            <a:endParaRPr lang="zh-CN" altLang="en-US" sz="2000" dirty="0">
              <a:latin typeface="楷体" pitchFamily="49" charset="-122"/>
              <a:ea typeface="楷体" pitchFamily="49" charset="-122"/>
            </a:endParaRPr>
          </a:p>
        </p:txBody>
      </p:sp>
      <p:cxnSp>
        <p:nvCxnSpPr>
          <p:cNvPr id="5" name="直接箭头连接符 4"/>
          <p:cNvCxnSpPr/>
          <p:nvPr/>
        </p:nvCxnSpPr>
        <p:spPr bwMode="auto">
          <a:xfrm>
            <a:off x="2643174" y="2646690"/>
            <a:ext cx="714380" cy="0"/>
          </a:xfrm>
          <a:prstGeom prst="straightConnector1">
            <a:avLst/>
          </a:prstGeom>
          <a:solidFill>
            <a:schemeClr val="accent1"/>
          </a:solidFill>
          <a:ln w="19050" cap="flat" cmpd="sng" algn="ctr">
            <a:solidFill>
              <a:srgbClr val="FF00FF"/>
            </a:solidFill>
            <a:prstDash val="solid"/>
            <a:round/>
            <a:headEnd type="none" w="med" len="med"/>
            <a:tailEnd type="arrow"/>
          </a:ln>
          <a:effectLst/>
        </p:spPr>
      </p:cxnSp>
      <p:sp>
        <p:nvSpPr>
          <p:cNvPr id="6" name="TextBox 5"/>
          <p:cNvSpPr txBox="1"/>
          <p:nvPr/>
        </p:nvSpPr>
        <p:spPr>
          <a:xfrm>
            <a:off x="642910" y="500042"/>
            <a:ext cx="1143008" cy="461665"/>
          </a:xfrm>
          <a:prstGeom prst="rect">
            <a:avLst/>
          </a:prstGeom>
          <a:noFill/>
        </p:spPr>
        <p:txBody>
          <a:bodyPr wrap="square" rtlCol="0">
            <a:spAutoFit/>
          </a:bodyPr>
          <a:lstStyle/>
          <a:p>
            <a:r>
              <a:rPr lang="zh-CN" altLang="en-US" dirty="0" smtClean="0">
                <a:latin typeface="楷体" pitchFamily="49" charset="-122"/>
                <a:ea typeface="楷体" pitchFamily="49" charset="-122"/>
              </a:rPr>
              <a:t>示例</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123282" y="3048000"/>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Text Box 12"/>
          <p:cNvSpPr txBox="1">
            <a:spLocks noChangeArrowheads="1"/>
          </p:cNvSpPr>
          <p:nvPr/>
        </p:nvSpPr>
        <p:spPr bwMode="auto">
          <a:xfrm>
            <a:off x="539750" y="404813"/>
            <a:ext cx="8208963" cy="830997"/>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0000"/>
                </a:solidFill>
                <a:ea typeface="楷体" pitchFamily="49" charset="-122"/>
                <a:cs typeface="Times New Roman" pitchFamily="18" charset="0"/>
              </a:rPr>
              <a:t>       【</a:t>
            </a:r>
            <a:r>
              <a:rPr lang="zh-CN" altLang="en-US" dirty="0" smtClean="0">
                <a:solidFill>
                  <a:srgbClr val="FF0000"/>
                </a:solidFill>
                <a:ea typeface="楷体" pitchFamily="49" charset="-122"/>
                <a:cs typeface="Times New Roman" pitchFamily="18" charset="0"/>
              </a:rPr>
              <a:t>例</a:t>
            </a:r>
            <a:r>
              <a:rPr lang="en-US" altLang="zh-CN" dirty="0" smtClean="0">
                <a:solidFill>
                  <a:srgbClr val="FF0000"/>
                </a:solidFill>
                <a:ea typeface="楷体" pitchFamily="49" charset="-122"/>
                <a:cs typeface="Times New Roman" pitchFamily="18" charset="0"/>
              </a:rPr>
              <a:t>10.1</a:t>
            </a:r>
            <a:r>
              <a:rPr lang="en-US" altLang="zh-CN" dirty="0">
                <a:solidFill>
                  <a:srgbClr val="FF0000"/>
                </a:solidFill>
                <a:ea typeface="楷体" pitchFamily="49" charset="-122"/>
                <a:cs typeface="Times New Roman" pitchFamily="18" charset="0"/>
              </a:rPr>
              <a:t>】  </a:t>
            </a:r>
            <a:r>
              <a:rPr lang="zh-CN" altLang="en-US" dirty="0">
                <a:ea typeface="楷体" pitchFamily="49" charset="-122"/>
                <a:cs typeface="Times New Roman" pitchFamily="18" charset="0"/>
              </a:rPr>
              <a:t>设计一个下拉式菜单实现两个数的加、减、乘和除运算。</a:t>
            </a:r>
          </a:p>
        </p:txBody>
      </p:sp>
      <p:sp>
        <p:nvSpPr>
          <p:cNvPr id="17422" name="Text Box 14"/>
          <p:cNvSpPr txBox="1">
            <a:spLocks noChangeArrowheads="1"/>
          </p:cNvSpPr>
          <p:nvPr/>
        </p:nvSpPr>
        <p:spPr bwMode="auto">
          <a:xfrm>
            <a:off x="642910" y="2643182"/>
            <a:ext cx="6983413" cy="2462213"/>
          </a:xfrm>
          <a:prstGeom prst="rect">
            <a:avLst/>
          </a:prstGeom>
          <a:noFill/>
          <a:ln w="9525">
            <a:noFill/>
            <a:miter lim="800000"/>
            <a:headEnd/>
            <a:tailEnd/>
          </a:ln>
          <a:effectLst/>
        </p:spPr>
        <p:txBody>
          <a:bodyPr>
            <a:spAutoFit/>
          </a:bodyPr>
          <a:lstStyle/>
          <a:p>
            <a:r>
              <a:rPr lang="zh-CN" altLang="en-US" dirty="0">
                <a:ea typeface="楷体" pitchFamily="49" charset="-122"/>
                <a:cs typeface="Times New Roman" pitchFamily="18" charset="0"/>
              </a:rPr>
              <a:t>设计的菜单层次如下：</a:t>
            </a:r>
          </a:p>
          <a:p>
            <a:pPr>
              <a:lnSpc>
                <a:spcPct val="150000"/>
              </a:lnSpc>
            </a:pPr>
            <a:r>
              <a:rPr lang="zh-CN" altLang="en-US" sz="2000" dirty="0">
                <a:solidFill>
                  <a:srgbClr val="FF00FF"/>
                </a:solidFill>
                <a:ea typeface="楷体" pitchFamily="49" charset="-122"/>
                <a:cs typeface="Times New Roman" pitchFamily="18" charset="0"/>
              </a:rPr>
              <a:t>运算</a:t>
            </a:r>
            <a:r>
              <a:rPr lang="en-US" altLang="zh-CN" sz="2000" dirty="0">
                <a:solidFill>
                  <a:srgbClr val="FF00FF"/>
                </a:solidFill>
                <a:ea typeface="楷体" pitchFamily="49" charset="-122"/>
                <a:cs typeface="Times New Roman" pitchFamily="18" charset="0"/>
              </a:rPr>
              <a:t>(op)</a:t>
            </a:r>
            <a:r>
              <a:rPr lang="zh-CN" altLang="en-US" sz="2000" dirty="0">
                <a:solidFill>
                  <a:srgbClr val="FF00FF"/>
                </a:solidFill>
                <a:ea typeface="楷体" pitchFamily="49" charset="-122"/>
                <a:cs typeface="Times New Roman" pitchFamily="18" charset="0"/>
              </a:rPr>
              <a:t>　</a:t>
            </a:r>
            <a:r>
              <a:rPr lang="zh-CN" altLang="en-US" sz="2000" dirty="0">
                <a:ea typeface="楷体" pitchFamily="49" charset="-122"/>
                <a:cs typeface="Times New Roman" pitchFamily="18" charset="0"/>
              </a:rPr>
              <a:t>　　　　</a:t>
            </a:r>
            <a:r>
              <a:rPr lang="en-US" altLang="zh-CN" sz="2000" dirty="0">
                <a:ea typeface="楷体" pitchFamily="49" charset="-122"/>
                <a:cs typeface="Times New Roman" pitchFamily="18" charset="0"/>
              </a:rPr>
              <a:t>//</a:t>
            </a:r>
            <a:r>
              <a:rPr lang="zh-CN" altLang="en-US" sz="2000" dirty="0">
                <a:ea typeface="楷体" pitchFamily="49" charset="-122"/>
                <a:cs typeface="Times New Roman" pitchFamily="18" charset="0"/>
              </a:rPr>
              <a:t>表示“运算”菜单项的名称为</a:t>
            </a:r>
            <a:r>
              <a:rPr lang="en-US" altLang="zh-CN" sz="2000" dirty="0">
                <a:ea typeface="楷体" pitchFamily="49" charset="-122"/>
                <a:cs typeface="Times New Roman" pitchFamily="18" charset="0"/>
              </a:rPr>
              <a:t>op</a:t>
            </a:r>
            <a:r>
              <a:rPr lang="zh-CN" altLang="en-US" sz="2000" dirty="0">
                <a:ea typeface="楷体" pitchFamily="49" charset="-122"/>
                <a:cs typeface="Times New Roman" pitchFamily="18" charset="0"/>
              </a:rPr>
              <a:t>，下同</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加法（</a:t>
            </a:r>
            <a:r>
              <a:rPr lang="en-US" altLang="zh-CN" sz="2000" dirty="0" err="1">
                <a:solidFill>
                  <a:srgbClr val="FF00FF"/>
                </a:solidFill>
                <a:ea typeface="楷体" pitchFamily="49" charset="-122"/>
                <a:cs typeface="Times New Roman" pitchFamily="18" charset="0"/>
              </a:rPr>
              <a:t>addop</a:t>
            </a:r>
            <a:r>
              <a:rPr lang="zh-CN" altLang="en-US" sz="2000" dirty="0">
                <a:solidFill>
                  <a:srgbClr val="FF00FF"/>
                </a:solidFill>
                <a:ea typeface="楷体" pitchFamily="49" charset="-122"/>
                <a:cs typeface="Times New Roman" pitchFamily="18" charset="0"/>
              </a:rPr>
              <a:t>）</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减法（</a:t>
            </a:r>
            <a:r>
              <a:rPr lang="en-US" altLang="zh-CN" sz="2000" dirty="0" err="1">
                <a:solidFill>
                  <a:srgbClr val="FF00FF"/>
                </a:solidFill>
                <a:ea typeface="楷体" pitchFamily="49" charset="-122"/>
                <a:cs typeface="Times New Roman" pitchFamily="18" charset="0"/>
              </a:rPr>
              <a:t>subop</a:t>
            </a:r>
            <a:r>
              <a:rPr lang="zh-CN" altLang="en-US" sz="2000" dirty="0">
                <a:solidFill>
                  <a:srgbClr val="FF00FF"/>
                </a:solidFill>
                <a:ea typeface="楷体" pitchFamily="49" charset="-122"/>
                <a:cs typeface="Times New Roman" pitchFamily="18" charset="0"/>
              </a:rPr>
              <a:t>）</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乘法（</a:t>
            </a:r>
            <a:r>
              <a:rPr lang="en-US" altLang="zh-CN" sz="2000" dirty="0" err="1">
                <a:solidFill>
                  <a:srgbClr val="FF00FF"/>
                </a:solidFill>
                <a:ea typeface="楷体" pitchFamily="49" charset="-122"/>
                <a:cs typeface="Times New Roman" pitchFamily="18" charset="0"/>
              </a:rPr>
              <a:t>multop</a:t>
            </a:r>
            <a:r>
              <a:rPr lang="zh-CN" altLang="en-US" sz="2000" dirty="0">
                <a:solidFill>
                  <a:srgbClr val="FF00FF"/>
                </a:solidFill>
                <a:ea typeface="楷体" pitchFamily="49" charset="-122"/>
                <a:cs typeface="Times New Roman" pitchFamily="18" charset="0"/>
              </a:rPr>
              <a:t>）</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分隔条</a:t>
            </a:r>
            <a:r>
              <a:rPr lang="en-US" altLang="zh-CN" sz="2000" dirty="0">
                <a:solidFill>
                  <a:srgbClr val="FF00FF"/>
                </a:solidFill>
                <a:ea typeface="楷体" pitchFamily="49" charset="-122"/>
                <a:cs typeface="Times New Roman" pitchFamily="18" charset="0"/>
              </a:rPr>
              <a:t>1</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除法（</a:t>
            </a:r>
            <a:r>
              <a:rPr lang="en-US" altLang="zh-CN" sz="2000" dirty="0" err="1">
                <a:solidFill>
                  <a:srgbClr val="FF00FF"/>
                </a:solidFill>
                <a:ea typeface="楷体" pitchFamily="49" charset="-122"/>
                <a:cs typeface="Times New Roman" pitchFamily="18" charset="0"/>
              </a:rPr>
              <a:t>divop</a:t>
            </a:r>
            <a:r>
              <a:rPr lang="zh-CN" altLang="en-US" sz="2000" dirty="0">
                <a:solidFill>
                  <a:srgbClr val="FF00FF"/>
                </a:solidFill>
                <a:ea typeface="楷体" pitchFamily="49" charset="-122"/>
                <a:cs typeface="Times New Roman" pitchFamily="18" charset="0"/>
              </a:rPr>
              <a:t>）</a:t>
            </a:r>
          </a:p>
        </p:txBody>
      </p:sp>
      <p:sp>
        <p:nvSpPr>
          <p:cNvPr id="17423" name="Text Box 15"/>
          <p:cNvSpPr txBox="1">
            <a:spLocks noChangeArrowheads="1"/>
          </p:cNvSpPr>
          <p:nvPr/>
        </p:nvSpPr>
        <p:spPr bwMode="auto">
          <a:xfrm>
            <a:off x="755650" y="1281113"/>
            <a:ext cx="3024188" cy="1015663"/>
          </a:xfrm>
          <a:prstGeom prst="rect">
            <a:avLst/>
          </a:prstGeom>
          <a:noFill/>
          <a:ln w="9525">
            <a:noFill/>
            <a:miter lim="800000"/>
            <a:headEnd/>
            <a:tailEnd/>
          </a:ln>
          <a:effectLst/>
        </p:spPr>
        <p:txBody>
          <a:bodyPr>
            <a:spAutoFit/>
          </a:bodyPr>
          <a:lstStyle/>
          <a:p>
            <a:pPr>
              <a:spcBef>
                <a:spcPct val="50000"/>
              </a:spcBef>
            </a:pPr>
            <a:r>
              <a:rPr lang="en-US" altLang="zh-CN">
                <a:ea typeface="楷体" pitchFamily="49" charset="-122"/>
                <a:cs typeface="Times New Roman" pitchFamily="18" charset="0"/>
              </a:rPr>
              <a:t>Form1</a:t>
            </a:r>
            <a:r>
              <a:rPr lang="zh-CN" altLang="en-US">
                <a:ea typeface="楷体" pitchFamily="49" charset="-122"/>
                <a:cs typeface="Times New Roman" pitchFamily="18" charset="0"/>
              </a:rPr>
              <a:t>窗体</a:t>
            </a:r>
          </a:p>
          <a:p>
            <a:pPr>
              <a:spcBef>
                <a:spcPct val="50000"/>
              </a:spcBef>
            </a:pPr>
            <a:r>
              <a:rPr lang="zh-CN" altLang="en-US">
                <a:ea typeface="楷体" pitchFamily="49" charset="-122"/>
                <a:cs typeface="Times New Roman" pitchFamily="18" charset="0"/>
              </a:rPr>
              <a:t>设计界面</a:t>
            </a:r>
          </a:p>
        </p:txBody>
      </p:sp>
      <p:pic>
        <p:nvPicPr>
          <p:cNvPr id="6" name="图片 5"/>
          <p:cNvPicPr/>
          <p:nvPr/>
        </p:nvPicPr>
        <p:blipFill>
          <a:blip r:embed="rId2"/>
          <a:srcRect/>
          <a:stretch>
            <a:fillRect/>
          </a:stretch>
        </p:blipFill>
        <p:spPr bwMode="auto">
          <a:xfrm>
            <a:off x="4000496" y="1071546"/>
            <a:ext cx="2428892" cy="15001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395288" y="188913"/>
            <a:ext cx="7993062" cy="5943600"/>
          </a:xfrm>
          <a:prstGeom prst="rect">
            <a:avLst/>
          </a:prstGeom>
          <a:noFill/>
          <a:ln w="9525">
            <a:noFill/>
            <a:miter lim="800000"/>
            <a:headEnd/>
            <a:tailEnd/>
          </a:ln>
          <a:effectLst/>
        </p:spPr>
        <p:txBody>
          <a:bodyPr>
            <a:spAutoFit/>
          </a:bodyPr>
          <a:lstStyle/>
          <a:p>
            <a:r>
              <a:rPr lang="zh-CN" altLang="en-US" dirty="0">
                <a:ea typeface="楷体" pitchFamily="49" charset="-122"/>
                <a:cs typeface="Times New Roman" pitchFamily="18" charset="0"/>
              </a:rPr>
              <a:t>事件过程：</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00"/>
                </a:solidFill>
                <a:ea typeface="楷体" pitchFamily="49" charset="-122"/>
                <a:cs typeface="Times New Roman" pitchFamily="18" charset="0"/>
              </a:rPr>
              <a:t>addop_Click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int</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n;</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n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textBox2.Text</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textBox3.Text</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n.ToString</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00"/>
                </a:solidFill>
                <a:ea typeface="楷体" pitchFamily="49" charset="-122"/>
                <a:cs typeface="Times New Roman" pitchFamily="18" charset="0"/>
              </a:rPr>
              <a:t>subop_Click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int</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n;</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n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textBox2.Text</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textBox3.Text</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n.ToString</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00"/>
                </a:solidFill>
                <a:ea typeface="楷体" pitchFamily="49" charset="-122"/>
                <a:cs typeface="Times New Roman" pitchFamily="18" charset="0"/>
              </a:rPr>
              <a:t>mulop_Click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int</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n;</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n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textBox2.Text</a:t>
            </a:r>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textBox3.Text</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n.ToString</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Text Box 4"/>
          <p:cNvSpPr txBox="1">
            <a:spLocks noChangeArrowheads="1"/>
          </p:cNvSpPr>
          <p:nvPr/>
        </p:nvSpPr>
        <p:spPr bwMode="auto">
          <a:xfrm>
            <a:off x="539750" y="476250"/>
            <a:ext cx="7993063" cy="3785652"/>
          </a:xfrm>
          <a:prstGeom prst="rect">
            <a:avLst/>
          </a:prstGeom>
          <a:noFill/>
          <a:ln w="9525">
            <a:noFill/>
            <a:miter lim="800000"/>
            <a:headEnd/>
            <a:tailEnd/>
          </a:ln>
          <a:effectLst/>
        </p:spPr>
        <p:txBody>
          <a:bodyPr>
            <a:spAutoFit/>
          </a:bodyPr>
          <a:lstStyle/>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00"/>
                </a:solidFill>
                <a:ea typeface="楷体" pitchFamily="49" charset="-122"/>
                <a:cs typeface="Times New Roman" pitchFamily="18" charset="0"/>
              </a:rPr>
              <a:t>divop_Click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int</a:t>
            </a:r>
            <a:r>
              <a:rPr lang="en-US" altLang="zh-CN" sz="2000" dirty="0">
                <a:solidFill>
                  <a:schemeClr val="hlink"/>
                </a:solidFill>
                <a:ea typeface="楷体" pitchFamily="49" charset="-122"/>
                <a:cs typeface="Times New Roman" pitchFamily="18" charset="0"/>
              </a:rPr>
              <a:t> n;</a:t>
            </a:r>
          </a:p>
          <a:p>
            <a:r>
              <a:rPr lang="en-US" altLang="zh-CN" sz="2000" dirty="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 n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textBox1.Text</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textBox2.Text</a:t>
            </a:r>
            <a:r>
              <a:rPr lang="en-US" altLang="zh-CN" sz="2000" dirty="0">
                <a:solidFill>
                  <a:schemeClr val="hlink"/>
                </a:solidFill>
                <a:ea typeface="楷体" pitchFamily="49" charset="-122"/>
                <a:cs typeface="Times New Roman" pitchFamily="18" charset="0"/>
              </a:rPr>
              <a:t>);</a:t>
            </a:r>
          </a:p>
          <a:p>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err="1" smtClean="0">
                <a:solidFill>
                  <a:schemeClr val="hlink"/>
                </a:solidFill>
                <a:ea typeface="楷体" pitchFamily="49" charset="-122"/>
                <a:cs typeface="Times New Roman" pitchFamily="18" charset="0"/>
              </a:rPr>
              <a:t>textBox3.Text</a:t>
            </a:r>
            <a:r>
              <a:rPr lang="en-US" altLang="zh-CN" sz="2000" dirty="0" smtClean="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 </a:t>
            </a:r>
            <a:r>
              <a:rPr lang="en-US" altLang="zh-CN" sz="2000" dirty="0" err="1">
                <a:solidFill>
                  <a:schemeClr val="hlink"/>
                </a:solidFill>
                <a:ea typeface="楷体" pitchFamily="49" charset="-122"/>
                <a:cs typeface="Times New Roman" pitchFamily="18" charset="0"/>
              </a:rPr>
              <a:t>n.ToString</a:t>
            </a:r>
            <a:r>
              <a:rPr lang="en-US" altLang="zh-CN" sz="2000" dirty="0">
                <a:solidFill>
                  <a:schemeClr val="hlink"/>
                </a:solidFill>
                <a:ea typeface="楷体" pitchFamily="49" charset="-122"/>
                <a:cs typeface="Times New Roman" pitchFamily="18" charset="0"/>
              </a:rPr>
              <a:t>();            </a:t>
            </a:r>
          </a:p>
          <a:p>
            <a:r>
              <a:rPr lang="en-US" altLang="zh-CN" sz="2000" dirty="0">
                <a:solidFill>
                  <a:schemeClr val="hlink"/>
                </a:solidFill>
                <a:ea typeface="楷体" pitchFamily="49" charset="-122"/>
                <a:cs typeface="Times New Roman" pitchFamily="18" charset="0"/>
              </a:rPr>
              <a:t>}</a:t>
            </a:r>
          </a:p>
          <a:p>
            <a:r>
              <a:rPr lang="en-US" altLang="zh-CN" sz="2000" dirty="0">
                <a:solidFill>
                  <a:schemeClr val="hlink"/>
                </a:solidFill>
                <a:ea typeface="楷体" pitchFamily="49" charset="-122"/>
                <a:cs typeface="Times New Roman" pitchFamily="18" charset="0"/>
              </a:rPr>
              <a:t>private void </a:t>
            </a:r>
            <a:r>
              <a:rPr lang="en-US" altLang="zh-CN" sz="2000" dirty="0" err="1">
                <a:solidFill>
                  <a:srgbClr val="FF00FF"/>
                </a:solidFill>
                <a:ea typeface="楷体" pitchFamily="49" charset="-122"/>
                <a:cs typeface="Times New Roman" pitchFamily="18" charset="0"/>
              </a:rPr>
              <a:t>op_Click</a:t>
            </a:r>
            <a:r>
              <a:rPr lang="en-US" altLang="zh-CN" sz="2000" dirty="0">
                <a:solidFill>
                  <a:schemeClr val="hlink"/>
                </a:solidFill>
                <a:ea typeface="楷体" pitchFamily="49" charset="-122"/>
                <a:cs typeface="Times New Roman" pitchFamily="18" charset="0"/>
              </a:rPr>
              <a:t>(object sender, </a:t>
            </a:r>
            <a:r>
              <a:rPr lang="en-US" altLang="zh-CN" sz="2000" dirty="0" err="1">
                <a:solidFill>
                  <a:schemeClr val="hlink"/>
                </a:solidFill>
                <a:ea typeface="楷体" pitchFamily="49" charset="-122"/>
                <a:cs typeface="Times New Roman" pitchFamily="18" charset="0"/>
              </a:rPr>
              <a:t>EventArgs</a:t>
            </a:r>
            <a:r>
              <a:rPr lang="en-US" altLang="zh-CN" sz="2000" dirty="0">
                <a:solidFill>
                  <a:schemeClr val="hlink"/>
                </a:solidFill>
                <a:ea typeface="楷体" pitchFamily="49" charset="-122"/>
                <a:cs typeface="Times New Roman" pitchFamily="18" charset="0"/>
              </a:rPr>
              <a:t> e)</a:t>
            </a:r>
          </a:p>
          <a:p>
            <a:r>
              <a:rPr lang="en-US" altLang="zh-CN" sz="2000" dirty="0">
                <a:solidFill>
                  <a:schemeClr val="hlink"/>
                </a:solidFill>
                <a:ea typeface="楷体" pitchFamily="49" charset="-122"/>
                <a:cs typeface="Times New Roman" pitchFamily="18" charset="0"/>
              </a:rPr>
              <a:t>{</a:t>
            </a:r>
            <a:r>
              <a:rPr lang="zh-CN" altLang="en-US" sz="2000" dirty="0">
                <a:solidFill>
                  <a:schemeClr val="hlink"/>
                </a:solidFill>
                <a:ea typeface="楷体" pitchFamily="49" charset="-122"/>
                <a:cs typeface="Times New Roman" pitchFamily="18" charset="0"/>
              </a:rPr>
              <a:t>　</a:t>
            </a:r>
            <a:r>
              <a:rPr lang="en-US" altLang="zh-CN" sz="2000" dirty="0">
                <a:solidFill>
                  <a:schemeClr val="hlink"/>
                </a:solidFill>
                <a:ea typeface="楷体" pitchFamily="49" charset="-122"/>
                <a:cs typeface="Times New Roman" pitchFamily="18" charset="0"/>
              </a:rPr>
              <a:t>if (</a:t>
            </a:r>
            <a:r>
              <a:rPr lang="en-US" altLang="zh-CN" sz="2000" dirty="0" err="1">
                <a:solidFill>
                  <a:schemeClr val="hlink"/>
                </a:solidFill>
                <a:ea typeface="楷体" pitchFamily="49" charset="-122"/>
                <a:cs typeface="Times New Roman" pitchFamily="18" charset="0"/>
              </a:rPr>
              <a:t>textBox2.Text</a:t>
            </a:r>
            <a:r>
              <a:rPr lang="en-US" altLang="zh-CN" sz="2000" dirty="0">
                <a:solidFill>
                  <a:schemeClr val="hlink"/>
                </a:solidFill>
                <a:ea typeface="楷体" pitchFamily="49" charset="-122"/>
                <a:cs typeface="Times New Roman" pitchFamily="18" charset="0"/>
              </a:rPr>
              <a:t>=="" || </a:t>
            </a:r>
            <a:r>
              <a:rPr lang="en-US" altLang="zh-CN" sz="2000" dirty="0" err="1">
                <a:solidFill>
                  <a:schemeClr val="hlink"/>
                </a:solidFill>
                <a:ea typeface="楷体" pitchFamily="49" charset="-122"/>
                <a:cs typeface="Times New Roman" pitchFamily="18" charset="0"/>
              </a:rPr>
              <a:t>Convert.ToInt16</a:t>
            </a:r>
            <a:r>
              <a:rPr lang="en-US" altLang="zh-CN" sz="2000" dirty="0">
                <a:solidFill>
                  <a:schemeClr val="hlink"/>
                </a:solidFill>
                <a:ea typeface="楷体" pitchFamily="49" charset="-122"/>
                <a:cs typeface="Times New Roman" pitchFamily="18" charset="0"/>
              </a:rPr>
              <a:t>(</a:t>
            </a:r>
            <a:r>
              <a:rPr lang="en-US" altLang="zh-CN" sz="2000" dirty="0" err="1">
                <a:solidFill>
                  <a:schemeClr val="hlink"/>
                </a:solidFill>
                <a:ea typeface="楷体" pitchFamily="49" charset="-122"/>
                <a:cs typeface="Times New Roman" pitchFamily="18" charset="0"/>
              </a:rPr>
              <a:t>textBox2.Text</a:t>
            </a:r>
            <a:r>
              <a:rPr lang="en-US" altLang="zh-CN" sz="2000" dirty="0">
                <a:solidFill>
                  <a:schemeClr val="hlink"/>
                </a:solidFill>
                <a:ea typeface="楷体" pitchFamily="49" charset="-122"/>
                <a:cs typeface="Times New Roman" pitchFamily="18" charset="0"/>
              </a:rPr>
              <a:t>) == 0)</a:t>
            </a:r>
          </a:p>
          <a:p>
            <a:r>
              <a:rPr lang="en-US" altLang="zh-CN" sz="2000" dirty="0">
                <a:solidFill>
                  <a:schemeClr val="hlink"/>
                </a:solidFill>
                <a:ea typeface="楷体" pitchFamily="49" charset="-122"/>
                <a:cs typeface="Times New Roman" pitchFamily="18" charset="0"/>
              </a:rPr>
              <a:t>     </a:t>
            </a:r>
            <a:r>
              <a:rPr lang="zh-CN" altLang="en-US" sz="2000" dirty="0">
                <a:solidFill>
                  <a:schemeClr val="hlink"/>
                </a:solidFill>
                <a:ea typeface="楷体" pitchFamily="49" charset="-122"/>
                <a:cs typeface="Times New Roman" pitchFamily="18" charset="0"/>
              </a:rPr>
              <a:t>　</a:t>
            </a:r>
            <a:r>
              <a:rPr lang="en-US" altLang="zh-CN" sz="2000" dirty="0" err="1">
                <a:solidFill>
                  <a:srgbClr val="3333FF"/>
                </a:solidFill>
                <a:ea typeface="楷体" pitchFamily="49" charset="-122"/>
                <a:cs typeface="Times New Roman" pitchFamily="18" charset="0"/>
              </a:rPr>
              <a:t>divop.Enabled</a:t>
            </a:r>
            <a:r>
              <a:rPr lang="en-US" altLang="zh-CN" sz="2000" dirty="0">
                <a:solidFill>
                  <a:srgbClr val="3333FF"/>
                </a:solidFill>
                <a:ea typeface="楷体" pitchFamily="49" charset="-122"/>
                <a:cs typeface="Times New Roman" pitchFamily="18" charset="0"/>
              </a:rPr>
              <a:t> = false;</a:t>
            </a:r>
          </a:p>
          <a:p>
            <a:r>
              <a:rPr lang="zh-CN" altLang="en-US" sz="2000" dirty="0">
                <a:solidFill>
                  <a:schemeClr val="hlink"/>
                </a:solidFill>
                <a:ea typeface="楷体" pitchFamily="49" charset="-122"/>
                <a:cs typeface="Times New Roman" pitchFamily="18" charset="0"/>
              </a:rPr>
              <a:t>　</a:t>
            </a:r>
            <a:r>
              <a:rPr lang="zh-CN" altLang="en-US" sz="2000" dirty="0" smtClean="0">
                <a:solidFill>
                  <a:schemeClr val="hlink"/>
                </a:solidFill>
                <a:ea typeface="楷体" pitchFamily="49" charset="-122"/>
                <a:cs typeface="Times New Roman" pitchFamily="18" charset="0"/>
              </a:rPr>
              <a:t> </a:t>
            </a:r>
            <a:r>
              <a:rPr lang="en-US" altLang="zh-CN" sz="2000" dirty="0" smtClean="0">
                <a:solidFill>
                  <a:schemeClr val="hlink"/>
                </a:solidFill>
                <a:ea typeface="楷体" pitchFamily="49" charset="-122"/>
                <a:cs typeface="Times New Roman" pitchFamily="18" charset="0"/>
              </a:rPr>
              <a:t>else</a:t>
            </a:r>
            <a:endParaRPr lang="en-US" altLang="zh-CN" sz="2000" dirty="0">
              <a:solidFill>
                <a:schemeClr val="hlink"/>
              </a:solidFill>
              <a:ea typeface="楷体" pitchFamily="49" charset="-122"/>
              <a:cs typeface="Times New Roman" pitchFamily="18" charset="0"/>
            </a:endParaRPr>
          </a:p>
          <a:p>
            <a:r>
              <a:rPr lang="zh-CN" altLang="en-US" sz="2000" dirty="0">
                <a:solidFill>
                  <a:schemeClr val="hlink"/>
                </a:solidFill>
                <a:ea typeface="楷体" pitchFamily="49" charset="-122"/>
                <a:cs typeface="Times New Roman" pitchFamily="18" charset="0"/>
              </a:rPr>
              <a:t>　　</a:t>
            </a:r>
            <a:r>
              <a:rPr lang="en-US" altLang="zh-CN" sz="2000" dirty="0" err="1">
                <a:solidFill>
                  <a:srgbClr val="3333FF"/>
                </a:solidFill>
                <a:ea typeface="楷体" pitchFamily="49" charset="-122"/>
                <a:cs typeface="Times New Roman" pitchFamily="18" charset="0"/>
              </a:rPr>
              <a:t>divop.Enabled</a:t>
            </a:r>
            <a:r>
              <a:rPr lang="en-US" altLang="zh-CN" sz="2000" dirty="0">
                <a:solidFill>
                  <a:srgbClr val="3333FF"/>
                </a:solidFill>
                <a:ea typeface="楷体" pitchFamily="49" charset="-122"/>
                <a:cs typeface="Times New Roman" pitchFamily="18" charset="0"/>
              </a:rPr>
              <a:t> = true;</a:t>
            </a:r>
          </a:p>
          <a:p>
            <a:r>
              <a:rPr lang="en-US" altLang="zh-CN" sz="2000" dirty="0">
                <a:solidFill>
                  <a:schemeClr val="hlink"/>
                </a:solidFill>
                <a:ea typeface="楷体" pitchFamily="49" charset="-122"/>
                <a:cs typeface="Times New Roman" pitchFamily="18" charset="0"/>
              </a:rPr>
              <a:t>} </a:t>
            </a:r>
            <a:endParaRPr lang="en-US" altLang="zh-CN" sz="2000" b="0" dirty="0">
              <a:solidFill>
                <a:schemeClr val="tx1"/>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Text Box 4"/>
          <p:cNvSpPr txBox="1">
            <a:spLocks noChangeArrowheads="1"/>
          </p:cNvSpPr>
          <p:nvPr/>
        </p:nvSpPr>
        <p:spPr bwMode="auto">
          <a:xfrm>
            <a:off x="684213" y="404813"/>
            <a:ext cx="3816350" cy="457200"/>
          </a:xfrm>
          <a:prstGeom prst="rect">
            <a:avLst/>
          </a:prstGeom>
          <a:noFill/>
          <a:ln w="9525">
            <a:noFill/>
            <a:miter lim="800000"/>
            <a:headEnd/>
            <a:tailEnd/>
          </a:ln>
          <a:effectLst/>
        </p:spPr>
        <p:txBody>
          <a:bodyPr>
            <a:spAutoFit/>
          </a:bodyPr>
          <a:lstStyle/>
          <a:p>
            <a:pPr>
              <a:spcBef>
                <a:spcPct val="50000"/>
              </a:spcBef>
            </a:pPr>
            <a:r>
              <a:rPr lang="zh-CN" altLang="en-US" dirty="0">
                <a:latin typeface="楷体" pitchFamily="49" charset="-122"/>
                <a:ea typeface="楷体" pitchFamily="49" charset="-122"/>
              </a:rPr>
              <a:t>运行界面</a:t>
            </a:r>
          </a:p>
        </p:txBody>
      </p:sp>
      <p:pic>
        <p:nvPicPr>
          <p:cNvPr id="4" name="图片 3"/>
          <p:cNvPicPr/>
          <p:nvPr/>
        </p:nvPicPr>
        <p:blipFill>
          <a:blip r:embed="rId2"/>
          <a:srcRect/>
          <a:stretch>
            <a:fillRect/>
          </a:stretch>
        </p:blipFill>
        <p:spPr bwMode="auto">
          <a:xfrm>
            <a:off x="928662" y="1571612"/>
            <a:ext cx="2214578" cy="1500198"/>
          </a:xfrm>
          <a:prstGeom prst="rect">
            <a:avLst/>
          </a:prstGeom>
          <a:noFill/>
          <a:ln w="9525">
            <a:noFill/>
            <a:miter lim="800000"/>
            <a:headEnd/>
            <a:tailEnd/>
          </a:ln>
        </p:spPr>
      </p:pic>
      <p:pic>
        <p:nvPicPr>
          <p:cNvPr id="5" name="图片 4"/>
          <p:cNvPicPr/>
          <p:nvPr/>
        </p:nvPicPr>
        <p:blipFill>
          <a:blip r:embed="rId3"/>
          <a:srcRect/>
          <a:stretch>
            <a:fillRect/>
          </a:stretch>
        </p:blipFill>
        <p:spPr bwMode="auto">
          <a:xfrm>
            <a:off x="4143372" y="1500174"/>
            <a:ext cx="2357454" cy="157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684213" y="476250"/>
            <a:ext cx="4459291" cy="5232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just">
              <a:spcBef>
                <a:spcPct val="50000"/>
              </a:spcBef>
            </a:pPr>
            <a:r>
              <a:rPr lang="en-US" altLang="zh-CN" sz="2800" dirty="0" smtClean="0">
                <a:solidFill>
                  <a:srgbClr val="FF3300"/>
                </a:solidFill>
                <a:latin typeface="黑体" pitchFamily="49" charset="-122"/>
                <a:ea typeface="黑体" pitchFamily="49" charset="-122"/>
              </a:rPr>
              <a:t>10.1.3</a:t>
            </a:r>
            <a:r>
              <a:rPr lang="zh-CN" altLang="en-US" sz="2800" dirty="0">
                <a:solidFill>
                  <a:srgbClr val="FF3300"/>
                </a:solidFill>
                <a:latin typeface="黑体" pitchFamily="49" charset="-122"/>
                <a:ea typeface="黑体" pitchFamily="49" charset="-122"/>
              </a:rPr>
              <a:t>　弹出式菜单设计</a:t>
            </a:r>
          </a:p>
        </p:txBody>
      </p:sp>
      <p:sp>
        <p:nvSpPr>
          <p:cNvPr id="156675" name="Text Box 3"/>
          <p:cNvSpPr txBox="1">
            <a:spLocks noChangeArrowheads="1"/>
          </p:cNvSpPr>
          <p:nvPr/>
        </p:nvSpPr>
        <p:spPr bwMode="auto">
          <a:xfrm>
            <a:off x="755650" y="1125538"/>
            <a:ext cx="7777163" cy="830997"/>
          </a:xfrm>
          <a:prstGeom prst="rect">
            <a:avLst/>
          </a:prstGeom>
          <a:noFill/>
          <a:ln w="9525">
            <a:noFill/>
            <a:miter lim="800000"/>
            <a:headEnd/>
            <a:tailEnd/>
          </a:ln>
          <a:effectLst/>
        </p:spPr>
        <p:txBody>
          <a:bodyPr>
            <a:spAutoFit/>
          </a:bodyPr>
          <a:lstStyle/>
          <a:p>
            <a:pPr>
              <a:spcBef>
                <a:spcPct val="50000"/>
              </a:spcBef>
            </a:pPr>
            <a:r>
              <a:rPr lang="zh-CN" altLang="en-US" dirty="0">
                <a:ea typeface="楷体" pitchFamily="49" charset="-122"/>
                <a:cs typeface="Times New Roman" pitchFamily="18" charset="0"/>
              </a:rPr>
              <a:t>　　使用</a:t>
            </a:r>
            <a:r>
              <a:rPr lang="en-US" altLang="zh-CN" dirty="0" err="1">
                <a:ea typeface="楷体" pitchFamily="49" charset="-122"/>
                <a:cs typeface="Times New Roman" pitchFamily="18" charset="0"/>
              </a:rPr>
              <a:t>ContextMenuStrip</a:t>
            </a:r>
            <a:r>
              <a:rPr lang="zh-CN" altLang="en-US" dirty="0">
                <a:ea typeface="楷体" pitchFamily="49" charset="-122"/>
                <a:cs typeface="Times New Roman" pitchFamily="18" charset="0"/>
              </a:rPr>
              <a:t>控件设计弹出式菜单。其使用方法同</a:t>
            </a:r>
            <a:r>
              <a:rPr lang="en-US" altLang="zh-CN" dirty="0" err="1">
                <a:ea typeface="楷体" pitchFamily="49" charset="-122"/>
                <a:cs typeface="Times New Roman" pitchFamily="18" charset="0"/>
              </a:rPr>
              <a:t>MenuStrip</a:t>
            </a:r>
            <a:r>
              <a:rPr lang="zh-CN" altLang="en-US" dirty="0">
                <a:ea typeface="楷体" pitchFamily="49" charset="-122"/>
                <a:cs typeface="Times New Roman" pitchFamily="18" charset="0"/>
              </a:rPr>
              <a:t>菜单控件。</a:t>
            </a:r>
          </a:p>
        </p:txBody>
      </p:sp>
      <p:pic>
        <p:nvPicPr>
          <p:cNvPr id="5" name="图片 4"/>
          <p:cNvPicPr/>
          <p:nvPr/>
        </p:nvPicPr>
        <p:blipFill>
          <a:blip r:embed="rId2"/>
          <a:srcRect/>
          <a:stretch>
            <a:fillRect/>
          </a:stretch>
        </p:blipFill>
        <p:spPr bwMode="auto">
          <a:xfrm>
            <a:off x="2285984" y="2071678"/>
            <a:ext cx="2786082" cy="22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539750" y="476250"/>
            <a:ext cx="8353425" cy="830997"/>
          </a:xfrm>
          <a:prstGeom prst="rect">
            <a:avLst/>
          </a:prstGeom>
          <a:noFill/>
          <a:ln w="9525">
            <a:noFill/>
            <a:miter lim="800000"/>
            <a:headEnd/>
            <a:tailEnd/>
          </a:ln>
          <a:effectLst/>
        </p:spPr>
        <p:txBody>
          <a:bodyPr>
            <a:spAutoFit/>
          </a:bodyPr>
          <a:lstStyle/>
          <a:p>
            <a:r>
              <a:rPr lang="zh-CN" altLang="en-US" dirty="0">
                <a:ea typeface="楷体" pitchFamily="49" charset="-122"/>
                <a:cs typeface="Times New Roman" pitchFamily="18" charset="0"/>
              </a:rPr>
              <a:t>　　</a:t>
            </a:r>
            <a:r>
              <a:rPr lang="en-US" altLang="zh-CN" dirty="0">
                <a:solidFill>
                  <a:srgbClr val="FF0000"/>
                </a:solidFill>
                <a:ea typeface="楷体" pitchFamily="49" charset="-122"/>
                <a:cs typeface="Times New Roman" pitchFamily="18" charset="0"/>
              </a:rPr>
              <a:t>【</a:t>
            </a:r>
            <a:r>
              <a:rPr lang="zh-CN" altLang="en-US" dirty="0" smtClean="0">
                <a:solidFill>
                  <a:srgbClr val="FF0000"/>
                </a:solidFill>
                <a:ea typeface="楷体" pitchFamily="49" charset="-122"/>
                <a:cs typeface="Times New Roman" pitchFamily="18" charset="0"/>
              </a:rPr>
              <a:t>例</a:t>
            </a:r>
            <a:r>
              <a:rPr lang="en-US" altLang="zh-CN" dirty="0" smtClean="0">
                <a:solidFill>
                  <a:srgbClr val="FF0000"/>
                </a:solidFill>
                <a:ea typeface="楷体" pitchFamily="49" charset="-122"/>
                <a:cs typeface="Times New Roman" pitchFamily="18" charset="0"/>
              </a:rPr>
              <a:t>10.2</a:t>
            </a:r>
            <a:r>
              <a:rPr lang="en-US" altLang="zh-CN" dirty="0">
                <a:solidFill>
                  <a:srgbClr val="FF0000"/>
                </a:solidFill>
                <a:ea typeface="楷体" pitchFamily="49" charset="-122"/>
                <a:cs typeface="Times New Roman" pitchFamily="18" charset="0"/>
              </a:rPr>
              <a:t>】  </a:t>
            </a:r>
            <a:r>
              <a:rPr lang="zh-CN" altLang="en-US" dirty="0">
                <a:ea typeface="楷体" pitchFamily="49" charset="-122"/>
                <a:cs typeface="Times New Roman" pitchFamily="18" charset="0"/>
              </a:rPr>
              <a:t>设计一个弹出式菜单实现两个数的加、减、乘和除运算。</a:t>
            </a:r>
          </a:p>
        </p:txBody>
      </p:sp>
      <p:sp>
        <p:nvSpPr>
          <p:cNvPr id="155651" name="Text Box 3"/>
          <p:cNvSpPr txBox="1">
            <a:spLocks noChangeArrowheads="1"/>
          </p:cNvSpPr>
          <p:nvPr/>
        </p:nvSpPr>
        <p:spPr bwMode="auto">
          <a:xfrm>
            <a:off x="828675" y="2682429"/>
            <a:ext cx="7672415" cy="2462213"/>
          </a:xfrm>
          <a:prstGeom prst="rect">
            <a:avLst/>
          </a:prstGeom>
          <a:noFill/>
          <a:ln w="9525">
            <a:noFill/>
            <a:miter lim="800000"/>
            <a:headEnd/>
            <a:tailEnd/>
          </a:ln>
          <a:effectLst/>
        </p:spPr>
        <p:txBody>
          <a:bodyPr wrap="square">
            <a:spAutoFit/>
          </a:bodyPr>
          <a:lstStyle/>
          <a:p>
            <a:r>
              <a:rPr lang="zh-CN" altLang="en-US" dirty="0">
                <a:ea typeface="楷体" pitchFamily="49" charset="-122"/>
                <a:cs typeface="Times New Roman" pitchFamily="18" charset="0"/>
              </a:rPr>
              <a:t>设计的菜单层次如下：</a:t>
            </a:r>
          </a:p>
          <a:p>
            <a:pPr>
              <a:lnSpc>
                <a:spcPct val="150000"/>
              </a:lnSpc>
            </a:pPr>
            <a:r>
              <a:rPr lang="zh-CN" altLang="en-US" sz="2000" dirty="0">
                <a:solidFill>
                  <a:srgbClr val="FF00FF"/>
                </a:solidFill>
                <a:ea typeface="楷体" pitchFamily="49" charset="-122"/>
                <a:cs typeface="Times New Roman" pitchFamily="18" charset="0"/>
              </a:rPr>
              <a:t>运算</a:t>
            </a:r>
            <a:r>
              <a:rPr lang="en-US" altLang="zh-CN" sz="2000" dirty="0">
                <a:solidFill>
                  <a:srgbClr val="FF00FF"/>
                </a:solidFill>
                <a:ea typeface="楷体" pitchFamily="49" charset="-122"/>
                <a:cs typeface="Times New Roman" pitchFamily="18" charset="0"/>
              </a:rPr>
              <a:t>(op)</a:t>
            </a:r>
            <a:r>
              <a:rPr lang="zh-CN" altLang="en-US" sz="2000" dirty="0">
                <a:solidFill>
                  <a:srgbClr val="FF00FF"/>
                </a:solidFill>
                <a:ea typeface="楷体" pitchFamily="49" charset="-122"/>
                <a:cs typeface="Times New Roman" pitchFamily="18" charset="0"/>
              </a:rPr>
              <a:t>　</a:t>
            </a:r>
            <a:r>
              <a:rPr lang="zh-CN" altLang="en-US" sz="2000" dirty="0">
                <a:ea typeface="楷体" pitchFamily="49" charset="-122"/>
                <a:cs typeface="Times New Roman" pitchFamily="18" charset="0"/>
              </a:rPr>
              <a:t>　　　　</a:t>
            </a:r>
            <a:r>
              <a:rPr lang="en-US" altLang="zh-CN" sz="2000" dirty="0">
                <a:ea typeface="楷体" pitchFamily="49" charset="-122"/>
                <a:cs typeface="Times New Roman" pitchFamily="18" charset="0"/>
              </a:rPr>
              <a:t>//</a:t>
            </a:r>
            <a:r>
              <a:rPr lang="zh-CN" altLang="en-US" sz="2000" dirty="0">
                <a:ea typeface="楷体" pitchFamily="49" charset="-122"/>
                <a:cs typeface="Times New Roman" pitchFamily="18" charset="0"/>
              </a:rPr>
              <a:t>表示“运算”菜单项的名称为</a:t>
            </a:r>
            <a:r>
              <a:rPr lang="en-US" altLang="zh-CN" sz="2000" dirty="0">
                <a:ea typeface="楷体" pitchFamily="49" charset="-122"/>
                <a:cs typeface="Times New Roman" pitchFamily="18" charset="0"/>
              </a:rPr>
              <a:t>op</a:t>
            </a:r>
            <a:r>
              <a:rPr lang="zh-CN" altLang="en-US" sz="2000" dirty="0">
                <a:ea typeface="楷体" pitchFamily="49" charset="-122"/>
                <a:cs typeface="Times New Roman" pitchFamily="18" charset="0"/>
              </a:rPr>
              <a:t>，下同</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加法（</a:t>
            </a:r>
            <a:r>
              <a:rPr lang="en-US" altLang="zh-CN" sz="2000" dirty="0" err="1">
                <a:solidFill>
                  <a:srgbClr val="FF00FF"/>
                </a:solidFill>
                <a:ea typeface="楷体" pitchFamily="49" charset="-122"/>
                <a:cs typeface="Times New Roman" pitchFamily="18" charset="0"/>
              </a:rPr>
              <a:t>addop</a:t>
            </a:r>
            <a:r>
              <a:rPr lang="zh-CN" altLang="en-US" sz="2000" dirty="0">
                <a:solidFill>
                  <a:srgbClr val="FF00FF"/>
                </a:solidFill>
                <a:ea typeface="楷体" pitchFamily="49" charset="-122"/>
                <a:cs typeface="Times New Roman" pitchFamily="18" charset="0"/>
              </a:rPr>
              <a:t>）</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减法（</a:t>
            </a:r>
            <a:r>
              <a:rPr lang="en-US" altLang="zh-CN" sz="2000" dirty="0" err="1">
                <a:solidFill>
                  <a:srgbClr val="FF00FF"/>
                </a:solidFill>
                <a:ea typeface="楷体" pitchFamily="49" charset="-122"/>
                <a:cs typeface="Times New Roman" pitchFamily="18" charset="0"/>
              </a:rPr>
              <a:t>subop</a:t>
            </a:r>
            <a:r>
              <a:rPr lang="zh-CN" altLang="en-US" sz="2000" dirty="0">
                <a:solidFill>
                  <a:srgbClr val="FF00FF"/>
                </a:solidFill>
                <a:ea typeface="楷体" pitchFamily="49" charset="-122"/>
                <a:cs typeface="Times New Roman" pitchFamily="18" charset="0"/>
              </a:rPr>
              <a:t>）</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乘法（</a:t>
            </a:r>
            <a:r>
              <a:rPr lang="en-US" altLang="zh-CN" sz="2000" dirty="0" err="1">
                <a:solidFill>
                  <a:srgbClr val="FF00FF"/>
                </a:solidFill>
                <a:ea typeface="楷体" pitchFamily="49" charset="-122"/>
                <a:cs typeface="Times New Roman" pitchFamily="18" charset="0"/>
              </a:rPr>
              <a:t>multop</a:t>
            </a:r>
            <a:r>
              <a:rPr lang="zh-CN" altLang="en-US" sz="2000" dirty="0">
                <a:solidFill>
                  <a:srgbClr val="FF00FF"/>
                </a:solidFill>
                <a:ea typeface="楷体" pitchFamily="49" charset="-122"/>
                <a:cs typeface="Times New Roman" pitchFamily="18" charset="0"/>
              </a:rPr>
              <a:t>）</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分隔条</a:t>
            </a:r>
            <a:r>
              <a:rPr lang="en-US" altLang="zh-CN" sz="2000" dirty="0">
                <a:solidFill>
                  <a:srgbClr val="FF00FF"/>
                </a:solidFill>
                <a:ea typeface="楷体" pitchFamily="49" charset="-122"/>
                <a:cs typeface="Times New Roman" pitchFamily="18" charset="0"/>
              </a:rPr>
              <a:t>1</a:t>
            </a:r>
          </a:p>
          <a:p>
            <a:r>
              <a:rPr lang="en-US" altLang="zh-CN" sz="2000" dirty="0">
                <a:solidFill>
                  <a:srgbClr val="FF00FF"/>
                </a:solidFill>
                <a:ea typeface="楷体" pitchFamily="49" charset="-122"/>
                <a:cs typeface="Times New Roman" pitchFamily="18" charset="0"/>
              </a:rPr>
              <a:t>....</a:t>
            </a:r>
            <a:r>
              <a:rPr lang="zh-CN" altLang="en-US" sz="2000" dirty="0">
                <a:solidFill>
                  <a:srgbClr val="FF00FF"/>
                </a:solidFill>
                <a:ea typeface="楷体" pitchFamily="49" charset="-122"/>
                <a:cs typeface="Times New Roman" pitchFamily="18" charset="0"/>
              </a:rPr>
              <a:t>除法（</a:t>
            </a:r>
            <a:r>
              <a:rPr lang="en-US" altLang="zh-CN" sz="2000" dirty="0" err="1">
                <a:solidFill>
                  <a:srgbClr val="FF00FF"/>
                </a:solidFill>
                <a:ea typeface="楷体" pitchFamily="49" charset="-122"/>
                <a:cs typeface="Times New Roman" pitchFamily="18" charset="0"/>
              </a:rPr>
              <a:t>divop</a:t>
            </a:r>
            <a:r>
              <a:rPr lang="zh-CN" altLang="en-US" sz="2000" dirty="0">
                <a:solidFill>
                  <a:srgbClr val="FF00FF"/>
                </a:solidFill>
                <a:ea typeface="楷体" pitchFamily="49" charset="-122"/>
                <a:cs typeface="Times New Roman" pitchFamily="18" charset="0"/>
              </a:rPr>
              <a:t>）</a:t>
            </a:r>
          </a:p>
        </p:txBody>
      </p:sp>
      <p:sp>
        <p:nvSpPr>
          <p:cNvPr id="155652" name="Text Box 4"/>
          <p:cNvSpPr txBox="1">
            <a:spLocks noChangeArrowheads="1"/>
          </p:cNvSpPr>
          <p:nvPr/>
        </p:nvSpPr>
        <p:spPr bwMode="auto">
          <a:xfrm>
            <a:off x="755650" y="1413205"/>
            <a:ext cx="3024188" cy="1015663"/>
          </a:xfrm>
          <a:prstGeom prst="rect">
            <a:avLst/>
          </a:prstGeom>
          <a:noFill/>
          <a:ln w="9525">
            <a:noFill/>
            <a:miter lim="800000"/>
            <a:headEnd/>
            <a:tailEnd/>
          </a:ln>
          <a:effectLst/>
        </p:spPr>
        <p:txBody>
          <a:bodyPr>
            <a:spAutoFit/>
          </a:bodyPr>
          <a:lstStyle/>
          <a:p>
            <a:pPr>
              <a:spcBef>
                <a:spcPct val="50000"/>
              </a:spcBef>
            </a:pPr>
            <a:r>
              <a:rPr lang="en-US" altLang="zh-CN" dirty="0" err="1">
                <a:ea typeface="楷体" pitchFamily="49" charset="-122"/>
                <a:cs typeface="Times New Roman" pitchFamily="18" charset="0"/>
              </a:rPr>
              <a:t>Form4</a:t>
            </a:r>
            <a:r>
              <a:rPr lang="zh-CN" altLang="en-US" dirty="0">
                <a:ea typeface="楷体" pitchFamily="49" charset="-122"/>
                <a:cs typeface="Times New Roman" pitchFamily="18" charset="0"/>
              </a:rPr>
              <a:t>窗体</a:t>
            </a:r>
          </a:p>
          <a:p>
            <a:pPr>
              <a:spcBef>
                <a:spcPct val="50000"/>
              </a:spcBef>
            </a:pPr>
            <a:r>
              <a:rPr lang="zh-CN" altLang="en-US" dirty="0">
                <a:ea typeface="楷体" pitchFamily="49" charset="-122"/>
                <a:cs typeface="Times New Roman" pitchFamily="18" charset="0"/>
              </a:rPr>
              <a:t>设计界面</a:t>
            </a:r>
          </a:p>
        </p:txBody>
      </p:sp>
      <p:pic>
        <p:nvPicPr>
          <p:cNvPr id="6" name="图片 5"/>
          <p:cNvPicPr/>
          <p:nvPr/>
        </p:nvPicPr>
        <p:blipFill>
          <a:blip r:embed="rId2"/>
          <a:srcRect/>
          <a:stretch>
            <a:fillRect/>
          </a:stretch>
        </p:blipFill>
        <p:spPr bwMode="auto">
          <a:xfrm>
            <a:off x="3929058" y="1000108"/>
            <a:ext cx="2286016" cy="15001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rgbClr val="0000FF"/>
            </a:solidFill>
            <a:effectLst/>
            <a:latin typeface="Times New Roman" pitchFamily="18" charset="0"/>
            <a:ea typeface="楷体_GB2312" pitchFamily="49" charset="-122"/>
          </a:defRPr>
        </a:defPPr>
      </a:lstStyle>
    </a:spDef>
    <a:lnDef>
      <a:spPr bwMode="auto">
        <a:solidFill>
          <a:schemeClr val="accent1"/>
        </a:solidFill>
        <a:ln w="28575" cap="flat" cmpd="sng" algn="ctr">
          <a:solidFill>
            <a:srgbClr val="FF3300"/>
          </a:solidFill>
          <a:prstDash val="solid"/>
          <a:round/>
          <a:headEnd type="none" w="med" len="med"/>
          <a:tailEnd type="arrow"/>
        </a:ln>
        <a:effectLst/>
      </a:spPr>
      <a:body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165</TotalTime>
  <Words>388</Words>
  <Application>Microsoft Office PowerPoint</Application>
  <PresentationFormat>全屏显示(4:3)</PresentationFormat>
  <Paragraphs>140</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Edge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95</cp:revision>
  <dcterms:created xsi:type="dcterms:W3CDTF">2009-07-07T03:19:41Z</dcterms:created>
  <dcterms:modified xsi:type="dcterms:W3CDTF">2015-05-31T05:36:22Z</dcterms:modified>
</cp:coreProperties>
</file>