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7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73" r:id="rId18"/>
    <p:sldId id="341" r:id="rId19"/>
    <p:sldId id="368" r:id="rId20"/>
    <p:sldId id="374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9" r:id="rId43"/>
    <p:sldId id="363" r:id="rId44"/>
    <p:sldId id="364" r:id="rId45"/>
    <p:sldId id="365" r:id="rId46"/>
    <p:sldId id="370" r:id="rId47"/>
    <p:sldId id="366" r:id="rId48"/>
    <p:sldId id="367" r:id="rId49"/>
    <p:sldId id="371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 autoAdjust="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8E1C86-2025-4C97-96B3-5D6DD4C8CF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A5E99-C2AE-42A3-9A08-07702A0B6B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0D2D4-A1B1-409A-9D4A-1B06586B8B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6D0E-DA4B-4BED-931C-D48BE55FF4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D09A6-5709-4D56-9F91-CCA6825524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34B87-10FF-4E0B-A674-03E77C96AD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08412-BD6F-4428-B318-1C8367D008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172B7-A918-4477-B296-EBCCF604AB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94935-3583-4750-BBC4-001CF782BF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84C09-E996-43A3-B358-6A66A9CFB4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3BAC1-05BF-48E3-8323-830B6266E4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fld id="{200D94D4-2379-4960-A088-B8A060706C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47813" y="908050"/>
            <a:ext cx="53292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第</a:t>
            </a:r>
            <a:r>
              <a:rPr lang="en-US" altLang="zh-CN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11</a:t>
            </a:r>
            <a:r>
              <a:rPr lang="zh-CN" altLang="en-US" sz="40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章</a:t>
            </a:r>
            <a:r>
              <a:rPr lang="zh-CN" altLang="en-US" sz="40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itchFamily="2" charset="-122"/>
              </a:rPr>
              <a:t>　图 形 设 计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000232" y="1928802"/>
            <a:ext cx="5016520" cy="34015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square" lIns="198000" tIns="190800" bIns="190800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11.1 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绘图概述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11.2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绘图的基本步骤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绘制图形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11.4  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创建画图工具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11.5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　绘制文本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5596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）在窗体的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事件处理过程中建立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在窗体的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事件处理过程中，通过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属性获取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对象。例如，在窗体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事件中编写如下代码：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{	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Graphics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e.Graphics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的方法画图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057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创建绘图工具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创建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对象后，可用于绘制线条和形状、呈现文本或显示与操作图像。与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对象一起使用的主要对象有以下几类。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类：用于绘制线条、勾勒形状轮廓或呈现其他几何表示形式。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Brush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类：用于填充图形区域，如实心形状、图像或文本。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Font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类：提供有关在呈现文本时的字体。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Color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结构：表示要显示的不同颜色。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92003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使用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类提供的方法绘图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类提供的绘图方法可以绘制空心图形、填充图形和文本等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285992"/>
            <a:ext cx="75009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绘制空心图形的方法：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DrawArc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DrawBezier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DrawEllipse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　　　　　　　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Drawlmage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DrawLine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DrawPolygon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DrawRectangle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等。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 绘制填充图形的方法：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FillClosedCurve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FillEllipse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FillPath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FillPolygon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FillRectangle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等。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 绘制文字的方法：</a:t>
            </a:r>
            <a:r>
              <a:rPr lang="en-US" altLang="zh-CN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Drawstring</a:t>
            </a:r>
            <a:r>
              <a:rPr lang="zh-CN" altLang="en-US" sz="2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777162" cy="372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清理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当在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对象上绘图完成后，有时需要重新绘制新的图形，这时需要清理画布对象。其使用方法为：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　画布对象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.Clear(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颜色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其功能是将画布对象的内容清理成指定的颜色。例如，以下语句将画布对象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gobj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清理为白色：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gobj.Clear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Color.White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21625" cy="33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释放资源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对于在程序中创建的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Brush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等资源对象，在不再使用时应尽快释放，调用该对象的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Dispose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方法即可。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如果不调用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Dispose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方法，则系统将自动回收这些资源，但释放资源的时间会滞后。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11.1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设计一个窗体，画出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条线构成一个矩形 。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42910" y="1000108"/>
            <a:ext cx="8064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窗体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事件过程：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x, y, w, h;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x = 10; y = 10; w = 150; h = 100;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x, y, x + w, y);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x, y, x, y + h);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x + w, y, x + w, y + h);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x, y + h, x + w, y + h);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572008"/>
            <a:ext cx="214314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561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11.3 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绘制图形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785786" y="2000240"/>
            <a:ext cx="7848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Graphics.DrawLine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起点坐标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终点坐标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绘制直线时需指明直线的起点坐标（即起点列、行坐标）和终点坐标（即终点列、行坐标）。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是画笔对象。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214422"/>
            <a:ext cx="30718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4143404" cy="418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0"/>
            <a:ext cx="14287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72132" y="192880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画笔：颜色、宽度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 bwMode="auto">
          <a:xfrm>
            <a:off x="3500430" y="2786058"/>
            <a:ext cx="1285884" cy="114300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>
            <a:off x="4786314" y="3714752"/>
            <a:ext cx="1428760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143636" y="3857628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画什么：由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类方法确定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424862" cy="37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矩形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有空心图形和填充图形之分。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绘制空心矩形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Graphics.DrawRectangle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Rectangle);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Graphics.DrawRectangles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Rectangle[]);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DrawPolygon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方法绘制由一个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结构定义的多边形，而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DrawRectangles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方法绘制一系列由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结构指定的矩形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714356"/>
            <a:ext cx="335758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绘制矩形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8424862" cy="316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绘制填充矩形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Graphics.FillRectangle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Rectangle);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Graphics.FillRectangles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Rectangle[]);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FillRectangle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方法填充由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指定的矩形的内部。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FillRectangles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方法填充由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结构指定的一组矩形的内部。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Brush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是画刷对象。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14349" y="2071678"/>
            <a:ext cx="3286148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）像素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）坐标系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3500430" y="2643182"/>
          <a:ext cx="2449512" cy="2519363"/>
        </p:xfrm>
        <a:graphic>
          <a:graphicData uri="http://schemas.openxmlformats.org/presentationml/2006/ole">
            <p:oleObj spid="_x0000_s135171" name="图片" r:id="rId3" imgW="1664568" imgH="1712394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71802" y="500042"/>
            <a:ext cx="32147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11.1  </a:t>
            </a:r>
            <a:r>
              <a:rPr lang="zh-CN" alt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绘图概述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1285860"/>
            <a:ext cx="457203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11.1.1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绘图的基本知识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4143404" cy="418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3500430" y="2786058"/>
            <a:ext cx="1285884" cy="11430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>
            <a:off x="4786314" y="3714752"/>
            <a:ext cx="1428760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143636" y="3857628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画什么：由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类方法确定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56435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画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刷：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 ：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颜色等</a:t>
            </a:r>
            <a:endParaRPr lang="zh-CN" altLang="en-US" sz="20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643050"/>
            <a:ext cx="25908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 bwMode="auto">
          <a:xfrm rot="5400000" flipH="1" flipV="1">
            <a:off x="1893075" y="4179099"/>
            <a:ext cx="2286016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11.2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设计一个窗体，说明矩形方法的使用。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135938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Form2_Paint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Rectangle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=new Rectangle(20, 20, 50, 50);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定义一个矩形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rec1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Rectangle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=new Rectangle(80, 20, 80, 100);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定义一个矩形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rec2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gobj.DrawRectangle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rec1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     	//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绘制一个空心矩形</a:t>
            </a:r>
          </a:p>
          <a:p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gobj.FillRectangle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Brushes.Red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rec2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　 	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绘制一个填充矩形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643314"/>
            <a:ext cx="242889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1500166" y="3214686"/>
            <a:ext cx="1143008" cy="10001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>
            <a:off x="4179091" y="3536157"/>
            <a:ext cx="857256" cy="642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642910" y="1357298"/>
            <a:ext cx="8064500" cy="373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多边形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分为空心图形和填充图形。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绘制空心多边形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Graphics.DrawPolygon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Point[]);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数组是由一组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结构对象定义的多边形。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对象指出画线的画笔。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绘制填充多边形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Graphics.FillPolygon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Point[]);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500042"/>
            <a:ext cx="35719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11.3.3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绘制多边形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11.3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设计一个窗体，说明多边形方法的使用。 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41338" y="908050"/>
            <a:ext cx="82073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Form3_Paint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Point[]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{new Point(20, 20), 	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定义点数组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parray1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new Point(20, 80),new Point(100, 80)};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gobj.DrawPolygon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parray1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{new Point(150, 10), new Point(120, 50),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Point(150, 90), new Point(200, 90),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定义点数组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parray2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Point(230, 50), new Point(200, 10)};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gobj.FillPolygon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Brushes.Red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parray2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86256"/>
            <a:ext cx="307183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1178695" y="3250405"/>
            <a:ext cx="2071702" cy="12858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>
            <a:off x="4500562" y="4286256"/>
            <a:ext cx="571504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7993063" cy="373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圆和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椭圆有空心图形和填充图形之分。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绘制空心圆和椭圆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Graphics.DrawEllipse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Rectangle);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绘制圆和椭圆的方法相同，当宽和高的取值相同时，椭圆就变成圆了。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绘制填充圆和椭圆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Graphics.FillEllipse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Rectangle);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500042"/>
            <a:ext cx="41434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11.3.4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　绘制圆和椭圆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11.4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设计一个窗体，说明圆和椭圆方法的使用。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13752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Form4_Paint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gobj.DrawEllipse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20, 20, 150, 100);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gobj.DrawEllipse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50, 40, 60, 60);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gobj.FillEllipse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Brushes.Green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180, 40, 100, 60);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429000"/>
            <a:ext cx="321471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5400000">
            <a:off x="4250529" y="3536157"/>
            <a:ext cx="1143008" cy="714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16200000" flipH="1">
            <a:off x="1142976" y="2643182"/>
            <a:ext cx="1857388" cy="1143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rot="5400000">
            <a:off x="2536017" y="3321843"/>
            <a:ext cx="1571636" cy="714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71472" y="1428736"/>
            <a:ext cx="7993063" cy="103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Graphics.DrawArc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起点坐标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终点坐标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起始角度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仰角参数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其中最后两个参数是弧线的起始角度和仰角参数。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500042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11.3.5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绘制弧线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11.5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设计一个窗体，说明弧线方法的使用。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0645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Form5_Paint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{ 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gobj.DrawArc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30, 30, 140, 70, 30, 180);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gobj.DrawArc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Pens.Black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50, 40, 140, 70, 60, 270);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14686"/>
            <a:ext cx="264320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1107257" y="2893215"/>
            <a:ext cx="1500198" cy="7143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>
            <a:off x="3321835" y="3178967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064500" cy="372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饼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形有空心图形和填充图形之分。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绘制空心饼形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Graphics.DrawPie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Rectangle,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起始角度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仰角参数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其中，若“仰角参数”大于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360°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或小于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-360°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，则将其分别视为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360°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-360°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绘制填充饼形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Graphics.FillPie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Rectangle,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起始角度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仰角参数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428604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11.3.6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绘制饼形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11.6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设计一个窗体，说明饼形方法的使用。 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0645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Form6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Form6_Paint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Rectangle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=new Rectangle(20, 20, 100, 70);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Rectangle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rec2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=new Rectangle(130, 30, 140, 70);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gobj.DrawPie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rec1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20, 180);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gobj.FillPie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Brushes.Blue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rec2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30, 180);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71876"/>
            <a:ext cx="285752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1071538" y="3357562"/>
            <a:ext cx="114300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>
            <a:off x="3178959" y="3679033"/>
            <a:ext cx="928694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21625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这种在屏幕上进行绘制的操作称为“绘画”。窗体和控件都有一个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每当需要重新绘制窗体和控件（例如，首次显示窗体或窗体由另一个窗口覆盖）时就会发生该事件。用户所编写的用于显示图形的任何代码通常都包含在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事件处理程序中。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135938" cy="441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Graphics.DrawCurve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Pen,Point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[],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offset,numberofsegments,tension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34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为点数组，必须包含至少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个点。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offset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参数数组中的第一个元素到曲线中起始点的偏移量，如果从第一个点开始画，则偏移量为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，如果从第二个点开始画，则偏移量为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，以此类推。    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numberOfSegments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表示起始点之后要包含在曲线中的段数。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tension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表示该值指定曲线的张力，大于或等于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0.0F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的值，用来指定曲线的拉紧程度，值越大，拉紧程度越大，当值为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时，则此方法绘制直线段以连接这些点。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428604"/>
            <a:ext cx="471490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11.3.7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绘制非闭合曲线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11.7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设计一个窗体，说明非闭合曲线方法的使用。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428596" y="1000108"/>
            <a:ext cx="7991475" cy="31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Form7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Form7_Paint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{new Point(30, 30), new Point(50, 50),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Point(80, 90), new Point(70, 60),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Point(130, 50), new Point(150, 10)};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gobj.DrawCurve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parray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0, 5,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0.2f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071942"/>
            <a:ext cx="242889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5400000">
            <a:off x="2393141" y="4321975"/>
            <a:ext cx="107157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71472" y="1285860"/>
            <a:ext cx="8064500" cy="214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闭合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曲线有空心图形和填充图形之分。</a:t>
            </a:r>
            <a:endParaRPr lang="zh-CN" altLang="en-US" b="0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绘制空心闭合曲线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Graphics.DrawClosedCurve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Point[]);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表示点的数组，其中必须包含至少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428604"/>
            <a:ext cx="407196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11.3.8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绘制闭合曲线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920037" cy="135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绘制填充闭合曲线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Graphics.FillClosedCurve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(Brush, point[]);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96875" y="260350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11.8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设计一个窗体，说明闭合曲线方法的使用。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3534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Form8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Form8_Paint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{new Point(20, 20), new Point(50, 50),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Point(80, 90), new Point(70, 60),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Point(110, 50), new Point(100, 10)};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Point[]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parray2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{new Point(140, 20), new Point(170, 50),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Point(200, 90), new Point(190, 60),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Point(230, 50), new Point(220, 10)};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gobj.DrawClosedCurve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parray1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gobj.FillClosedCurve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Brushes.Blue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parray2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357694"/>
            <a:ext cx="278608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1178695" y="3964785"/>
            <a:ext cx="928694" cy="7143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5400000">
            <a:off x="4071934" y="4214818"/>
            <a:ext cx="785818" cy="642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7848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Bezier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Curve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贝济埃曲线是一种用数学方法生成的能显示非一致曲线的线。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Graphics.DrawBezier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(Pen,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point1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point2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point3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point4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point2p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结构或者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结构对象，分别表示曲线的起始点、第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个控制点、第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个控制点和曲线的结束点。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500042"/>
            <a:ext cx="400052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11.3.9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绘制贝济埃曲线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11.9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设计一个窗体，说明贝济埃曲线方法的使用。 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064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Form9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Form9_Paint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Point(30, 30);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Point(50, 50);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p3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Point(80, 90);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p4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Point(130, 30);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gobj.DrawBezier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Pens.Red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p3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p4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00504"/>
            <a:ext cx="23574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rot="16200000" flipH="1">
            <a:off x="2178827" y="4179099"/>
            <a:ext cx="1071570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785786" y="2071678"/>
            <a:ext cx="820896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画笔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是用来画线的基本对象，同时通过画笔在窗体上绘制各种颜色的图形。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在绘图之前首先需要创建一个画笔，语法格式如下：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画笔名称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画笔名称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Pen(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颜色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宽度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画笔名称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Pen(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颜色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宽度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918" y="428604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11.4  </a:t>
            </a:r>
            <a:r>
              <a:rPr lang="zh-CN" alt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创建画图工具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314327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11.4.1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创建画笔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97" name="Group 113"/>
          <p:cNvGraphicFramePr>
            <a:graphicFrameLocks noGrp="1"/>
          </p:cNvGraphicFramePr>
          <p:nvPr/>
        </p:nvGraphicFramePr>
        <p:xfrm>
          <a:off x="468313" y="268288"/>
          <a:ext cx="7920037" cy="6492240"/>
        </p:xfrm>
        <a:graphic>
          <a:graphicData uri="http://schemas.openxmlformats.org/drawingml/2006/table">
            <a:tbl>
              <a:tblPr/>
              <a:tblGrid>
                <a:gridCol w="2270125"/>
                <a:gridCol w="564991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属性名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Color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Brush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Brush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，用于确定此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Pen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的属性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DashStyle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设置虚线样式。取值如下：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Custom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：指定用户定义的自定义划线段样式。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Dash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：指定由划线段组成的直线。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DashDot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：指定由重复的划线点图案构成的直线。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DashDotDot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：指定由重复的划线点点图案构成的直线。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Dot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：指定由点构成的直线。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Solid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：指定实线。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EndCap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设置直线终点使用的线帽样式。取值如下：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AnchorMask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：指定用于检查线帽是否为锚头帽的掩码。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ArrowAnchor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：指定箭头状锚头帽。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Custom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：指定自定义线帽。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DiamondAnchor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：指定菱形锚头帽。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Flat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：指定平线帽。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NoAnchor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：指定没有锚。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Round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：指定圆线帽。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RoundAnchor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：指定圆锚头帽。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Square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：指定方线帽。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SquareAnchor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：指定方锚头帽。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Triangle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：指定三角线帽。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StartCap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设置直线起点使用的线帽样式，其取值与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EndCap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相同。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PenType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获取直线样式。取值如下：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HatchFill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：指定阴影填充。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LinearGradient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：指定线性渐变填充。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PathGradient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：指定路径渐变填充。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SolidColor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：指定实填充。 </a:t>
                      </a:r>
                    </a:p>
                    <a:p>
                      <a:pPr marL="0" marR="0" lvl="0" indent="2698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TextureFill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：指定位图纹理填充。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Transform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获取或设置此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Pen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的几何变换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设置线的宽度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11.10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设计一个窗体，说明画笔的使用方法。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135937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，不放置任何控件，在其上设计如下事件过程：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Form10_Paint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  	    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对象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redPen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Pen(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Color.Red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       	    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对象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redPen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Pen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bluePen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Pen(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Color.Blue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8);     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对象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bluePen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Pen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greenPen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Pen(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Color.Green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3);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Pen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对象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greenPen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Point(40, 30);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Point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Point(150, 30);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redPen.DashStyle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System.Drawing.Drawing2D.DashStyle.Dash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设置直线样式为虚线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04137" cy="49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）颜色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颜色是绘图功能中非常重要的一部分，在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中颜色用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Color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Color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列举来表示。在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Color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结构中颜色由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个整数值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Green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Blue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Alpha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表示。其中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Green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Blue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可简写成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，表示颜色的红、绿、蓝三原色；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Alpha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表示不透明度。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可以通过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Color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FromArgb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方法来设置和获取颜色。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FromArgb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方法使用的语法格式如下：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Color.FromArgb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([A,]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R,G,B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6042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redPen.Width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5;                           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设置直线宽度</a:t>
            </a:r>
          </a:p>
          <a:p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redPen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20, 20, 20, 150);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bluePen.StartCap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System.Drawing.Drawing2D.LineCap.RoundAnchor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设置直线起点样式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bluePen.EndCap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System.Drawing.Drawing2D.LineCap.ArrowAnchor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 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设置直线终点样式</a:t>
            </a:r>
          </a:p>
          <a:p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bluePen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p2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gobj.DrawLine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greenPen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40, 50, 150, 150);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271464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 bwMode="auto">
          <a:xfrm rot="5400000">
            <a:off x="3464711" y="3250405"/>
            <a:ext cx="2000264" cy="1357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16200000" flipH="1">
            <a:off x="107125" y="2107397"/>
            <a:ext cx="3143272" cy="1071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rot="5400000">
            <a:off x="2464579" y="3107529"/>
            <a:ext cx="107157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1359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GDI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提供了几种不同形式的画刷，如实心笔刷（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、纹理笔刷（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TextureBrush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、阴影笔刷（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和渐变笔刷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LinearGradientBrush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实心笔刷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笔刷名称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笔刷颜色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例如定义一个颜色为红色的实心笔刷：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redBrush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Color.Red</a:t>
            </a:r>
            <a:r>
              <a:rPr lang="en-US" altLang="zh-CN" sz="2000" dirty="0" smtClean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  <a:endParaRPr lang="en-US" altLang="zh-CN" sz="2000" dirty="0">
              <a:solidFill>
                <a:schemeClr val="hlink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11.4.2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创建笔刷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317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阴影笔刷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HatchBrush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笔刷是一种复杂的画刷，它通过绘制一种样式来填充区域，作用是在某一种图案来填充图形，创建方法如下：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笔刷名称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HatchStyle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_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                 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ForegroundColor,BackgroundColor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166915" name="AutoShape 3"/>
          <p:cNvSpPr>
            <a:spLocks/>
          </p:cNvSpPr>
          <p:nvPr/>
        </p:nvSpPr>
        <p:spPr bwMode="auto">
          <a:xfrm>
            <a:off x="2357422" y="3786190"/>
            <a:ext cx="3529012" cy="401637"/>
          </a:xfrm>
          <a:prstGeom prst="borderCallout1">
            <a:avLst>
              <a:gd name="adj1" fmla="val 28458"/>
              <a:gd name="adj2" fmla="val 102157"/>
              <a:gd name="adj3" fmla="val -177866"/>
              <a:gd name="adj4" fmla="val 110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指出</a:t>
            </a:r>
            <a:r>
              <a:rPr lang="en-US" altLang="zh-CN" sz="1800" dirty="0" err="1">
                <a:ea typeface="楷体" pitchFamily="49" charset="-122"/>
                <a:cs typeface="Times New Roman" pitchFamily="18" charset="0"/>
              </a:rPr>
              <a:t>HatchBrush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对象的阴影样式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11.11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设计一个窗体，说明画笔的使用方法。 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6238" y="476250"/>
            <a:ext cx="844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842486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Form11_Paint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myBrush1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Color.Red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 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声明实心画笔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myBrush2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HatchStyle.Vertical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Color.Blue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Color.Green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Pen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blackPen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Pen(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Color.Black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3);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gobj.FillRectangle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myBrush1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20, 20, 100, 100); 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绘制并填充矩形</a:t>
            </a:r>
          </a:p>
          <a:p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gobj.DrawRectangle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blackPen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20, 20, 100, 100);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             //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绘制绿色背景色蓝色垂直阴影线矩形</a:t>
            </a:r>
          </a:p>
          <a:p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gobj.FillRectangle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myBrush2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150, 20, 100, 100);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500570"/>
            <a:ext cx="257176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 bwMode="auto">
          <a:xfrm rot="16200000" flipH="1">
            <a:off x="1000100" y="3857628"/>
            <a:ext cx="1357322" cy="642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rot="5400000">
            <a:off x="3500430" y="4214818"/>
            <a:ext cx="857256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9930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Font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类定义了文字的格式，如字体、大小和样式等。创建字体对象的一般语法格式如下：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字体对象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Font(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字体名称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字体大小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字体样式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其中，“字体样式”为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FontStyle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枚举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类型。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例如，以下语句创建一个字体为“宋体”，大小为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，样式为粗体的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 f = new Font("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宋体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", 20,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FontStyle.Bold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428604"/>
            <a:ext cx="321471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11.4.3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创建字体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9200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11.5</a:t>
            </a:r>
            <a:r>
              <a:rPr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　绘制文本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208963" cy="49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对象提供了文字设置的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DrawString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Graphics.DrawString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字符串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Font,Brush,Point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字体格式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Graphics.DrawString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(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字符串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Font,Brush,Rectangle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字体格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式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其中，各参数的说明如下：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）“字符串”指出要绘制的字符串，也就是要输出的文本。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Font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为创建的字体对象，用来指出字符串的文本格式。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Brush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为创建的笔刷对象，它确定所绘制文本的颜色和纹理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 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2089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Point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结构或者为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PointF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结构的点，这个点表示绘制文本的起始位置，它指定所绘制文本的左上角。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表示由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Rectangle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结构指定的矩形，矩形左上角的坐标为文本的起始位置，文本在矩形的范围内输出。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）“字体格式”是一个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StringFormat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对象，用于指定应用于所绘制文本的格式化属性，如行距和对齐方式等。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11.12</a:t>
            </a:r>
            <a:r>
              <a:rPr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设计一个窗体，说明绘制文字的使用方法。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39750" y="1025525"/>
            <a:ext cx="813593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事件过程：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Form12_Paint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{    Graphics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StringFormat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sf1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StringFormat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StringFormat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sf2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StringFormat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Font f = new Font("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隶书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", 20,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FontStyle.Bold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bobj1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HatchStyle.Vertical,Color.Blue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Color.Green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bobj2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SolidBrush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Color.Red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sf1.Alignment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StringAlignment.Far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sf2.FormatFlags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StringFormatFlags.DirectionVertical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gobj.DrawString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中华人民共和国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", f,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bobj1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220, 15,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sf1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gobj.DrawString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北京奥运会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", f,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bobj2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, 100, 50,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sf2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642918"/>
            <a:ext cx="250033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3282" y="3048000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642910" y="1071546"/>
            <a:ext cx="7777162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GDI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Windows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 Device Interface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（图形设备接口）。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GDI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是一个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2D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（二维）图形库，通过它可以创建图形、绘制文本以及将图形图像作为对象来操作。 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357290" y="3357562"/>
          <a:ext cx="6337300" cy="1058863"/>
        </p:xfrm>
        <a:graphic>
          <a:graphicData uri="http://schemas.openxmlformats.org/presentationml/2006/ole">
            <p:oleObj spid="_x0000_s132099" name="图片" r:id="rId3" imgW="4386671" imgH="732136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428604"/>
            <a:ext cx="35719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11.1.2 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什么是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GDI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48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类封装一个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GDI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绘图图面，无法继承此类。该类提供了对象绘制到显示设备的方法，且与特定的设备上下文关联。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也就是说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类是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GDI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的核心类，它包含许多绘制操作方法和图像操作方法，所有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C#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的图形绘制都是通过它提供的方法进行的。例如，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DrawLine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方法就是绘制一条连接由坐标对指定的两个点的线条。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428604"/>
            <a:ext cx="35719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11.1.3 Graphics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857224" y="1500174"/>
            <a:ext cx="7777163" cy="38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在绘图之前，必须在指定的窗体上创建一个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对象，即建立一块画布，只有创建了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对象，才可以调用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类的方法画图。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但是，不能直接建立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类的对象，例如，以下语句是错误的：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Graphics 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对象名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= new Graphics();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7422" y="50004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11.2 </a:t>
            </a:r>
            <a:r>
              <a:rPr lang="zh-CN" altLang="en-US" sz="32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绘图的基本步骤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 descr="http://img1.imgtn.bdimg.com/it/u=2306257476,247368382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4480" y="500042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对象：一块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画布</a:t>
            </a:r>
            <a:endParaRPr lang="zh-CN" altLang="en-US" dirty="0"/>
          </a:p>
        </p:txBody>
      </p:sp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4143404" cy="418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848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）调用窗体</a:t>
            </a:r>
            <a:r>
              <a:rPr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CreateGraphics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方法来建立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Graphics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通过当前窗体的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CreateGraphics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方法，把当前窗体的画笔、字体和颜色作为默认值，获取对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Grpahics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对象的引用。例如，在窗体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Form1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Paint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事件（该事件是在绘制窗体时发生）中编写如下代码：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private void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Form1_Paint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(object sender, 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PaintEventArgs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{	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Graphics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000" dirty="0" err="1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this.CreateGraphics</a:t>
            </a:r>
            <a:r>
              <a:rPr lang="en-US" altLang="zh-CN" sz="20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调用</a:t>
            </a:r>
            <a:r>
              <a:rPr lang="en-US" altLang="zh-CN" sz="2000" dirty="0" err="1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gobj</a:t>
            </a: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的方法画图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195</TotalTime>
  <Words>2599</Words>
  <Application>Microsoft Office PowerPoint</Application>
  <PresentationFormat>全屏显示(4:3)</PresentationFormat>
  <Paragraphs>332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Edge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108</cp:revision>
  <dcterms:created xsi:type="dcterms:W3CDTF">2009-07-07T03:19:41Z</dcterms:created>
  <dcterms:modified xsi:type="dcterms:W3CDTF">2015-04-08T01:20:08Z</dcterms:modified>
</cp:coreProperties>
</file>