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26" r:id="rId2"/>
    <p:sldId id="258" r:id="rId3"/>
    <p:sldId id="327" r:id="rId4"/>
    <p:sldId id="328" r:id="rId5"/>
    <p:sldId id="329" r:id="rId6"/>
    <p:sldId id="345" r:id="rId7"/>
    <p:sldId id="330" r:id="rId8"/>
    <p:sldId id="346" r:id="rId9"/>
    <p:sldId id="331" r:id="rId10"/>
    <p:sldId id="333" r:id="rId11"/>
    <p:sldId id="365" r:id="rId12"/>
    <p:sldId id="334" r:id="rId13"/>
    <p:sldId id="335" r:id="rId14"/>
    <p:sldId id="347" r:id="rId15"/>
    <p:sldId id="348" r:id="rId16"/>
    <p:sldId id="336" r:id="rId17"/>
    <p:sldId id="337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38" r:id="rId29"/>
    <p:sldId id="359" r:id="rId30"/>
    <p:sldId id="339" r:id="rId31"/>
    <p:sldId id="340" r:id="rId32"/>
    <p:sldId id="360" r:id="rId33"/>
    <p:sldId id="341" r:id="rId34"/>
    <p:sldId id="342" r:id="rId35"/>
    <p:sldId id="343" r:id="rId36"/>
    <p:sldId id="361" r:id="rId37"/>
    <p:sldId id="362" r:id="rId38"/>
    <p:sldId id="363" r:id="rId39"/>
    <p:sldId id="344" r:id="rId40"/>
    <p:sldId id="36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45C5F2-E450-4367-B5F7-D7125831E1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5F71F-8856-4476-9896-0B59F643CC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8143D-7E5C-43DF-8A2A-334A7B3369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9A99D-0339-4637-973B-BE8CDED2B0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65B83-9629-4201-8CC3-C6B5CFB0C9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97BD9-D3C5-409A-9785-2E54BF52DA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69B-5894-4710-9AAF-E3A08C19DF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528B-7A2B-4220-844B-06CA545D4D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A5C07-6BB3-40DD-8901-495D31AD21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8E4BC-29A2-45F0-825E-C271AACB8E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64992-F3F8-4B23-BDF9-FFB6726EAF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fld id="{04AF0DE7-03B7-4B32-BDE4-95C4736BDC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857225" y="908050"/>
            <a:ext cx="74295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第</a:t>
            </a:r>
            <a:r>
              <a:rPr lang="en-US" altLang="zh-CN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13</a:t>
            </a:r>
            <a:r>
              <a:rPr lang="zh-CN" altLang="en-US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章</a:t>
            </a: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　错误调试和异常处理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268538" y="1916113"/>
            <a:ext cx="4608512" cy="227972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lIns="0" tIns="190800" bIns="36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13.1 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错误分类 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13.2 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程序调试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13.3 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920038" cy="33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断点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是在程序中设置的一个位置，程序执行到些位置时中断（或暂停）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断点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的作用是在调试程序时，当程序执行到断点的语句时会暂停程序的运行，供程序员检查这一位置上程序元素的运行情况，这样有助于定位产生错误输出或出错的代码段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    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13.2.2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设置断点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9200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设置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和取消断点的方法如下：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方法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用鼠标右键单击某代码行，从出现的快捷菜单中选择“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断点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断点”命令（设置断点）或者“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断点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断点”命令（取消断点）。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方法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将光标移至需要设置断点的语句处，然后按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F9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键。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571504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35321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13.2.3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调试过程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071546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开始调试过程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设置断点后，从“调试”菜单中选择“启动调试”、“逐语句”或“逐过程”命令，或者在代码编辑窗口中，单击鼠标右键，然后从快捷菜单中选择“运行到光标处”命令，即开始调试过程。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如果选择“启动调试”命令（或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F5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键），则应用程序启动并一直执行到断点。可以在任何时刻中断执行以检查值或检查程序状态。例如，在设置图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3.4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的断点后，选择“调试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启动调试”命令，程序执行到断点，如图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14554"/>
            <a:ext cx="471490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查看调试信息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857232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在程序调试的中断状态下，可以通过多种窗口观察变量的值。</a:t>
            </a:r>
          </a:p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①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智能感知窗口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。将鼠标放在希望观察的执行过语句的变量上，调试器会通过智能感知窗口自动显示执行到断点时该变量的值。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14752"/>
            <a:ext cx="314327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000372"/>
            <a:ext cx="335758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 bwMode="auto">
          <a:xfrm>
            <a:off x="4143372" y="4000504"/>
            <a:ext cx="500066" cy="57150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②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即时窗口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。此时选择“调试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窗口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即时”命令，出现即时窗口。可以输入“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变量或表达式”来显示变量或表达式的值。如图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13.8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278608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36590" y="474665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③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局部变量窗口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。此时选择“调试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窗口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局部变量”命令，出现局部变量窗口，它自动显示当前过程中所有的变量值，如图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13.9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0096" y="1857364"/>
            <a:ext cx="42862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359142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④ 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快速监视窗口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。此时在某个对象上或空白处单击鼠标右键，从弹出的快捷菜单中选择“快速监视”命令，出现快速监视窗口，它用于显示用户在“表达式”文本框中输入的表达式的值，如图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928802"/>
            <a:ext cx="32147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492919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在程序开始调试过程后，每次处于中断状态时，用户通过上述窗口观察变量或表达式的值，然后按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F5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继续，从而跟踪变量或表达式的变化过程，最终找出程序出错的原因。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13.1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创建一个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窗体应用程序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proj13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项目，其中有一个窗体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Form1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，它的功能是求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之间的所有素数，它的设计界面如图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所示。有一个文本框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textBox1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（其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MultiLine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属性设置为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）和一个命令按钮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button1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。该窗体上有如下事件过程：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928934"/>
            <a:ext cx="307183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042988" y="260350"/>
            <a:ext cx="6842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13.1  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错误分类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68313" y="765175"/>
            <a:ext cx="828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语法错误</a:t>
            </a:r>
          </a:p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语法错误也称为编译错误，是由于不正确地编写代码而产生的。如果错误地输入了关键字（例如，将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简写为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）、遗漏了某些必须的语句成分等，那么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在编译应用程序时就会检测到这些错误，并提示相应的错误信息。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86058"/>
            <a:ext cx="457203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9296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button1_Click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e)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, j;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flag;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string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mystr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=“”;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for (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10;i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20;i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++)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{      flag = true;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nb-NO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for (j = 3;j&lt;=Math.Sqrt(i);j++)</a:t>
            </a:r>
            <a:endParaRPr lang="zh-CN" altLang="en-US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nb-NO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i%j</a:t>
            </a:r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== 0)</a:t>
            </a:r>
            <a:endParaRPr lang="zh-CN" altLang="en-US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          {	  flag = false;</a:t>
            </a:r>
            <a:endParaRPr lang="zh-CN" altLang="en-US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	  break;</a:t>
            </a:r>
            <a:endParaRPr lang="zh-CN" altLang="en-US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          }</a:t>
            </a:r>
            <a:endParaRPr lang="zh-CN" altLang="en-US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nb-NO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if (flag == true) mystr = mystr + i.ToString() + " ";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nb-NO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nb-NO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textBox1.Text = mystr;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nb-NO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执行本窗体，单击“求</a:t>
            </a:r>
            <a:r>
              <a:rPr lang="nb-NO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到</a:t>
            </a:r>
            <a:r>
              <a:rPr lang="nb-NO" dirty="0" smtClean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的素数”命令按钮，结果如图</a:t>
            </a:r>
            <a:r>
              <a:rPr lang="nb-NO" dirty="0" smtClean="0">
                <a:ea typeface="楷体" pitchFamily="49" charset="-122"/>
                <a:cs typeface="Times New Roman" pitchFamily="18" charset="0"/>
              </a:rPr>
              <a:t>13.12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所示。从中看到结果是错误的，因为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均不是素数。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33575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打开代码编辑窗口，将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button1_Click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事件过程中的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行设置为断点，如图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所示。然后按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F5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键或单击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启动本窗体，单击“求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的素数”命令按钮，程序执行在所设置的断点处中断，并进入中断状态，如图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50006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此时查看变量的值并查找出错原因：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①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智能感知窗口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。将鼠标放在断点行的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变量上，智能感知窗口显示的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变量的值，如图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所示。也可以查看此时变量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的值（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j=4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786058"/>
            <a:ext cx="442915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②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即时窗口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。在即时窗口中输入“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?flag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”后按回车键，显示其值为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，再输入“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?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”后按回车键，显示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的值为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，最后输入“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?j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”后按回车键，显示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的值为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328614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③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局部变量窗口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。此时局部变量窗口如图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13.16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46434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④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快速监视窗口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。此时快速监视窗口如图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13.17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所示。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385765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从上看到，当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j=3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 % j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不为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，从而得出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为素数的结论。实际上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为偶数，所有的偶数都不是素数，如果将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j=3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的判断改为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j=2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，则不可能得到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为素数的错误结论。上述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种调试方法都可以找到错误的原因，只需将：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2428868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 (j=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3;j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Math.Sqrt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);j++)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改为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for (j=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2;j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Math.Sqrt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);j++)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84213" y="188913"/>
            <a:ext cx="7704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13.3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　异常处理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71472" y="1142984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13.3.1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异常概述</a:t>
            </a:r>
            <a:endParaRPr lang="zh-CN" altLang="en-US" sz="2800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8001056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异常是指在程序执行期间发生的错误或意外情况，例如整数除零错误或内存不足警告时，就会产生一个异常。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如果给定异常没有异常处理程序，则程序将停止执行，并显示一条错误信息，因此对程序中的异常处理是非常重要的，一般情况下，在一个比较完整的程序中要尽可能考虑可能出现的各种异常，这样当发生异常时，控制流将立即跳转到关联的异常处理程序（如果存在）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410210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13.3.2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异常处理语句</a:t>
            </a:r>
            <a:endParaRPr lang="zh-CN" altLang="en-US" sz="2800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71472" y="1071546"/>
            <a:ext cx="813593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语句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try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可能产生异常的程序代码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catch(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异常类型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异常类对象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处理异常类型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的异常控制代码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　　</a:t>
            </a:r>
            <a:endParaRPr lang="zh-CN" altLang="en-US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catch(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异常类型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异常类对象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n)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处理异常类型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的异常控制代码</a:t>
            </a:r>
          </a:p>
          <a:p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39750" y="285728"/>
            <a:ext cx="828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代码加行号：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选择“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工具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选项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”命令，在出现的“选项”对话框中选择“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文本编辑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器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|C#|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常规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”选项，出现如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13.2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所示的对话框。例如，勾选“行号”则在代码的每一行前显示该行的行号，还可以通过选择“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C#”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中其他项来设置较复杂的编辑功能。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6215106" cy="405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857620" y="4714884"/>
            <a:ext cx="1357322" cy="71438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13.2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创建一个控制台应用程序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Proj12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项目，通过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语句捕捉整数除零错误。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611188" y="1141413"/>
            <a:ext cx="820896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proj13_2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class Program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{     static void Main(string[]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{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x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5,y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0;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		        	//try...catch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语句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 x = x/y;            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引发除零错误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catch (Exception err)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捕捉该错误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("{0}",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err.Message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  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显示错误信息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	}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}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051050" y="5445125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：尝试除以零。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280400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语句相比，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catch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语句增加了一个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块，其作用是不管是否发生异常，即使没有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块，都将执行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块中的语句，也就是说，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块始终会执行，而与是否引发异常或者是否找到与异常类型匹配的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块无关。其余与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try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  <a:sym typeface="Symbol" pitchFamily="18" charset="2"/>
              </a:rPr>
              <a:t>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语句相同。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块通常用来释放资源，而不用等待由运行库中的垃圾回收器来终结对象。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归纳起来，在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try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块的代码出现异常后，其处理过程的顺序如下：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500174"/>
            <a:ext cx="7715304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try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块在发生异常的地方中断程序的执行。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如果有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块，就检查该块是否与已发生的异常类型匹配。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如果有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块，但它与已发生的异常类型不匹配，就检查是否有其他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如果有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块与已发生的异常类型匹配，就执行它包含的代码，再执行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块（如果有）。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如果所有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块都与已发生的异常类型不匹配，就执行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块（如果有）。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23850" y="230188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13.3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创建一个控制台应用程序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Proj12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-3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项目，说明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块的作用。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77771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proj13_3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class Program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{    static void Main(string[]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{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s = 10,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[] a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[5] { 1, 2, 3, 0, 4 };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try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{    for 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0;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&lt;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a.Length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	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Console.Write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("{0} ", s / a[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catch (Exception err)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("{0}",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err.Message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</a:t>
            </a:r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执行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finally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块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	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运行结果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30003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8142315" cy="539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throw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语句</a:t>
            </a:r>
          </a:p>
          <a:p>
            <a:pPr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throw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语句有两种使用方式：</a:t>
            </a:r>
          </a:p>
          <a:p>
            <a:pPr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）直接抛出异常；</a:t>
            </a:r>
          </a:p>
          <a:p>
            <a:pPr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）在出现异常时，通过含有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块对其进行处理并使用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throw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语句重新把这个异常抛出并让调用这个方法的程序进行捕捉和处理。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throw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语句的使用语法格式如下：</a:t>
            </a:r>
          </a:p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throw [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ts val="35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其中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“表达式”类型必须是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System.Exception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或从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System.Exception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派生的类的类型。</a:t>
            </a:r>
          </a:p>
          <a:p>
            <a:pPr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throw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语句也可以不带“表达式”，此时只能用在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块中，在这种情况下，它重新抛出当前正在由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块处理的异常。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13.4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创建一个控制台应用程序</a:t>
            </a:r>
            <a:r>
              <a:rPr lang="en-US" dirty="0" err="1" smtClean="0">
                <a:ea typeface="楷体" pitchFamily="49" charset="-122"/>
                <a:cs typeface="Times New Roman" pitchFamily="18" charset="0"/>
              </a:rPr>
              <a:t>proj13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-5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项目，说明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throw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语句的作用。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81439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using System;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using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System.Collections.Generic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using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System.Text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namespace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proj13_5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{      class Program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 {	static void fun()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x =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5,y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= 0;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try				//try...catch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语句</a:t>
            </a: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{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dirty="0" smtClean="0">
                <a:ea typeface="楷体" pitchFamily="49" charset="-122"/>
                <a:cs typeface="Times New Roman" pitchFamily="18" charset="0"/>
              </a:rPr>
              <a:t>x = x/y;			//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引发除零错误</a:t>
            </a: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catch (Exception err) 	//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捕捉该错误</a:t>
            </a: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{    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("fun:{0}",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err.Message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throw;			//</a:t>
            </a:r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重新抛出异常</a:t>
            </a: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static void Main(string[]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{      try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{	fun(); 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catch (Exception err) 	//</a:t>
            </a:r>
            <a:r>
              <a:rPr lang="zh-CN" alt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捕捉该错误</a:t>
            </a: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        {	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Console.WriteLine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("Main:{0}", </a:t>
            </a:r>
            <a:r>
              <a:rPr lang="en-US" sz="2000" dirty="0" err="1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err.Message</a:t>
            </a: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);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dirty="0" smtClean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66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运行结果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314327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00034" y="1214422"/>
            <a:ext cx="8064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的常用异常类均包含在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Syatem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命名空间中，主要有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00100" y="1785926"/>
            <a:ext cx="7489825" cy="234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Exception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：所有异常类的基类。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DivideByZeroException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：当试图用整数类型数据除以零时抛出。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OutOfMemoryException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：当试图用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new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来分配内存而失败时抛出。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41434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13.3.3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常用的异常类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13593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项目运行期间，当一个语句试图执行一个不能执行的操作时，就会发生运行错误。例如，数据溢出、数组下标越界等。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  例如，有一个窗体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myForm1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上包含以下事件过程：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button1_Click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	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[] a=new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[10];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	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	for 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20;i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++)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	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a[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] = 2 *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3282" y="3048000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607223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807249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逻辑错误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逻辑错误主要表现在程序执行后，没有提示任何错误信息且能够正常运行，但得到的结果与预期设想的不一致。这有可能是程序设计中出现了逻辑错误，这一类错误属算法设计错误，是最难纠正的，必须使用程序调试工具进行错误排查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从上看出，熟练使用程序调试工具是程序员的基本要求，是开发和编写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应用程序的基础。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85786" y="1214422"/>
            <a:ext cx="799147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提供了强大的程序调试功能，使用其调试环境可以有效地完成程序的调试工作，从而有助于发现运行错误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428604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13.2 </a:t>
            </a:r>
            <a:r>
              <a:rPr lang="zh-CN" alt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程序调试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85787" y="1214422"/>
            <a:ext cx="3500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“调试”工具栏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r>
              <a:rPr lang="en-US" dirty="0" smtClean="0"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“调试”菜单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28604"/>
            <a:ext cx="35719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13.2.1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　调试工具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00240"/>
            <a:ext cx="292895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27088" y="404813"/>
            <a:ext cx="27495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76176" bIns="0" anchor="ctr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（</a:t>
            </a:r>
            <a:r>
              <a:rPr lang="en-US" altLang="zh-CN" dirty="0">
                <a:solidFill>
                  <a:srgbClr val="FF3300"/>
                </a:solidFill>
              </a:rPr>
              <a:t>2</a:t>
            </a:r>
            <a:r>
              <a:rPr lang="zh-CN" altLang="en-US" dirty="0">
                <a:solidFill>
                  <a:srgbClr val="FF3300"/>
                </a:solidFill>
              </a:rPr>
              <a:t>）“调试”菜单</a:t>
            </a:r>
          </a:p>
          <a:p>
            <a:pPr eaLnBrk="0" hangingPunct="0"/>
            <a:endParaRPr lang="en-US" altLang="zh-CN" sz="18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37219" name="Picture 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268413"/>
            <a:ext cx="19589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161</TotalTime>
  <Words>1751</Words>
  <Application>Microsoft Office PowerPoint</Application>
  <PresentationFormat>全屏显示(4:3)</PresentationFormat>
  <Paragraphs>175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Edge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87</cp:revision>
  <dcterms:created xsi:type="dcterms:W3CDTF">2009-07-07T03:19:41Z</dcterms:created>
  <dcterms:modified xsi:type="dcterms:W3CDTF">2015-04-06T09:10:36Z</dcterms:modified>
</cp:coreProperties>
</file>