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7" r:id="rId2"/>
    <p:sldId id="289" r:id="rId3"/>
    <p:sldId id="326" r:id="rId4"/>
    <p:sldId id="321" r:id="rId5"/>
    <p:sldId id="325" r:id="rId6"/>
    <p:sldId id="290" r:id="rId7"/>
    <p:sldId id="342" r:id="rId8"/>
    <p:sldId id="291" r:id="rId9"/>
    <p:sldId id="343" r:id="rId10"/>
    <p:sldId id="292" r:id="rId11"/>
    <p:sldId id="344" r:id="rId12"/>
    <p:sldId id="345" r:id="rId13"/>
    <p:sldId id="293" r:id="rId14"/>
    <p:sldId id="346" r:id="rId15"/>
    <p:sldId id="294" r:id="rId16"/>
    <p:sldId id="295" r:id="rId17"/>
    <p:sldId id="296" r:id="rId18"/>
    <p:sldId id="297" r:id="rId19"/>
    <p:sldId id="298" r:id="rId20"/>
    <p:sldId id="299" r:id="rId21"/>
    <p:sldId id="300" r:id="rId22"/>
    <p:sldId id="301" r:id="rId23"/>
    <p:sldId id="302" r:id="rId24"/>
    <p:sldId id="303" r:id="rId25"/>
    <p:sldId id="304" r:id="rId26"/>
    <p:sldId id="347" r:id="rId27"/>
    <p:sldId id="348" r:id="rId28"/>
    <p:sldId id="349" r:id="rId29"/>
    <p:sldId id="350" r:id="rId30"/>
    <p:sldId id="351" r:id="rId31"/>
    <p:sldId id="305" r:id="rId32"/>
    <p:sldId id="306" r:id="rId33"/>
    <p:sldId id="327" r:id="rId34"/>
    <p:sldId id="328" r:id="rId35"/>
    <p:sldId id="329" r:id="rId36"/>
    <p:sldId id="330" r:id="rId37"/>
    <p:sldId id="340" r:id="rId38"/>
    <p:sldId id="341"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 id="391" r:id="rId91"/>
    <p:sldId id="392" r:id="rId92"/>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00FF"/>
    <a:srgbClr val="0000FF"/>
    <a:srgbClr val="CC00CC"/>
    <a:srgbClr val="336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824" y="-1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E1086A09-6743-4DBD-A79B-0D07EFF16F34}"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36C6057-978F-4499-B83E-493EB61ED10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4AEC713-8BF9-4C29-8B35-FD012BD7A9B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F6CDC3-7EB6-4F6F-A382-FF1B57C35E2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F9929C4-1777-4E08-A030-4830EBC30023}"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F3D3B5-A4CA-4FBB-8317-413FD260B25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9077D81-F8FB-474A-85EA-E380548B4061}"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8724B9D-FE09-48E3-ADE0-F5C471D3F47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5786029-E80B-4562-8E68-108E74885B28}"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767AE69-F327-44F5-959C-9EE40E93895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D343371-2464-4154-8A53-18ABE21B105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mj-lt"/>
                <a:ea typeface="+mn-ea"/>
              </a:defRPr>
            </a:lvl1pPr>
          </a:lstStyle>
          <a:p>
            <a:fld id="{2C2D9DB7-8D5B-4365-B961-23EBB4693260}"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http://i.msdn.microsoft.com/Hash/030c41d9079671d09a62d8e2c1db6973.gi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51cto.com/files/uploadimg/20090828/1520350.jp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57224" y="692150"/>
            <a:ext cx="7286675" cy="707886"/>
          </a:xfrm>
          <a:prstGeom prst="rect">
            <a:avLst/>
          </a:prstGeom>
          <a:noFill/>
          <a:ln w="9525">
            <a:noFill/>
            <a:miter lim="800000"/>
            <a:headEnd/>
            <a:tailEnd/>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spcBef>
                <a:spcPct val="50000"/>
              </a:spcBef>
            </a:pP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第</a:t>
            </a:r>
            <a:r>
              <a:rPr lang="en-US" altLang="zh-CN"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14</a:t>
            </a: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章  多线程和异步程序设计</a:t>
            </a:r>
            <a:endPar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endParaRPr>
          </a:p>
        </p:txBody>
      </p:sp>
      <p:sp>
        <p:nvSpPr>
          <p:cNvPr id="3077" name="Text Box 5"/>
          <p:cNvSpPr txBox="1">
            <a:spLocks noChangeArrowheads="1"/>
          </p:cNvSpPr>
          <p:nvPr/>
        </p:nvSpPr>
        <p:spPr bwMode="auto">
          <a:xfrm>
            <a:off x="2428860" y="2071678"/>
            <a:ext cx="4537075" cy="1848840"/>
          </a:xfrm>
          <a:prstGeom prst="rect">
            <a:avLst/>
          </a:prstGeom>
          <a:noFill/>
          <a:ln w="9525">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lIns="198000" tIns="190800" bIns="360000">
            <a:spAutoFit/>
            <a:flatTx/>
          </a:bodyPr>
          <a:lstStyle/>
          <a:p>
            <a:pPr>
              <a:lnSpc>
                <a:spcPct val="150000"/>
              </a:lnSpc>
              <a:spcBef>
                <a:spcPct val="50000"/>
              </a:spcBef>
            </a:pPr>
            <a:r>
              <a:rPr lang="en-US" altLang="zh-CN" sz="2800" dirty="0" smtClean="0">
                <a:solidFill>
                  <a:srgbClr val="FF0000"/>
                </a:solidFill>
                <a:latin typeface="黑体" pitchFamily="49" charset="-122"/>
                <a:ea typeface="黑体" pitchFamily="49" charset="-122"/>
              </a:rPr>
              <a:t>14.1  </a:t>
            </a:r>
            <a:r>
              <a:rPr lang="zh-CN" altLang="en-US" sz="2800" dirty="0" smtClean="0">
                <a:solidFill>
                  <a:srgbClr val="FF0000"/>
                </a:solidFill>
                <a:latin typeface="黑体" pitchFamily="49" charset="-122"/>
                <a:ea typeface="黑体" pitchFamily="49" charset="-122"/>
              </a:rPr>
              <a:t>多线程程序设计 </a:t>
            </a:r>
          </a:p>
          <a:p>
            <a:pPr>
              <a:lnSpc>
                <a:spcPct val="150000"/>
              </a:lnSpc>
            </a:pPr>
            <a:r>
              <a:rPr lang="en-US" sz="2800" dirty="0" smtClean="0">
                <a:solidFill>
                  <a:srgbClr val="FF0000"/>
                </a:solidFill>
                <a:latin typeface="黑体" pitchFamily="49" charset="-122"/>
                <a:ea typeface="黑体" pitchFamily="49" charset="-122"/>
              </a:rPr>
              <a:t>14.2  </a:t>
            </a:r>
            <a:r>
              <a:rPr lang="zh-CN" altLang="en-US" sz="2800" dirty="0" smtClean="0">
                <a:solidFill>
                  <a:srgbClr val="FF0000"/>
                </a:solidFill>
                <a:latin typeface="黑体" pitchFamily="49" charset="-122"/>
                <a:ea typeface="黑体" pitchFamily="49" charset="-122"/>
              </a:rPr>
              <a:t>异步程序设计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678" name="Group 110"/>
          <p:cNvGraphicFramePr>
            <a:graphicFrameLocks noGrp="1"/>
          </p:cNvGraphicFramePr>
          <p:nvPr/>
        </p:nvGraphicFramePr>
        <p:xfrm>
          <a:off x="323850" y="981075"/>
          <a:ext cx="8351838" cy="2880360"/>
        </p:xfrm>
        <a:graphic>
          <a:graphicData uri="http://schemas.openxmlformats.org/drawingml/2006/table">
            <a:tbl>
              <a:tblPr/>
              <a:tblGrid>
                <a:gridCol w="1871663"/>
                <a:gridCol w="6480175"/>
              </a:tblGrid>
              <a:tr h="268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Abort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在调用此方法的线程上引发</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ThreadAbortException</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，以开始终止此线程的过程。调用此方法通常会终止线程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Interrupt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中断处于等待、休眠或联接状态的线程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Join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阻塞调用线程，直到某个线程终止时为止。</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t.Join</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可以理解为把线程</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放到当前位置来执行</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只有</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结束以后才会执行</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t.Join</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以后的代码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Sleep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将当前线程阻塞指定的毫秒数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Start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使线程得以按计划执行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ResetAbort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取消为当前线程请求的</a:t>
                      </a:r>
                      <a:r>
                        <a:rPr lang="en-US" sz="1600" b="1" kern="100" dirty="0">
                          <a:solidFill>
                            <a:srgbClr val="0000FF"/>
                          </a:solidFill>
                          <a:latin typeface="Times New Roman" pitchFamily="18" charset="0"/>
                          <a:ea typeface="楷体" pitchFamily="49" charset="-122"/>
                          <a:cs typeface="Times New Roman" pitchFamily="18" charset="0"/>
                        </a:rPr>
                        <a:t> Abort</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5072098" cy="461665"/>
          </a:xfrm>
          <a:prstGeom prst="rect">
            <a:avLst/>
          </a:prstGeom>
          <a:noFill/>
        </p:spPr>
        <p:txBody>
          <a:bodyPr wrap="square" rtlCol="0">
            <a:spAutoFit/>
          </a:bodyPr>
          <a:lstStyle/>
          <a:p>
            <a:r>
              <a:rPr lang="zh-CN" altLang="en-US" dirty="0" smtClean="0">
                <a:latin typeface="楷体" pitchFamily="49" charset="-122"/>
                <a:ea typeface="楷体" pitchFamily="49" charset="-122"/>
              </a:rPr>
              <a:t>导致状态更改的操作</a:t>
            </a:r>
            <a:endParaRPr lang="zh-CN" altLang="en-US" dirty="0">
              <a:latin typeface="楷体" pitchFamily="49" charset="-122"/>
              <a:ea typeface="楷体" pitchFamily="49" charset="-122"/>
            </a:endParaRPr>
          </a:p>
        </p:txBody>
      </p:sp>
      <p:graphicFrame>
        <p:nvGraphicFramePr>
          <p:cNvPr id="3" name="表格 2"/>
          <p:cNvGraphicFramePr>
            <a:graphicFrameLocks noGrp="1"/>
          </p:cNvGraphicFramePr>
          <p:nvPr/>
        </p:nvGraphicFramePr>
        <p:xfrm>
          <a:off x="785786" y="1214417"/>
          <a:ext cx="8001056" cy="4191000"/>
        </p:xfrm>
        <a:graphic>
          <a:graphicData uri="http://schemas.openxmlformats.org/drawingml/2006/table">
            <a:tbl>
              <a:tblPr/>
              <a:tblGrid>
                <a:gridCol w="4000053"/>
                <a:gridCol w="4001003"/>
              </a:tblGrid>
              <a:tr h="266063">
                <a:tc>
                  <a:txBody>
                    <a:bodyPr/>
                    <a:lstStyle/>
                    <a:p>
                      <a:pPr indent="0" algn="just">
                        <a:lnSpc>
                          <a:spcPts val="30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just">
                        <a:lnSpc>
                          <a:spcPts val="30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当前线程的</a:t>
                      </a:r>
                      <a:r>
                        <a:rPr lang="en-US" sz="1600" b="1" kern="100" dirty="0" err="1">
                          <a:solidFill>
                            <a:srgbClr val="FF0000"/>
                          </a:solidFill>
                          <a:latin typeface="Times New Roman" pitchFamily="18" charset="0"/>
                          <a:ea typeface="楷体" pitchFamily="49" charset="-122"/>
                          <a:cs typeface="Times New Roman" pitchFamily="18" charset="0"/>
                        </a:rPr>
                        <a:t>ThreadState</a:t>
                      </a:r>
                      <a:r>
                        <a:rPr lang="zh-CN" sz="1600" b="1" kern="100" dirty="0">
                          <a:solidFill>
                            <a:srgbClr val="FF0000"/>
                          </a:solidFill>
                          <a:latin typeface="Times New Roman" pitchFamily="18" charset="0"/>
                          <a:ea typeface="楷体" pitchFamily="49" charset="-122"/>
                          <a:cs typeface="Times New Roman" pitchFamily="18" charset="0"/>
                        </a:rPr>
                        <a:t>状态值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4072">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在公共语言运行库中创建线程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Unstarted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线程调用</a:t>
                      </a:r>
                      <a:r>
                        <a:rPr lang="en-US" sz="1600" b="1" kern="100" dirty="0">
                          <a:solidFill>
                            <a:srgbClr val="0000FF"/>
                          </a:solidFill>
                          <a:latin typeface="Times New Roman" pitchFamily="18" charset="0"/>
                          <a:ea typeface="楷体" pitchFamily="49" charset="-122"/>
                          <a:cs typeface="Times New Roman" pitchFamily="18" charset="0"/>
                        </a:rPr>
                        <a:t>Start</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Unstarted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线程开始运行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Running</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线程调用</a:t>
                      </a:r>
                      <a:r>
                        <a:rPr lang="en-US" sz="1600" b="1" kern="100" dirty="0">
                          <a:solidFill>
                            <a:srgbClr val="0000FF"/>
                          </a:solidFill>
                          <a:latin typeface="Times New Roman" pitchFamily="18" charset="0"/>
                          <a:ea typeface="楷体" pitchFamily="49" charset="-122"/>
                          <a:cs typeface="Times New Roman" pitchFamily="18" charset="0"/>
                        </a:rPr>
                        <a:t> Sleep</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WaitSleepJoin</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线程对其他对象调用</a:t>
                      </a:r>
                      <a:r>
                        <a:rPr lang="en-US" sz="1600" b="1" kern="100" dirty="0">
                          <a:solidFill>
                            <a:srgbClr val="0000FF"/>
                          </a:solidFill>
                          <a:latin typeface="Times New Roman" pitchFamily="18" charset="0"/>
                          <a:ea typeface="楷体" pitchFamily="49" charset="-122"/>
                          <a:cs typeface="Times New Roman" pitchFamily="18" charset="0"/>
                        </a:rPr>
                        <a:t>Wait </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WaitSleepJoin</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a:solidFill>
                            <a:srgbClr val="0000FF"/>
                          </a:solidFill>
                          <a:latin typeface="Times New Roman" pitchFamily="18" charset="0"/>
                          <a:ea typeface="楷体" pitchFamily="49" charset="-122"/>
                          <a:cs typeface="Times New Roman" pitchFamily="18" charset="0"/>
                        </a:rPr>
                        <a:t>线程对其他线程调用</a:t>
                      </a:r>
                      <a:r>
                        <a:rPr lang="en-US" sz="1600" b="1" kern="100">
                          <a:solidFill>
                            <a:srgbClr val="0000FF"/>
                          </a:solidFill>
                          <a:latin typeface="Times New Roman" pitchFamily="18" charset="0"/>
                          <a:ea typeface="楷体" pitchFamily="49" charset="-122"/>
                          <a:cs typeface="Times New Roman" pitchFamily="18" charset="0"/>
                        </a:rPr>
                        <a:t>Join</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WaitSleepJoin</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a:solidFill>
                            <a:srgbClr val="0000FF"/>
                          </a:solidFill>
                          <a:latin typeface="Times New Roman" pitchFamily="18" charset="0"/>
                          <a:ea typeface="楷体" pitchFamily="49" charset="-122"/>
                          <a:cs typeface="Times New Roman" pitchFamily="18" charset="0"/>
                        </a:rPr>
                        <a:t>另一个线程调用</a:t>
                      </a:r>
                      <a:r>
                        <a:rPr lang="en-US" sz="1600" b="1" kern="100">
                          <a:solidFill>
                            <a:srgbClr val="0000FF"/>
                          </a:solidFill>
                          <a:latin typeface="Times New Roman" pitchFamily="18" charset="0"/>
                          <a:ea typeface="楷体" pitchFamily="49" charset="-122"/>
                          <a:cs typeface="Times New Roman" pitchFamily="18" charset="0"/>
                        </a:rPr>
                        <a:t>Interrupt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Running</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另一个线程调用</a:t>
                      </a:r>
                      <a:r>
                        <a:rPr lang="en-US" sz="1600" b="1" kern="100" dirty="0">
                          <a:solidFill>
                            <a:srgbClr val="0000FF"/>
                          </a:solidFill>
                          <a:latin typeface="Times New Roman" pitchFamily="18" charset="0"/>
                          <a:ea typeface="楷体" pitchFamily="49" charset="-122"/>
                          <a:cs typeface="Times New Roman" pitchFamily="18" charset="0"/>
                        </a:rPr>
                        <a:t>Abort</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dirty="0" err="1">
                          <a:solidFill>
                            <a:srgbClr val="0000FF"/>
                          </a:solidFill>
                          <a:latin typeface="Times New Roman" pitchFamily="18" charset="0"/>
                          <a:ea typeface="楷体" pitchFamily="49" charset="-122"/>
                          <a:cs typeface="Times New Roman" pitchFamily="18" charset="0"/>
                        </a:rPr>
                        <a:t>AbortRequested</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a:solidFill>
                            <a:srgbClr val="0000FF"/>
                          </a:solidFill>
                          <a:latin typeface="Times New Roman" pitchFamily="18" charset="0"/>
                          <a:ea typeface="楷体" pitchFamily="49" charset="-122"/>
                          <a:cs typeface="Times New Roman" pitchFamily="18" charset="0"/>
                        </a:rPr>
                        <a:t>线程响应</a:t>
                      </a:r>
                      <a:r>
                        <a:rPr lang="en-US" sz="1600" b="1" kern="100">
                          <a:solidFill>
                            <a:srgbClr val="0000FF"/>
                          </a:solidFill>
                          <a:latin typeface="Times New Roman" pitchFamily="18" charset="0"/>
                          <a:ea typeface="楷体" pitchFamily="49" charset="-122"/>
                          <a:cs typeface="Times New Roman" pitchFamily="18" charset="0"/>
                        </a:rPr>
                        <a:t> Abort </a:t>
                      </a:r>
                      <a:r>
                        <a:rPr lang="zh-CN" sz="1600" b="1" kern="100">
                          <a:solidFill>
                            <a:srgbClr val="0000FF"/>
                          </a:solidFill>
                          <a:latin typeface="Times New Roman" pitchFamily="18" charset="0"/>
                          <a:ea typeface="楷体" pitchFamily="49" charset="-122"/>
                          <a:cs typeface="Times New Roman" pitchFamily="18" charset="0"/>
                        </a:rPr>
                        <a:t>请求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Stopped</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2">
                <a:tc>
                  <a:txBody>
                    <a:bodyPr/>
                    <a:lstStyle/>
                    <a:p>
                      <a:pPr indent="0" algn="just">
                        <a:lnSpc>
                          <a:spcPts val="3000"/>
                        </a:lnSpc>
                        <a:spcAft>
                          <a:spcPts val="0"/>
                        </a:spcAft>
                      </a:pPr>
                      <a:r>
                        <a:rPr lang="zh-CN" sz="1600" b="1" kern="100">
                          <a:solidFill>
                            <a:srgbClr val="0000FF"/>
                          </a:solidFill>
                          <a:latin typeface="Times New Roman" pitchFamily="18" charset="0"/>
                          <a:ea typeface="楷体" pitchFamily="49" charset="-122"/>
                          <a:cs typeface="Times New Roman" pitchFamily="18" charset="0"/>
                        </a:rPr>
                        <a:t>线程被终止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Stopped</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a:srcRect/>
          <a:stretch>
            <a:fillRect/>
          </a:stretch>
        </p:blipFill>
        <p:spPr bwMode="auto">
          <a:xfrm>
            <a:off x="1643042" y="1500174"/>
            <a:ext cx="6105744" cy="3071834"/>
          </a:xfrm>
          <a:prstGeom prst="rect">
            <a:avLst/>
          </a:prstGeom>
          <a:noFill/>
          <a:ln w="9525">
            <a:noFill/>
            <a:miter lim="800000"/>
            <a:headEnd/>
            <a:tailEnd/>
          </a:ln>
          <a:effectLst/>
        </p:spPr>
      </p:pic>
      <p:sp>
        <p:nvSpPr>
          <p:cNvPr id="3" name="TextBox 2"/>
          <p:cNvSpPr txBox="1"/>
          <p:nvPr/>
        </p:nvSpPr>
        <p:spPr>
          <a:xfrm>
            <a:off x="642910" y="500042"/>
            <a:ext cx="4714908" cy="461665"/>
          </a:xfrm>
          <a:prstGeom prst="rect">
            <a:avLst/>
          </a:prstGeom>
          <a:noFill/>
        </p:spPr>
        <p:txBody>
          <a:bodyPr wrap="square" rtlCol="0">
            <a:spAutoFit/>
          </a:bodyPr>
          <a:lstStyle/>
          <a:p>
            <a:r>
              <a:rPr lang="en-US" dirty="0" smtClean="0">
                <a:ea typeface="楷体" pitchFamily="49" charset="-122"/>
                <a:cs typeface="Times New Roman" pitchFamily="18" charset="0"/>
              </a:rPr>
              <a:t>C#</a:t>
            </a:r>
            <a:r>
              <a:rPr lang="zh-CN" altLang="en-US" dirty="0" smtClean="0">
                <a:ea typeface="楷体" pitchFamily="49" charset="-122"/>
                <a:cs typeface="Times New Roman" pitchFamily="18" charset="0"/>
              </a:rPr>
              <a:t>线程状态转换图</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39750" y="476250"/>
            <a:ext cx="8135938" cy="2238241"/>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创建和启动新线程</a:t>
            </a:r>
          </a:p>
          <a:p>
            <a:pPr>
              <a:lnSpc>
                <a:spcPct val="150000"/>
              </a:lnSpc>
            </a:pPr>
            <a:r>
              <a:rPr lang="zh-CN" altLang="en-US" dirty="0">
                <a:ea typeface="楷体" pitchFamily="49" charset="-122"/>
                <a:cs typeface="Times New Roman" pitchFamily="18" charset="0"/>
              </a:rPr>
              <a:t>　　应用程序执行时，将创建新的应用程序域。当执行环境调用应用程序的入口点（</a:t>
            </a:r>
            <a:r>
              <a:rPr lang="en-US" altLang="zh-CN" dirty="0">
                <a:ea typeface="楷体" pitchFamily="49" charset="-122"/>
                <a:cs typeface="Times New Roman" pitchFamily="18" charset="0"/>
              </a:rPr>
              <a:t>Main</a:t>
            </a:r>
            <a:r>
              <a:rPr lang="zh-CN" altLang="en-US" dirty="0">
                <a:ea typeface="楷体" pitchFamily="49" charset="-122"/>
                <a:cs typeface="Times New Roman" pitchFamily="18" charset="0"/>
              </a:rPr>
              <a:t>方法）时，将创建应用程序的主线程。主线程以外的线程一般称为</a:t>
            </a:r>
            <a:r>
              <a:rPr lang="zh-CN" altLang="en-US" dirty="0">
                <a:solidFill>
                  <a:srgbClr val="FF3300"/>
                </a:solidFill>
                <a:ea typeface="楷体" pitchFamily="49" charset="-122"/>
                <a:cs typeface="Times New Roman" pitchFamily="18" charset="0"/>
              </a:rPr>
              <a:t>工作线程</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39750" y="476250"/>
            <a:ext cx="8135938" cy="5078313"/>
          </a:xfrm>
          <a:prstGeom prst="rect">
            <a:avLst/>
          </a:prstGeom>
          <a:noFill/>
          <a:ln w="9525">
            <a:noFill/>
            <a:miter lim="800000"/>
            <a:headEnd/>
            <a:tailEnd/>
          </a:ln>
          <a:effectLst/>
        </p:spPr>
        <p:txBody>
          <a:bodyPr>
            <a:spAutoFit/>
          </a:bodyPr>
          <a:lstStyle/>
          <a:p>
            <a:pPr>
              <a:lnSpc>
                <a:spcPct val="150000"/>
              </a:lnSpc>
            </a:pPr>
            <a:r>
              <a:rPr lang="en-US" altLang="zh-CN" dirty="0" smtClean="0">
                <a:ea typeface="楷体" pitchFamily="49" charset="-122"/>
                <a:cs typeface="Times New Roman" pitchFamily="18" charset="0"/>
              </a:rPr>
              <a:t>Thread</a:t>
            </a:r>
            <a:r>
              <a:rPr lang="zh-CN" altLang="en-US" dirty="0">
                <a:ea typeface="楷体" pitchFamily="49" charset="-122"/>
                <a:cs typeface="Times New Roman" pitchFamily="18" charset="0"/>
              </a:rPr>
              <a:t>类的主要构造函数如下：</a:t>
            </a:r>
          </a:p>
          <a:p>
            <a:pPr>
              <a:lnSpc>
                <a:spcPct val="150000"/>
              </a:lnSpc>
            </a:pPr>
            <a:r>
              <a:rPr lang="zh-CN" altLang="en-US" dirty="0">
                <a:ea typeface="楷体" pitchFamily="49" charset="-122"/>
                <a:cs typeface="Times New Roman" pitchFamily="18" charset="0"/>
              </a:rPr>
              <a:t>　</a:t>
            </a:r>
            <a:r>
              <a:rPr lang="zh-CN" altLang="en-US" dirty="0">
                <a:solidFill>
                  <a:srgbClr val="FF0000"/>
                </a:solidFill>
                <a:ea typeface="楷体" pitchFamily="49" charset="-122"/>
                <a:cs typeface="Times New Roman" pitchFamily="18" charset="0"/>
              </a:rPr>
              <a:t>　（</a:t>
            </a:r>
            <a:r>
              <a:rPr lang="en-US" altLang="zh-CN" dirty="0">
                <a:solidFill>
                  <a:srgbClr val="FF0000"/>
                </a:solidFill>
                <a:ea typeface="楷体" pitchFamily="49" charset="-122"/>
                <a:cs typeface="Times New Roman" pitchFamily="18" charset="0"/>
              </a:rPr>
              <a:t>1</a:t>
            </a:r>
            <a:r>
              <a:rPr lang="zh-CN" altLang="en-US" dirty="0">
                <a:solidFill>
                  <a:srgbClr val="FF0000"/>
                </a:solidFill>
                <a:ea typeface="楷体" pitchFamily="49" charset="-122"/>
                <a:cs typeface="Times New Roman" pitchFamily="18" charset="0"/>
              </a:rPr>
              <a:t>）</a:t>
            </a:r>
            <a:r>
              <a:rPr lang="en-US" altLang="zh-CN" sz="2000" dirty="0">
                <a:solidFill>
                  <a:srgbClr val="FF0000"/>
                </a:solidFill>
                <a:ea typeface="楷体" pitchFamily="49" charset="-122"/>
                <a:cs typeface="Times New Roman" pitchFamily="18" charset="0"/>
              </a:rPr>
              <a:t>public Thread(</a:t>
            </a:r>
            <a:r>
              <a:rPr lang="en-US" altLang="zh-CN" sz="2000" dirty="0" err="1">
                <a:solidFill>
                  <a:srgbClr val="FF0000"/>
                </a:solidFill>
                <a:ea typeface="楷体" pitchFamily="49" charset="-122"/>
                <a:cs typeface="Times New Roman" pitchFamily="18" charset="0"/>
              </a:rPr>
              <a:t>ThreadStart</a:t>
            </a:r>
            <a:r>
              <a:rPr lang="en-US" altLang="zh-CN" sz="2000" dirty="0">
                <a:solidFill>
                  <a:srgbClr val="FF0000"/>
                </a:solidFill>
                <a:ea typeface="楷体" pitchFamily="49" charset="-122"/>
                <a:cs typeface="Times New Roman" pitchFamily="18" charset="0"/>
              </a:rPr>
              <a:t> start)</a:t>
            </a:r>
          </a:p>
          <a:p>
            <a:pPr>
              <a:lnSpc>
                <a:spcPct val="150000"/>
              </a:lnSpc>
            </a:pPr>
            <a:r>
              <a:rPr lang="zh-CN" altLang="en-US" dirty="0">
                <a:ea typeface="楷体" pitchFamily="49" charset="-122"/>
                <a:cs typeface="Times New Roman" pitchFamily="18" charset="0"/>
              </a:rPr>
              <a:t>　　其中，参数</a:t>
            </a:r>
            <a:r>
              <a:rPr lang="en-US" altLang="zh-CN" i="1" dirty="0">
                <a:ea typeface="楷体" pitchFamily="49" charset="-122"/>
                <a:cs typeface="Times New Roman" pitchFamily="18" charset="0"/>
              </a:rPr>
              <a:t>start</a:t>
            </a:r>
            <a:r>
              <a:rPr lang="zh-CN" altLang="en-US" dirty="0">
                <a:ea typeface="楷体" pitchFamily="49" charset="-122"/>
                <a:cs typeface="Times New Roman" pitchFamily="18" charset="0"/>
              </a:rPr>
              <a:t>为</a:t>
            </a:r>
            <a:r>
              <a:rPr lang="en-US" altLang="zh-CN" dirty="0" err="1">
                <a:ea typeface="楷体" pitchFamily="49" charset="-122"/>
                <a:cs typeface="Times New Roman" pitchFamily="18" charset="0"/>
              </a:rPr>
              <a:t>ThreadStart</a:t>
            </a:r>
            <a:r>
              <a:rPr lang="zh-CN" altLang="en-US" dirty="0">
                <a:ea typeface="楷体" pitchFamily="49" charset="-122"/>
                <a:cs typeface="Times New Roman" pitchFamily="18" charset="0"/>
              </a:rPr>
              <a:t>委托，它表示此线程开始执行时要调用的方法。</a:t>
            </a:r>
          </a:p>
          <a:p>
            <a:pPr>
              <a:lnSpc>
                <a:spcPct val="150000"/>
              </a:lnSpc>
            </a:pPr>
            <a:r>
              <a:rPr lang="zh-CN" altLang="en-US" dirty="0">
                <a:ea typeface="楷体" pitchFamily="49" charset="-122"/>
                <a:cs typeface="Times New Roman" pitchFamily="18" charset="0"/>
              </a:rPr>
              <a:t>　　</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2</a:t>
            </a:r>
            <a:r>
              <a:rPr lang="zh-CN" altLang="en-US" dirty="0">
                <a:solidFill>
                  <a:srgbClr val="FF0000"/>
                </a:solidFill>
                <a:ea typeface="楷体" pitchFamily="49" charset="-122"/>
                <a:cs typeface="Times New Roman" pitchFamily="18" charset="0"/>
              </a:rPr>
              <a:t>）</a:t>
            </a:r>
            <a:r>
              <a:rPr lang="en-US" altLang="zh-CN" sz="2000" dirty="0">
                <a:solidFill>
                  <a:srgbClr val="FF0000"/>
                </a:solidFill>
                <a:ea typeface="楷体" pitchFamily="49" charset="-122"/>
                <a:cs typeface="Times New Roman" pitchFamily="18" charset="0"/>
              </a:rPr>
              <a:t>public Thread(</a:t>
            </a:r>
            <a:r>
              <a:rPr lang="en-US" altLang="zh-CN" sz="2000" dirty="0" err="1">
                <a:solidFill>
                  <a:srgbClr val="FF0000"/>
                </a:solidFill>
                <a:ea typeface="楷体" pitchFamily="49" charset="-122"/>
                <a:cs typeface="Times New Roman" pitchFamily="18" charset="0"/>
              </a:rPr>
              <a:t>ParameterizedThreadStart</a:t>
            </a:r>
            <a:r>
              <a:rPr lang="en-US" altLang="zh-CN" sz="2000" dirty="0">
                <a:solidFill>
                  <a:srgbClr val="FF0000"/>
                </a:solidFill>
                <a:ea typeface="楷体" pitchFamily="49" charset="-122"/>
                <a:cs typeface="Times New Roman" pitchFamily="18" charset="0"/>
              </a:rPr>
              <a:t> start)</a:t>
            </a:r>
          </a:p>
          <a:p>
            <a:pPr>
              <a:lnSpc>
                <a:spcPct val="150000"/>
              </a:lnSpc>
            </a:pPr>
            <a:r>
              <a:rPr lang="zh-CN" altLang="en-US" dirty="0">
                <a:ea typeface="楷体" pitchFamily="49" charset="-122"/>
                <a:cs typeface="Times New Roman" pitchFamily="18" charset="0"/>
              </a:rPr>
              <a:t>　　其中，参数</a:t>
            </a:r>
            <a:r>
              <a:rPr lang="en-US" altLang="zh-CN" dirty="0">
                <a:ea typeface="楷体" pitchFamily="49" charset="-122"/>
                <a:cs typeface="Times New Roman" pitchFamily="18" charset="0"/>
              </a:rPr>
              <a:t>start</a:t>
            </a:r>
            <a:r>
              <a:rPr lang="zh-CN" altLang="en-US" dirty="0">
                <a:ea typeface="楷体" pitchFamily="49" charset="-122"/>
                <a:cs typeface="Times New Roman" pitchFamily="18" charset="0"/>
              </a:rPr>
              <a:t>为</a:t>
            </a:r>
            <a:r>
              <a:rPr lang="en-US" altLang="zh-CN" dirty="0" err="1">
                <a:ea typeface="楷体" pitchFamily="49" charset="-122"/>
                <a:cs typeface="Times New Roman" pitchFamily="18" charset="0"/>
              </a:rPr>
              <a:t>ParameterizedThreadStart</a:t>
            </a:r>
            <a:r>
              <a:rPr lang="zh-CN" altLang="en-US" dirty="0">
                <a:ea typeface="楷体" pitchFamily="49" charset="-122"/>
                <a:cs typeface="Times New Roman" pitchFamily="18" charset="0"/>
              </a:rPr>
              <a:t>委托，表示此线程开始执行时要调用的方法。它表示初始化</a:t>
            </a:r>
            <a:r>
              <a:rPr lang="en-US" altLang="zh-CN" dirty="0">
                <a:ea typeface="楷体" pitchFamily="49" charset="-122"/>
                <a:cs typeface="Times New Roman" pitchFamily="18" charset="0"/>
              </a:rPr>
              <a:t>Thread</a:t>
            </a:r>
            <a:r>
              <a:rPr lang="zh-CN" altLang="en-US" dirty="0">
                <a:ea typeface="楷体" pitchFamily="49" charset="-122"/>
                <a:cs typeface="Times New Roman" pitchFamily="18" charset="0"/>
              </a:rPr>
              <a:t>类的新实例，并指定允许对象在线程启动时传递给线程的委托。</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539750" y="404813"/>
            <a:ext cx="8135938" cy="4278094"/>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例如，有以下类：</a:t>
            </a:r>
          </a:p>
          <a:p>
            <a:pPr>
              <a:lnSpc>
                <a:spcPct val="140000"/>
              </a:lnSpc>
            </a:pPr>
            <a:r>
              <a:rPr lang="en-US" altLang="zh-CN" sz="2000" dirty="0">
                <a:solidFill>
                  <a:srgbClr val="336600"/>
                </a:solidFill>
                <a:ea typeface="楷体" pitchFamily="49" charset="-122"/>
                <a:cs typeface="Times New Roman" pitchFamily="18" charset="0"/>
              </a:rPr>
              <a:t>class </a:t>
            </a:r>
            <a:r>
              <a:rPr lang="en-US" altLang="zh-CN" sz="2000" dirty="0" err="1">
                <a:solidFill>
                  <a:srgbClr val="FF3300"/>
                </a:solidFill>
                <a:ea typeface="楷体" pitchFamily="49" charset="-122"/>
                <a:cs typeface="Times New Roman" pitchFamily="18" charset="0"/>
              </a:rPr>
              <a:t>MyClass</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声明包含方法的类</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public void </a:t>
            </a:r>
            <a:r>
              <a:rPr lang="en-US" altLang="zh-CN" sz="2000" dirty="0" err="1">
                <a:solidFill>
                  <a:srgbClr val="336600"/>
                </a:solidFill>
                <a:ea typeface="楷体" pitchFamily="49" charset="-122"/>
                <a:cs typeface="Times New Roman" pitchFamily="18" charset="0"/>
              </a:rPr>
              <a:t>method1</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不带参数的方法</a:t>
            </a:r>
            <a:r>
              <a:rPr lang="en-US" altLang="zh-CN" sz="2000" dirty="0" err="1">
                <a:solidFill>
                  <a:srgbClr val="336600"/>
                </a:solidFill>
                <a:ea typeface="楷体" pitchFamily="49" charset="-122"/>
                <a:cs typeface="Times New Roman" pitchFamily="18" charset="0"/>
              </a:rPr>
              <a:t>method1</a:t>
            </a:r>
            <a:endParaRPr lang="en-US" altLang="zh-CN" sz="2000" dirty="0">
              <a:solidFill>
                <a:srgbClr val="336600"/>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public void </a:t>
            </a:r>
            <a:r>
              <a:rPr lang="en-US" altLang="zh-CN" sz="2000" dirty="0" err="1">
                <a:solidFill>
                  <a:srgbClr val="336600"/>
                </a:solidFill>
                <a:ea typeface="楷体" pitchFamily="49" charset="-122"/>
                <a:cs typeface="Times New Roman" pitchFamily="18" charset="0"/>
              </a:rPr>
              <a:t>method2</a:t>
            </a:r>
            <a:r>
              <a:rPr lang="en-US" altLang="zh-CN" sz="2000" dirty="0">
                <a:solidFill>
                  <a:srgbClr val="336600"/>
                </a:solidFill>
                <a:ea typeface="楷体" pitchFamily="49" charset="-122"/>
                <a:cs typeface="Times New Roman" pitchFamily="18" charset="0"/>
              </a:rPr>
              <a:t>(object data)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带参数的方法</a:t>
            </a:r>
            <a:r>
              <a:rPr lang="en-US" altLang="zh-CN" sz="2000" dirty="0" err="1">
                <a:solidFill>
                  <a:srgbClr val="336600"/>
                </a:solidFill>
                <a:ea typeface="楷体" pitchFamily="49" charset="-122"/>
                <a:cs typeface="Times New Roman" pitchFamily="18" charset="0"/>
              </a:rPr>
              <a:t>method2</a:t>
            </a:r>
            <a:endParaRPr lang="en-US" altLang="zh-CN" sz="2000" dirty="0">
              <a:solidFill>
                <a:srgbClr val="336600"/>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428596" y="584184"/>
            <a:ext cx="8604250" cy="3416320"/>
          </a:xfrm>
          <a:prstGeom prst="rect">
            <a:avLst/>
          </a:prstGeom>
          <a:noFill/>
          <a:ln w="9525">
            <a:noFill/>
            <a:miter lim="800000"/>
            <a:headEnd/>
            <a:tailEnd/>
          </a:ln>
          <a:effectLst/>
        </p:spPr>
        <p:txBody>
          <a:bodyPr wrap="square">
            <a:spAutoFit/>
          </a:bodyPr>
          <a:lstStyle/>
          <a:p>
            <a:pPr>
              <a:lnSpc>
                <a:spcPct val="150000"/>
              </a:lnSpc>
            </a:pPr>
            <a:r>
              <a:rPr lang="zh-CN" altLang="en-US" dirty="0">
                <a:ea typeface="楷体" pitchFamily="49" charset="-122"/>
                <a:cs typeface="Times New Roman" pitchFamily="18" charset="0"/>
              </a:rPr>
              <a:t>采用静态方式创建和启动工作线程的过程如下：</a:t>
            </a:r>
          </a:p>
          <a:p>
            <a:pPr>
              <a:lnSpc>
                <a:spcPct val="150000"/>
              </a:lnSpc>
            </a:pPr>
            <a:r>
              <a:rPr lang="en-US" altLang="zh-CN" sz="2000" dirty="0" err="1">
                <a:solidFill>
                  <a:srgbClr val="336600"/>
                </a:solidFill>
                <a:ea typeface="楷体" pitchFamily="49" charset="-122"/>
                <a:cs typeface="Times New Roman" pitchFamily="18" charset="0"/>
              </a:rPr>
              <a:t>MyClass</a:t>
            </a: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obj</a:t>
            </a:r>
            <a:r>
              <a:rPr lang="en-US" altLang="zh-CN" sz="2000" dirty="0">
                <a:solidFill>
                  <a:srgbClr val="336600"/>
                </a:solidFill>
                <a:ea typeface="楷体" pitchFamily="49" charset="-122"/>
                <a:cs typeface="Times New Roman" pitchFamily="18" charset="0"/>
              </a:rPr>
              <a:t> = new </a:t>
            </a:r>
            <a:r>
              <a:rPr lang="en-US" altLang="zh-CN" sz="2000" dirty="0" err="1">
                <a:solidFill>
                  <a:srgbClr val="336600"/>
                </a:solidFill>
                <a:ea typeface="楷体" pitchFamily="49" charset="-122"/>
                <a:cs typeface="Times New Roman" pitchFamily="18" charset="0"/>
              </a:rPr>
              <a:t>MyClass</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创建</a:t>
            </a:r>
            <a:r>
              <a:rPr lang="en-US" altLang="zh-CN" sz="2000" dirty="0" err="1">
                <a:solidFill>
                  <a:srgbClr val="336600"/>
                </a:solidFill>
                <a:ea typeface="楷体" pitchFamily="49" charset="-122"/>
                <a:cs typeface="Times New Roman" pitchFamily="18" charset="0"/>
              </a:rPr>
              <a:t>MyClass</a:t>
            </a:r>
            <a:r>
              <a:rPr lang="zh-CN" altLang="en-US" sz="2000" dirty="0">
                <a:solidFill>
                  <a:srgbClr val="336600"/>
                </a:solidFill>
                <a:ea typeface="楷体" pitchFamily="49" charset="-122"/>
                <a:cs typeface="Times New Roman" pitchFamily="18" charset="0"/>
              </a:rPr>
              <a:t>的实例</a:t>
            </a:r>
          </a:p>
          <a:p>
            <a:pPr>
              <a:lnSpc>
                <a:spcPct val="150000"/>
              </a:lnSpc>
            </a:pPr>
            <a:r>
              <a:rPr lang="en-US" altLang="zh-CN" sz="2000" dirty="0">
                <a:solidFill>
                  <a:srgbClr val="CC00FF"/>
                </a:solidFill>
                <a:ea typeface="楷体" pitchFamily="49" charset="-122"/>
                <a:cs typeface="Times New Roman" pitchFamily="18" charset="0"/>
              </a:rPr>
              <a:t>Thread </a:t>
            </a:r>
            <a:r>
              <a:rPr lang="en-US" altLang="zh-CN" sz="2000" dirty="0" err="1">
                <a:solidFill>
                  <a:srgbClr val="CC00FF"/>
                </a:solidFill>
                <a:ea typeface="楷体" pitchFamily="49" charset="-122"/>
                <a:cs typeface="Times New Roman" pitchFamily="18" charset="0"/>
              </a:rPr>
              <a:t>workth1</a:t>
            </a:r>
            <a:r>
              <a:rPr lang="en-US" altLang="zh-CN" sz="2000" dirty="0">
                <a:solidFill>
                  <a:srgbClr val="CC00FF"/>
                </a:solidFill>
                <a:ea typeface="楷体" pitchFamily="49" charset="-122"/>
                <a:cs typeface="Times New Roman" pitchFamily="18" charset="0"/>
              </a:rPr>
              <a:t> = new Thread(</a:t>
            </a:r>
            <a:r>
              <a:rPr lang="en-US" altLang="zh-CN" sz="2000" dirty="0" err="1">
                <a:solidFill>
                  <a:srgbClr val="CC00FF"/>
                </a:solidFill>
                <a:ea typeface="楷体" pitchFamily="49" charset="-122"/>
                <a:cs typeface="Times New Roman" pitchFamily="18" charset="0"/>
              </a:rPr>
              <a:t>obj.method1</a:t>
            </a:r>
            <a:r>
              <a:rPr lang="en-US" altLang="zh-CN" sz="2000" dirty="0" smtClean="0">
                <a:solidFill>
                  <a:srgbClr val="CC00FF"/>
                </a:solidFill>
                <a:ea typeface="楷体" pitchFamily="49" charset="-122"/>
                <a:cs typeface="Times New Roman" pitchFamily="18" charset="0"/>
              </a:rPr>
              <a:t>);//</a:t>
            </a:r>
            <a:r>
              <a:rPr lang="zh-CN" altLang="en-US" sz="2000" dirty="0">
                <a:solidFill>
                  <a:srgbClr val="CC00FF"/>
                </a:solidFill>
                <a:ea typeface="楷体" pitchFamily="49" charset="-122"/>
                <a:cs typeface="Times New Roman" pitchFamily="18" charset="0"/>
              </a:rPr>
              <a:t>创建一个工作线程</a:t>
            </a:r>
            <a:r>
              <a:rPr lang="en-US" altLang="zh-CN" sz="2000" dirty="0" err="1">
                <a:solidFill>
                  <a:srgbClr val="CC00FF"/>
                </a:solidFill>
                <a:ea typeface="楷体" pitchFamily="49" charset="-122"/>
                <a:cs typeface="Times New Roman" pitchFamily="18" charset="0"/>
              </a:rPr>
              <a:t>workth1</a:t>
            </a:r>
            <a:endParaRPr lang="en-US" altLang="zh-CN" sz="2000" dirty="0">
              <a:solidFill>
                <a:srgbClr val="CC00FF"/>
              </a:solidFill>
              <a:ea typeface="楷体" pitchFamily="49" charset="-122"/>
              <a:cs typeface="Times New Roman" pitchFamily="18" charset="0"/>
            </a:endParaRPr>
          </a:p>
          <a:p>
            <a:pPr>
              <a:lnSpc>
                <a:spcPct val="150000"/>
              </a:lnSpc>
            </a:pPr>
            <a:r>
              <a:rPr lang="en-US" altLang="zh-CN" sz="2000" dirty="0" err="1">
                <a:solidFill>
                  <a:srgbClr val="336600"/>
                </a:solidFill>
                <a:ea typeface="楷体" pitchFamily="49" charset="-122"/>
                <a:cs typeface="Times New Roman" pitchFamily="18" charset="0"/>
              </a:rPr>
              <a:t>workth1.Start</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启动工作线程</a:t>
            </a:r>
            <a:r>
              <a:rPr lang="en-US" altLang="zh-CN" sz="2000" dirty="0" err="1">
                <a:solidFill>
                  <a:srgbClr val="336600"/>
                </a:solidFill>
                <a:ea typeface="楷体" pitchFamily="49" charset="-122"/>
                <a:cs typeface="Times New Roman" pitchFamily="18" charset="0"/>
              </a:rPr>
              <a:t>workth1</a:t>
            </a:r>
            <a:endParaRPr lang="en-US" altLang="zh-CN" sz="2000" dirty="0">
              <a:solidFill>
                <a:srgbClr val="336600"/>
              </a:solidFill>
              <a:ea typeface="楷体" pitchFamily="49" charset="-122"/>
              <a:cs typeface="Times New Roman" pitchFamily="18" charset="0"/>
            </a:endParaRPr>
          </a:p>
          <a:p>
            <a:pPr>
              <a:lnSpc>
                <a:spcPct val="150000"/>
              </a:lnSpc>
            </a:pPr>
            <a:r>
              <a:rPr lang="en-US" altLang="zh-CN" sz="2000" dirty="0">
                <a:solidFill>
                  <a:srgbClr val="336600"/>
                </a:solidFill>
                <a:ea typeface="楷体" pitchFamily="49" charset="-122"/>
                <a:cs typeface="Times New Roman" pitchFamily="18" charset="0"/>
              </a:rPr>
              <a:t>…</a:t>
            </a:r>
          </a:p>
          <a:p>
            <a:pPr>
              <a:lnSpc>
                <a:spcPct val="150000"/>
              </a:lnSpc>
            </a:pPr>
            <a:r>
              <a:rPr lang="en-US" altLang="zh-CN" sz="2000" dirty="0">
                <a:solidFill>
                  <a:srgbClr val="CC00FF"/>
                </a:solidFill>
                <a:ea typeface="楷体" pitchFamily="49" charset="-122"/>
                <a:cs typeface="Times New Roman" pitchFamily="18" charset="0"/>
              </a:rPr>
              <a:t>Thread </a:t>
            </a:r>
            <a:r>
              <a:rPr lang="en-US" altLang="zh-CN" sz="2000" dirty="0" err="1">
                <a:solidFill>
                  <a:srgbClr val="CC00FF"/>
                </a:solidFill>
                <a:ea typeface="楷体" pitchFamily="49" charset="-122"/>
                <a:cs typeface="Times New Roman" pitchFamily="18" charset="0"/>
              </a:rPr>
              <a:t>workth2</a:t>
            </a:r>
            <a:r>
              <a:rPr lang="en-US" altLang="zh-CN" sz="2000" dirty="0">
                <a:solidFill>
                  <a:srgbClr val="CC00FF"/>
                </a:solidFill>
                <a:ea typeface="楷体" pitchFamily="49" charset="-122"/>
                <a:cs typeface="Times New Roman" pitchFamily="18" charset="0"/>
              </a:rPr>
              <a:t> = new Thread(</a:t>
            </a:r>
            <a:r>
              <a:rPr lang="en-US" altLang="zh-CN" sz="2000" dirty="0" err="1">
                <a:solidFill>
                  <a:srgbClr val="CC00FF"/>
                </a:solidFill>
                <a:ea typeface="楷体" pitchFamily="49" charset="-122"/>
                <a:cs typeface="Times New Roman" pitchFamily="18" charset="0"/>
              </a:rPr>
              <a:t>obj.method1</a:t>
            </a:r>
            <a:r>
              <a:rPr lang="en-US" altLang="zh-CN" sz="2000" dirty="0" smtClean="0">
                <a:solidFill>
                  <a:srgbClr val="CC00FF"/>
                </a:solidFill>
                <a:ea typeface="楷体" pitchFamily="49" charset="-122"/>
                <a:cs typeface="Times New Roman" pitchFamily="18" charset="0"/>
              </a:rPr>
              <a:t>);//</a:t>
            </a:r>
            <a:r>
              <a:rPr lang="zh-CN" altLang="en-US" sz="2000" dirty="0">
                <a:solidFill>
                  <a:srgbClr val="CC00FF"/>
                </a:solidFill>
                <a:ea typeface="楷体" pitchFamily="49" charset="-122"/>
                <a:cs typeface="Times New Roman" pitchFamily="18" charset="0"/>
              </a:rPr>
              <a:t>创建一个工作线程</a:t>
            </a:r>
            <a:r>
              <a:rPr lang="en-US" altLang="zh-CN" sz="2000" dirty="0" err="1">
                <a:solidFill>
                  <a:srgbClr val="CC00FF"/>
                </a:solidFill>
                <a:ea typeface="楷体" pitchFamily="49" charset="-122"/>
                <a:cs typeface="Times New Roman" pitchFamily="18" charset="0"/>
              </a:rPr>
              <a:t>workth2</a:t>
            </a:r>
            <a:endParaRPr lang="en-US" altLang="zh-CN" sz="2000" dirty="0">
              <a:solidFill>
                <a:srgbClr val="CC00FF"/>
              </a:solidFill>
              <a:ea typeface="楷体" pitchFamily="49" charset="-122"/>
              <a:cs typeface="Times New Roman" pitchFamily="18" charset="0"/>
            </a:endParaRPr>
          </a:p>
          <a:p>
            <a:pPr>
              <a:lnSpc>
                <a:spcPct val="150000"/>
              </a:lnSpc>
            </a:pPr>
            <a:r>
              <a:rPr lang="en-US" altLang="zh-CN" sz="2000" dirty="0" err="1">
                <a:solidFill>
                  <a:srgbClr val="336600"/>
                </a:solidFill>
                <a:ea typeface="楷体" pitchFamily="49" charset="-122"/>
                <a:cs typeface="Times New Roman" pitchFamily="18" charset="0"/>
              </a:rPr>
              <a:t>workth1.Start</a:t>
            </a:r>
            <a:r>
              <a:rPr lang="en-US" altLang="zh-CN" sz="2000" dirty="0">
                <a:solidFill>
                  <a:srgbClr val="336600"/>
                </a:solidFill>
                <a:ea typeface="楷体" pitchFamily="49" charset="-122"/>
                <a:cs typeface="Times New Roman" pitchFamily="18" charset="0"/>
              </a:rPr>
              <a:t>(10);	//</a:t>
            </a:r>
            <a:r>
              <a:rPr lang="zh-CN" altLang="en-US" sz="2000" dirty="0">
                <a:solidFill>
                  <a:srgbClr val="336600"/>
                </a:solidFill>
                <a:ea typeface="楷体" pitchFamily="49" charset="-122"/>
                <a:cs typeface="Times New Roman" pitchFamily="18" charset="0"/>
              </a:rPr>
              <a:t>启动工作线程</a:t>
            </a:r>
            <a:r>
              <a:rPr lang="en-US" altLang="zh-CN" sz="2000" dirty="0" err="1">
                <a:solidFill>
                  <a:srgbClr val="336600"/>
                </a:solidFill>
                <a:ea typeface="楷体" pitchFamily="49" charset="-122"/>
                <a:cs typeface="Times New Roman" pitchFamily="18" charset="0"/>
              </a:rPr>
              <a:t>workth2</a:t>
            </a:r>
            <a:r>
              <a:rPr lang="zh-CN" altLang="en-US" sz="2000" dirty="0">
                <a:solidFill>
                  <a:srgbClr val="336600"/>
                </a:solidFill>
                <a:ea typeface="楷体" pitchFamily="49" charset="-122"/>
                <a:cs typeface="Times New Roman" pitchFamily="18" charset="0"/>
              </a:rPr>
              <a:t>，其中</a:t>
            </a:r>
            <a:r>
              <a:rPr lang="en-US" altLang="zh-CN" sz="2000" dirty="0">
                <a:solidFill>
                  <a:srgbClr val="336600"/>
                </a:solidFill>
                <a:ea typeface="楷体" pitchFamily="49" charset="-122"/>
                <a:cs typeface="Times New Roman" pitchFamily="18" charset="0"/>
              </a:rPr>
              <a:t>10</a:t>
            </a:r>
            <a:r>
              <a:rPr lang="zh-CN" altLang="en-US" sz="2000" dirty="0">
                <a:solidFill>
                  <a:srgbClr val="336600"/>
                </a:solidFill>
                <a:ea typeface="楷体" pitchFamily="49" charset="-122"/>
                <a:cs typeface="Times New Roman" pitchFamily="18" charset="0"/>
              </a:rPr>
              <a:t>为实参</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539750" y="1052513"/>
            <a:ext cx="8135938" cy="4401205"/>
          </a:xfrm>
          <a:prstGeom prst="rect">
            <a:avLst/>
          </a:prstGeom>
          <a:noFill/>
          <a:ln w="9525">
            <a:noFill/>
            <a:miter lim="800000"/>
            <a:headEnd/>
            <a:tailEnd/>
          </a:ln>
          <a:effectLst/>
        </p:spPr>
        <p:txBody>
          <a:bodyPr>
            <a:spAutoFit/>
          </a:bodyPr>
          <a:lstStyle/>
          <a:p>
            <a:r>
              <a:rPr lang="en-US" altLang="zh-CN" sz="2000" noProof="1">
                <a:solidFill>
                  <a:srgbClr val="336600"/>
                </a:solidFill>
                <a:ea typeface="楷体" pitchFamily="49" charset="-122"/>
                <a:cs typeface="Times New Roman" pitchFamily="18" charset="0"/>
              </a:rPr>
              <a:t>delegate void deletype1();	</a:t>
            </a:r>
            <a:r>
              <a:rPr lang="en-US" altLang="zh-CN" sz="2000" dirty="0">
                <a:solidFill>
                  <a:srgbClr val="336600"/>
                </a:solidFill>
                <a:ea typeface="楷体" pitchFamily="49" charset="-122"/>
                <a:cs typeface="Times New Roman" pitchFamily="18" charset="0"/>
              </a:rPr>
              <a:t>	</a:t>
            </a:r>
            <a:r>
              <a:rPr lang="en-US" altLang="zh-CN" sz="2000" noProof="1">
                <a:solidFill>
                  <a:srgbClr val="336600"/>
                </a:solidFill>
                <a:ea typeface="楷体" pitchFamily="49" charset="-122"/>
                <a:cs typeface="Times New Roman" pitchFamily="18" charset="0"/>
              </a:rPr>
              <a:t>//</a:t>
            </a:r>
            <a:r>
              <a:rPr lang="zh-CN" altLang="en-US" sz="2000" noProof="1">
                <a:solidFill>
                  <a:srgbClr val="336600"/>
                </a:solidFill>
                <a:ea typeface="楷体" pitchFamily="49" charset="-122"/>
                <a:cs typeface="Times New Roman" pitchFamily="18" charset="0"/>
              </a:rPr>
              <a:t>声明委托类型</a:t>
            </a:r>
            <a:r>
              <a:rPr lang="en-US" altLang="zh-CN" sz="2000" noProof="1">
                <a:solidFill>
                  <a:srgbClr val="336600"/>
                </a:solidFill>
                <a:ea typeface="楷体" pitchFamily="49" charset="-122"/>
                <a:cs typeface="Times New Roman" pitchFamily="18" charset="0"/>
              </a:rPr>
              <a:t>deletype1</a:t>
            </a:r>
          </a:p>
          <a:p>
            <a:r>
              <a:rPr lang="en-US" altLang="zh-CN" sz="2000" noProof="1">
                <a:solidFill>
                  <a:srgbClr val="336600"/>
                </a:solidFill>
                <a:ea typeface="楷体" pitchFamily="49" charset="-122"/>
                <a:cs typeface="Times New Roman" pitchFamily="18" charset="0"/>
              </a:rPr>
              <a:t>delegate void deletype2(object obj);	//</a:t>
            </a:r>
            <a:r>
              <a:rPr lang="zh-CN" altLang="en-US" sz="2000" noProof="1">
                <a:solidFill>
                  <a:srgbClr val="336600"/>
                </a:solidFill>
                <a:ea typeface="楷体" pitchFamily="49" charset="-122"/>
                <a:cs typeface="Times New Roman" pitchFamily="18" charset="0"/>
              </a:rPr>
              <a:t>声明委托类型</a:t>
            </a:r>
            <a:r>
              <a:rPr lang="en-US" altLang="zh-CN" sz="2000" noProof="1">
                <a:solidFill>
                  <a:srgbClr val="336600"/>
                </a:solidFill>
                <a:ea typeface="楷体" pitchFamily="49" charset="-122"/>
                <a:cs typeface="Times New Roman" pitchFamily="18" charset="0"/>
              </a:rPr>
              <a:t>deletype2</a:t>
            </a:r>
            <a:endParaRPr lang="en-US" altLang="zh-CN" sz="2000" dirty="0">
              <a:solidFill>
                <a:srgbClr val="336600"/>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a:t>
            </a:r>
          </a:p>
          <a:p>
            <a:r>
              <a:rPr lang="en-US" altLang="zh-CN" sz="2000" noProof="1">
                <a:solidFill>
                  <a:srgbClr val="336600"/>
                </a:solidFill>
                <a:ea typeface="楷体" pitchFamily="49" charset="-122"/>
                <a:cs typeface="Times New Roman" pitchFamily="18" charset="0"/>
              </a:rPr>
              <a:t>deletype1 mydele1;			//</a:t>
            </a:r>
            <a:r>
              <a:rPr lang="zh-CN" altLang="en-US" sz="2000" noProof="1">
                <a:solidFill>
                  <a:srgbClr val="336600"/>
                </a:solidFill>
                <a:ea typeface="楷体" pitchFamily="49" charset="-122"/>
                <a:cs typeface="Times New Roman" pitchFamily="18" charset="0"/>
              </a:rPr>
              <a:t>定义委托变量</a:t>
            </a:r>
            <a:r>
              <a:rPr lang="en-US" altLang="zh-CN" sz="2000" noProof="1">
                <a:solidFill>
                  <a:srgbClr val="336600"/>
                </a:solidFill>
                <a:ea typeface="楷体" pitchFamily="49" charset="-122"/>
                <a:cs typeface="Times New Roman" pitchFamily="18" charset="0"/>
              </a:rPr>
              <a:t>mydele1</a:t>
            </a:r>
          </a:p>
          <a:p>
            <a:r>
              <a:rPr lang="en-US" altLang="zh-CN" sz="2000" noProof="1">
                <a:solidFill>
                  <a:srgbClr val="336600"/>
                </a:solidFill>
                <a:ea typeface="楷体" pitchFamily="49" charset="-122"/>
                <a:cs typeface="Times New Roman" pitchFamily="18" charset="0"/>
              </a:rPr>
              <a:t>deletype2 mydele2;			//</a:t>
            </a:r>
            <a:r>
              <a:rPr lang="zh-CN" altLang="en-US" sz="2000" noProof="1">
                <a:solidFill>
                  <a:srgbClr val="336600"/>
                </a:solidFill>
                <a:ea typeface="楷体" pitchFamily="49" charset="-122"/>
                <a:cs typeface="Times New Roman" pitchFamily="18" charset="0"/>
              </a:rPr>
              <a:t>定义委托变量</a:t>
            </a:r>
            <a:r>
              <a:rPr lang="en-US" altLang="zh-CN" sz="2000" noProof="1">
                <a:solidFill>
                  <a:srgbClr val="336600"/>
                </a:solidFill>
                <a:ea typeface="楷体" pitchFamily="49" charset="-122"/>
                <a:cs typeface="Times New Roman" pitchFamily="18" charset="0"/>
              </a:rPr>
              <a:t>mydele2</a:t>
            </a:r>
          </a:p>
          <a:p>
            <a:r>
              <a:rPr lang="en-US" altLang="zh-CN" sz="2000" noProof="1">
                <a:solidFill>
                  <a:srgbClr val="336600"/>
                </a:solidFill>
                <a:ea typeface="楷体" pitchFamily="49" charset="-122"/>
                <a:cs typeface="Times New Roman" pitchFamily="18" charset="0"/>
              </a:rPr>
              <a:t>MyClass a = new MyClass();		//</a:t>
            </a:r>
            <a:r>
              <a:rPr lang="zh-CN" altLang="en-US" sz="2000" noProof="1">
                <a:solidFill>
                  <a:srgbClr val="336600"/>
                </a:solidFill>
                <a:ea typeface="楷体" pitchFamily="49" charset="-122"/>
                <a:cs typeface="Times New Roman" pitchFamily="18" charset="0"/>
              </a:rPr>
              <a:t>创建</a:t>
            </a:r>
            <a:r>
              <a:rPr lang="en-US" altLang="zh-CN" sz="2000" noProof="1">
                <a:solidFill>
                  <a:srgbClr val="336600"/>
                </a:solidFill>
                <a:ea typeface="楷体" pitchFamily="49" charset="-122"/>
                <a:cs typeface="Times New Roman" pitchFamily="18" charset="0"/>
              </a:rPr>
              <a:t>MyClass</a:t>
            </a:r>
            <a:r>
              <a:rPr lang="zh-CN" altLang="en-US" sz="2000" noProof="1">
                <a:solidFill>
                  <a:srgbClr val="336600"/>
                </a:solidFill>
                <a:ea typeface="楷体" pitchFamily="49" charset="-122"/>
                <a:cs typeface="Times New Roman" pitchFamily="18" charset="0"/>
              </a:rPr>
              <a:t>类的实例</a:t>
            </a:r>
          </a:p>
          <a:p>
            <a:r>
              <a:rPr lang="en-US" altLang="zh-CN" sz="2000" noProof="1">
                <a:solidFill>
                  <a:srgbClr val="336600"/>
                </a:solidFill>
                <a:ea typeface="楷体" pitchFamily="49" charset="-122"/>
                <a:cs typeface="Times New Roman" pitchFamily="18" charset="0"/>
              </a:rPr>
              <a:t>mydele1 = new deletype1(a.method1);</a:t>
            </a:r>
          </a:p>
          <a:p>
            <a:r>
              <a:rPr lang="en-US" altLang="zh-CN" sz="2000" noProof="1">
                <a:solidFill>
                  <a:srgbClr val="336600"/>
                </a:solidFill>
                <a:ea typeface="楷体" pitchFamily="49" charset="-122"/>
                <a:cs typeface="Times New Roman" pitchFamily="18" charset="0"/>
              </a:rPr>
              <a:t>mydele2 = new deletype2(a.method2);</a:t>
            </a:r>
          </a:p>
          <a:p>
            <a:r>
              <a:rPr lang="en-US" altLang="zh-CN" sz="2000" noProof="1">
                <a:solidFill>
                  <a:srgbClr val="CC00FF"/>
                </a:solidFill>
                <a:ea typeface="楷体" pitchFamily="49" charset="-122"/>
                <a:cs typeface="Times New Roman" pitchFamily="18" charset="0"/>
              </a:rPr>
              <a:t>Thread workth1 = new Thread(new ThreadStart(mydele1));	</a:t>
            </a:r>
            <a:endParaRPr lang="en-US" altLang="zh-CN" sz="2000" dirty="0">
              <a:solidFill>
                <a:srgbClr val="CC00FF"/>
              </a:solidFill>
              <a:ea typeface="楷体" pitchFamily="49" charset="-122"/>
              <a:cs typeface="Times New Roman" pitchFamily="18" charset="0"/>
            </a:endParaRPr>
          </a:p>
          <a:p>
            <a:r>
              <a:rPr lang="en-US" altLang="zh-CN" sz="2000" dirty="0">
                <a:solidFill>
                  <a:srgbClr val="CC00FF"/>
                </a:solidFill>
                <a:ea typeface="楷体" pitchFamily="49" charset="-122"/>
                <a:cs typeface="Times New Roman" pitchFamily="18" charset="0"/>
              </a:rPr>
              <a:t>					</a:t>
            </a:r>
            <a:r>
              <a:rPr lang="en-US" altLang="zh-CN" sz="2000" noProof="1">
                <a:solidFill>
                  <a:srgbClr val="CC00FF"/>
                </a:solidFill>
                <a:ea typeface="楷体" pitchFamily="49" charset="-122"/>
                <a:cs typeface="Times New Roman" pitchFamily="18" charset="0"/>
              </a:rPr>
              <a:t>//</a:t>
            </a:r>
            <a:r>
              <a:rPr lang="zh-CN" altLang="en-US" sz="2000" noProof="1">
                <a:solidFill>
                  <a:srgbClr val="CC00FF"/>
                </a:solidFill>
                <a:ea typeface="楷体" pitchFamily="49" charset="-122"/>
                <a:cs typeface="Times New Roman" pitchFamily="18" charset="0"/>
              </a:rPr>
              <a:t>创建一个工作线程</a:t>
            </a:r>
            <a:r>
              <a:rPr lang="en-US" altLang="zh-CN" sz="2000" noProof="1">
                <a:solidFill>
                  <a:srgbClr val="CC00FF"/>
                </a:solidFill>
                <a:ea typeface="楷体" pitchFamily="49" charset="-122"/>
                <a:cs typeface="Times New Roman" pitchFamily="18" charset="0"/>
              </a:rPr>
              <a:t>workth1</a:t>
            </a:r>
          </a:p>
          <a:p>
            <a:r>
              <a:rPr lang="en-US" altLang="zh-CN" sz="2000" noProof="1">
                <a:solidFill>
                  <a:srgbClr val="336600"/>
                </a:solidFill>
                <a:ea typeface="楷体" pitchFamily="49" charset="-122"/>
                <a:cs typeface="Times New Roman" pitchFamily="18" charset="0"/>
              </a:rPr>
              <a:t>workth1.Start();				//</a:t>
            </a:r>
            <a:r>
              <a:rPr lang="zh-CN" altLang="en-US" sz="2000" noProof="1">
                <a:solidFill>
                  <a:srgbClr val="336600"/>
                </a:solidFill>
                <a:ea typeface="楷体" pitchFamily="49" charset="-122"/>
                <a:cs typeface="Times New Roman" pitchFamily="18" charset="0"/>
              </a:rPr>
              <a:t>启动工作线程</a:t>
            </a:r>
            <a:r>
              <a:rPr lang="en-US" altLang="zh-CN" sz="2000" noProof="1">
                <a:solidFill>
                  <a:srgbClr val="336600"/>
                </a:solidFill>
                <a:ea typeface="楷体" pitchFamily="49" charset="-122"/>
                <a:cs typeface="Times New Roman" pitchFamily="18" charset="0"/>
              </a:rPr>
              <a:t>workth1</a:t>
            </a:r>
          </a:p>
          <a:p>
            <a:r>
              <a:rPr lang="en-US" altLang="zh-CN" sz="2000" noProof="1">
                <a:solidFill>
                  <a:srgbClr val="CC00FF"/>
                </a:solidFill>
                <a:ea typeface="楷体" pitchFamily="49" charset="-122"/>
                <a:cs typeface="Times New Roman" pitchFamily="18" charset="0"/>
              </a:rPr>
              <a:t>Thread workth2 = new Thread(new </a:t>
            </a:r>
            <a:r>
              <a:rPr lang="en-US" altLang="zh-CN" sz="2000" noProof="1" smtClean="0">
                <a:solidFill>
                  <a:srgbClr val="CC00FF"/>
                </a:solidFill>
                <a:ea typeface="楷体" pitchFamily="49" charset="-122"/>
                <a:cs typeface="Times New Roman" pitchFamily="18" charset="0"/>
              </a:rPr>
              <a:t>          //</a:t>
            </a:r>
            <a:r>
              <a:rPr lang="zh-CN" altLang="en-US" sz="2000" noProof="1" smtClean="0">
                <a:solidFill>
                  <a:srgbClr val="CC00FF"/>
                </a:solidFill>
                <a:ea typeface="楷体" pitchFamily="49" charset="-122"/>
                <a:cs typeface="Times New Roman" pitchFamily="18" charset="0"/>
              </a:rPr>
              <a:t>创建一个工作线程</a:t>
            </a:r>
            <a:r>
              <a:rPr lang="en-US" altLang="zh-CN" sz="2000" noProof="1" smtClean="0">
                <a:solidFill>
                  <a:srgbClr val="CC00FF"/>
                </a:solidFill>
                <a:ea typeface="楷体" pitchFamily="49" charset="-122"/>
                <a:cs typeface="Times New Roman" pitchFamily="18" charset="0"/>
              </a:rPr>
              <a:t>workth2</a:t>
            </a:r>
          </a:p>
          <a:p>
            <a:r>
              <a:rPr lang="en-US" altLang="zh-CN" sz="2000" noProof="1" smtClean="0">
                <a:solidFill>
                  <a:srgbClr val="CC00FF"/>
                </a:solidFill>
                <a:ea typeface="楷体" pitchFamily="49" charset="-122"/>
                <a:cs typeface="Times New Roman" pitchFamily="18" charset="0"/>
              </a:rPr>
              <a:t>       ParameterizedThreadStart(mydele2</a:t>
            </a:r>
            <a:r>
              <a:rPr lang="en-US" altLang="zh-CN" sz="2000" noProof="1">
                <a:solidFill>
                  <a:srgbClr val="CC00FF"/>
                </a:solidFill>
                <a:ea typeface="楷体" pitchFamily="49" charset="-122"/>
                <a:cs typeface="Times New Roman" pitchFamily="18" charset="0"/>
              </a:rPr>
              <a:t>));       </a:t>
            </a:r>
            <a:endParaRPr lang="en-US" altLang="zh-CN" sz="2000" dirty="0">
              <a:solidFill>
                <a:srgbClr val="CC00FF"/>
              </a:solidFill>
              <a:ea typeface="楷体" pitchFamily="49" charset="-122"/>
              <a:cs typeface="Times New Roman" pitchFamily="18" charset="0"/>
            </a:endParaRPr>
          </a:p>
          <a:p>
            <a:r>
              <a:rPr lang="en-US" altLang="zh-CN" sz="2000" noProof="1">
                <a:solidFill>
                  <a:srgbClr val="336600"/>
                </a:solidFill>
                <a:ea typeface="楷体" pitchFamily="49" charset="-122"/>
                <a:cs typeface="Times New Roman" pitchFamily="18" charset="0"/>
              </a:rPr>
              <a:t>workth2.Start(10);	//</a:t>
            </a:r>
            <a:r>
              <a:rPr lang="zh-CN" altLang="en-US" sz="2000" noProof="1">
                <a:solidFill>
                  <a:srgbClr val="336600"/>
                </a:solidFill>
                <a:ea typeface="楷体" pitchFamily="49" charset="-122"/>
                <a:cs typeface="Times New Roman" pitchFamily="18" charset="0"/>
              </a:rPr>
              <a:t>启动工作线程</a:t>
            </a:r>
            <a:r>
              <a:rPr lang="en-US" altLang="zh-CN" sz="2000" noProof="1">
                <a:solidFill>
                  <a:srgbClr val="336600"/>
                </a:solidFill>
                <a:ea typeface="楷体" pitchFamily="49" charset="-122"/>
                <a:cs typeface="Times New Roman" pitchFamily="18" charset="0"/>
              </a:rPr>
              <a:t>workth2</a:t>
            </a:r>
            <a:r>
              <a:rPr lang="zh-CN" altLang="en-US" sz="2000" noProof="1">
                <a:solidFill>
                  <a:srgbClr val="336600"/>
                </a:solidFill>
                <a:ea typeface="楷体" pitchFamily="49" charset="-122"/>
                <a:cs typeface="Times New Roman" pitchFamily="18" charset="0"/>
              </a:rPr>
              <a:t>，其中</a:t>
            </a:r>
            <a:r>
              <a:rPr lang="zh-CN" altLang="zh-CN" sz="2000" noProof="1">
                <a:solidFill>
                  <a:srgbClr val="336600"/>
                </a:solidFill>
                <a:ea typeface="楷体" pitchFamily="49" charset="-122"/>
                <a:cs typeface="Times New Roman" pitchFamily="18" charset="0"/>
              </a:rPr>
              <a:t>10</a:t>
            </a:r>
            <a:r>
              <a:rPr lang="zh-CN" altLang="en-US" sz="2000" noProof="1">
                <a:solidFill>
                  <a:srgbClr val="336600"/>
                </a:solidFill>
                <a:ea typeface="楷体" pitchFamily="49" charset="-122"/>
                <a:cs typeface="Times New Roman" pitchFamily="18" charset="0"/>
              </a:rPr>
              <a:t>为实参</a:t>
            </a:r>
            <a:endParaRPr lang="zh-CN" altLang="en-US" sz="2000" dirty="0">
              <a:solidFill>
                <a:srgbClr val="336600"/>
              </a:solidFill>
              <a:ea typeface="楷体" pitchFamily="49" charset="-122"/>
              <a:cs typeface="Times New Roman" pitchFamily="18" charset="0"/>
            </a:endParaRPr>
          </a:p>
        </p:txBody>
      </p:sp>
      <p:sp>
        <p:nvSpPr>
          <p:cNvPr id="105475" name="Text Box 3"/>
          <p:cNvSpPr txBox="1">
            <a:spLocks noChangeArrowheads="1"/>
          </p:cNvSpPr>
          <p:nvPr/>
        </p:nvSpPr>
        <p:spPr bwMode="auto">
          <a:xfrm>
            <a:off x="539750" y="404813"/>
            <a:ext cx="7920038" cy="457200"/>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采用委托方式创建和启动工作线程的过程如下：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611188" y="476250"/>
            <a:ext cx="8137525" cy="4454233"/>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3. </a:t>
            </a:r>
            <a:r>
              <a:rPr lang="zh-CN" altLang="en-US" dirty="0">
                <a:solidFill>
                  <a:srgbClr val="FF3300"/>
                </a:solidFill>
                <a:ea typeface="楷体" pitchFamily="49" charset="-122"/>
                <a:cs typeface="Times New Roman" pitchFamily="18" charset="0"/>
              </a:rPr>
              <a:t>暂停线程</a:t>
            </a:r>
          </a:p>
          <a:p>
            <a:pPr>
              <a:lnSpc>
                <a:spcPct val="150000"/>
              </a:lnSpc>
            </a:pPr>
            <a:r>
              <a:rPr lang="zh-CN" altLang="en-US" dirty="0">
                <a:ea typeface="楷体" pitchFamily="49" charset="-122"/>
                <a:cs typeface="Times New Roman" pitchFamily="18" charset="0"/>
              </a:rPr>
              <a:t>　　一旦线程已启动，就可以调用其方法来更改它的状态。例如，</a:t>
            </a:r>
            <a:r>
              <a:rPr lang="zh-CN" altLang="en-US" dirty="0">
                <a:solidFill>
                  <a:srgbClr val="CC00CC"/>
                </a:solidFill>
                <a:ea typeface="楷体" pitchFamily="49" charset="-122"/>
                <a:cs typeface="Times New Roman" pitchFamily="18" charset="0"/>
              </a:rPr>
              <a:t>通过调用</a:t>
            </a:r>
            <a:r>
              <a:rPr lang="en-US" altLang="zh-CN" dirty="0" err="1">
                <a:solidFill>
                  <a:srgbClr val="CC00CC"/>
                </a:solidFill>
                <a:ea typeface="楷体" pitchFamily="49" charset="-122"/>
                <a:cs typeface="Times New Roman" pitchFamily="18" charset="0"/>
              </a:rPr>
              <a:t>Thread.Sleep</a:t>
            </a:r>
            <a:r>
              <a:rPr lang="en-US" altLang="zh-CN" dirty="0">
                <a:solidFill>
                  <a:srgbClr val="CC00CC"/>
                </a:solidFill>
                <a:ea typeface="楷体" pitchFamily="49" charset="-122"/>
                <a:cs typeface="Times New Roman" pitchFamily="18" charset="0"/>
              </a:rPr>
              <a:t>()</a:t>
            </a:r>
            <a:r>
              <a:rPr lang="zh-CN" altLang="en-US" dirty="0">
                <a:solidFill>
                  <a:srgbClr val="CC00CC"/>
                </a:solidFill>
                <a:ea typeface="楷体" pitchFamily="49" charset="-122"/>
                <a:cs typeface="Times New Roman" pitchFamily="18" charset="0"/>
              </a:rPr>
              <a:t>可以使线程暂停一段时间</a:t>
            </a:r>
            <a:r>
              <a:rPr lang="zh-CN" altLang="en-US" dirty="0">
                <a:ea typeface="楷体" pitchFamily="49" charset="-122"/>
                <a:cs typeface="Times New Roman" pitchFamily="18" charset="0"/>
              </a:rPr>
              <a:t>（以毫秒为单位）。其使用语法格式如下：</a:t>
            </a:r>
          </a:p>
          <a:p>
            <a:pPr>
              <a:lnSpc>
                <a:spcPct val="150000"/>
              </a:lnSpc>
            </a:pPr>
            <a:r>
              <a:rPr lang="zh-CN" altLang="en-US" dirty="0">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Sleep(n);</a:t>
            </a:r>
          </a:p>
          <a:p>
            <a:pPr>
              <a:lnSpc>
                <a:spcPct val="150000"/>
              </a:lnSpc>
            </a:pPr>
            <a:r>
              <a:rPr lang="zh-CN" altLang="en-US" dirty="0">
                <a:ea typeface="楷体" pitchFamily="49" charset="-122"/>
                <a:cs typeface="Times New Roman" pitchFamily="18" charset="0"/>
              </a:rPr>
              <a:t>　　其中</a:t>
            </a:r>
            <a:r>
              <a:rPr lang="en-US" altLang="zh-CN" i="1" dirty="0">
                <a:ea typeface="楷体" pitchFamily="49" charset="-122"/>
                <a:cs typeface="Times New Roman" pitchFamily="18" charset="0"/>
              </a:rPr>
              <a:t>n</a:t>
            </a:r>
            <a:r>
              <a:rPr lang="zh-CN" altLang="en-US" dirty="0">
                <a:ea typeface="楷体" pitchFamily="49" charset="-122"/>
                <a:cs typeface="Times New Roman" pitchFamily="18" charset="0"/>
              </a:rPr>
              <a:t>为挂起的毫秒数，即线程保持锁定状态的毫秒数。</a:t>
            </a:r>
          </a:p>
          <a:p>
            <a:pPr>
              <a:lnSpc>
                <a:spcPct val="150000"/>
              </a:lnSpc>
            </a:pPr>
            <a:r>
              <a:rPr lang="zh-CN" altLang="en-US" dirty="0">
                <a:ea typeface="楷体" pitchFamily="49" charset="-122"/>
                <a:cs typeface="Times New Roman" pitchFamily="18" charset="0"/>
              </a:rPr>
              <a:t>　　如果使用参数</a:t>
            </a:r>
            <a:r>
              <a:rPr lang="en-US" altLang="zh-CN" dirty="0">
                <a:ea typeface="楷体" pitchFamily="49" charset="-122"/>
                <a:cs typeface="Times New Roman" pitchFamily="18" charset="0"/>
              </a:rPr>
              <a:t>Infinite</a:t>
            </a:r>
            <a:r>
              <a:rPr lang="zh-CN" altLang="en-US" dirty="0">
                <a:ea typeface="楷体" pitchFamily="49" charset="-122"/>
                <a:cs typeface="Times New Roman" pitchFamily="18" charset="0"/>
              </a:rPr>
              <a:t>调用</a:t>
            </a:r>
            <a:r>
              <a:rPr lang="en-US" altLang="zh-CN" dirty="0">
                <a:ea typeface="楷体" pitchFamily="49" charset="-122"/>
                <a:cs typeface="Times New Roman" pitchFamily="18" charset="0"/>
              </a:rPr>
              <a:t>Sleep</a:t>
            </a:r>
            <a:r>
              <a:rPr lang="zh-CN" altLang="en-US" dirty="0">
                <a:ea typeface="楷体" pitchFamily="49" charset="-122"/>
                <a:cs typeface="Times New Roman" pitchFamily="18" charset="0"/>
              </a:rPr>
              <a:t>，则会导致线程休眠，直至调用</a:t>
            </a:r>
            <a:r>
              <a:rPr lang="en-US" altLang="zh-CN" dirty="0">
                <a:ea typeface="楷体" pitchFamily="49" charset="-122"/>
                <a:cs typeface="Times New Roman" pitchFamily="18" charset="0"/>
              </a:rPr>
              <a:t>Interrupt</a:t>
            </a:r>
            <a:r>
              <a:rPr lang="zh-CN" altLang="en-US" dirty="0">
                <a:ea typeface="楷体" pitchFamily="49" charset="-122"/>
                <a:cs typeface="Times New Roman" pitchFamily="18" charset="0"/>
              </a:rPr>
              <a:t>的另一个线程将其唤醒为止。</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611188" y="476250"/>
            <a:ext cx="7993062" cy="3346237"/>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4. </a:t>
            </a:r>
            <a:r>
              <a:rPr lang="zh-CN" altLang="en-US" dirty="0">
                <a:solidFill>
                  <a:srgbClr val="FF3300"/>
                </a:solidFill>
                <a:ea typeface="楷体" pitchFamily="49" charset="-122"/>
                <a:cs typeface="Times New Roman" pitchFamily="18" charset="0"/>
              </a:rPr>
              <a:t>中断线程</a:t>
            </a:r>
            <a:r>
              <a:rPr lang="en-US" altLang="zh-CN" dirty="0">
                <a:solidFill>
                  <a:srgbClr val="FF3300"/>
                </a:solidFill>
                <a:ea typeface="楷体" pitchFamily="49" charset="-122"/>
                <a:cs typeface="Times New Roman" pitchFamily="18" charset="0"/>
              </a:rPr>
              <a:t>Interrupt()</a:t>
            </a:r>
          </a:p>
          <a:p>
            <a:pPr>
              <a:lnSpc>
                <a:spcPct val="15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Interrupt()</a:t>
            </a:r>
            <a:r>
              <a:rPr lang="zh-CN" altLang="en-US" dirty="0">
                <a:ea typeface="楷体" pitchFamily="49" charset="-122"/>
                <a:cs typeface="Times New Roman" pitchFamily="18" charset="0"/>
              </a:rPr>
              <a:t>方法会将目标线程从其可能处于的任何等待状态中唤醒，并导致引发</a:t>
            </a:r>
            <a:r>
              <a:rPr lang="en-US" altLang="zh-CN" dirty="0" err="1">
                <a:ea typeface="楷体" pitchFamily="49" charset="-122"/>
                <a:cs typeface="Times New Roman" pitchFamily="18" charset="0"/>
              </a:rPr>
              <a:t>ThreadInterruptedException</a:t>
            </a:r>
            <a:r>
              <a:rPr lang="zh-CN" altLang="en-US" dirty="0">
                <a:ea typeface="楷体" pitchFamily="49" charset="-122"/>
                <a:cs typeface="Times New Roman" pitchFamily="18" charset="0"/>
              </a:rPr>
              <a:t>异常。</a:t>
            </a:r>
          </a:p>
          <a:p>
            <a:pPr>
              <a:lnSpc>
                <a:spcPct val="150000"/>
              </a:lnSpc>
            </a:pPr>
            <a:r>
              <a:rPr lang="zh-CN" altLang="en-US" dirty="0">
                <a:ea typeface="楷体" pitchFamily="49" charset="-122"/>
                <a:cs typeface="Times New Roman" pitchFamily="18" charset="0"/>
              </a:rPr>
              <a:t>　　通过对被阻止的线程调用</a:t>
            </a:r>
            <a:r>
              <a:rPr lang="en-US" altLang="zh-CN" dirty="0">
                <a:ea typeface="楷体" pitchFamily="49" charset="-122"/>
                <a:cs typeface="Times New Roman" pitchFamily="18" charset="0"/>
              </a:rPr>
              <a:t>Interrupt()</a:t>
            </a:r>
            <a:r>
              <a:rPr lang="zh-CN" altLang="en-US" dirty="0">
                <a:ea typeface="楷体" pitchFamily="49" charset="-122"/>
                <a:cs typeface="Times New Roman" pitchFamily="18" charset="0"/>
              </a:rPr>
              <a:t>方法可以中断正在等待的线程，从而使该线程脱离造成阻止的调用</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827088" y="404813"/>
            <a:ext cx="748982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14.1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多线程程序设计</a:t>
            </a:r>
          </a:p>
        </p:txBody>
      </p:sp>
      <p:sp>
        <p:nvSpPr>
          <p:cNvPr id="112643" name="Text Box 3"/>
          <p:cNvSpPr txBox="1">
            <a:spLocks noChangeArrowheads="1"/>
          </p:cNvSpPr>
          <p:nvPr/>
        </p:nvSpPr>
        <p:spPr bwMode="auto">
          <a:xfrm>
            <a:off x="785786" y="1857364"/>
            <a:ext cx="7848600" cy="3785652"/>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　　当一个程序开始运行时，它就是一个进程。</a:t>
            </a:r>
          </a:p>
          <a:p>
            <a:r>
              <a:rPr lang="zh-CN" altLang="en-US" dirty="0">
                <a:ea typeface="楷体" pitchFamily="49" charset="-122"/>
                <a:cs typeface="Times New Roman" pitchFamily="18" charset="0"/>
              </a:rPr>
              <a:t>　　进程所指包括执行中的程序和程序所使用到的内存和系统资源。</a:t>
            </a:r>
          </a:p>
          <a:p>
            <a:r>
              <a:rPr lang="zh-CN" altLang="en-US" dirty="0">
                <a:ea typeface="楷体" pitchFamily="49" charset="-122"/>
                <a:cs typeface="Times New Roman" pitchFamily="18" charset="0"/>
              </a:rPr>
              <a:t>　　而一个进程又是由多个线程所组成的，线程是程序中的一个执行流，每个线程都有自己的专有寄存器（栈指针、程序计数器等），但代码区是共享的，即不同的线程可以执行同样的函数。多线程是指程序中包含多个执行流，即在一个程序中可以同时运行多个不同的线程来执行不同的任务，也就是说允许单个程序创建多个并行执行的线程来完成各自的任务。 </a:t>
            </a:r>
          </a:p>
        </p:txBody>
      </p:sp>
      <p:sp>
        <p:nvSpPr>
          <p:cNvPr id="4" name="TextBox 3"/>
          <p:cNvSpPr txBox="1"/>
          <p:nvPr/>
        </p:nvSpPr>
        <p:spPr>
          <a:xfrm>
            <a:off x="857224" y="1142984"/>
            <a:ext cx="400052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14.1.1 </a:t>
            </a:r>
            <a:r>
              <a:rPr lang="zh-CN" altLang="en-US" sz="2800" dirty="0" smtClean="0">
                <a:solidFill>
                  <a:srgbClr val="FF3300"/>
                </a:solidFill>
                <a:latin typeface="黑体" pitchFamily="49" charset="-122"/>
                <a:ea typeface="黑体" pitchFamily="49" charset="-122"/>
              </a:rPr>
              <a:t>多线程的概述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396906" y="428604"/>
            <a:ext cx="8532812" cy="3785652"/>
          </a:xfrm>
          <a:prstGeom prst="rect">
            <a:avLst/>
          </a:prstGeom>
          <a:noFill/>
          <a:ln w="9525">
            <a:noFill/>
            <a:miter lim="800000"/>
            <a:headEnd/>
            <a:tailEnd/>
          </a:ln>
          <a:effectLst/>
        </p:spPr>
        <p:txBody>
          <a:bodyPr wrap="square">
            <a:spAutoFit/>
          </a:bodyPr>
          <a:lstStyle/>
          <a:p>
            <a:r>
              <a:rPr lang="en-US" altLang="zh-CN" dirty="0">
                <a:solidFill>
                  <a:srgbClr val="FF3300"/>
                </a:solidFill>
                <a:ea typeface="楷体" pitchFamily="49" charset="-122"/>
                <a:cs typeface="Times New Roman" pitchFamily="18" charset="0"/>
              </a:rPr>
              <a:t>5. </a:t>
            </a:r>
            <a:r>
              <a:rPr lang="zh-CN" altLang="en-US" dirty="0">
                <a:solidFill>
                  <a:srgbClr val="FF3300"/>
                </a:solidFill>
                <a:ea typeface="楷体" pitchFamily="49" charset="-122"/>
                <a:cs typeface="Times New Roman" pitchFamily="18" charset="0"/>
              </a:rPr>
              <a:t>销毁线程</a:t>
            </a:r>
            <a:r>
              <a:rPr lang="en-US" altLang="zh-CN" dirty="0">
                <a:solidFill>
                  <a:srgbClr val="FF3300"/>
                </a:solidFill>
                <a:ea typeface="楷体" pitchFamily="49" charset="-122"/>
                <a:cs typeface="Times New Roman" pitchFamily="18" charset="0"/>
              </a:rPr>
              <a:t>Abort()</a:t>
            </a:r>
          </a:p>
          <a:p>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Abort()</a:t>
            </a:r>
            <a:r>
              <a:rPr lang="zh-CN" altLang="en-US" dirty="0">
                <a:ea typeface="楷体" pitchFamily="49" charset="-122"/>
                <a:cs typeface="Times New Roman" pitchFamily="18" charset="0"/>
              </a:rPr>
              <a:t>方法用于永久地停止托管线程。调用</a:t>
            </a:r>
            <a:r>
              <a:rPr lang="en-US" altLang="zh-CN" dirty="0">
                <a:ea typeface="楷体" pitchFamily="49" charset="-122"/>
                <a:cs typeface="Times New Roman" pitchFamily="18" charset="0"/>
              </a:rPr>
              <a:t>Abort</a:t>
            </a:r>
            <a:r>
              <a:rPr lang="zh-CN" altLang="en-US" dirty="0">
                <a:ea typeface="楷体" pitchFamily="49" charset="-122"/>
                <a:cs typeface="Times New Roman" pitchFamily="18" charset="0"/>
              </a:rPr>
              <a:t>时，公共语言运行库在目标线程中引发</a:t>
            </a:r>
            <a:r>
              <a:rPr lang="en-US" altLang="zh-CN" dirty="0" err="1">
                <a:ea typeface="楷体" pitchFamily="49" charset="-122"/>
                <a:cs typeface="Times New Roman" pitchFamily="18" charset="0"/>
              </a:rPr>
              <a:t>ThreadAbortException</a:t>
            </a:r>
            <a:r>
              <a:rPr lang="zh-CN" altLang="en-US" dirty="0">
                <a:ea typeface="楷体" pitchFamily="49" charset="-122"/>
                <a:cs typeface="Times New Roman" pitchFamily="18" charset="0"/>
              </a:rPr>
              <a:t>，目标线程可捕捉此异常。</a:t>
            </a:r>
          </a:p>
          <a:p>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Abort()</a:t>
            </a:r>
            <a:r>
              <a:rPr lang="zh-CN" altLang="en-US" dirty="0">
                <a:ea typeface="楷体" pitchFamily="49" charset="-122"/>
                <a:cs typeface="Times New Roman" pitchFamily="18" charset="0"/>
              </a:rPr>
              <a:t>方法不直接导致线程中止，因为目标线程可捕捉</a:t>
            </a:r>
            <a:r>
              <a:rPr lang="en-US" altLang="zh-CN" dirty="0" err="1">
                <a:ea typeface="楷体" pitchFamily="49" charset="-122"/>
                <a:cs typeface="Times New Roman" pitchFamily="18" charset="0"/>
              </a:rPr>
              <a:t>ThreadAbortException</a:t>
            </a:r>
            <a:r>
              <a:rPr lang="zh-CN" altLang="en-US" dirty="0">
                <a:ea typeface="楷体" pitchFamily="49" charset="-122"/>
                <a:cs typeface="Times New Roman" pitchFamily="18" charset="0"/>
              </a:rPr>
              <a:t>并在</a:t>
            </a:r>
            <a:r>
              <a:rPr lang="en-US" altLang="zh-CN" dirty="0">
                <a:ea typeface="楷体" pitchFamily="49" charset="-122"/>
                <a:cs typeface="Times New Roman" pitchFamily="18" charset="0"/>
              </a:rPr>
              <a:t>finally</a:t>
            </a:r>
            <a:r>
              <a:rPr lang="zh-CN" altLang="en-US" dirty="0">
                <a:ea typeface="楷体" pitchFamily="49" charset="-122"/>
                <a:cs typeface="Times New Roman" pitchFamily="18" charset="0"/>
              </a:rPr>
              <a:t>块中执行任意数量的代码。</a:t>
            </a:r>
          </a:p>
          <a:p>
            <a:r>
              <a:rPr lang="zh-CN" altLang="en-US" dirty="0">
                <a:ea typeface="楷体" pitchFamily="49" charset="-122"/>
                <a:cs typeface="Times New Roman" pitchFamily="18" charset="0"/>
              </a:rPr>
              <a:t>        如果需要等待线程结束，可调用</a:t>
            </a:r>
            <a:r>
              <a:rPr lang="en-US" altLang="zh-CN" dirty="0">
                <a:ea typeface="楷体" pitchFamily="49" charset="-122"/>
                <a:cs typeface="Times New Roman" pitchFamily="18" charset="0"/>
              </a:rPr>
              <a:t>Join()</a:t>
            </a:r>
            <a:r>
              <a:rPr lang="zh-CN" altLang="en-US" dirty="0">
                <a:ea typeface="楷体" pitchFamily="49" charset="-122"/>
                <a:cs typeface="Times New Roman" pitchFamily="18" charset="0"/>
              </a:rPr>
              <a:t>方法</a:t>
            </a:r>
            <a:r>
              <a:rPr lang="zh-CN" altLang="en-US" dirty="0" smtClean="0">
                <a:ea typeface="楷体" pitchFamily="49" charset="-122"/>
                <a:cs typeface="Times New Roman" pitchFamily="18" charset="0"/>
              </a:rPr>
              <a:t>。</a:t>
            </a:r>
            <a:r>
              <a:rPr lang="en-US" altLang="zh-CN" dirty="0" err="1" smtClean="0">
                <a:ea typeface="楷体" pitchFamily="49" charset="-122"/>
                <a:cs typeface="Times New Roman" pitchFamily="18" charset="0"/>
              </a:rPr>
              <a:t>Thread.Join</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是一种模块化调用，它在线程实际停止执行之前，或可选超时间隔结束之前不会返回。等待对</a:t>
            </a:r>
            <a:r>
              <a:rPr lang="en-US" altLang="zh-CN" dirty="0">
                <a:ea typeface="楷体" pitchFamily="49" charset="-122"/>
                <a:cs typeface="Times New Roman" pitchFamily="18" charset="0"/>
              </a:rPr>
              <a:t>Join()</a:t>
            </a:r>
            <a:r>
              <a:rPr lang="zh-CN" altLang="en-US" dirty="0">
                <a:ea typeface="楷体" pitchFamily="49" charset="-122"/>
                <a:cs typeface="Times New Roman" pitchFamily="18" charset="0"/>
              </a:rPr>
              <a:t>方法的调用的线程可由其他线程调用</a:t>
            </a:r>
            <a:r>
              <a:rPr lang="en-US" altLang="zh-CN" dirty="0">
                <a:ea typeface="楷体" pitchFamily="49" charset="-122"/>
                <a:cs typeface="Times New Roman" pitchFamily="18" charset="0"/>
              </a:rPr>
              <a:t>Interrupt()</a:t>
            </a:r>
            <a:r>
              <a:rPr lang="zh-CN" altLang="en-US" dirty="0">
                <a:ea typeface="楷体" pitchFamily="49" charset="-122"/>
                <a:cs typeface="Times New Roman" pitchFamily="18" charset="0"/>
              </a:rPr>
              <a:t>来中断。</a:t>
            </a:r>
          </a:p>
        </p:txBody>
      </p:sp>
      <p:sp>
        <p:nvSpPr>
          <p:cNvPr id="156675" name="Text Box 3"/>
          <p:cNvSpPr txBox="1">
            <a:spLocks noChangeArrowheads="1"/>
          </p:cNvSpPr>
          <p:nvPr/>
        </p:nvSpPr>
        <p:spPr bwMode="auto">
          <a:xfrm>
            <a:off x="900113" y="4581525"/>
            <a:ext cx="7416800" cy="830997"/>
          </a:xfrm>
          <a:prstGeom prst="rect">
            <a:avLst/>
          </a:prstGeom>
          <a:noFill/>
          <a:ln w="9525">
            <a:noFill/>
            <a:miter lim="800000"/>
            <a:headEnd/>
            <a:tailEnd/>
          </a:ln>
          <a:effectLst/>
        </p:spPr>
        <p:txBody>
          <a:bodyPr>
            <a:spAutoFit/>
          </a:bodyPr>
          <a:lstStyle/>
          <a:p>
            <a:pPr>
              <a:spcBef>
                <a:spcPct val="50000"/>
              </a:spcBef>
            </a:pPr>
            <a:r>
              <a:rPr lang="zh-CN" altLang="en-US" dirty="0">
                <a:solidFill>
                  <a:srgbClr val="FF0000"/>
                </a:solidFill>
                <a:latin typeface="黑体" pitchFamily="49" charset="-122"/>
                <a:ea typeface="黑体" pitchFamily="49" charset="-122"/>
                <a:cs typeface="Times New Roman" pitchFamily="18" charset="0"/>
              </a:rPr>
              <a:t>注意：</a:t>
            </a:r>
            <a:r>
              <a:rPr lang="zh-CN" altLang="en-US" dirty="0">
                <a:solidFill>
                  <a:srgbClr val="CC00CC"/>
                </a:solidFill>
                <a:ea typeface="楷体" pitchFamily="49" charset="-122"/>
                <a:cs typeface="Times New Roman" pitchFamily="18" charset="0"/>
              </a:rPr>
              <a:t>一旦线程被中止，它将无法重新启动。如果线程已经在中止，则不能通过</a:t>
            </a:r>
            <a:r>
              <a:rPr lang="en-US" altLang="zh-CN" dirty="0">
                <a:solidFill>
                  <a:srgbClr val="CC00CC"/>
                </a:solidFill>
                <a:ea typeface="楷体" pitchFamily="49" charset="-122"/>
                <a:cs typeface="Times New Roman" pitchFamily="18" charset="0"/>
              </a:rPr>
              <a:t>Start()</a:t>
            </a:r>
            <a:r>
              <a:rPr lang="zh-CN" altLang="en-US" dirty="0">
                <a:solidFill>
                  <a:srgbClr val="CC00CC"/>
                </a:solidFill>
                <a:ea typeface="楷体" pitchFamily="49" charset="-122"/>
                <a:cs typeface="Times New Roman" pitchFamily="18" charset="0"/>
              </a:rPr>
              <a:t>来启动线程。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11188" y="476250"/>
            <a:ext cx="8353425" cy="3631763"/>
          </a:xfrm>
          <a:prstGeom prst="rect">
            <a:avLst/>
          </a:prstGeom>
          <a:noFill/>
          <a:ln w="9525">
            <a:noFill/>
            <a:miter lim="800000"/>
            <a:headEnd/>
            <a:tailEnd/>
          </a:ln>
          <a:effectLst/>
        </p:spPr>
        <p:txBody>
          <a:bodyPr>
            <a:spAutoFit/>
          </a:bodyPr>
          <a:lstStyle/>
          <a:p>
            <a:r>
              <a:rPr lang="en-US" altLang="zh-CN" dirty="0">
                <a:solidFill>
                  <a:srgbClr val="FF3300"/>
                </a:solidFill>
                <a:ea typeface="楷体" pitchFamily="49" charset="-122"/>
                <a:cs typeface="Times New Roman" pitchFamily="18" charset="0"/>
              </a:rPr>
              <a:t>【</a:t>
            </a:r>
            <a:r>
              <a:rPr lang="zh-CN" altLang="en-US" dirty="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14.1】</a:t>
            </a:r>
            <a:r>
              <a:rPr lang="en-US" altLang="zh-CN" dirty="0" smtClean="0">
                <a:ea typeface="楷体" pitchFamily="49" charset="-122"/>
                <a:cs typeface="Times New Roman" pitchFamily="18" charset="0"/>
              </a:rPr>
              <a:t> </a:t>
            </a:r>
            <a:r>
              <a:rPr lang="zh-CN" altLang="en-US" dirty="0">
                <a:ea typeface="楷体" pitchFamily="49" charset="-122"/>
                <a:cs typeface="Times New Roman" pitchFamily="18" charset="0"/>
              </a:rPr>
              <a:t>分析以下程序的执行结果。</a:t>
            </a:r>
          </a:p>
          <a:p>
            <a:pPr>
              <a:lnSpc>
                <a:spcPct val="130000"/>
              </a:lnSpc>
            </a:pPr>
            <a:r>
              <a:rPr lang="en-US" altLang="zh-CN" sz="2000" dirty="0">
                <a:solidFill>
                  <a:srgbClr val="336600"/>
                </a:solidFill>
                <a:ea typeface="楷体" pitchFamily="49" charset="-122"/>
                <a:cs typeface="Times New Roman" pitchFamily="18" charset="0"/>
              </a:rPr>
              <a:t>using System;</a:t>
            </a:r>
          </a:p>
          <a:p>
            <a:r>
              <a:rPr lang="en-US" altLang="zh-CN" sz="2000" dirty="0">
                <a:solidFill>
                  <a:srgbClr val="336600"/>
                </a:solidFill>
                <a:ea typeface="楷体" pitchFamily="49" charset="-122"/>
                <a:cs typeface="Times New Roman" pitchFamily="18" charset="0"/>
              </a:rPr>
              <a:t>using </a:t>
            </a:r>
            <a:r>
              <a:rPr lang="en-US" altLang="zh-CN" sz="2000" dirty="0" err="1">
                <a:solidFill>
                  <a:srgbClr val="336600"/>
                </a:solidFill>
                <a:ea typeface="楷体" pitchFamily="49" charset="-122"/>
                <a:cs typeface="Times New Roman" pitchFamily="18" charset="0"/>
              </a:rPr>
              <a:t>System.Threading</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新增引用</a:t>
            </a:r>
          </a:p>
          <a:p>
            <a:r>
              <a:rPr lang="en-US" altLang="zh-CN" sz="2000" dirty="0">
                <a:solidFill>
                  <a:srgbClr val="336600"/>
                </a:solidFill>
                <a:ea typeface="楷体" pitchFamily="49" charset="-122"/>
                <a:cs typeface="Times New Roman" pitchFamily="18" charset="0"/>
              </a:rPr>
              <a:t>namespace </a:t>
            </a:r>
            <a:r>
              <a:rPr lang="en-US" altLang="zh-CN" sz="2000" dirty="0" err="1" smtClean="0">
                <a:solidFill>
                  <a:srgbClr val="336600"/>
                </a:solidFill>
                <a:ea typeface="楷体" pitchFamily="49" charset="-122"/>
                <a:cs typeface="Times New Roman" pitchFamily="18" charset="0"/>
              </a:rPr>
              <a:t>proj14_1</a:t>
            </a:r>
            <a:endParaRPr lang="en-US" altLang="zh-CN" sz="2000" dirty="0">
              <a:solidFill>
                <a:srgbClr val="336600"/>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public class A</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public void fun()			//</a:t>
            </a:r>
            <a:r>
              <a:rPr lang="zh-CN" altLang="en-US" sz="2000" dirty="0">
                <a:solidFill>
                  <a:srgbClr val="336600"/>
                </a:solidFill>
                <a:ea typeface="楷体" pitchFamily="49" charset="-122"/>
                <a:cs typeface="Times New Roman" pitchFamily="18" charset="0"/>
              </a:rPr>
              <a:t>定义类</a:t>
            </a:r>
            <a:r>
              <a:rPr lang="en-US" altLang="zh-CN" sz="2000" dirty="0">
                <a:solidFill>
                  <a:srgbClr val="336600"/>
                </a:solidFill>
                <a:ea typeface="楷体" pitchFamily="49" charset="-122"/>
                <a:cs typeface="Times New Roman" pitchFamily="18" charset="0"/>
              </a:rPr>
              <a:t>A</a:t>
            </a:r>
            <a:r>
              <a:rPr lang="zh-CN" altLang="en-US" sz="2000" dirty="0">
                <a:solidFill>
                  <a:srgbClr val="336600"/>
                </a:solidFill>
                <a:ea typeface="楷体" pitchFamily="49" charset="-122"/>
                <a:cs typeface="Times New Roman" pitchFamily="18" charset="0"/>
              </a:rPr>
              <a:t>的方法</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while (true)</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工作线程</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正在执行</a:t>
            </a:r>
            <a:r>
              <a:rPr lang="en-US" altLang="zh-CN" sz="2000" dirty="0" err="1">
                <a:solidFill>
                  <a:srgbClr val="336600"/>
                </a:solidFill>
                <a:ea typeface="楷体" pitchFamily="49" charset="-122"/>
                <a:cs typeface="Times New Roman" pitchFamily="18" charset="0"/>
              </a:rPr>
              <a:t>A.fun</a:t>
            </a:r>
            <a:r>
              <a:rPr lang="zh-CN" altLang="en-US" sz="2000" dirty="0">
                <a:solidFill>
                  <a:srgbClr val="336600"/>
                </a:solidFill>
                <a:ea typeface="楷体" pitchFamily="49" charset="-122"/>
                <a:cs typeface="Times New Roman" pitchFamily="18" charset="0"/>
              </a:rPr>
              <a:t>方法</a:t>
            </a:r>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611188" y="476250"/>
            <a:ext cx="7921625" cy="5016758"/>
          </a:xfrm>
          <a:prstGeom prst="rect">
            <a:avLst/>
          </a:prstGeom>
          <a:noFill/>
          <a:ln w="9525">
            <a:noFill/>
            <a:miter lim="800000"/>
            <a:headEnd/>
            <a:tailEnd/>
          </a:ln>
          <a:effectLst/>
        </p:spPr>
        <p:txBody>
          <a:bodyPr>
            <a:spAutoFit/>
          </a:bodyPr>
          <a:lstStyle/>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public class Program</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public static void Main()</a:t>
            </a:r>
          </a:p>
          <a:p>
            <a:r>
              <a:rPr lang="en-US" altLang="zh-CN" sz="2000" dirty="0">
                <a:solidFill>
                  <a:srgbClr val="336600"/>
                </a:solidFill>
                <a:ea typeface="楷体" pitchFamily="49" charset="-122"/>
                <a:cs typeface="Times New Roman" pitchFamily="18" charset="0"/>
              </a:rPr>
              <a:t>	{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主线程启动</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 a = new A();		//</a:t>
            </a:r>
            <a:r>
              <a:rPr lang="zh-CN" altLang="en-US" sz="2000" dirty="0">
                <a:solidFill>
                  <a:srgbClr val="336600"/>
                </a:solidFill>
                <a:ea typeface="楷体" pitchFamily="49" charset="-122"/>
                <a:cs typeface="Times New Roman" pitchFamily="18" charset="0"/>
              </a:rPr>
              <a:t>创建</a:t>
            </a:r>
            <a:r>
              <a:rPr lang="en-US" altLang="zh-CN" sz="2000" dirty="0">
                <a:solidFill>
                  <a:srgbClr val="336600"/>
                </a:solidFill>
                <a:ea typeface="楷体" pitchFamily="49" charset="-122"/>
                <a:cs typeface="Times New Roman" pitchFamily="18" charset="0"/>
              </a:rPr>
              <a:t>A</a:t>
            </a:r>
            <a:r>
              <a:rPr lang="zh-CN" altLang="en-US" sz="2000" dirty="0">
                <a:solidFill>
                  <a:srgbClr val="336600"/>
                </a:solidFill>
                <a:ea typeface="楷体" pitchFamily="49" charset="-122"/>
                <a:cs typeface="Times New Roman" pitchFamily="18" charset="0"/>
              </a:rPr>
              <a:t>类的实例</a:t>
            </a:r>
          </a:p>
          <a:p>
            <a:r>
              <a:rPr lang="zh-CN" altLang="en-US" sz="2000" dirty="0">
                <a:solidFill>
                  <a:srgbClr val="336600"/>
                </a:solidFill>
                <a:ea typeface="楷体" pitchFamily="49" charset="-122"/>
                <a:cs typeface="Times New Roman" pitchFamily="18" charset="0"/>
              </a:rPr>
              <a:t>	        </a:t>
            </a:r>
            <a:r>
              <a:rPr lang="en-US" altLang="zh-CN" sz="2000" dirty="0">
                <a:solidFill>
                  <a:srgbClr val="CC00CC"/>
                </a:solidFill>
                <a:ea typeface="楷体" pitchFamily="49" charset="-122"/>
                <a:cs typeface="Times New Roman" pitchFamily="18" charset="0"/>
              </a:rPr>
              <a:t>Thread </a:t>
            </a:r>
            <a:r>
              <a:rPr lang="en-US" altLang="zh-CN" sz="2000" dirty="0" err="1">
                <a:solidFill>
                  <a:srgbClr val="CC00CC"/>
                </a:solidFill>
                <a:ea typeface="楷体" pitchFamily="49" charset="-122"/>
                <a:cs typeface="Times New Roman" pitchFamily="18" charset="0"/>
              </a:rPr>
              <a:t>workth</a:t>
            </a:r>
            <a:r>
              <a:rPr lang="en-US" altLang="zh-CN" sz="2000" dirty="0">
                <a:solidFill>
                  <a:srgbClr val="CC00CC"/>
                </a:solidFill>
                <a:ea typeface="楷体" pitchFamily="49" charset="-122"/>
                <a:cs typeface="Times New Roman" pitchFamily="18" charset="0"/>
              </a:rPr>
              <a:t> = new Thread(new </a:t>
            </a:r>
            <a:r>
              <a:rPr lang="en-US" altLang="zh-CN" sz="2000" dirty="0" err="1">
                <a:solidFill>
                  <a:srgbClr val="CC00CC"/>
                </a:solidFill>
                <a:ea typeface="楷体" pitchFamily="49" charset="-122"/>
                <a:cs typeface="Times New Roman" pitchFamily="18" charset="0"/>
              </a:rPr>
              <a:t>ThreadStart</a:t>
            </a:r>
            <a:r>
              <a:rPr lang="en-US" altLang="zh-CN" sz="2000" dirty="0">
                <a:solidFill>
                  <a:srgbClr val="CC00CC"/>
                </a:solidFill>
                <a:ea typeface="楷体" pitchFamily="49" charset="-122"/>
                <a:cs typeface="Times New Roman" pitchFamily="18" charset="0"/>
              </a:rPr>
              <a:t>(</a:t>
            </a:r>
            <a:r>
              <a:rPr lang="en-US" altLang="zh-CN" sz="2000" dirty="0" err="1">
                <a:solidFill>
                  <a:srgbClr val="CC00CC"/>
                </a:solidFill>
                <a:ea typeface="楷体" pitchFamily="49" charset="-122"/>
                <a:cs typeface="Times New Roman" pitchFamily="18" charset="0"/>
              </a:rPr>
              <a:t>a.fun</a:t>
            </a:r>
            <a:r>
              <a:rPr lang="en-US" altLang="zh-CN" sz="2000" dirty="0">
                <a:solidFill>
                  <a:srgbClr val="CC00CC"/>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创建一个线程，使之执行</a:t>
            </a:r>
            <a:r>
              <a:rPr lang="en-US" altLang="zh-CN" sz="2000" dirty="0">
                <a:solidFill>
                  <a:srgbClr val="336600"/>
                </a:solidFill>
                <a:ea typeface="楷体" pitchFamily="49" charset="-122"/>
                <a:cs typeface="Times New Roman" pitchFamily="18" charset="0"/>
              </a:rPr>
              <a:t>A</a:t>
            </a:r>
            <a:r>
              <a:rPr lang="zh-CN" altLang="en-US" sz="2000" dirty="0">
                <a:solidFill>
                  <a:srgbClr val="336600"/>
                </a:solidFill>
                <a:ea typeface="楷体" pitchFamily="49" charset="-122"/>
                <a:cs typeface="Times New Roman" pitchFamily="18" charset="0"/>
              </a:rPr>
              <a:t>类的</a:t>
            </a:r>
            <a:r>
              <a:rPr lang="en-US" altLang="zh-CN" sz="2000" dirty="0">
                <a:solidFill>
                  <a:srgbClr val="336600"/>
                </a:solidFill>
                <a:ea typeface="楷体" pitchFamily="49" charset="-122"/>
                <a:cs typeface="Times New Roman" pitchFamily="18" charset="0"/>
              </a:rPr>
              <a:t>fun()</a:t>
            </a:r>
            <a:r>
              <a:rPr lang="zh-CN" altLang="en-US" sz="2000" dirty="0">
                <a:solidFill>
                  <a:srgbClr val="336600"/>
                </a:solidFill>
                <a:ea typeface="楷体" pitchFamily="49" charset="-122"/>
                <a:cs typeface="Times New Roman" pitchFamily="18" charset="0"/>
              </a:rPr>
              <a:t>方法</a:t>
            </a:r>
          </a:p>
          <a:p>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工作线程启动</a:t>
            </a:r>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workth.Start</a:t>
            </a:r>
            <a:r>
              <a:rPr lang="en-US" altLang="zh-CN" sz="2000" dirty="0">
                <a:solidFill>
                  <a:srgbClr val="CC00CC"/>
                </a:solidFill>
                <a:ea typeface="楷体" pitchFamily="49" charset="-122"/>
                <a:cs typeface="Times New Roman" pitchFamily="18" charset="0"/>
              </a:rPr>
              <a:t>();		//</a:t>
            </a:r>
            <a:r>
              <a:rPr lang="zh-CN" altLang="en-US" sz="2000" dirty="0">
                <a:solidFill>
                  <a:srgbClr val="CC00CC"/>
                </a:solidFill>
                <a:ea typeface="楷体" pitchFamily="49" charset="-122"/>
                <a:cs typeface="Times New Roman" pitchFamily="18" charset="0"/>
              </a:rPr>
              <a:t>启动工作线程</a:t>
            </a:r>
            <a:r>
              <a:rPr lang="en-US" altLang="zh-CN" sz="2000" dirty="0" err="1">
                <a:solidFill>
                  <a:srgbClr val="CC00CC"/>
                </a:solidFill>
                <a:ea typeface="楷体" pitchFamily="49" charset="-122"/>
                <a:cs typeface="Times New Roman" pitchFamily="18" charset="0"/>
              </a:rPr>
              <a:t>workth</a:t>
            </a:r>
            <a:endParaRPr lang="en-US" altLang="zh-CN" sz="2000" dirty="0">
              <a:solidFill>
                <a:srgbClr val="CC00CC"/>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while (!</a:t>
            </a:r>
            <a:r>
              <a:rPr lang="en-US" altLang="zh-CN" sz="2000" dirty="0" err="1">
                <a:solidFill>
                  <a:srgbClr val="336600"/>
                </a:solidFill>
                <a:ea typeface="楷体" pitchFamily="49" charset="-122"/>
                <a:cs typeface="Times New Roman" pitchFamily="18" charset="0"/>
              </a:rPr>
              <a:t>workth.IsAlive</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循环直到工作线程激活</a:t>
            </a:r>
          </a:p>
          <a:p>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主线程睡眠</a:t>
            </a:r>
            <a:r>
              <a:rPr lang="en-US" altLang="zh-CN" sz="2000" dirty="0" err="1">
                <a:solidFill>
                  <a:srgbClr val="336600"/>
                </a:solidFill>
                <a:ea typeface="楷体" pitchFamily="49" charset="-122"/>
                <a:cs typeface="Times New Roman" pitchFamily="18" charset="0"/>
              </a:rPr>
              <a:t>1ms</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(1);	</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让主线程睡眠</a:t>
            </a:r>
            <a:r>
              <a:rPr lang="en-US" altLang="zh-CN" sz="2000" dirty="0" err="1">
                <a:solidFill>
                  <a:srgbClr val="336600"/>
                </a:solidFill>
                <a:ea typeface="楷体" pitchFamily="49" charset="-122"/>
                <a:cs typeface="Times New Roman" pitchFamily="18" charset="0"/>
              </a:rPr>
              <a:t>1ms</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以允许工作线程完成自已的工作</a:t>
            </a:r>
          </a:p>
          <a:p>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终止工作线程</a:t>
            </a:r>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workth.Abort</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阻塞工作线程</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workth.Join</a:t>
            </a:r>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684213" y="476250"/>
            <a:ext cx="7920037" cy="4093428"/>
          </a:xfrm>
          <a:prstGeom prst="rect">
            <a:avLst/>
          </a:prstGeom>
          <a:noFill/>
          <a:ln w="9525">
            <a:noFill/>
            <a:miter lim="800000"/>
            <a:headEnd/>
            <a:tailEnd/>
          </a:ln>
          <a:effectLst/>
        </p:spPr>
        <p:txBody>
          <a:bodyPr>
            <a:spAutoFit/>
          </a:bodyPr>
          <a:lstStyle/>
          <a:p>
            <a:r>
              <a:rPr lang="en-US" altLang="zh-CN" sz="2000" dirty="0">
                <a:solidFill>
                  <a:srgbClr val="336600"/>
                </a:solidFill>
                <a:ea typeface="楷体" pitchFamily="49" charset="-122"/>
                <a:cs typeface="Times New Roman" pitchFamily="18" charset="0"/>
              </a:rPr>
              <a:t>	try</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试图重新启动工作线程</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workth.Start</a:t>
            </a:r>
            <a:r>
              <a:rPr lang="en-US" altLang="zh-CN" sz="2000" dirty="0">
                <a:solidFill>
                  <a:srgbClr val="CC00CC"/>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catch (</a:t>
            </a:r>
            <a:r>
              <a:rPr lang="en-US" altLang="zh-CN" sz="2000" dirty="0" err="1">
                <a:solidFill>
                  <a:srgbClr val="336600"/>
                </a:solidFill>
                <a:ea typeface="楷体" pitchFamily="49" charset="-122"/>
                <a:cs typeface="Times New Roman" pitchFamily="18" charset="0"/>
              </a:rPr>
              <a:t>ThreadStateException</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捕捉</a:t>
            </a:r>
            <a:r>
              <a:rPr lang="en-US" altLang="zh-CN" sz="2000" dirty="0" err="1">
                <a:solidFill>
                  <a:srgbClr val="336600"/>
                </a:solidFill>
                <a:ea typeface="楷体" pitchFamily="49" charset="-122"/>
                <a:cs typeface="Times New Roman" pitchFamily="18" charset="0"/>
              </a:rPr>
              <a:t>workth.Start</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的异常</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终止后的线程不能重启</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在重启时引发相关异常</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Console.WriteLine</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主线程结束</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539750" y="404813"/>
            <a:ext cx="7993063" cy="1938992"/>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解：</a:t>
            </a:r>
            <a:r>
              <a:rPr lang="en-US" altLang="zh-CN" dirty="0">
                <a:ea typeface="楷体" pitchFamily="49" charset="-122"/>
                <a:cs typeface="Times New Roman" pitchFamily="18" charset="0"/>
              </a:rPr>
              <a:t>Main()</a:t>
            </a:r>
            <a:r>
              <a:rPr lang="zh-CN" altLang="en-US" dirty="0">
                <a:ea typeface="楷体" pitchFamily="49" charset="-122"/>
                <a:cs typeface="Times New Roman" pitchFamily="18" charset="0"/>
              </a:rPr>
              <a:t>方法的执行创建了主线程，其中创建了一个工作线程</a:t>
            </a:r>
            <a:r>
              <a:rPr lang="en-US" altLang="zh-CN" dirty="0" err="1">
                <a:ea typeface="楷体" pitchFamily="49" charset="-122"/>
                <a:cs typeface="Times New Roman" pitchFamily="18" charset="0"/>
              </a:rPr>
              <a:t>workth</a:t>
            </a:r>
            <a:r>
              <a:rPr lang="zh-CN" altLang="en-US" dirty="0">
                <a:ea typeface="楷体" pitchFamily="49" charset="-122"/>
                <a:cs typeface="Times New Roman" pitchFamily="18" charset="0"/>
              </a:rPr>
              <a:t>，通过</a:t>
            </a:r>
            <a:r>
              <a:rPr lang="en-US" altLang="zh-CN" dirty="0">
                <a:ea typeface="楷体" pitchFamily="49" charset="-122"/>
                <a:cs typeface="Times New Roman" pitchFamily="18" charset="0"/>
              </a:rPr>
              <a:t>Start()</a:t>
            </a:r>
            <a:r>
              <a:rPr lang="zh-CN" altLang="en-US" dirty="0">
                <a:ea typeface="楷体" pitchFamily="49" charset="-122"/>
                <a:cs typeface="Times New Roman" pitchFamily="18" charset="0"/>
              </a:rPr>
              <a:t>方法调用启动它，然后让主线程睡眠</a:t>
            </a:r>
            <a:r>
              <a:rPr lang="en-US" altLang="zh-CN" dirty="0" err="1">
                <a:ea typeface="楷体" pitchFamily="49" charset="-122"/>
                <a:cs typeface="Times New Roman" pitchFamily="18" charset="0"/>
              </a:rPr>
              <a:t>1ms</a:t>
            </a:r>
            <a:r>
              <a:rPr lang="zh-CN" altLang="en-US" dirty="0">
                <a:ea typeface="楷体" pitchFamily="49" charset="-122"/>
                <a:cs typeface="Times New Roman" pitchFamily="18" charset="0"/>
              </a:rPr>
              <a:t>以执行工作主线程，再通过调用</a:t>
            </a:r>
            <a:r>
              <a:rPr lang="en-US" altLang="zh-CN" dirty="0">
                <a:ea typeface="楷体" pitchFamily="49" charset="-122"/>
                <a:cs typeface="Times New Roman" pitchFamily="18" charset="0"/>
              </a:rPr>
              <a:t>Abort()</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Join()</a:t>
            </a:r>
            <a:r>
              <a:rPr lang="zh-CN" altLang="en-US" dirty="0">
                <a:ea typeface="楷体" pitchFamily="49" charset="-122"/>
                <a:cs typeface="Times New Roman" pitchFamily="18" charset="0"/>
              </a:rPr>
              <a:t>方法终止工作线程。当试图再次启动已终止的工作线程时出现异常。</a:t>
            </a:r>
            <a:r>
              <a:rPr lang="en-US" altLang="zh-CN" dirty="0">
                <a:ea typeface="楷体" pitchFamily="49" charset="-122"/>
                <a:cs typeface="Times New Roman" pitchFamily="18" charset="0"/>
              </a:rPr>
              <a:t>Main()</a:t>
            </a:r>
            <a:r>
              <a:rPr lang="zh-CN" altLang="en-US" dirty="0">
                <a:ea typeface="楷体" pitchFamily="49" charset="-122"/>
                <a:cs typeface="Times New Roman" pitchFamily="18" charset="0"/>
              </a:rPr>
              <a:t>方法执行完毕，主线程已结束</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pic>
        <p:nvPicPr>
          <p:cNvPr id="4" name="图片 3"/>
          <p:cNvPicPr/>
          <p:nvPr/>
        </p:nvPicPr>
        <p:blipFill>
          <a:blip r:embed="rId2"/>
          <a:srcRect/>
          <a:stretch>
            <a:fillRect/>
          </a:stretch>
        </p:blipFill>
        <p:spPr bwMode="auto">
          <a:xfrm>
            <a:off x="1714480" y="2786058"/>
            <a:ext cx="4143404"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571472" y="857232"/>
            <a:ext cx="8064500" cy="1130246"/>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每个线程都具有分配给它的线程优先级，通过</a:t>
            </a:r>
            <a:r>
              <a:rPr lang="en-US" altLang="zh-CN" dirty="0">
                <a:ea typeface="楷体" pitchFamily="49" charset="-122"/>
                <a:cs typeface="Times New Roman" pitchFamily="18" charset="0"/>
              </a:rPr>
              <a:t>Thread</a:t>
            </a:r>
            <a:r>
              <a:rPr lang="zh-CN" altLang="en-US" dirty="0">
                <a:ea typeface="楷体" pitchFamily="49" charset="-122"/>
                <a:cs typeface="Times New Roman" pitchFamily="18" charset="0"/>
              </a:rPr>
              <a:t>类的</a:t>
            </a:r>
            <a:r>
              <a:rPr lang="en-US" altLang="zh-CN" dirty="0">
                <a:ea typeface="楷体" pitchFamily="49" charset="-122"/>
                <a:cs typeface="Times New Roman" pitchFamily="18" charset="0"/>
              </a:rPr>
              <a:t>Priority</a:t>
            </a:r>
            <a:r>
              <a:rPr lang="zh-CN" altLang="en-US" dirty="0">
                <a:ea typeface="楷体" pitchFamily="49" charset="-122"/>
                <a:cs typeface="Times New Roman" pitchFamily="18" charset="0"/>
              </a:rPr>
              <a:t>属性设定，该属性是一个枚举</a:t>
            </a:r>
            <a:r>
              <a:rPr lang="zh-CN" altLang="en-US" dirty="0" smtClean="0">
                <a:ea typeface="楷体" pitchFamily="49" charset="-122"/>
                <a:cs typeface="Times New Roman" pitchFamily="18" charset="0"/>
              </a:rPr>
              <a:t>值。</a:t>
            </a:r>
            <a:endParaRPr lang="zh-CN" altLang="en-US" dirty="0">
              <a:ea typeface="楷体" pitchFamily="49" charset="-122"/>
              <a:cs typeface="Times New Roman" pitchFamily="18" charset="0"/>
            </a:endParaRPr>
          </a:p>
        </p:txBody>
      </p:sp>
      <p:pic>
        <p:nvPicPr>
          <p:cNvPr id="151558" name="xna" descr="由 XNA Framework 提供支持"/>
          <p:cNvPicPr>
            <a:picLocks noChangeAspect="1" noChangeArrowheads="1"/>
          </p:cNvPicPr>
          <p:nvPr/>
        </p:nvPicPr>
        <p:blipFill>
          <a:blip r:embed="rId2" r:link="rId3"/>
          <a:srcRect/>
          <a:stretch>
            <a:fillRect/>
          </a:stretch>
        </p:blipFill>
        <p:spPr bwMode="auto">
          <a:xfrm>
            <a:off x="1893888" y="2541588"/>
            <a:ext cx="9525" cy="9525"/>
          </a:xfrm>
          <a:prstGeom prst="rect">
            <a:avLst/>
          </a:prstGeom>
          <a:noFill/>
        </p:spPr>
      </p:pic>
      <p:pic>
        <p:nvPicPr>
          <p:cNvPr id="151557" name="Picture 5" descr="由 XNA Framework 提供支持"/>
          <p:cNvPicPr>
            <a:picLocks noChangeAspect="1" noChangeArrowheads="1"/>
          </p:cNvPicPr>
          <p:nvPr/>
        </p:nvPicPr>
        <p:blipFill>
          <a:blip r:embed="rId2" r:link="rId3"/>
          <a:srcRect/>
          <a:stretch>
            <a:fillRect/>
          </a:stretch>
        </p:blipFill>
        <p:spPr bwMode="auto">
          <a:xfrm>
            <a:off x="1893888" y="2541588"/>
            <a:ext cx="9525" cy="9525"/>
          </a:xfrm>
          <a:prstGeom prst="rect">
            <a:avLst/>
          </a:prstGeom>
          <a:noFill/>
        </p:spPr>
      </p:pic>
      <p:pic>
        <p:nvPicPr>
          <p:cNvPr id="151556" name="Picture 4" descr="由 XNA Framework 提供支持"/>
          <p:cNvPicPr>
            <a:picLocks noChangeAspect="1" noChangeArrowheads="1"/>
          </p:cNvPicPr>
          <p:nvPr/>
        </p:nvPicPr>
        <p:blipFill>
          <a:blip r:embed="rId2" r:link="rId3"/>
          <a:srcRect/>
          <a:stretch>
            <a:fillRect/>
          </a:stretch>
        </p:blipFill>
        <p:spPr bwMode="auto">
          <a:xfrm>
            <a:off x="1893888" y="2541588"/>
            <a:ext cx="9525" cy="9525"/>
          </a:xfrm>
          <a:prstGeom prst="rect">
            <a:avLst/>
          </a:prstGeom>
          <a:noFill/>
        </p:spPr>
      </p:pic>
      <p:pic>
        <p:nvPicPr>
          <p:cNvPr id="151555" name="Picture 3" descr="由 XNA Framework 提供支持"/>
          <p:cNvPicPr>
            <a:picLocks noChangeAspect="1" noChangeArrowheads="1"/>
          </p:cNvPicPr>
          <p:nvPr/>
        </p:nvPicPr>
        <p:blipFill>
          <a:blip r:embed="rId2" r:link="rId3"/>
          <a:srcRect/>
          <a:stretch>
            <a:fillRect/>
          </a:stretch>
        </p:blipFill>
        <p:spPr bwMode="auto">
          <a:xfrm>
            <a:off x="1893888" y="2541588"/>
            <a:ext cx="9525" cy="9525"/>
          </a:xfrm>
          <a:prstGeom prst="rect">
            <a:avLst/>
          </a:prstGeom>
          <a:noFill/>
        </p:spPr>
      </p:pic>
      <p:sp>
        <p:nvSpPr>
          <p:cNvPr id="151563" name="Rectangle 11"/>
          <p:cNvSpPr>
            <a:spLocks noChangeArrowheads="1"/>
          </p:cNvSpPr>
          <p:nvPr/>
        </p:nvSpPr>
        <p:spPr bwMode="auto">
          <a:xfrm>
            <a:off x="1893888" y="2541588"/>
            <a:ext cx="868362" cy="0"/>
          </a:xfrm>
          <a:prstGeom prst="rect">
            <a:avLst/>
          </a:prstGeom>
          <a:noFill/>
          <a:ln w="9525">
            <a:noFill/>
            <a:miter lim="800000"/>
            <a:headEnd/>
            <a:tailEnd/>
          </a:ln>
          <a:effectLst/>
        </p:spPr>
        <p:txBody>
          <a:bodyPr wrap="none">
            <a:spAutoFit/>
          </a:bodyPr>
          <a:lstStyle/>
          <a:p>
            <a:endParaRPr lang="zh-CN" altLang="en-US"/>
          </a:p>
        </p:txBody>
      </p:sp>
      <p:sp>
        <p:nvSpPr>
          <p:cNvPr id="151566" name="Rectangle 14"/>
          <p:cNvSpPr>
            <a:spLocks noChangeArrowheads="1"/>
          </p:cNvSpPr>
          <p:nvPr/>
        </p:nvSpPr>
        <p:spPr bwMode="auto">
          <a:xfrm>
            <a:off x="1893888" y="2541588"/>
            <a:ext cx="868362" cy="0"/>
          </a:xfrm>
          <a:prstGeom prst="rect">
            <a:avLst/>
          </a:prstGeom>
          <a:noFill/>
          <a:ln w="9525">
            <a:noFill/>
            <a:miter lim="800000"/>
            <a:headEnd/>
            <a:tailEnd/>
          </a:ln>
          <a:effectLst/>
        </p:spPr>
        <p:txBody>
          <a:bodyPr wrap="none">
            <a:spAutoFit/>
          </a:bodyPr>
          <a:lstStyle/>
          <a:p>
            <a:endParaRPr lang="zh-CN" altLang="en-US"/>
          </a:p>
        </p:txBody>
      </p:sp>
      <p:sp>
        <p:nvSpPr>
          <p:cNvPr id="151569" name="Rectangle 17"/>
          <p:cNvSpPr>
            <a:spLocks noChangeArrowheads="1"/>
          </p:cNvSpPr>
          <p:nvPr/>
        </p:nvSpPr>
        <p:spPr bwMode="auto">
          <a:xfrm>
            <a:off x="1893888" y="2541588"/>
            <a:ext cx="868362" cy="0"/>
          </a:xfrm>
          <a:prstGeom prst="rect">
            <a:avLst/>
          </a:prstGeom>
          <a:noFill/>
          <a:ln w="9525">
            <a:noFill/>
            <a:miter lim="800000"/>
            <a:headEnd/>
            <a:tailEnd/>
          </a:ln>
          <a:effectLst/>
        </p:spPr>
        <p:txBody>
          <a:bodyPr wrap="none">
            <a:spAutoFit/>
          </a:bodyPr>
          <a:lstStyle/>
          <a:p>
            <a:endParaRPr lang="zh-CN" altLang="en-US"/>
          </a:p>
        </p:txBody>
      </p:sp>
      <p:sp>
        <p:nvSpPr>
          <p:cNvPr id="151572" name="Rectangle 20"/>
          <p:cNvSpPr>
            <a:spLocks noChangeArrowheads="1"/>
          </p:cNvSpPr>
          <p:nvPr/>
        </p:nvSpPr>
        <p:spPr bwMode="auto">
          <a:xfrm>
            <a:off x="1893888" y="2541588"/>
            <a:ext cx="868362" cy="0"/>
          </a:xfrm>
          <a:prstGeom prst="rect">
            <a:avLst/>
          </a:prstGeom>
          <a:noFill/>
          <a:ln w="9525">
            <a:noFill/>
            <a:miter lim="800000"/>
            <a:headEnd/>
            <a:tailEnd/>
          </a:ln>
          <a:effectLst/>
        </p:spPr>
        <p:txBody>
          <a:bodyPr wrap="none">
            <a:spAutoFit/>
          </a:bodyPr>
          <a:lstStyle/>
          <a:p>
            <a:endParaRPr lang="zh-CN" altLang="en-US"/>
          </a:p>
        </p:txBody>
      </p:sp>
      <p:graphicFrame>
        <p:nvGraphicFramePr>
          <p:cNvPr id="151642" name="Group 90"/>
          <p:cNvGraphicFramePr>
            <a:graphicFrameLocks noGrp="1"/>
          </p:cNvGraphicFramePr>
          <p:nvPr/>
        </p:nvGraphicFramePr>
        <p:xfrm>
          <a:off x="611188" y="2205038"/>
          <a:ext cx="7993062" cy="2987040"/>
        </p:xfrm>
        <a:graphic>
          <a:graphicData uri="http://schemas.openxmlformats.org/drawingml/2006/table">
            <a:tbl>
              <a:tblPr/>
              <a:tblGrid>
                <a:gridCol w="1674796"/>
                <a:gridCol w="6318266"/>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成员名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Lowest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可以将</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Thread</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安排在具有任何其他优先级的线程之后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BelowNormal</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可以将</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Thread</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安排在具有</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Normal</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优先级的线程之后，在具有</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Lowest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优先级的线程之前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Normal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可以将</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Thread</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安排在具有</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AboveNormal</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优先级的线程之后，在具有</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BelowNormal</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优先级的线程之前。默认情况下，线程具有</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Normal</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优先级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AboveNormal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可以将</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Thread</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安排在具有</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Highest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优先级的线程之后，在具有</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Normal</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优先级的线程之前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Highest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可以将</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Thread</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安排在具有任何其他优先级的线程之前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 name="TextBox 11"/>
          <p:cNvSpPr txBox="1"/>
          <p:nvPr/>
        </p:nvSpPr>
        <p:spPr>
          <a:xfrm>
            <a:off x="642910" y="285728"/>
            <a:ext cx="571504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14.1.4 </a:t>
            </a:r>
            <a:r>
              <a:rPr lang="zh-CN" altLang="en-US" sz="2800" dirty="0" smtClean="0">
                <a:solidFill>
                  <a:srgbClr val="FF3300"/>
                </a:solidFill>
                <a:latin typeface="黑体" pitchFamily="49" charset="-122"/>
                <a:ea typeface="黑体" pitchFamily="49" charset="-122"/>
              </a:rPr>
              <a:t>线程优先级和线程调度</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28604"/>
            <a:ext cx="7929618" cy="461665"/>
          </a:xfrm>
          <a:prstGeom prst="rect">
            <a:avLst/>
          </a:prstGeom>
          <a:noFill/>
        </p:spPr>
        <p:txBody>
          <a:bodyPr wrap="square" rtlCol="0">
            <a:spAutoFit/>
          </a:bodyPr>
          <a:lstStyle/>
          <a:p>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14.2</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分析以下程序的执行结果。</a:t>
            </a:r>
            <a:endParaRPr lang="zh-CN" altLang="en-US" dirty="0">
              <a:ea typeface="楷体" pitchFamily="49" charset="-122"/>
              <a:cs typeface="Times New Roman" pitchFamily="18" charset="0"/>
            </a:endParaRPr>
          </a:p>
        </p:txBody>
      </p:sp>
      <p:sp>
        <p:nvSpPr>
          <p:cNvPr id="5" name="TextBox 4"/>
          <p:cNvSpPr txBox="1"/>
          <p:nvPr/>
        </p:nvSpPr>
        <p:spPr>
          <a:xfrm>
            <a:off x="571472" y="1285860"/>
            <a:ext cx="8072494" cy="3785652"/>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using System;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System.Threading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namespace </a:t>
            </a:r>
            <a:r>
              <a:rPr lang="en-US" sz="2000" dirty="0" err="1" smtClean="0">
                <a:solidFill>
                  <a:srgbClr val="336600"/>
                </a:solidFill>
                <a:ea typeface="楷体" pitchFamily="49" charset="-122"/>
                <a:cs typeface="Times New Roman" pitchFamily="18" charset="0"/>
              </a:rPr>
              <a:t>proj14_2</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CC00CC"/>
                </a:solidFill>
                <a:ea typeface="楷体" pitchFamily="49" charset="-122"/>
                <a:cs typeface="Times New Roman" pitchFamily="18" charset="0"/>
              </a:rPr>
              <a:t>class A				//</a:t>
            </a:r>
            <a:r>
              <a:rPr lang="zh-CN" altLang="en-US" sz="2000" dirty="0" smtClean="0">
                <a:solidFill>
                  <a:srgbClr val="CC00CC"/>
                </a:solidFill>
                <a:ea typeface="楷体" pitchFamily="49" charset="-122"/>
                <a:cs typeface="Times New Roman" pitchFamily="18" charset="0"/>
              </a:rPr>
              <a:t>声明类</a:t>
            </a:r>
            <a:r>
              <a:rPr lang="en-US" sz="2000" dirty="0" smtClean="0">
                <a:solidFill>
                  <a:srgbClr val="CC00CC"/>
                </a:solidFill>
                <a:ea typeface="楷体" pitchFamily="49" charset="-122"/>
                <a:cs typeface="Times New Roman" pitchFamily="18" charset="0"/>
              </a:rPr>
              <a:t>A</a:t>
            </a:r>
            <a:endParaRPr lang="zh-CN" altLang="en-US" sz="2000" dirty="0" smtClean="0">
              <a:solidFill>
                <a:srgbClr val="CC00CC"/>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bool</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looptag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public A()			//</a:t>
            </a:r>
            <a:r>
              <a:rPr lang="zh-CN" altLang="en-US" sz="2000" dirty="0" smtClean="0">
                <a:solidFill>
                  <a:srgbClr val="336600"/>
                </a:solidFill>
                <a:ea typeface="楷体" pitchFamily="49" charset="-122"/>
                <a:cs typeface="Times New Roman" pitchFamily="18" charset="0"/>
              </a:rPr>
              <a:t>构造函数</a:t>
            </a: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looptag</a:t>
            </a:r>
            <a:r>
              <a:rPr lang="en-US" sz="2000" dirty="0" smtClean="0">
                <a:solidFill>
                  <a:srgbClr val="336600"/>
                </a:solidFill>
                <a:ea typeface="楷体" pitchFamily="49" charset="-122"/>
                <a:cs typeface="Times New Roman" pitchFamily="18" charset="0"/>
              </a:rPr>
              <a:t> = true;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public </a:t>
            </a:r>
            <a:r>
              <a:rPr lang="en-US" sz="2000" dirty="0" err="1" smtClean="0">
                <a:solidFill>
                  <a:srgbClr val="336600"/>
                </a:solidFill>
                <a:ea typeface="楷体" pitchFamily="49" charset="-122"/>
                <a:cs typeface="Times New Roman" pitchFamily="18" charset="0"/>
              </a:rPr>
              <a:t>bool</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plooptag</a:t>
            </a:r>
            <a:r>
              <a:rPr lang="en-US" sz="2000" dirty="0" smtClean="0">
                <a:solidFill>
                  <a:srgbClr val="336600"/>
                </a:solidFill>
                <a:ea typeface="楷体" pitchFamily="49" charset="-122"/>
                <a:cs typeface="Times New Roman" pitchFamily="18" charset="0"/>
              </a:rPr>
              <a:t>		//</a:t>
            </a:r>
            <a:r>
              <a:rPr lang="zh-CN" altLang="en-US" sz="2000" dirty="0" smtClean="0">
                <a:solidFill>
                  <a:srgbClr val="336600"/>
                </a:solidFill>
                <a:ea typeface="楷体" pitchFamily="49" charset="-122"/>
                <a:cs typeface="Times New Roman" pitchFamily="18" charset="0"/>
              </a:rPr>
              <a:t>定义属性</a:t>
            </a:r>
            <a:r>
              <a:rPr lang="en-US" sz="2000" dirty="0" err="1" smtClean="0">
                <a:solidFill>
                  <a:srgbClr val="336600"/>
                </a:solidFill>
                <a:ea typeface="楷体" pitchFamily="49" charset="-122"/>
                <a:cs typeface="Times New Roman" pitchFamily="18" charset="0"/>
              </a:rPr>
              <a:t>plooptag</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set { </a:t>
            </a:r>
            <a:r>
              <a:rPr lang="en-US" sz="2000" dirty="0" err="1" smtClean="0">
                <a:solidFill>
                  <a:srgbClr val="336600"/>
                </a:solidFill>
                <a:ea typeface="楷体" pitchFamily="49" charset="-122"/>
                <a:cs typeface="Times New Roman" pitchFamily="18" charset="0"/>
              </a:rPr>
              <a:t>looptag</a:t>
            </a:r>
            <a:r>
              <a:rPr lang="en-US" sz="2000" dirty="0" smtClean="0">
                <a:solidFill>
                  <a:srgbClr val="336600"/>
                </a:solidFill>
                <a:ea typeface="楷体" pitchFamily="49" charset="-122"/>
                <a:cs typeface="Times New Roman" pitchFamily="18" charset="0"/>
              </a:rPr>
              <a:t> = value;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endParaRPr lang="zh-CN" altLang="en-US" sz="2000" dirty="0">
              <a:solidFill>
                <a:srgbClr val="3366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7858180" cy="3785652"/>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          public void fun()			//</a:t>
            </a:r>
            <a:r>
              <a:rPr lang="zh-CN" altLang="en-US" sz="2000" dirty="0" smtClean="0">
                <a:solidFill>
                  <a:srgbClr val="336600"/>
                </a:solidFill>
                <a:ea typeface="楷体" pitchFamily="49" charset="-122"/>
                <a:cs typeface="Times New Roman" pitchFamily="18" charset="0"/>
              </a:rPr>
              <a:t>定义类</a:t>
            </a:r>
            <a:r>
              <a:rPr lang="en-US" sz="2000" dirty="0" smtClean="0">
                <a:solidFill>
                  <a:srgbClr val="336600"/>
                </a:solidFill>
                <a:ea typeface="楷体" pitchFamily="49" charset="-122"/>
                <a:cs typeface="Times New Roman" pitchFamily="18" charset="0"/>
              </a:rPr>
              <a:t>A</a:t>
            </a:r>
            <a:r>
              <a:rPr lang="zh-CN" altLang="en-US" sz="2000" dirty="0" smtClean="0">
                <a:solidFill>
                  <a:srgbClr val="336600"/>
                </a:solidFill>
                <a:ea typeface="楷体" pitchFamily="49" charset="-122"/>
                <a:cs typeface="Times New Roman" pitchFamily="18" charset="0"/>
              </a:rPr>
              <a:t>的方法</a:t>
            </a:r>
          </a:p>
          <a:p>
            <a:r>
              <a:rPr lang="en-US" sz="2000" dirty="0" smtClean="0">
                <a:solidFill>
                  <a:srgbClr val="336600"/>
                </a:solidFill>
                <a:ea typeface="楷体" pitchFamily="49" charset="-122"/>
                <a:cs typeface="Times New Roman" pitchFamily="18" charset="0"/>
              </a:rPr>
              <a:t>          {      long </a:t>
            </a:r>
            <a:r>
              <a:rPr lang="en-US" sz="2000" dirty="0" err="1" smtClean="0">
                <a:solidFill>
                  <a:srgbClr val="336600"/>
                </a:solidFill>
                <a:ea typeface="楷体" pitchFamily="49" charset="-122"/>
                <a:cs typeface="Times New Roman" pitchFamily="18" charset="0"/>
              </a:rPr>
              <a:t>thcount</a:t>
            </a:r>
            <a:r>
              <a:rPr lang="en-US" sz="2000" dirty="0" smtClean="0">
                <a:solidFill>
                  <a:srgbClr val="336600"/>
                </a:solidFill>
                <a:ea typeface="楷体" pitchFamily="49" charset="-122"/>
                <a:cs typeface="Times New Roman" pitchFamily="18" charset="0"/>
              </a:rPr>
              <a:t> = 0;		//</a:t>
            </a:r>
            <a:r>
              <a:rPr lang="zh-CN" altLang="en-US" sz="2000" dirty="0" smtClean="0">
                <a:solidFill>
                  <a:srgbClr val="336600"/>
                </a:solidFill>
                <a:ea typeface="楷体" pitchFamily="49" charset="-122"/>
                <a:cs typeface="Times New Roman" pitchFamily="18" charset="0"/>
              </a:rPr>
              <a:t>线程循环计数器</a:t>
            </a:r>
          </a:p>
          <a:p>
            <a:r>
              <a:rPr lang="en-US" sz="2000" dirty="0" smtClean="0">
                <a:solidFill>
                  <a:srgbClr val="336600"/>
                </a:solidFill>
                <a:ea typeface="楷体" pitchFamily="49" charset="-122"/>
                <a:cs typeface="Times New Roman" pitchFamily="18" charset="0"/>
              </a:rPr>
              <a:t>	   while (</a:t>
            </a:r>
            <a:r>
              <a:rPr lang="en-US" sz="2000" dirty="0" err="1" smtClean="0">
                <a:solidFill>
                  <a:srgbClr val="336600"/>
                </a:solidFill>
                <a:ea typeface="楷体" pitchFamily="49" charset="-122"/>
                <a:cs typeface="Times New Roman" pitchFamily="18" charset="0"/>
              </a:rPr>
              <a:t>looptag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thcount</a:t>
            </a:r>
            <a:r>
              <a:rPr lang="en-US" sz="2000" dirty="0" smtClean="0">
                <a:solidFill>
                  <a:srgbClr val="336600"/>
                </a:solidFill>
                <a:ea typeface="楷体" pitchFamily="49" charset="-122"/>
                <a:cs typeface="Times New Roman" pitchFamily="18" charset="0"/>
              </a:rPr>
              <a:t>++;		//</a:t>
            </a:r>
            <a:r>
              <a:rPr lang="zh-CN" altLang="en-US" sz="2000" dirty="0" smtClean="0">
                <a:solidFill>
                  <a:srgbClr val="336600"/>
                </a:solidFill>
                <a:ea typeface="楷体" pitchFamily="49" charset="-122"/>
                <a:cs typeface="Times New Roman" pitchFamily="18" charset="0"/>
              </a:rPr>
              <a:t>累计循环次数</a:t>
            </a: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优先级为</a:t>
            </a:r>
            <a:r>
              <a:rPr lang="en-US" sz="2000" dirty="0" smtClean="0">
                <a:solidFill>
                  <a:srgbClr val="336600"/>
                </a:solidFill>
                <a:ea typeface="楷体" pitchFamily="49" charset="-122"/>
                <a:cs typeface="Times New Roman" pitchFamily="18" charset="0"/>
              </a:rPr>
              <a:t>:{1,12},</a:t>
            </a:r>
            <a:r>
              <a:rPr lang="zh-CN" altLang="en-US" sz="2000" dirty="0" smtClean="0">
                <a:solidFill>
                  <a:srgbClr val="336600"/>
                </a:solidFill>
                <a:ea typeface="楷体" pitchFamily="49" charset="-122"/>
                <a:cs typeface="Times New Roman" pitchFamily="18" charset="0"/>
              </a:rPr>
              <a:t>循环次数为</a:t>
            </a:r>
            <a:r>
              <a:rPr lang="en-US" sz="2000" dirty="0" smtClean="0">
                <a:solidFill>
                  <a:srgbClr val="336600"/>
                </a:solidFill>
                <a:ea typeface="楷体" pitchFamily="49" charset="-122"/>
                <a:cs typeface="Times New Roman" pitchFamily="18" charset="0"/>
              </a:rPr>
              <a:t>:{2}",</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Thread.CurrentThread.Name</a:t>
            </a:r>
            <a:r>
              <a:rPr lang="en-US" sz="2000" dirty="0" smtClean="0">
                <a:solidFill>
                  <a:srgbClr val="336600"/>
                </a:solidFill>
                <a:ea typeface="楷体" pitchFamily="49" charset="-122"/>
                <a:cs typeface="Times New Roman" pitchFamily="18" charset="0"/>
              </a:rPr>
              <a:t>,</a:t>
            </a: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Thread.CurrentThread.Priority.ToString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thcount.ToString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858180" cy="4401205"/>
          </a:xfrm>
          <a:prstGeom prst="rect">
            <a:avLst/>
          </a:prstGeom>
          <a:noFill/>
        </p:spPr>
        <p:txBody>
          <a:bodyPr wrap="square" rtlCol="0">
            <a:spAutoFit/>
          </a:bodyPr>
          <a:lstStyle/>
          <a:p>
            <a:r>
              <a:rPr lang="en-US" sz="2000" dirty="0" smtClean="0">
                <a:solidFill>
                  <a:srgbClr val="CC00CC"/>
                </a:solidFill>
                <a:ea typeface="楷体" pitchFamily="49" charset="-122"/>
                <a:cs typeface="Times New Roman" pitchFamily="18" charset="0"/>
              </a:rPr>
              <a:t>     class Program</a:t>
            </a:r>
            <a:endParaRPr lang="zh-CN" altLang="en-US" sz="2000" dirty="0" smtClean="0">
              <a:solidFill>
                <a:srgbClr val="CC00CC"/>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static void Main()</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 a = new A();</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Thread </a:t>
            </a:r>
            <a:r>
              <a:rPr lang="en-US" sz="2000" dirty="0" err="1" smtClean="0">
                <a:solidFill>
                  <a:srgbClr val="336600"/>
                </a:solidFill>
                <a:ea typeface="楷体" pitchFamily="49" charset="-122"/>
                <a:cs typeface="Times New Roman" pitchFamily="18" charset="0"/>
              </a:rPr>
              <a:t>workth1</a:t>
            </a:r>
            <a:r>
              <a:rPr lang="en-US" sz="2000" dirty="0" smtClean="0">
                <a:solidFill>
                  <a:srgbClr val="336600"/>
                </a:solidFill>
                <a:ea typeface="楷体" pitchFamily="49" charset="-122"/>
                <a:cs typeface="Times New Roman" pitchFamily="18" charset="0"/>
              </a:rPr>
              <a:t> = new Thread(</a:t>
            </a:r>
            <a:r>
              <a:rPr lang="en-US" sz="2000" dirty="0" err="1" smtClean="0">
                <a:solidFill>
                  <a:srgbClr val="336600"/>
                </a:solidFill>
                <a:ea typeface="楷体" pitchFamily="49" charset="-122"/>
                <a:cs typeface="Times New Roman" pitchFamily="18" charset="0"/>
              </a:rPr>
              <a:t>a.fun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启动主线程</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workth1.Name</a:t>
            </a:r>
            <a:r>
              <a:rPr lang="en-US" sz="2000" dirty="0" smtClean="0">
                <a:solidFill>
                  <a:srgbClr val="336600"/>
                </a:solidFill>
                <a:ea typeface="楷体" pitchFamily="49" charset="-122"/>
                <a:cs typeface="Times New Roman" pitchFamily="18" charset="0"/>
              </a:rPr>
              <a:t> = "</a:t>
            </a:r>
            <a:r>
              <a:rPr lang="zh-CN" altLang="en-US" sz="2000" dirty="0" smtClean="0">
                <a:solidFill>
                  <a:srgbClr val="336600"/>
                </a:solidFill>
                <a:ea typeface="楷体" pitchFamily="49" charset="-122"/>
                <a:cs typeface="Times New Roman" pitchFamily="18" charset="0"/>
              </a:rPr>
              <a:t>工作线程</a:t>
            </a:r>
            <a:r>
              <a:rPr lang="en-US" sz="2000" dirty="0" smtClean="0">
                <a:solidFill>
                  <a:srgbClr val="336600"/>
                </a:solidFill>
                <a:ea typeface="楷体" pitchFamily="49" charset="-122"/>
                <a:cs typeface="Times New Roman" pitchFamily="18" charset="0"/>
              </a:rPr>
              <a:t>1";</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Thread </a:t>
            </a:r>
            <a:r>
              <a:rPr lang="en-US" sz="2000" dirty="0" err="1" smtClean="0">
                <a:solidFill>
                  <a:srgbClr val="336600"/>
                </a:solidFill>
                <a:ea typeface="楷体" pitchFamily="49" charset="-122"/>
                <a:cs typeface="Times New Roman" pitchFamily="18" charset="0"/>
              </a:rPr>
              <a:t>workth2</a:t>
            </a:r>
            <a:r>
              <a:rPr lang="en-US" sz="2000" dirty="0" smtClean="0">
                <a:solidFill>
                  <a:srgbClr val="336600"/>
                </a:solidFill>
                <a:ea typeface="楷体" pitchFamily="49" charset="-122"/>
                <a:cs typeface="Times New Roman" pitchFamily="18" charset="0"/>
              </a:rPr>
              <a:t> = new Thread(</a:t>
            </a:r>
            <a:r>
              <a:rPr lang="en-US" sz="2000" dirty="0" err="1" smtClean="0">
                <a:solidFill>
                  <a:srgbClr val="336600"/>
                </a:solidFill>
                <a:ea typeface="楷体" pitchFamily="49" charset="-122"/>
                <a:cs typeface="Times New Roman" pitchFamily="18" charset="0"/>
              </a:rPr>
              <a:t>a.fun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workth2.Name</a:t>
            </a:r>
            <a:r>
              <a:rPr lang="en-US" sz="2000" dirty="0" smtClean="0">
                <a:solidFill>
                  <a:srgbClr val="336600"/>
                </a:solidFill>
                <a:ea typeface="楷体" pitchFamily="49" charset="-122"/>
                <a:cs typeface="Times New Roman" pitchFamily="18" charset="0"/>
              </a:rPr>
              <a:t> = "</a:t>
            </a:r>
            <a:r>
              <a:rPr lang="zh-CN" altLang="en-US" sz="2000" dirty="0" smtClean="0">
                <a:solidFill>
                  <a:srgbClr val="336600"/>
                </a:solidFill>
                <a:ea typeface="楷体" pitchFamily="49" charset="-122"/>
                <a:cs typeface="Times New Roman" pitchFamily="18" charset="0"/>
              </a:rPr>
              <a:t>工作线程</a:t>
            </a:r>
            <a:r>
              <a:rPr lang="en-US" sz="2000" dirty="0" smtClean="0">
                <a:solidFill>
                  <a:srgbClr val="336600"/>
                </a:solidFill>
                <a:ea typeface="楷体" pitchFamily="49" charset="-122"/>
                <a:cs typeface="Times New Roman" pitchFamily="18" charset="0"/>
              </a:rPr>
              <a:t>2";</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FF3300"/>
                </a:solidFill>
                <a:ea typeface="楷体" pitchFamily="49" charset="-122"/>
                <a:cs typeface="Times New Roman" pitchFamily="18" charset="0"/>
              </a:rPr>
              <a:t>workth2.Priority</a:t>
            </a:r>
            <a:r>
              <a:rPr lang="en-US" sz="2000" dirty="0" smtClean="0">
                <a:solidFill>
                  <a:srgbClr val="FF3300"/>
                </a:solidFill>
                <a:ea typeface="楷体" pitchFamily="49" charset="-122"/>
                <a:cs typeface="Times New Roman" pitchFamily="18" charset="0"/>
              </a:rPr>
              <a:t> = </a:t>
            </a:r>
            <a:r>
              <a:rPr lang="en-US" sz="2000" dirty="0" err="1" smtClean="0">
                <a:solidFill>
                  <a:srgbClr val="FF3300"/>
                </a:solidFill>
                <a:ea typeface="楷体" pitchFamily="49" charset="-122"/>
                <a:cs typeface="Times New Roman" pitchFamily="18" charset="0"/>
              </a:rPr>
              <a:t>ThreadPriority.BelowNormal</a:t>
            </a:r>
            <a:r>
              <a:rPr lang="en-US" sz="2000" dirty="0" smtClean="0">
                <a:solidFill>
                  <a:srgbClr val="FF3300"/>
                </a:solidFill>
                <a:ea typeface="楷体" pitchFamily="49" charset="-122"/>
                <a:cs typeface="Times New Roman" pitchFamily="18" charset="0"/>
              </a:rPr>
              <a:t>;</a:t>
            </a:r>
            <a:endParaRPr lang="zh-CN" altLang="en-US" sz="2000" dirty="0" smtClean="0">
              <a:solidFill>
                <a:srgbClr val="FF33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启动工作线程</a:t>
            </a:r>
            <a:r>
              <a:rPr lang="en-US" sz="2000" dirty="0" smtClean="0">
                <a:solidFill>
                  <a:srgbClr val="336600"/>
                </a:solidFill>
                <a:ea typeface="楷体" pitchFamily="49" charset="-122"/>
                <a:cs typeface="Times New Roman" pitchFamily="18" charset="0"/>
              </a:rPr>
              <a:t>1...");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workth1.Start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启动工作线程</a:t>
            </a:r>
            <a:r>
              <a:rPr lang="en-US" sz="2000" dirty="0" smtClean="0">
                <a:solidFill>
                  <a:srgbClr val="336600"/>
                </a:solidFill>
                <a:ea typeface="楷体" pitchFamily="49" charset="-122"/>
                <a:cs typeface="Times New Roman" pitchFamily="18" charset="0"/>
              </a:rPr>
              <a:t>2...");</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workth2.Start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等待</a:t>
            </a:r>
            <a:r>
              <a:rPr lang="en-US" sz="2000" dirty="0" smtClean="0">
                <a:solidFill>
                  <a:srgbClr val="336600"/>
                </a:solidFill>
                <a:ea typeface="楷体" pitchFamily="49" charset="-122"/>
                <a:cs typeface="Times New Roman" pitchFamily="18" charset="0"/>
              </a:rPr>
              <a:t>1</a:t>
            </a:r>
            <a:r>
              <a:rPr lang="zh-CN" altLang="en-US" sz="2000" dirty="0" smtClean="0">
                <a:solidFill>
                  <a:srgbClr val="336600"/>
                </a:solidFill>
                <a:ea typeface="楷体" pitchFamily="49" charset="-122"/>
                <a:cs typeface="Times New Roman" pitchFamily="18" charset="0"/>
              </a:rPr>
              <a:t>秒以便执行工作线程</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358246" cy="4401205"/>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Thread.Sleep</a:t>
            </a:r>
            <a:r>
              <a:rPr lang="en-US" sz="2000" dirty="0" smtClean="0">
                <a:solidFill>
                  <a:srgbClr val="336600"/>
                </a:solidFill>
                <a:ea typeface="楷体" pitchFamily="49" charset="-122"/>
                <a:cs typeface="Times New Roman" pitchFamily="18" charset="0"/>
              </a:rPr>
              <a:t>(1000);        //</a:t>
            </a:r>
            <a:r>
              <a:rPr lang="zh-CN" altLang="en-US" sz="2000" dirty="0" smtClean="0">
                <a:solidFill>
                  <a:srgbClr val="336600"/>
                </a:solidFill>
                <a:ea typeface="楷体" pitchFamily="49" charset="-122"/>
                <a:cs typeface="Times New Roman" pitchFamily="18" charset="0"/>
              </a:rPr>
              <a:t>主线程睡眠</a:t>
            </a:r>
            <a:r>
              <a:rPr lang="en-US" sz="2000" dirty="0" smtClean="0">
                <a:solidFill>
                  <a:srgbClr val="336600"/>
                </a:solidFill>
                <a:ea typeface="楷体" pitchFamily="49" charset="-122"/>
                <a:cs typeface="Times New Roman" pitchFamily="18" charset="0"/>
              </a:rPr>
              <a:t>1</a:t>
            </a:r>
            <a:r>
              <a:rPr lang="zh-CN" altLang="en-US" sz="2000" dirty="0" smtClean="0">
                <a:solidFill>
                  <a:srgbClr val="336600"/>
                </a:solidFill>
                <a:ea typeface="楷体" pitchFamily="49" charset="-122"/>
                <a:cs typeface="Times New Roman" pitchFamily="18" charset="0"/>
              </a:rPr>
              <a:t>秒以便执行工作线程</a:t>
            </a: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a.plooptag</a:t>
            </a:r>
            <a:r>
              <a:rPr lang="en-US" sz="2000" dirty="0" smtClean="0">
                <a:solidFill>
                  <a:srgbClr val="336600"/>
                </a:solidFill>
                <a:ea typeface="楷体" pitchFamily="49" charset="-122"/>
                <a:cs typeface="Times New Roman" pitchFamily="18" charset="0"/>
              </a:rPr>
              <a:t> = false;            //</a:t>
            </a:r>
            <a:r>
              <a:rPr lang="zh-CN" altLang="en-US" sz="2000" dirty="0" smtClean="0">
                <a:solidFill>
                  <a:srgbClr val="336600"/>
                </a:solidFill>
                <a:ea typeface="楷体" pitchFamily="49" charset="-122"/>
                <a:cs typeface="Times New Roman" pitchFamily="18" charset="0"/>
              </a:rPr>
              <a:t>设为</a:t>
            </a:r>
            <a:r>
              <a:rPr lang="en-US" sz="2000" dirty="0" smtClean="0">
                <a:solidFill>
                  <a:srgbClr val="336600"/>
                </a:solidFill>
                <a:ea typeface="楷体" pitchFamily="49" charset="-122"/>
                <a:cs typeface="Times New Roman" pitchFamily="18" charset="0"/>
              </a:rPr>
              <a:t>false</a:t>
            </a:r>
            <a:r>
              <a:rPr lang="zh-CN" altLang="en-US" sz="2000" dirty="0" smtClean="0">
                <a:solidFill>
                  <a:srgbClr val="336600"/>
                </a:solidFill>
                <a:ea typeface="楷体" pitchFamily="49" charset="-122"/>
                <a:cs typeface="Times New Roman" pitchFamily="18" charset="0"/>
              </a:rPr>
              <a:t>使工作线程完成自动的工作</a:t>
            </a: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等待</a:t>
            </a:r>
            <a:r>
              <a:rPr lang="en-US" sz="2000" dirty="0" smtClean="0">
                <a:solidFill>
                  <a:srgbClr val="336600"/>
                </a:solidFill>
                <a:ea typeface="楷体" pitchFamily="49" charset="-122"/>
                <a:cs typeface="Times New Roman" pitchFamily="18" charset="0"/>
              </a:rPr>
              <a:t>1</a:t>
            </a:r>
            <a:r>
              <a:rPr lang="zh-CN" altLang="en-US" sz="2000" dirty="0" smtClean="0">
                <a:solidFill>
                  <a:srgbClr val="336600"/>
                </a:solidFill>
                <a:ea typeface="楷体" pitchFamily="49" charset="-122"/>
                <a:cs typeface="Times New Roman" pitchFamily="18" charset="0"/>
              </a:rPr>
              <a:t>秒以便输出统计结果</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Thread.Sleep</a:t>
            </a:r>
            <a:r>
              <a:rPr lang="en-US" sz="2000" dirty="0" smtClean="0">
                <a:solidFill>
                  <a:srgbClr val="336600"/>
                </a:solidFill>
                <a:ea typeface="楷体" pitchFamily="49" charset="-122"/>
                <a:cs typeface="Times New Roman" pitchFamily="18" charset="0"/>
              </a:rPr>
              <a:t>(1000);	//</a:t>
            </a:r>
            <a:r>
              <a:rPr lang="zh-CN" altLang="en-US" sz="2000" dirty="0" smtClean="0">
                <a:solidFill>
                  <a:srgbClr val="336600"/>
                </a:solidFill>
                <a:ea typeface="楷体" pitchFamily="49" charset="-122"/>
                <a:cs typeface="Times New Roman" pitchFamily="18" charset="0"/>
              </a:rPr>
              <a:t>主线程睡眠</a:t>
            </a:r>
            <a:r>
              <a:rPr lang="en-US" sz="2000" dirty="0" smtClean="0">
                <a:solidFill>
                  <a:srgbClr val="336600"/>
                </a:solidFill>
                <a:ea typeface="楷体" pitchFamily="49" charset="-122"/>
                <a:cs typeface="Times New Roman" pitchFamily="18" charset="0"/>
              </a:rPr>
              <a:t>1</a:t>
            </a:r>
            <a:r>
              <a:rPr lang="zh-CN" altLang="en-US" sz="2000" dirty="0" smtClean="0">
                <a:solidFill>
                  <a:srgbClr val="336600"/>
                </a:solidFill>
                <a:ea typeface="楷体" pitchFamily="49" charset="-122"/>
                <a:cs typeface="Times New Roman" pitchFamily="18" charset="0"/>
              </a:rPr>
              <a:t>秒以便工作线程输出</a:t>
            </a: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终止工作线程</a:t>
            </a:r>
            <a:r>
              <a:rPr lang="en-US" sz="2000" dirty="0" smtClean="0">
                <a:solidFill>
                  <a:srgbClr val="336600"/>
                </a:solidFill>
                <a:ea typeface="楷体" pitchFamily="49" charset="-122"/>
                <a:cs typeface="Times New Roman" pitchFamily="18" charset="0"/>
              </a:rPr>
              <a:t>1");</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workth1.Abort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workth1.Join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终止工作线程</a:t>
            </a:r>
            <a:r>
              <a:rPr lang="en-US" sz="2000" dirty="0" smtClean="0">
                <a:solidFill>
                  <a:srgbClr val="336600"/>
                </a:solidFill>
                <a:ea typeface="楷体" pitchFamily="49" charset="-122"/>
                <a:cs typeface="Times New Roman" pitchFamily="18" charset="0"/>
              </a:rPr>
              <a:t>2");</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workth2.Abort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workth2.Join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主线程结束</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6" name="Picture 6" descr="C#线程示意图">
            <a:hlinkClick r:id="rId2"/>
          </p:cNvPr>
          <p:cNvPicPr>
            <a:picLocks noChangeAspect="1" noChangeArrowheads="1"/>
          </p:cNvPicPr>
          <p:nvPr/>
        </p:nvPicPr>
        <p:blipFill>
          <a:blip r:embed="rId3"/>
          <a:srcRect/>
          <a:stretch>
            <a:fillRect/>
          </a:stretch>
        </p:blipFill>
        <p:spPr bwMode="auto">
          <a:xfrm>
            <a:off x="1835150" y="260350"/>
            <a:ext cx="4551363" cy="4751388"/>
          </a:xfrm>
          <a:prstGeom prst="rect">
            <a:avLst/>
          </a:prstGeom>
          <a:noFill/>
        </p:spPr>
      </p:pic>
      <p:sp>
        <p:nvSpPr>
          <p:cNvPr id="174087" name="Text Box 7"/>
          <p:cNvSpPr txBox="1">
            <a:spLocks noChangeArrowheads="1"/>
          </p:cNvSpPr>
          <p:nvPr/>
        </p:nvSpPr>
        <p:spPr bwMode="auto">
          <a:xfrm>
            <a:off x="684213" y="5084763"/>
            <a:ext cx="7848600" cy="1006475"/>
          </a:xfrm>
          <a:prstGeom prst="rect">
            <a:avLst/>
          </a:prstGeom>
          <a:noFill/>
          <a:ln w="9525">
            <a:noFill/>
            <a:miter lim="800000"/>
            <a:headEnd/>
            <a:tailEnd/>
          </a:ln>
          <a:effectLst/>
        </p:spPr>
        <p:txBody>
          <a:bodyPr>
            <a:spAutoFit/>
          </a:bodyPr>
          <a:lstStyle/>
          <a:p>
            <a:pPr>
              <a:spcBef>
                <a:spcPct val="50000"/>
              </a:spcBef>
            </a:pPr>
            <a:r>
              <a:rPr lang="zh-CN" altLang="en-US" sz="2000" dirty="0">
                <a:ea typeface="楷体" pitchFamily="49" charset="-122"/>
                <a:cs typeface="Times New Roman" pitchFamily="18" charset="0"/>
              </a:rPr>
              <a:t>　　从上图可以看出，几乎所有的进程都拥有两个以上的线程。从而可以看出，线程是提供应用程序性能的重要手段之一，尤其在多核</a:t>
            </a:r>
            <a:r>
              <a:rPr lang="en-US" altLang="zh-CN" sz="2000" dirty="0">
                <a:ea typeface="楷体" pitchFamily="49" charset="-122"/>
                <a:cs typeface="Times New Roman" pitchFamily="18" charset="0"/>
              </a:rPr>
              <a:t>CPU</a:t>
            </a:r>
            <a:r>
              <a:rPr lang="zh-CN" altLang="en-US" sz="2000" dirty="0">
                <a:ea typeface="楷体" pitchFamily="49" charset="-122"/>
                <a:cs typeface="Times New Roman" pitchFamily="18" charset="0"/>
              </a:rPr>
              <a:t>的机器上尤为明显。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8072494" cy="1938992"/>
          </a:xfrm>
          <a:prstGeom prst="rect">
            <a:avLst/>
          </a:prstGeom>
          <a:noFill/>
        </p:spPr>
        <p:txBody>
          <a:bodyPr wrap="square" rtlCol="0">
            <a:spAutoFit/>
          </a:bodyPr>
          <a:lstStyle/>
          <a:p>
            <a:r>
              <a:rPr lang="zh-CN" altLang="en-US" dirty="0" smtClean="0">
                <a:solidFill>
                  <a:srgbClr val="FF0000"/>
                </a:solidFill>
                <a:ea typeface="楷体" pitchFamily="49" charset="-122"/>
                <a:cs typeface="Times New Roman" pitchFamily="18" charset="0"/>
              </a:rPr>
              <a:t>       解：</a:t>
            </a:r>
            <a:r>
              <a:rPr lang="zh-CN" altLang="en-US" dirty="0" smtClean="0">
                <a:ea typeface="楷体" pitchFamily="49" charset="-122"/>
                <a:cs typeface="Times New Roman" pitchFamily="18" charset="0"/>
              </a:rPr>
              <a:t>上述程序的主线程中创建了两个工作线程</a:t>
            </a:r>
            <a:r>
              <a:rPr lang="en-US" dirty="0" err="1" smtClean="0">
                <a:ea typeface="楷体" pitchFamily="49" charset="-122"/>
                <a:cs typeface="Times New Roman" pitchFamily="18" charset="0"/>
              </a:rPr>
              <a:t>workth1</a:t>
            </a:r>
            <a:r>
              <a:rPr lang="zh-CN" altLang="en-US" dirty="0" smtClean="0">
                <a:ea typeface="楷体" pitchFamily="49" charset="-122"/>
                <a:cs typeface="Times New Roman" pitchFamily="18" charset="0"/>
              </a:rPr>
              <a:t>和</a:t>
            </a:r>
            <a:r>
              <a:rPr lang="en-US" dirty="0" err="1" smtClean="0">
                <a:ea typeface="楷体" pitchFamily="49" charset="-122"/>
                <a:cs typeface="Times New Roman" pitchFamily="18" charset="0"/>
              </a:rPr>
              <a:t>workth2</a:t>
            </a:r>
            <a:r>
              <a:rPr lang="zh-CN" altLang="en-US" dirty="0" smtClean="0">
                <a:ea typeface="楷体" pitchFamily="49" charset="-122"/>
                <a:cs typeface="Times New Roman" pitchFamily="18" charset="0"/>
              </a:rPr>
              <a:t>，在启动后等待它们执行</a:t>
            </a:r>
            <a:r>
              <a:rPr lang="en-US" dirty="0" smtClean="0">
                <a:ea typeface="楷体" pitchFamily="49" charset="-122"/>
                <a:cs typeface="Times New Roman" pitchFamily="18" charset="0"/>
              </a:rPr>
              <a:t>1</a:t>
            </a:r>
            <a:r>
              <a:rPr lang="zh-CN" altLang="en-US" dirty="0" smtClean="0">
                <a:ea typeface="楷体" pitchFamily="49" charset="-122"/>
                <a:cs typeface="Times New Roman" pitchFamily="18" charset="0"/>
              </a:rPr>
              <a:t>秒钟（这</a:t>
            </a:r>
            <a:r>
              <a:rPr lang="en-US" dirty="0" smtClean="0">
                <a:ea typeface="楷体" pitchFamily="49" charset="-122"/>
                <a:cs typeface="Times New Roman" pitchFamily="18" charset="0"/>
              </a:rPr>
              <a:t>1</a:t>
            </a:r>
            <a:r>
              <a:rPr lang="zh-CN" altLang="en-US" dirty="0" smtClean="0">
                <a:ea typeface="楷体" pitchFamily="49" charset="-122"/>
                <a:cs typeface="Times New Roman" pitchFamily="18" charset="0"/>
              </a:rPr>
              <a:t>秒钟都在执行</a:t>
            </a:r>
            <a:r>
              <a:rPr lang="en-US" dirty="0" smtClean="0">
                <a:ea typeface="楷体" pitchFamily="49" charset="-122"/>
                <a:cs typeface="Times New Roman" pitchFamily="18" charset="0"/>
              </a:rPr>
              <a:t>while</a:t>
            </a:r>
            <a:r>
              <a:rPr lang="zh-CN" altLang="en-US" dirty="0" smtClean="0">
                <a:ea typeface="楷体" pitchFamily="49" charset="-122"/>
                <a:cs typeface="Times New Roman" pitchFamily="18" charset="0"/>
              </a:rPr>
              <a:t>循环语句），然后中止各工作线程中的循环语句，再等待</a:t>
            </a:r>
            <a:r>
              <a:rPr lang="en-US" dirty="0" smtClean="0">
                <a:ea typeface="楷体" pitchFamily="49" charset="-122"/>
                <a:cs typeface="Times New Roman" pitchFamily="18" charset="0"/>
              </a:rPr>
              <a:t>1</a:t>
            </a:r>
            <a:r>
              <a:rPr lang="zh-CN" altLang="en-US" dirty="0" smtClean="0">
                <a:ea typeface="楷体" pitchFamily="49" charset="-122"/>
                <a:cs typeface="Times New Roman" pitchFamily="18" charset="0"/>
              </a:rPr>
              <a:t>秒钟输出（这</a:t>
            </a:r>
            <a:r>
              <a:rPr lang="en-US" dirty="0" smtClean="0">
                <a:ea typeface="楷体" pitchFamily="49" charset="-122"/>
                <a:cs typeface="Times New Roman" pitchFamily="18" charset="0"/>
              </a:rPr>
              <a:t>1</a:t>
            </a:r>
            <a:r>
              <a:rPr lang="zh-CN" altLang="en-US" dirty="0" smtClean="0">
                <a:ea typeface="楷体" pitchFamily="49" charset="-122"/>
                <a:cs typeface="Times New Roman" pitchFamily="18" charset="0"/>
              </a:rPr>
              <a:t>秒钟工作线程执行输出），最后终止工作线程。</a:t>
            </a:r>
          </a:p>
        </p:txBody>
      </p:sp>
      <p:pic>
        <p:nvPicPr>
          <p:cNvPr id="3" name="图片 2"/>
          <p:cNvPicPr/>
          <p:nvPr/>
        </p:nvPicPr>
        <p:blipFill>
          <a:blip r:embed="rId2"/>
          <a:srcRect/>
          <a:stretch>
            <a:fillRect/>
          </a:stretch>
        </p:blipFill>
        <p:spPr bwMode="auto">
          <a:xfrm>
            <a:off x="2000232" y="2714620"/>
            <a:ext cx="4214842"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714348" y="1428736"/>
            <a:ext cx="7775575" cy="2792239"/>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多个线程在同时修改共享数据时可能发生错误，这样的共享数据称为</a:t>
            </a:r>
            <a:r>
              <a:rPr lang="zh-CN" altLang="en-US" dirty="0">
                <a:solidFill>
                  <a:srgbClr val="FF3300"/>
                </a:solidFill>
                <a:ea typeface="楷体" pitchFamily="49" charset="-122"/>
                <a:cs typeface="Times New Roman" pitchFamily="18" charset="0"/>
              </a:rPr>
              <a:t>临界区</a:t>
            </a:r>
            <a:r>
              <a:rPr lang="zh-CN" altLang="en-US" dirty="0">
                <a:ea typeface="楷体" pitchFamily="49" charset="-122"/>
                <a:cs typeface="Times New Roman" pitchFamily="18" charset="0"/>
              </a:rPr>
              <a:t>。</a:t>
            </a:r>
          </a:p>
          <a:p>
            <a:pPr>
              <a:lnSpc>
                <a:spcPct val="150000"/>
              </a:lnSpc>
            </a:pPr>
            <a:r>
              <a:rPr lang="zh-CN" altLang="en-US" dirty="0">
                <a:ea typeface="楷体" pitchFamily="49" charset="-122"/>
                <a:cs typeface="Times New Roman" pitchFamily="18" charset="0"/>
              </a:rPr>
              <a:t>　　线程互斥是指某一资源同时只允许一个访问者对其进行访问，具有唯一性和排它性。但互斥无法限制访问者对资源的访问顺序，即访问是无序的。</a:t>
            </a:r>
          </a:p>
        </p:txBody>
      </p:sp>
      <p:sp>
        <p:nvSpPr>
          <p:cNvPr id="3" name="TextBox 2"/>
          <p:cNvSpPr txBox="1"/>
          <p:nvPr/>
        </p:nvSpPr>
        <p:spPr>
          <a:xfrm>
            <a:off x="642910" y="500042"/>
            <a:ext cx="35719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14.1.5 </a:t>
            </a:r>
            <a:r>
              <a:rPr lang="zh-CN" altLang="en-US" sz="2800" dirty="0" smtClean="0">
                <a:solidFill>
                  <a:srgbClr val="FF0000"/>
                </a:solidFill>
                <a:latin typeface="黑体" pitchFamily="49" charset="-122"/>
                <a:ea typeface="黑体" pitchFamily="49" charset="-122"/>
              </a:rPr>
              <a:t>线程互斥</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611188" y="549275"/>
            <a:ext cx="7921625" cy="5035225"/>
          </a:xfrm>
          <a:prstGeom prst="rect">
            <a:avLst/>
          </a:prstGeom>
          <a:noFill/>
          <a:ln w="9525">
            <a:noFill/>
            <a:miter lim="800000"/>
            <a:headEnd/>
            <a:tailEnd/>
          </a:ln>
          <a:effectLst/>
        </p:spPr>
        <p:txBody>
          <a:bodyPr>
            <a:spAutoFit/>
          </a:bodyPr>
          <a:lstStyle/>
          <a:p>
            <a:pPr>
              <a:lnSpc>
                <a:spcPct val="110000"/>
              </a:lnSpc>
            </a:pPr>
            <a:r>
              <a:rPr lang="en-US" altLang="zh-CN" dirty="0">
                <a:solidFill>
                  <a:srgbClr val="FF3300"/>
                </a:solidFill>
                <a:ea typeface="楷体" pitchFamily="49" charset="-122"/>
                <a:cs typeface="Times New Roman" pitchFamily="18" charset="0"/>
              </a:rPr>
              <a:t>1. </a:t>
            </a:r>
            <a:r>
              <a:rPr lang="zh-CN" altLang="en-US" dirty="0">
                <a:solidFill>
                  <a:srgbClr val="FF3300"/>
                </a:solidFill>
                <a:ea typeface="楷体" pitchFamily="49" charset="-122"/>
                <a:cs typeface="Times New Roman" pitchFamily="18" charset="0"/>
              </a:rPr>
              <a:t>用</a:t>
            </a:r>
            <a:r>
              <a:rPr lang="en-US" altLang="zh-CN" dirty="0">
                <a:solidFill>
                  <a:srgbClr val="FF3300"/>
                </a:solidFill>
                <a:ea typeface="楷体" pitchFamily="49" charset="-122"/>
                <a:cs typeface="Times New Roman" pitchFamily="18" charset="0"/>
              </a:rPr>
              <a:t>lock</a:t>
            </a:r>
            <a:r>
              <a:rPr lang="zh-CN" altLang="en-US" dirty="0">
                <a:solidFill>
                  <a:srgbClr val="FF3300"/>
                </a:solidFill>
                <a:ea typeface="楷体" pitchFamily="49" charset="-122"/>
                <a:cs typeface="Times New Roman" pitchFamily="18" charset="0"/>
              </a:rPr>
              <a:t>语句实现线程互斥</a:t>
            </a:r>
          </a:p>
          <a:p>
            <a:pPr>
              <a:lnSpc>
                <a:spcPct val="11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lock</a:t>
            </a:r>
            <a:r>
              <a:rPr lang="zh-CN" altLang="en-US" dirty="0">
                <a:ea typeface="楷体" pitchFamily="49" charset="-122"/>
                <a:cs typeface="Times New Roman" pitchFamily="18" charset="0"/>
              </a:rPr>
              <a:t>语句将一个语句块标记为</a:t>
            </a:r>
            <a:r>
              <a:rPr lang="zh-CN" altLang="en-US" dirty="0">
                <a:solidFill>
                  <a:srgbClr val="CC00CC"/>
                </a:solidFill>
                <a:ea typeface="楷体" pitchFamily="49" charset="-122"/>
                <a:cs typeface="Times New Roman" pitchFamily="18" charset="0"/>
              </a:rPr>
              <a:t>临界区</a:t>
            </a:r>
            <a:r>
              <a:rPr lang="zh-CN" altLang="en-US" dirty="0">
                <a:ea typeface="楷体" pitchFamily="49" charset="-122"/>
                <a:cs typeface="Times New Roman" pitchFamily="18" charset="0"/>
              </a:rPr>
              <a:t>，方法是获取给定对象的互斥锁，执行语句，然后释放该锁。此语句的一般形式如下：</a:t>
            </a:r>
          </a:p>
          <a:p>
            <a:pPr>
              <a:lnSpc>
                <a:spcPct val="1100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Object </a:t>
            </a:r>
            <a:r>
              <a:rPr lang="en-US" altLang="zh-CN" sz="2000" dirty="0" err="1">
                <a:solidFill>
                  <a:srgbClr val="336600"/>
                </a:solidFill>
                <a:ea typeface="楷体" pitchFamily="49" charset="-122"/>
                <a:cs typeface="Times New Roman" pitchFamily="18" charset="0"/>
              </a:rPr>
              <a:t>thisLock</a:t>
            </a:r>
            <a:r>
              <a:rPr lang="en-US" altLang="zh-CN" sz="2000" dirty="0">
                <a:solidFill>
                  <a:srgbClr val="336600"/>
                </a:solidFill>
                <a:ea typeface="楷体" pitchFamily="49" charset="-122"/>
                <a:cs typeface="Times New Roman" pitchFamily="18" charset="0"/>
              </a:rPr>
              <a:t> = new Object();</a:t>
            </a:r>
          </a:p>
          <a:p>
            <a:pPr>
              <a:lnSpc>
                <a:spcPct val="110000"/>
              </a:lnSpc>
            </a:pPr>
            <a:r>
              <a:rPr lang="zh-CN" altLang="en-US" sz="2000" dirty="0">
                <a:solidFill>
                  <a:srgbClr val="336600"/>
                </a:solidFill>
                <a:ea typeface="楷体" pitchFamily="49" charset="-122"/>
                <a:cs typeface="Times New Roman" pitchFamily="18" charset="0"/>
              </a:rPr>
              <a:t>　　</a:t>
            </a:r>
            <a:r>
              <a:rPr lang="en-US" altLang="zh-CN" sz="2000" dirty="0">
                <a:solidFill>
                  <a:srgbClr val="FF0000"/>
                </a:solidFill>
                <a:ea typeface="楷体" pitchFamily="49" charset="-122"/>
                <a:cs typeface="Times New Roman" pitchFamily="18" charset="0"/>
              </a:rPr>
              <a:t>lock</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thisLock</a:t>
            </a:r>
            <a:r>
              <a:rPr lang="en-US" altLang="zh-CN" sz="2000" dirty="0">
                <a:solidFill>
                  <a:srgbClr val="336600"/>
                </a:solidFill>
                <a:ea typeface="楷体" pitchFamily="49" charset="-122"/>
                <a:cs typeface="Times New Roman" pitchFamily="18" charset="0"/>
              </a:rPr>
              <a:t>)</a:t>
            </a:r>
          </a:p>
          <a:p>
            <a:pPr>
              <a:lnSpc>
                <a:spcPct val="1100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pPr>
              <a:lnSpc>
                <a:spcPct val="110000"/>
              </a:lnSpc>
            </a:pP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访问共享资源的代码</a:t>
            </a:r>
          </a:p>
          <a:p>
            <a:pPr>
              <a:lnSpc>
                <a:spcPct val="1100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pPr>
              <a:lnSpc>
                <a:spcPct val="110000"/>
              </a:lnSpc>
            </a:pPr>
            <a:r>
              <a:rPr lang="zh-CN" altLang="en-US" dirty="0">
                <a:ea typeface="楷体" pitchFamily="49" charset="-122"/>
                <a:cs typeface="Times New Roman" pitchFamily="18" charset="0"/>
              </a:rPr>
              <a:t>　　其中</a:t>
            </a:r>
            <a:r>
              <a:rPr lang="en-US" altLang="zh-CN" dirty="0">
                <a:ea typeface="楷体" pitchFamily="49" charset="-122"/>
                <a:cs typeface="Times New Roman" pitchFamily="18" charset="0"/>
              </a:rPr>
              <a:t>lock</a:t>
            </a:r>
            <a:r>
              <a:rPr lang="zh-CN" altLang="en-US" dirty="0">
                <a:ea typeface="楷体" pitchFamily="49" charset="-122"/>
                <a:cs typeface="Times New Roman" pitchFamily="18" charset="0"/>
              </a:rPr>
              <a:t>的参数指定要锁定的对象，锁定该对象内的所有临界区，必须是引用类型。例如控制台应用程序中一般像上述方式使用，而</a:t>
            </a:r>
            <a:r>
              <a:rPr lang="zh-CN" altLang="en-US" dirty="0">
                <a:solidFill>
                  <a:srgbClr val="CC00CC"/>
                </a:solidFill>
                <a:ea typeface="楷体" pitchFamily="49" charset="-122"/>
                <a:cs typeface="Times New Roman" pitchFamily="18" charset="0"/>
              </a:rPr>
              <a:t>在窗体一般将</a:t>
            </a:r>
            <a:r>
              <a:rPr lang="en-US" altLang="zh-CN" dirty="0" err="1">
                <a:solidFill>
                  <a:srgbClr val="CC00CC"/>
                </a:solidFill>
                <a:ea typeface="楷体" pitchFamily="49" charset="-122"/>
                <a:cs typeface="Times New Roman" pitchFamily="18" charset="0"/>
              </a:rPr>
              <a:t>thisLock</a:t>
            </a:r>
            <a:r>
              <a:rPr lang="zh-CN" altLang="en-US" dirty="0">
                <a:solidFill>
                  <a:srgbClr val="CC00CC"/>
                </a:solidFill>
                <a:ea typeface="楷体" pitchFamily="49" charset="-122"/>
                <a:cs typeface="Times New Roman" pitchFamily="18" charset="0"/>
              </a:rPr>
              <a:t>改为</a:t>
            </a:r>
            <a:r>
              <a:rPr lang="en-US" altLang="zh-CN" dirty="0">
                <a:solidFill>
                  <a:srgbClr val="CC00CC"/>
                </a:solidFill>
                <a:ea typeface="楷体" pitchFamily="49" charset="-122"/>
                <a:cs typeface="Times New Roman" pitchFamily="18" charset="0"/>
              </a:rPr>
              <a:t>this</a:t>
            </a:r>
            <a:r>
              <a:rPr lang="zh-CN" altLang="en-US" dirty="0">
                <a:ea typeface="楷体" pitchFamily="49" charset="-122"/>
                <a:cs typeface="Times New Roman" pitchFamily="18" charset="0"/>
              </a:rPr>
              <a:t>，表示引用当前窗体。</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611188" y="549275"/>
            <a:ext cx="7993062" cy="830997"/>
          </a:xfrm>
          <a:prstGeom prst="rect">
            <a:avLst/>
          </a:prstGeom>
          <a:noFill/>
          <a:ln w="9525">
            <a:noFill/>
            <a:miter lim="800000"/>
            <a:headEnd/>
            <a:tailEnd/>
          </a:ln>
          <a:effectLst/>
        </p:spPr>
        <p:txBody>
          <a:bodyPr>
            <a:spAutoFit/>
          </a:bodyPr>
          <a:lstStyle/>
          <a:p>
            <a:pPr>
              <a:spcBef>
                <a:spcPct val="50000"/>
              </a:spcBef>
            </a:pPr>
            <a:r>
              <a:rPr lang="en-US" altLang="zh-CN" dirty="0">
                <a:ea typeface="楷体" pitchFamily="49" charset="-122"/>
                <a:cs typeface="Times New Roman" pitchFamily="18" charset="0"/>
              </a:rPr>
              <a:t>       </a:t>
            </a:r>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 </a:t>
            </a:r>
            <a:r>
              <a:rPr lang="zh-CN" altLang="en-US" dirty="0">
                <a:ea typeface="楷体" pitchFamily="49" charset="-122"/>
                <a:cs typeface="Times New Roman" pitchFamily="18" charset="0"/>
              </a:rPr>
              <a:t>在</a:t>
            </a:r>
            <a:r>
              <a:rPr lang="zh-CN" altLang="en-US" dirty="0" smtClean="0">
                <a:ea typeface="楷体" pitchFamily="49" charset="-122"/>
                <a:cs typeface="Times New Roman" pitchFamily="18" charset="0"/>
              </a:rPr>
              <a:t>项目中</a:t>
            </a:r>
            <a:r>
              <a:rPr lang="zh-CN" altLang="en-US" dirty="0">
                <a:ea typeface="楷体" pitchFamily="49" charset="-122"/>
                <a:cs typeface="Times New Roman" pitchFamily="18" charset="0"/>
              </a:rPr>
              <a:t>有一个窗体</a:t>
            </a:r>
            <a:r>
              <a:rPr lang="en-US" altLang="zh-CN" dirty="0" err="1">
                <a:ea typeface="楷体" pitchFamily="49" charset="-122"/>
                <a:cs typeface="Times New Roman" pitchFamily="18" charset="0"/>
              </a:rPr>
              <a:t>Form2</a:t>
            </a:r>
            <a:r>
              <a:rPr lang="zh-CN" altLang="en-US" dirty="0">
                <a:ea typeface="楷体" pitchFamily="49" charset="-122"/>
                <a:cs typeface="Times New Roman" pitchFamily="18" charset="0"/>
              </a:rPr>
              <a:t>，其上有一个命令按钮</a:t>
            </a:r>
            <a:r>
              <a:rPr lang="en-US" altLang="zh-CN" dirty="0" err="1">
                <a:ea typeface="楷体" pitchFamily="49" charset="-122"/>
                <a:cs typeface="Times New Roman" pitchFamily="18" charset="0"/>
              </a:rPr>
              <a:t>button1</a:t>
            </a:r>
            <a:r>
              <a:rPr lang="zh-CN" altLang="en-US" dirty="0">
                <a:ea typeface="楷体" pitchFamily="49" charset="-122"/>
                <a:cs typeface="Times New Roman" pitchFamily="18" charset="0"/>
              </a:rPr>
              <a:t>和一个列表框</a:t>
            </a:r>
            <a:r>
              <a:rPr lang="en-US" altLang="zh-CN" dirty="0" err="1">
                <a:ea typeface="楷体" pitchFamily="49" charset="-122"/>
                <a:cs typeface="Times New Roman" pitchFamily="18" charset="0"/>
              </a:rPr>
              <a:t>listBox1</a:t>
            </a:r>
            <a:r>
              <a:rPr lang="zh-CN" altLang="en-US" dirty="0">
                <a:ea typeface="楷体" pitchFamily="49" charset="-122"/>
                <a:cs typeface="Times New Roman" pitchFamily="18" charset="0"/>
              </a:rPr>
              <a:t>，该窗体的程序如下：</a:t>
            </a:r>
          </a:p>
        </p:txBody>
      </p:sp>
      <p:sp>
        <p:nvSpPr>
          <p:cNvPr id="175109" name="Text Box 5"/>
          <p:cNvSpPr txBox="1">
            <a:spLocks noChangeArrowheads="1"/>
          </p:cNvSpPr>
          <p:nvPr/>
        </p:nvSpPr>
        <p:spPr bwMode="auto">
          <a:xfrm>
            <a:off x="857224" y="1571612"/>
            <a:ext cx="7921625" cy="2862322"/>
          </a:xfrm>
          <a:prstGeom prst="rect">
            <a:avLst/>
          </a:prstGeom>
          <a:noFill/>
          <a:ln w="9525">
            <a:noFill/>
            <a:miter lim="800000"/>
            <a:headEnd/>
            <a:tailEnd/>
          </a:ln>
          <a:effectLst/>
        </p:spPr>
        <p:txBody>
          <a:bodyPr>
            <a:spAutoFit/>
          </a:bodyPr>
          <a:lstStyle/>
          <a:p>
            <a:r>
              <a:rPr lang="en-US" altLang="zh-CN" sz="2000" dirty="0">
                <a:solidFill>
                  <a:srgbClr val="336600"/>
                </a:solidFill>
                <a:ea typeface="楷体" pitchFamily="49" charset="-122"/>
                <a:cs typeface="Times New Roman" pitchFamily="18" charset="0"/>
              </a:rPr>
              <a:t>using System;</a:t>
            </a:r>
          </a:p>
          <a:p>
            <a:r>
              <a:rPr lang="en-US" altLang="zh-CN" sz="2000" dirty="0">
                <a:solidFill>
                  <a:srgbClr val="336600"/>
                </a:solidFill>
                <a:ea typeface="楷体" pitchFamily="49" charset="-122"/>
                <a:cs typeface="Times New Roman" pitchFamily="18" charset="0"/>
              </a:rPr>
              <a:t>using </a:t>
            </a:r>
            <a:r>
              <a:rPr lang="en-US" altLang="zh-CN" sz="2000" dirty="0" err="1">
                <a:solidFill>
                  <a:srgbClr val="336600"/>
                </a:solidFill>
                <a:ea typeface="楷体" pitchFamily="49" charset="-122"/>
                <a:cs typeface="Times New Roman" pitchFamily="18" charset="0"/>
              </a:rPr>
              <a:t>System.Windows.Forms</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using </a:t>
            </a:r>
            <a:r>
              <a:rPr lang="en-US" altLang="zh-CN" sz="2000" dirty="0" err="1">
                <a:solidFill>
                  <a:srgbClr val="336600"/>
                </a:solidFill>
                <a:ea typeface="楷体" pitchFamily="49" charset="-122"/>
                <a:cs typeface="Times New Roman" pitchFamily="18" charset="0"/>
              </a:rPr>
              <a:t>System.Threading</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namespace </a:t>
            </a:r>
            <a:r>
              <a:rPr lang="en-US" altLang="zh-CN" sz="2000" dirty="0" err="1" smtClean="0">
                <a:solidFill>
                  <a:srgbClr val="336600"/>
                </a:solidFill>
                <a:ea typeface="楷体" pitchFamily="49" charset="-122"/>
                <a:cs typeface="Times New Roman" pitchFamily="18" charset="0"/>
              </a:rPr>
              <a:t>proj14</a:t>
            </a:r>
            <a:endParaRPr lang="en-US" altLang="zh-CN" sz="2000" dirty="0">
              <a:solidFill>
                <a:srgbClr val="336600"/>
              </a:solidFill>
              <a:ea typeface="楷体" pitchFamily="49" charset="-122"/>
              <a:cs typeface="Times New Roman" pitchFamily="18" charset="0"/>
            </a:endParaRPr>
          </a:p>
          <a:p>
            <a:r>
              <a:rPr lang="en-US" altLang="zh-CN" sz="2000" dirty="0" smtClean="0">
                <a:solidFill>
                  <a:srgbClr val="336600"/>
                </a:solidFill>
                <a:ea typeface="楷体" pitchFamily="49" charset="-122"/>
                <a:cs typeface="Times New Roman" pitchFamily="18" charset="0"/>
              </a:rPr>
              <a:t>{        public </a:t>
            </a:r>
            <a:r>
              <a:rPr lang="en-US" altLang="zh-CN" sz="2000" dirty="0">
                <a:solidFill>
                  <a:srgbClr val="336600"/>
                </a:solidFill>
                <a:ea typeface="楷体" pitchFamily="49" charset="-122"/>
                <a:cs typeface="Times New Roman" pitchFamily="18" charset="0"/>
              </a:rPr>
              <a:t>partial class </a:t>
            </a:r>
            <a:r>
              <a:rPr lang="en-US" altLang="zh-CN" sz="2000" dirty="0" err="1">
                <a:solidFill>
                  <a:srgbClr val="336600"/>
                </a:solidFill>
                <a:ea typeface="楷体" pitchFamily="49" charset="-122"/>
                <a:cs typeface="Times New Roman" pitchFamily="18" charset="0"/>
              </a:rPr>
              <a:t>Form2</a:t>
            </a:r>
            <a:r>
              <a:rPr lang="en-US" altLang="zh-CN" sz="2000" dirty="0">
                <a:solidFill>
                  <a:srgbClr val="336600"/>
                </a:solidFill>
                <a:ea typeface="楷体" pitchFamily="49" charset="-122"/>
                <a:cs typeface="Times New Roman" pitchFamily="18" charset="0"/>
              </a:rPr>
              <a:t> : Form</a:t>
            </a:r>
          </a:p>
          <a:p>
            <a:r>
              <a:rPr lang="en-US" altLang="zh-CN" sz="2000" dirty="0">
                <a:solidFill>
                  <a:srgbClr val="336600"/>
                </a:solidFill>
                <a:ea typeface="楷体" pitchFamily="49" charset="-122"/>
                <a:cs typeface="Times New Roman" pitchFamily="18" charset="0"/>
              </a:rPr>
              <a:t> </a:t>
            </a:r>
            <a:r>
              <a:rPr lang="en-US" altLang="zh-CN" sz="2000" dirty="0" smtClean="0">
                <a:solidFill>
                  <a:srgbClr val="336600"/>
                </a:solidFill>
                <a:ea typeface="楷体" pitchFamily="49" charset="-122"/>
                <a:cs typeface="Times New Roman" pitchFamily="18" charset="0"/>
              </a:rPr>
              <a:t>        {</a:t>
            </a:r>
            <a:r>
              <a:rPr lang="en-US" altLang="zh-CN" sz="2000" dirty="0" smtClean="0">
                <a:solidFill>
                  <a:srgbClr val="CC00CC"/>
                </a:solidFill>
                <a:ea typeface="楷体" pitchFamily="49" charset="-122"/>
                <a:cs typeface="Times New Roman" pitchFamily="18" charset="0"/>
              </a:rPr>
              <a:t>      </a:t>
            </a:r>
            <a:r>
              <a:rPr lang="en-US" altLang="zh-CN" sz="2000" dirty="0" err="1" smtClean="0">
                <a:solidFill>
                  <a:srgbClr val="CC00CC"/>
                </a:solidFill>
                <a:ea typeface="楷体" pitchFamily="49" charset="-122"/>
                <a:cs typeface="Times New Roman" pitchFamily="18" charset="0"/>
              </a:rPr>
              <a:t>int</a:t>
            </a:r>
            <a:r>
              <a:rPr lang="en-US" altLang="zh-CN" sz="2000" dirty="0" smtClean="0">
                <a:solidFill>
                  <a:srgbClr val="CC00CC"/>
                </a:solidFill>
                <a:ea typeface="楷体" pitchFamily="49" charset="-122"/>
                <a:cs typeface="Times New Roman" pitchFamily="18" charset="0"/>
              </a:rPr>
              <a:t> </a:t>
            </a:r>
            <a:r>
              <a:rPr lang="en-US" altLang="zh-CN" sz="2000" dirty="0">
                <a:solidFill>
                  <a:srgbClr val="CC00CC"/>
                </a:solidFill>
                <a:ea typeface="楷体" pitchFamily="49" charset="-122"/>
                <a:cs typeface="Times New Roman" pitchFamily="18" charset="0"/>
              </a:rPr>
              <a:t>x;</a:t>
            </a:r>
          </a:p>
          <a:p>
            <a:r>
              <a:rPr lang="en-US" altLang="zh-CN" sz="2000" dirty="0">
                <a:solidFill>
                  <a:srgbClr val="336600"/>
                </a:solidFill>
                <a:ea typeface="楷体" pitchFamily="49" charset="-122"/>
                <a:cs typeface="Times New Roman" pitchFamily="18" charset="0"/>
              </a:rPr>
              <a:t>	</a:t>
            </a:r>
            <a:r>
              <a:rPr lang="en-US" altLang="zh-CN" sz="2000" dirty="0" smtClean="0">
                <a:solidFill>
                  <a:srgbClr val="336600"/>
                </a:solidFill>
                <a:ea typeface="楷体" pitchFamily="49" charset="-122"/>
                <a:cs typeface="Times New Roman" pitchFamily="18" charset="0"/>
              </a:rPr>
              <a:t>  Random </a:t>
            </a:r>
            <a:r>
              <a:rPr lang="en-US" altLang="zh-CN" sz="2000" dirty="0">
                <a:solidFill>
                  <a:srgbClr val="336600"/>
                </a:solidFill>
                <a:ea typeface="楷体" pitchFamily="49" charset="-122"/>
                <a:cs typeface="Times New Roman" pitchFamily="18" charset="0"/>
              </a:rPr>
              <a:t>r = new Random(); //</a:t>
            </a:r>
            <a:r>
              <a:rPr lang="zh-CN" altLang="en-US" sz="2000" dirty="0">
                <a:solidFill>
                  <a:srgbClr val="336600"/>
                </a:solidFill>
                <a:ea typeface="楷体" pitchFamily="49" charset="-122"/>
                <a:cs typeface="Times New Roman" pitchFamily="18" charset="0"/>
              </a:rPr>
              <a:t>定义随机数对象</a:t>
            </a:r>
          </a:p>
          <a:p>
            <a:r>
              <a:rPr lang="zh-CN" altLang="en-US" sz="2000" dirty="0">
                <a:solidFill>
                  <a:srgbClr val="336600"/>
                </a:solidFill>
                <a:ea typeface="楷体" pitchFamily="49" charset="-122"/>
                <a:cs typeface="Times New Roman" pitchFamily="18" charset="0"/>
              </a:rPr>
              <a:t>	</a:t>
            </a:r>
            <a:r>
              <a:rPr lang="zh-CN" altLang="en-US" sz="2000" dirty="0" smtClean="0">
                <a:solidFill>
                  <a:srgbClr val="336600"/>
                </a:solidFill>
                <a:ea typeface="楷体" pitchFamily="49" charset="-122"/>
                <a:cs typeface="Times New Roman" pitchFamily="18" charset="0"/>
              </a:rPr>
              <a:t>  </a:t>
            </a:r>
            <a:r>
              <a:rPr lang="en-US" altLang="zh-CN" sz="2000" dirty="0" smtClean="0">
                <a:solidFill>
                  <a:srgbClr val="336600"/>
                </a:solidFill>
                <a:ea typeface="楷体" pitchFamily="49" charset="-122"/>
                <a:cs typeface="Times New Roman" pitchFamily="18" charset="0"/>
              </a:rPr>
              <a:t>public </a:t>
            </a:r>
            <a:r>
              <a:rPr lang="en-US" altLang="zh-CN" sz="2000" dirty="0" err="1">
                <a:solidFill>
                  <a:srgbClr val="336600"/>
                </a:solidFill>
                <a:ea typeface="楷体" pitchFamily="49" charset="-122"/>
                <a:cs typeface="Times New Roman" pitchFamily="18" charset="0"/>
              </a:rPr>
              <a:t>Form2</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en-US" altLang="zh-CN" sz="2000" dirty="0" smtClean="0">
                <a:solidFill>
                  <a:srgbClr val="336600"/>
                </a:solidFill>
                <a:ea typeface="楷体" pitchFamily="49" charset="-122"/>
                <a:cs typeface="Times New Roman" pitchFamily="18" charset="0"/>
              </a:rPr>
              <a:t>  {      </a:t>
            </a:r>
            <a:r>
              <a:rPr lang="en-US" altLang="zh-CN" sz="2000" dirty="0" err="1" smtClean="0">
                <a:solidFill>
                  <a:srgbClr val="336600"/>
                </a:solidFill>
                <a:ea typeface="楷体" pitchFamily="49" charset="-122"/>
                <a:cs typeface="Times New Roman" pitchFamily="18" charset="0"/>
              </a:rPr>
              <a:t>InitializeComponent</a:t>
            </a:r>
            <a:r>
              <a:rPr lang="en-US" altLang="zh-CN" sz="2000" dirty="0">
                <a:solidFill>
                  <a:srgbClr val="336600"/>
                </a:solidFill>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428596" y="476250"/>
            <a:ext cx="8536017" cy="6001643"/>
          </a:xfrm>
          <a:prstGeom prst="rect">
            <a:avLst/>
          </a:prstGeom>
          <a:noFill/>
          <a:ln w="9525">
            <a:noFill/>
            <a:miter lim="800000"/>
            <a:headEnd/>
            <a:tailEnd/>
          </a:ln>
          <a:effectLst/>
        </p:spPr>
        <p:txBody>
          <a:bodyPr wrap="square">
            <a:spAutoFit/>
          </a:bodyPr>
          <a:lstStyle/>
          <a:p>
            <a:r>
              <a:rPr lang="en-US" altLang="zh-CN" sz="2000" dirty="0">
                <a:solidFill>
                  <a:srgbClr val="336600"/>
                </a:solidFill>
                <a:ea typeface="楷体" pitchFamily="49" charset="-122"/>
                <a:cs typeface="Times New Roman" pitchFamily="18" charset="0"/>
              </a:rPr>
              <a:t>private void </a:t>
            </a:r>
            <a:r>
              <a:rPr lang="en-US" altLang="zh-CN" sz="2000" dirty="0" err="1">
                <a:solidFill>
                  <a:srgbClr val="336600"/>
                </a:solidFill>
                <a:ea typeface="楷体" pitchFamily="49" charset="-122"/>
                <a:cs typeface="Times New Roman" pitchFamily="18" charset="0"/>
              </a:rPr>
              <a:t>button1_Click</a:t>
            </a:r>
            <a:r>
              <a:rPr lang="en-US" altLang="zh-CN" sz="2000" dirty="0">
                <a:solidFill>
                  <a:srgbClr val="336600"/>
                </a:solidFill>
                <a:ea typeface="楷体" pitchFamily="49" charset="-122"/>
                <a:cs typeface="Times New Roman" pitchFamily="18" charset="0"/>
              </a:rPr>
              <a:t>(object sender, </a:t>
            </a:r>
            <a:r>
              <a:rPr lang="en-US" altLang="zh-CN" sz="2000" dirty="0" err="1">
                <a:solidFill>
                  <a:srgbClr val="336600"/>
                </a:solidFill>
                <a:ea typeface="楷体" pitchFamily="49" charset="-122"/>
                <a:cs typeface="Times New Roman" pitchFamily="18" charset="0"/>
              </a:rPr>
              <a:t>EventArgs</a:t>
            </a:r>
            <a:r>
              <a:rPr lang="en-US" altLang="zh-CN" sz="2000" dirty="0">
                <a:solidFill>
                  <a:srgbClr val="336600"/>
                </a:solidFill>
                <a:ea typeface="楷体" pitchFamily="49" charset="-122"/>
                <a:cs typeface="Times New Roman" pitchFamily="18" charset="0"/>
              </a:rPr>
              <a:t> e)</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Thread </a:t>
            </a:r>
            <a:r>
              <a:rPr lang="en-US" altLang="zh-CN" sz="2000" dirty="0" err="1">
                <a:solidFill>
                  <a:srgbClr val="336600"/>
                </a:solidFill>
                <a:ea typeface="楷体" pitchFamily="49" charset="-122"/>
                <a:cs typeface="Times New Roman" pitchFamily="18" charset="0"/>
              </a:rPr>
              <a:t>workth1</a:t>
            </a: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workth2</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for (</a:t>
            </a:r>
            <a:r>
              <a:rPr lang="en-US" altLang="zh-CN" sz="2000" dirty="0" err="1">
                <a:solidFill>
                  <a:srgbClr val="336600"/>
                </a:solidFill>
                <a:ea typeface="楷体" pitchFamily="49" charset="-122"/>
                <a:cs typeface="Times New Roman" pitchFamily="18" charset="0"/>
              </a:rPr>
              <a:t>i</a:t>
            </a:r>
            <a:r>
              <a:rPr lang="en-US" altLang="zh-CN" sz="2000" dirty="0">
                <a:solidFill>
                  <a:srgbClr val="336600"/>
                </a:solidFill>
                <a:ea typeface="楷体" pitchFamily="49" charset="-122"/>
                <a:cs typeface="Times New Roman" pitchFamily="18" charset="0"/>
              </a:rPr>
              <a:t> = 0; </a:t>
            </a:r>
            <a:r>
              <a:rPr lang="en-US" altLang="zh-CN" sz="2000" dirty="0" err="1">
                <a:solidFill>
                  <a:srgbClr val="336600"/>
                </a:solidFill>
                <a:ea typeface="楷体" pitchFamily="49" charset="-122"/>
                <a:cs typeface="Times New Roman" pitchFamily="18" charset="0"/>
              </a:rPr>
              <a:t>i</a:t>
            </a:r>
            <a:r>
              <a:rPr lang="en-US" altLang="zh-CN" sz="2000" dirty="0">
                <a:solidFill>
                  <a:srgbClr val="336600"/>
                </a:solidFill>
                <a:ea typeface="楷体" pitchFamily="49" charset="-122"/>
                <a:cs typeface="Times New Roman" pitchFamily="18" charset="0"/>
              </a:rPr>
              <a:t> &lt; 100; </a:t>
            </a:r>
            <a:r>
              <a:rPr lang="en-US" altLang="zh-CN" sz="2000" dirty="0" err="1">
                <a:solidFill>
                  <a:srgbClr val="336600"/>
                </a:solidFill>
                <a:ea typeface="楷体" pitchFamily="49" charset="-122"/>
                <a:cs typeface="Times New Roman" pitchFamily="18" charset="0"/>
              </a:rPr>
              <a:t>i</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循环</a:t>
            </a:r>
            <a:r>
              <a:rPr lang="en-US" altLang="zh-CN" sz="2000" dirty="0">
                <a:solidFill>
                  <a:srgbClr val="336600"/>
                </a:solidFill>
                <a:ea typeface="楷体" pitchFamily="49" charset="-122"/>
                <a:cs typeface="Times New Roman" pitchFamily="18" charset="0"/>
              </a:rPr>
              <a:t>100</a:t>
            </a:r>
            <a:r>
              <a:rPr lang="zh-CN" altLang="en-US" sz="2000" dirty="0">
                <a:solidFill>
                  <a:srgbClr val="336600"/>
                </a:solidFill>
                <a:ea typeface="楷体" pitchFamily="49" charset="-122"/>
                <a:cs typeface="Times New Roman" pitchFamily="18" charset="0"/>
              </a:rPr>
              <a:t>次</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x = 1;</a:t>
            </a:r>
          </a:p>
          <a:p>
            <a:r>
              <a:rPr lang="en-US" altLang="zh-CN" sz="2000" dirty="0">
                <a:solidFill>
                  <a:srgbClr val="336600"/>
                </a:solidFill>
                <a:ea typeface="楷体" pitchFamily="49" charset="-122"/>
                <a:cs typeface="Times New Roman" pitchFamily="18" charset="0"/>
              </a:rPr>
              <a:t>	</a:t>
            </a:r>
            <a:r>
              <a:rPr lang="en-US" altLang="zh-CN" sz="2000" dirty="0" err="1">
                <a:solidFill>
                  <a:srgbClr val="CC00FF"/>
                </a:solidFill>
                <a:ea typeface="楷体" pitchFamily="49" charset="-122"/>
                <a:cs typeface="Times New Roman" pitchFamily="18" charset="0"/>
              </a:rPr>
              <a:t>workth1</a:t>
            </a:r>
            <a:r>
              <a:rPr lang="en-US" altLang="zh-CN" sz="2000" dirty="0">
                <a:solidFill>
                  <a:srgbClr val="CC00FF"/>
                </a:solidFill>
                <a:ea typeface="楷体" pitchFamily="49" charset="-122"/>
                <a:cs typeface="Times New Roman" pitchFamily="18" charset="0"/>
              </a:rPr>
              <a:t> = new Thread(add);	//</a:t>
            </a:r>
            <a:r>
              <a:rPr lang="zh-CN" altLang="en-US" sz="2000" dirty="0">
                <a:solidFill>
                  <a:srgbClr val="CC00FF"/>
                </a:solidFill>
                <a:ea typeface="楷体" pitchFamily="49" charset="-122"/>
                <a:cs typeface="Times New Roman" pitchFamily="18" charset="0"/>
              </a:rPr>
              <a:t>创建工作线程</a:t>
            </a:r>
            <a:r>
              <a:rPr lang="en-US" altLang="zh-CN" sz="2000" dirty="0">
                <a:solidFill>
                  <a:srgbClr val="CC00FF"/>
                </a:solidFill>
                <a:ea typeface="楷体" pitchFamily="49" charset="-122"/>
                <a:cs typeface="Times New Roman" pitchFamily="18" charset="0"/>
              </a:rPr>
              <a:t>1</a:t>
            </a:r>
          </a:p>
          <a:p>
            <a:r>
              <a:rPr lang="en-US" altLang="zh-CN" sz="2000" dirty="0">
                <a:solidFill>
                  <a:srgbClr val="CC00FF"/>
                </a:solidFill>
                <a:ea typeface="楷体" pitchFamily="49" charset="-122"/>
                <a:cs typeface="Times New Roman" pitchFamily="18" charset="0"/>
              </a:rPr>
              <a:t>	</a:t>
            </a:r>
            <a:r>
              <a:rPr lang="en-US" altLang="zh-CN" sz="2000" dirty="0" err="1">
                <a:solidFill>
                  <a:srgbClr val="CC00FF"/>
                </a:solidFill>
                <a:ea typeface="楷体" pitchFamily="49" charset="-122"/>
                <a:cs typeface="Times New Roman" pitchFamily="18" charset="0"/>
              </a:rPr>
              <a:t>workth2</a:t>
            </a:r>
            <a:r>
              <a:rPr lang="en-US" altLang="zh-CN" sz="2000" dirty="0">
                <a:solidFill>
                  <a:srgbClr val="CC00FF"/>
                </a:solidFill>
                <a:ea typeface="楷体" pitchFamily="49" charset="-122"/>
                <a:cs typeface="Times New Roman" pitchFamily="18" charset="0"/>
              </a:rPr>
              <a:t> = new Thread(sub);	//</a:t>
            </a:r>
            <a:r>
              <a:rPr lang="zh-CN" altLang="en-US" sz="2000" dirty="0">
                <a:solidFill>
                  <a:srgbClr val="CC00FF"/>
                </a:solidFill>
                <a:ea typeface="楷体" pitchFamily="49" charset="-122"/>
                <a:cs typeface="Times New Roman" pitchFamily="18" charset="0"/>
              </a:rPr>
              <a:t>创建工作线程</a:t>
            </a:r>
            <a:r>
              <a:rPr lang="en-US" altLang="zh-CN" sz="2000" dirty="0">
                <a:solidFill>
                  <a:srgbClr val="CC00FF"/>
                </a:solidFill>
                <a:ea typeface="楷体" pitchFamily="49" charset="-122"/>
                <a:cs typeface="Times New Roman" pitchFamily="18" charset="0"/>
              </a:rPr>
              <a:t>2</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workth1.Start</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启动工作线程</a:t>
            </a:r>
            <a:r>
              <a:rPr lang="en-US" altLang="zh-CN" sz="2000" dirty="0">
                <a:solidFill>
                  <a:srgbClr val="336600"/>
                </a:solidFill>
                <a:ea typeface="楷体" pitchFamily="49" charset="-122"/>
                <a:cs typeface="Times New Roman" pitchFamily="18" charset="0"/>
              </a:rPr>
              <a:t>1</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workth2.Start</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启动工作线程</a:t>
            </a:r>
            <a:r>
              <a:rPr lang="en-US" altLang="zh-CN" sz="2000" dirty="0">
                <a:solidFill>
                  <a:srgbClr val="336600"/>
                </a:solidFill>
                <a:ea typeface="楷体" pitchFamily="49" charset="-122"/>
                <a:cs typeface="Times New Roman" pitchFamily="18" charset="0"/>
              </a:rPr>
              <a:t>2</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(100);</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workth1.Abort</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终止工作线程</a:t>
            </a:r>
            <a:r>
              <a:rPr lang="en-US" altLang="zh-CN" sz="2000" dirty="0">
                <a:solidFill>
                  <a:srgbClr val="336600"/>
                </a:solidFill>
                <a:ea typeface="楷体" pitchFamily="49" charset="-122"/>
                <a:cs typeface="Times New Roman" pitchFamily="18" charset="0"/>
              </a:rPr>
              <a:t>1</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workth2.Abort</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终止工作线程</a:t>
            </a:r>
            <a:r>
              <a:rPr lang="en-US" altLang="zh-CN" sz="2000" dirty="0">
                <a:solidFill>
                  <a:srgbClr val="336600"/>
                </a:solidFill>
                <a:ea typeface="楷体" pitchFamily="49" charset="-122"/>
                <a:cs typeface="Times New Roman" pitchFamily="18" charset="0"/>
              </a:rPr>
              <a:t>2</a:t>
            </a:r>
          </a:p>
          <a:p>
            <a:r>
              <a:rPr lang="en-US" altLang="zh-CN" sz="2000" dirty="0">
                <a:solidFill>
                  <a:srgbClr val="336600"/>
                </a:solidFill>
                <a:ea typeface="楷体" pitchFamily="49" charset="-122"/>
                <a:cs typeface="Times New Roman" pitchFamily="18" charset="0"/>
              </a:rPr>
              <a:t>	if (</a:t>
            </a:r>
            <a:r>
              <a:rPr lang="en-US" altLang="zh-CN" sz="2000" dirty="0" err="1">
                <a:solidFill>
                  <a:srgbClr val="336600"/>
                </a:solidFill>
                <a:ea typeface="楷体" pitchFamily="49" charset="-122"/>
                <a:cs typeface="Times New Roman" pitchFamily="18" charset="0"/>
              </a:rPr>
              <a:t>listBox1.FindString</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x.ToString</a:t>
            </a:r>
            <a:r>
              <a:rPr lang="en-US" altLang="zh-CN" sz="2000" dirty="0">
                <a:solidFill>
                  <a:srgbClr val="336600"/>
                </a:solidFill>
                <a:ea typeface="楷体" pitchFamily="49" charset="-122"/>
                <a:cs typeface="Times New Roman" pitchFamily="18" charset="0"/>
              </a:rPr>
              <a:t>())==-1) </a:t>
            </a:r>
          </a:p>
          <a:p>
            <a:r>
              <a:rPr lang="en-US" altLang="zh-CN" sz="2000" dirty="0">
                <a:solidFill>
                  <a:srgbClr val="336600"/>
                </a:solidFill>
                <a:ea typeface="楷体" pitchFamily="49" charset="-122"/>
                <a:cs typeface="Times New Roman" pitchFamily="18" charset="0"/>
              </a:rPr>
              <a:t>	</a:t>
            </a:r>
            <a:r>
              <a:rPr lang="en-US" altLang="zh-CN" sz="2000" dirty="0" smtClean="0">
                <a:solidFill>
                  <a:srgbClr val="336600"/>
                </a:solidFill>
                <a:ea typeface="楷体" pitchFamily="49" charset="-122"/>
                <a:cs typeface="Times New Roman" pitchFamily="18" charset="0"/>
              </a:rPr>
              <a:t>      </a:t>
            </a:r>
            <a:r>
              <a:rPr lang="en-US" altLang="zh-CN" sz="2000" dirty="0" err="1" smtClean="0">
                <a:solidFill>
                  <a:srgbClr val="336600"/>
                </a:solidFill>
                <a:ea typeface="楷体" pitchFamily="49" charset="-122"/>
                <a:cs typeface="Times New Roman" pitchFamily="18" charset="0"/>
              </a:rPr>
              <a:t>listBox1.Items.Add</a:t>
            </a:r>
            <a:r>
              <a:rPr lang="en-US" altLang="zh-CN" sz="2000" dirty="0" smtClean="0">
                <a:solidFill>
                  <a:srgbClr val="336600"/>
                </a:solidFill>
                <a:ea typeface="楷体" pitchFamily="49" charset="-122"/>
                <a:cs typeface="Times New Roman" pitchFamily="18" charset="0"/>
              </a:rPr>
              <a:t>(x</a:t>
            </a:r>
            <a:r>
              <a:rPr lang="en-US" altLang="zh-CN" sz="2000" dirty="0">
                <a:solidFill>
                  <a:srgbClr val="336600"/>
                </a:solidFill>
                <a:ea typeface="楷体" pitchFamily="49" charset="-122"/>
                <a:cs typeface="Times New Roman" pitchFamily="18" charset="0"/>
              </a:rPr>
              <a:t>);	</a:t>
            </a:r>
            <a:endParaRPr lang="en-US" altLang="zh-CN" sz="2000" dirty="0" smtClean="0">
              <a:solidFill>
                <a:srgbClr val="336600"/>
              </a:solidFill>
              <a:ea typeface="楷体" pitchFamily="49" charset="-122"/>
              <a:cs typeface="Times New Roman" pitchFamily="18" charset="0"/>
            </a:endParaRPr>
          </a:p>
          <a:p>
            <a:r>
              <a:rPr lang="en-US" altLang="zh-CN" sz="2000" dirty="0" smtClean="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当在</a:t>
            </a:r>
            <a:r>
              <a:rPr lang="en-US" altLang="zh-CN" sz="2000" dirty="0" err="1">
                <a:solidFill>
                  <a:srgbClr val="336600"/>
                </a:solidFill>
                <a:ea typeface="楷体" pitchFamily="49" charset="-122"/>
                <a:cs typeface="Times New Roman" pitchFamily="18" charset="0"/>
              </a:rPr>
              <a:t>listBox1</a:t>
            </a:r>
            <a:r>
              <a:rPr lang="zh-CN" altLang="en-US" sz="2000" dirty="0">
                <a:solidFill>
                  <a:srgbClr val="336600"/>
                </a:solidFill>
                <a:ea typeface="楷体" pitchFamily="49" charset="-122"/>
                <a:cs typeface="Times New Roman" pitchFamily="18" charset="0"/>
              </a:rPr>
              <a:t>中未找到时将</a:t>
            </a:r>
            <a:r>
              <a:rPr lang="en-US" altLang="zh-CN" sz="2000" dirty="0">
                <a:solidFill>
                  <a:srgbClr val="336600"/>
                </a:solidFill>
                <a:ea typeface="楷体" pitchFamily="49" charset="-122"/>
                <a:cs typeface="Times New Roman" pitchFamily="18" charset="0"/>
              </a:rPr>
              <a:t>x</a:t>
            </a:r>
            <a:r>
              <a:rPr lang="zh-CN" altLang="en-US" sz="2000" dirty="0">
                <a:solidFill>
                  <a:srgbClr val="336600"/>
                </a:solidFill>
                <a:ea typeface="楷体" pitchFamily="49" charset="-122"/>
                <a:cs typeface="Times New Roman" pitchFamily="18" charset="0"/>
              </a:rPr>
              <a:t>添加</a:t>
            </a:r>
            <a:r>
              <a:rPr lang="zh-CN" altLang="en-US" sz="2000" dirty="0" smtClean="0">
                <a:solidFill>
                  <a:srgbClr val="336600"/>
                </a:solidFill>
                <a:ea typeface="楷体" pitchFamily="49" charset="-122"/>
                <a:cs typeface="Times New Roman" pitchFamily="18" charset="0"/>
              </a:rPr>
              <a:t>进去</a:t>
            </a:r>
            <a:endParaRPr lang="en-US" altLang="zh-CN"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listBox1.Items.Add</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执行完毕</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endParaRPr lang="zh-CN" altLang="en-US" sz="2000" dirty="0">
              <a:solidFill>
                <a:srgbClr val="336600"/>
              </a:solidFill>
              <a:ea typeface="楷体" pitchFamily="49" charset="-122"/>
              <a:cs typeface="Times New Roman" pitchFamily="18" charset="0"/>
            </a:endParaRP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611188" y="476250"/>
            <a:ext cx="8064500" cy="4968875"/>
          </a:xfrm>
          <a:prstGeom prst="rect">
            <a:avLst/>
          </a:prstGeom>
          <a:noFill/>
          <a:ln w="9525">
            <a:noFill/>
            <a:miter lim="800000"/>
            <a:headEnd/>
            <a:tailEnd/>
          </a:ln>
          <a:effectLst/>
        </p:spPr>
        <p:txBody>
          <a:bodyPr>
            <a:spAutoFit/>
          </a:bodyPr>
          <a:lstStyle/>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public void add()	//</a:t>
            </a:r>
            <a:r>
              <a:rPr lang="zh-CN" altLang="en-US" sz="2000" dirty="0">
                <a:solidFill>
                  <a:srgbClr val="336600"/>
                </a:solidFill>
                <a:ea typeface="楷体" pitchFamily="49" charset="-122"/>
                <a:cs typeface="Times New Roman" pitchFamily="18" charset="0"/>
              </a:rPr>
              <a:t>方法</a:t>
            </a:r>
            <a:r>
              <a:rPr lang="en-US" altLang="zh-CN" sz="2000" dirty="0">
                <a:solidFill>
                  <a:srgbClr val="336600"/>
                </a:solidFill>
                <a:ea typeface="楷体" pitchFamily="49" charset="-122"/>
                <a:cs typeface="Times New Roman" pitchFamily="18" charset="0"/>
              </a:rPr>
              <a:t>add()</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n;</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CC00FF"/>
                </a:solidFill>
                <a:ea typeface="楷体" pitchFamily="49" charset="-122"/>
                <a:cs typeface="Times New Roman" pitchFamily="18" charset="0"/>
              </a:rPr>
              <a:t>n = x;		//</a:t>
            </a:r>
            <a:r>
              <a:rPr lang="zh-CN" altLang="en-US" sz="2000" dirty="0">
                <a:solidFill>
                  <a:srgbClr val="CC00FF"/>
                </a:solidFill>
                <a:ea typeface="楷体" pitchFamily="49" charset="-122"/>
                <a:cs typeface="Times New Roman" pitchFamily="18" charset="0"/>
              </a:rPr>
              <a:t>取出</a:t>
            </a:r>
            <a:r>
              <a:rPr lang="en-US" altLang="zh-CN" sz="2000" dirty="0">
                <a:solidFill>
                  <a:srgbClr val="CC00FF"/>
                </a:solidFill>
                <a:ea typeface="楷体" pitchFamily="49" charset="-122"/>
                <a:cs typeface="Times New Roman" pitchFamily="18" charset="0"/>
              </a:rPr>
              <a:t>x</a:t>
            </a:r>
            <a:r>
              <a:rPr lang="zh-CN" altLang="en-US" sz="2000" dirty="0">
                <a:solidFill>
                  <a:srgbClr val="CC00FF"/>
                </a:solidFill>
                <a:ea typeface="楷体" pitchFamily="49" charset="-122"/>
                <a:cs typeface="Times New Roman" pitchFamily="18" charset="0"/>
              </a:rPr>
              <a:t>的值</a:t>
            </a:r>
          </a:p>
          <a:p>
            <a:r>
              <a:rPr lang="zh-CN" altLang="en-US" sz="2000" dirty="0">
                <a:solidFill>
                  <a:srgbClr val="336600"/>
                </a:solidFill>
                <a:ea typeface="楷体" pitchFamily="49" charset="-122"/>
                <a:cs typeface="Times New Roman" pitchFamily="18" charset="0"/>
              </a:rPr>
              <a:t>　　</a:t>
            </a:r>
            <a:r>
              <a:rPr lang="zh-CN" altLang="en-US" sz="2000" dirty="0">
                <a:solidFill>
                  <a:srgbClr val="CC00FF"/>
                </a:solidFill>
                <a:ea typeface="楷体" pitchFamily="49" charset="-122"/>
                <a:cs typeface="Times New Roman" pitchFamily="18" charset="0"/>
              </a:rPr>
              <a:t>       </a:t>
            </a:r>
            <a:r>
              <a:rPr lang="en-US" altLang="zh-CN" sz="2000" dirty="0">
                <a:solidFill>
                  <a:srgbClr val="CC00FF"/>
                </a:solidFill>
                <a:ea typeface="楷体" pitchFamily="49" charset="-122"/>
                <a:cs typeface="Times New Roman" pitchFamily="18" charset="0"/>
              </a:rPr>
              <a:t>n++;</a:t>
            </a:r>
          </a:p>
          <a:p>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r.Next</a:t>
            </a:r>
            <a:r>
              <a:rPr lang="en-US" altLang="zh-CN" sz="2000" dirty="0">
                <a:solidFill>
                  <a:srgbClr val="336600"/>
                </a:solidFill>
                <a:ea typeface="楷体" pitchFamily="49" charset="-122"/>
                <a:cs typeface="Times New Roman" pitchFamily="18" charset="0"/>
              </a:rPr>
              <a:t>(5,20));	//</a:t>
            </a:r>
            <a:r>
              <a:rPr lang="zh-CN" altLang="en-US" sz="2000" dirty="0">
                <a:solidFill>
                  <a:srgbClr val="336600"/>
                </a:solidFill>
                <a:ea typeface="楷体" pitchFamily="49" charset="-122"/>
                <a:cs typeface="Times New Roman" pitchFamily="18" charset="0"/>
              </a:rPr>
              <a:t>睡眠</a:t>
            </a:r>
            <a:r>
              <a:rPr lang="en-US" altLang="zh-CN" sz="2000" dirty="0">
                <a:solidFill>
                  <a:srgbClr val="336600"/>
                </a:solidFill>
                <a:ea typeface="楷体" pitchFamily="49" charset="-122"/>
                <a:cs typeface="Times New Roman" pitchFamily="18" charset="0"/>
              </a:rPr>
              <a:t>5</a:t>
            </a:r>
            <a:r>
              <a:rPr lang="zh-CN" altLang="en-US"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20ms</a:t>
            </a:r>
            <a:endParaRPr lang="en-US" altLang="zh-CN" sz="2000" dirty="0">
              <a:solidFill>
                <a:srgbClr val="336600"/>
              </a:solidFill>
              <a:ea typeface="楷体" pitchFamily="49" charset="-122"/>
              <a:cs typeface="Times New Roman" pitchFamily="18" charset="0"/>
            </a:endParaRPr>
          </a:p>
          <a:p>
            <a:r>
              <a:rPr lang="zh-CN" altLang="en-US" sz="2000" dirty="0">
                <a:solidFill>
                  <a:srgbClr val="336600"/>
                </a:solidFill>
                <a:ea typeface="楷体" pitchFamily="49" charset="-122"/>
                <a:cs typeface="Times New Roman" pitchFamily="18" charset="0"/>
              </a:rPr>
              <a:t>　　　</a:t>
            </a:r>
            <a:r>
              <a:rPr lang="zh-CN" altLang="en-US" sz="2000" dirty="0">
                <a:solidFill>
                  <a:srgbClr val="CC00FF"/>
                </a:solidFill>
                <a:ea typeface="楷体" pitchFamily="49" charset="-122"/>
                <a:cs typeface="Times New Roman" pitchFamily="18" charset="0"/>
              </a:rPr>
              <a:t>    </a:t>
            </a:r>
            <a:r>
              <a:rPr lang="en-US" altLang="zh-CN" sz="2000" dirty="0">
                <a:solidFill>
                  <a:srgbClr val="CC00FF"/>
                </a:solidFill>
                <a:ea typeface="楷体" pitchFamily="49" charset="-122"/>
                <a:cs typeface="Times New Roman" pitchFamily="18" charset="0"/>
              </a:rPr>
              <a:t>x = n;		//</a:t>
            </a:r>
            <a:r>
              <a:rPr lang="zh-CN" altLang="en-US" sz="2000" dirty="0">
                <a:solidFill>
                  <a:srgbClr val="CC00FF"/>
                </a:solidFill>
                <a:ea typeface="楷体" pitchFamily="49" charset="-122"/>
                <a:cs typeface="Times New Roman" pitchFamily="18" charset="0"/>
              </a:rPr>
              <a:t>存回到</a:t>
            </a:r>
            <a:r>
              <a:rPr lang="en-US" altLang="zh-CN" sz="2000" dirty="0">
                <a:solidFill>
                  <a:srgbClr val="CC00FF"/>
                </a:solidFill>
                <a:ea typeface="楷体" pitchFamily="49" charset="-122"/>
                <a:cs typeface="Times New Roman" pitchFamily="18" charset="0"/>
              </a:rPr>
              <a:t>x</a:t>
            </a:r>
            <a:r>
              <a:rPr lang="zh-CN" altLang="en-US" sz="2000" dirty="0">
                <a:solidFill>
                  <a:srgbClr val="CC00FF"/>
                </a:solidFill>
                <a:ea typeface="楷体" pitchFamily="49" charset="-122"/>
                <a:cs typeface="Times New Roman" pitchFamily="18" charset="0"/>
              </a:rPr>
              <a:t>中</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public void sub()	//</a:t>
            </a:r>
            <a:r>
              <a:rPr lang="zh-CN" altLang="en-US" sz="2000" dirty="0">
                <a:solidFill>
                  <a:srgbClr val="336600"/>
                </a:solidFill>
                <a:ea typeface="楷体" pitchFamily="49" charset="-122"/>
                <a:cs typeface="Times New Roman" pitchFamily="18" charset="0"/>
              </a:rPr>
              <a:t>方法</a:t>
            </a:r>
            <a:r>
              <a:rPr lang="en-US" altLang="zh-CN" sz="2000" dirty="0">
                <a:solidFill>
                  <a:srgbClr val="336600"/>
                </a:solidFill>
                <a:ea typeface="楷体" pitchFamily="49" charset="-122"/>
                <a:cs typeface="Times New Roman" pitchFamily="18" charset="0"/>
              </a:rPr>
              <a:t>sub()</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a:t>
            </a:r>
            <a:r>
              <a:rPr lang="en-US" altLang="zh-CN" sz="2000" dirty="0" smtClean="0">
                <a:solidFill>
                  <a:srgbClr val="336600"/>
                </a:solidFill>
                <a:ea typeface="楷体" pitchFamily="49" charset="-122"/>
                <a:cs typeface="Times New Roman" pitchFamily="18" charset="0"/>
              </a:rPr>
              <a:t> </a:t>
            </a:r>
            <a:r>
              <a:rPr lang="en-US" altLang="zh-CN" sz="2000" dirty="0" err="1" smtClean="0">
                <a:solidFill>
                  <a:srgbClr val="336600"/>
                </a:solidFill>
                <a:ea typeface="楷体" pitchFamily="49" charset="-122"/>
                <a:cs typeface="Times New Roman" pitchFamily="18" charset="0"/>
              </a:rPr>
              <a:t>int</a:t>
            </a:r>
            <a:r>
              <a:rPr lang="en-US" altLang="zh-CN" sz="2000" dirty="0" smtClean="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n;</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CC00FF"/>
                </a:solidFill>
                <a:ea typeface="楷体" pitchFamily="49" charset="-122"/>
                <a:cs typeface="Times New Roman" pitchFamily="18" charset="0"/>
              </a:rPr>
              <a:t>n = x;		//</a:t>
            </a:r>
            <a:r>
              <a:rPr lang="zh-CN" altLang="en-US" sz="2000" dirty="0">
                <a:solidFill>
                  <a:srgbClr val="CC00FF"/>
                </a:solidFill>
                <a:ea typeface="楷体" pitchFamily="49" charset="-122"/>
                <a:cs typeface="Times New Roman" pitchFamily="18" charset="0"/>
              </a:rPr>
              <a:t>取出</a:t>
            </a:r>
            <a:r>
              <a:rPr lang="en-US" altLang="zh-CN" sz="2000" dirty="0">
                <a:solidFill>
                  <a:srgbClr val="CC00FF"/>
                </a:solidFill>
                <a:ea typeface="楷体" pitchFamily="49" charset="-122"/>
                <a:cs typeface="Times New Roman" pitchFamily="18" charset="0"/>
              </a:rPr>
              <a:t>x</a:t>
            </a:r>
            <a:r>
              <a:rPr lang="zh-CN" altLang="en-US" sz="2000" dirty="0">
                <a:solidFill>
                  <a:srgbClr val="CC00FF"/>
                </a:solidFill>
                <a:ea typeface="楷体" pitchFamily="49" charset="-122"/>
                <a:cs typeface="Times New Roman" pitchFamily="18" charset="0"/>
              </a:rPr>
              <a:t>的值</a:t>
            </a:r>
          </a:p>
          <a:p>
            <a:r>
              <a:rPr lang="zh-CN" altLang="en-US" sz="2000" dirty="0">
                <a:solidFill>
                  <a:srgbClr val="CC00FF"/>
                </a:solidFill>
                <a:ea typeface="楷体" pitchFamily="49" charset="-122"/>
                <a:cs typeface="Times New Roman" pitchFamily="18" charset="0"/>
              </a:rPr>
              <a:t>       　　</a:t>
            </a:r>
            <a:r>
              <a:rPr lang="en-US" altLang="zh-CN" sz="2000" dirty="0">
                <a:solidFill>
                  <a:srgbClr val="CC00FF"/>
                </a:solidFill>
                <a:ea typeface="楷体" pitchFamily="49" charset="-122"/>
                <a:cs typeface="Times New Roman" pitchFamily="18" charset="0"/>
              </a:rPr>
              <a:t>n--;</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r.Next</a:t>
            </a:r>
            <a:r>
              <a:rPr lang="en-US" altLang="zh-CN" sz="2000" dirty="0">
                <a:solidFill>
                  <a:srgbClr val="336600"/>
                </a:solidFill>
                <a:ea typeface="楷体" pitchFamily="49" charset="-122"/>
                <a:cs typeface="Times New Roman" pitchFamily="18" charset="0"/>
              </a:rPr>
              <a:t>(5,20));	//</a:t>
            </a:r>
            <a:r>
              <a:rPr lang="zh-CN" altLang="en-US" sz="2000" dirty="0">
                <a:solidFill>
                  <a:srgbClr val="336600"/>
                </a:solidFill>
                <a:ea typeface="楷体" pitchFamily="49" charset="-122"/>
                <a:cs typeface="Times New Roman" pitchFamily="18" charset="0"/>
              </a:rPr>
              <a:t>睡眠</a:t>
            </a:r>
            <a:r>
              <a:rPr lang="en-US" altLang="zh-CN" sz="2000" dirty="0">
                <a:solidFill>
                  <a:srgbClr val="336600"/>
                </a:solidFill>
                <a:ea typeface="楷体" pitchFamily="49" charset="-122"/>
                <a:cs typeface="Times New Roman" pitchFamily="18" charset="0"/>
              </a:rPr>
              <a:t>5</a:t>
            </a:r>
            <a:r>
              <a:rPr lang="zh-CN" altLang="en-US"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20ms</a:t>
            </a:r>
            <a:endParaRPr lang="en-US" altLang="zh-CN" sz="2000" dirty="0">
              <a:solidFill>
                <a:srgbClr val="336600"/>
              </a:solidFill>
              <a:ea typeface="楷体" pitchFamily="49" charset="-122"/>
              <a:cs typeface="Times New Roman" pitchFamily="18" charset="0"/>
            </a:endParaRPr>
          </a:p>
          <a:p>
            <a:r>
              <a:rPr lang="zh-CN" altLang="en-US" sz="2000" dirty="0">
                <a:solidFill>
                  <a:srgbClr val="336600"/>
                </a:solidFill>
                <a:ea typeface="楷体" pitchFamily="49" charset="-122"/>
                <a:cs typeface="Times New Roman" pitchFamily="18" charset="0"/>
              </a:rPr>
              <a:t>　　</a:t>
            </a:r>
            <a:r>
              <a:rPr lang="zh-CN" altLang="en-US" sz="2000" dirty="0">
                <a:solidFill>
                  <a:srgbClr val="CC00FF"/>
                </a:solidFill>
                <a:ea typeface="楷体" pitchFamily="49" charset="-122"/>
                <a:cs typeface="Times New Roman" pitchFamily="18" charset="0"/>
              </a:rPr>
              <a:t>       </a:t>
            </a:r>
            <a:r>
              <a:rPr lang="en-US" altLang="zh-CN" sz="2000" dirty="0">
                <a:solidFill>
                  <a:srgbClr val="CC00FF"/>
                </a:solidFill>
                <a:ea typeface="楷体" pitchFamily="49" charset="-122"/>
                <a:cs typeface="Times New Roman" pitchFamily="18" charset="0"/>
              </a:rPr>
              <a:t>x = n;		//</a:t>
            </a:r>
            <a:r>
              <a:rPr lang="zh-CN" altLang="en-US" sz="2000" dirty="0">
                <a:solidFill>
                  <a:srgbClr val="CC00FF"/>
                </a:solidFill>
                <a:ea typeface="楷体" pitchFamily="49" charset="-122"/>
                <a:cs typeface="Times New Roman" pitchFamily="18" charset="0"/>
              </a:rPr>
              <a:t>存回到</a:t>
            </a:r>
            <a:r>
              <a:rPr lang="en-US" altLang="zh-CN" sz="2000" dirty="0">
                <a:solidFill>
                  <a:srgbClr val="CC00FF"/>
                </a:solidFill>
                <a:ea typeface="楷体" pitchFamily="49" charset="-122"/>
                <a:cs typeface="Times New Roman" pitchFamily="18" charset="0"/>
              </a:rPr>
              <a:t>x</a:t>
            </a:r>
            <a:r>
              <a:rPr lang="zh-CN" altLang="en-US" sz="2000" dirty="0">
                <a:solidFill>
                  <a:srgbClr val="CC00FF"/>
                </a:solidFill>
                <a:ea typeface="楷体" pitchFamily="49" charset="-122"/>
                <a:cs typeface="Times New Roman" pitchFamily="18" charset="0"/>
              </a:rPr>
              <a:t>中</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857224" y="3143248"/>
            <a:ext cx="7561262" cy="1384995"/>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对这两个线程来说，</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是共享变量。</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的值应为</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a:t>
            </a:r>
          </a:p>
          <a:p>
            <a:pPr>
              <a:spcBef>
                <a:spcPct val="50000"/>
              </a:spcBef>
            </a:pPr>
            <a:r>
              <a:rPr lang="zh-CN" altLang="en-US" dirty="0">
                <a:ea typeface="楷体" pitchFamily="49" charset="-122"/>
                <a:cs typeface="Times New Roman" pitchFamily="18" charset="0"/>
              </a:rPr>
              <a:t>从中看到，</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的可能结果为</a:t>
            </a:r>
            <a:r>
              <a:rPr lang="en-US" altLang="zh-CN" dirty="0">
                <a:ea typeface="楷体" pitchFamily="49" charset="-122"/>
                <a:cs typeface="Times New Roman" pitchFamily="18" charset="0"/>
              </a:rPr>
              <a:t>0</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或</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，这显然是不正确的，原因是多个线程同时修改共享数据发生的错误。</a:t>
            </a:r>
          </a:p>
        </p:txBody>
      </p:sp>
      <p:pic>
        <p:nvPicPr>
          <p:cNvPr id="4" name="图片 3"/>
          <p:cNvPicPr/>
          <p:nvPr/>
        </p:nvPicPr>
        <p:blipFill>
          <a:blip r:embed="rId2"/>
          <a:srcRect/>
          <a:stretch>
            <a:fillRect/>
          </a:stretch>
        </p:blipFill>
        <p:spPr bwMode="auto">
          <a:xfrm>
            <a:off x="2357422" y="714356"/>
            <a:ext cx="2714644"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214290"/>
            <a:ext cx="7416800" cy="461665"/>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根据</a:t>
            </a:r>
            <a:r>
              <a:rPr lang="en-US" altLang="zh-CN" dirty="0">
                <a:ea typeface="楷体" pitchFamily="49" charset="-122"/>
                <a:cs typeface="Times New Roman" pitchFamily="18" charset="0"/>
              </a:rPr>
              <a:t>lock</a:t>
            </a:r>
            <a:r>
              <a:rPr lang="zh-CN" altLang="en-US" dirty="0">
                <a:ea typeface="楷体" pitchFamily="49" charset="-122"/>
                <a:cs typeface="Times New Roman" pitchFamily="18" charset="0"/>
              </a:rPr>
              <a:t>语句，可将</a:t>
            </a:r>
            <a:r>
              <a:rPr lang="en-US" altLang="zh-CN" dirty="0">
                <a:ea typeface="楷体" pitchFamily="49" charset="-122"/>
                <a:cs typeface="Times New Roman" pitchFamily="18" charset="0"/>
              </a:rPr>
              <a:t>add()</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sub()</a:t>
            </a:r>
            <a:r>
              <a:rPr lang="zh-CN" altLang="en-US" dirty="0">
                <a:ea typeface="楷体" pitchFamily="49" charset="-122"/>
                <a:cs typeface="Times New Roman" pitchFamily="18" charset="0"/>
              </a:rPr>
              <a:t>方法的代码修改如下 </a:t>
            </a:r>
          </a:p>
        </p:txBody>
      </p:sp>
      <p:sp>
        <p:nvSpPr>
          <p:cNvPr id="188419" name="Text Box 3"/>
          <p:cNvSpPr txBox="1">
            <a:spLocks noChangeArrowheads="1"/>
          </p:cNvSpPr>
          <p:nvPr/>
        </p:nvSpPr>
        <p:spPr bwMode="auto">
          <a:xfrm>
            <a:off x="611188" y="790552"/>
            <a:ext cx="8135937" cy="5170646"/>
          </a:xfrm>
          <a:prstGeom prst="rect">
            <a:avLst/>
          </a:prstGeom>
          <a:noFill/>
          <a:ln w="9525">
            <a:noFill/>
            <a:miter lim="800000"/>
            <a:headEnd/>
            <a:tailEnd/>
          </a:ln>
          <a:effectLst/>
        </p:spPr>
        <p:txBody>
          <a:bodyPr>
            <a:spAutoFit/>
          </a:bodyPr>
          <a:lstStyle/>
          <a:p>
            <a:pPr>
              <a:lnSpc>
                <a:spcPts val="2200"/>
              </a:lnSpc>
            </a:pPr>
            <a:r>
              <a:rPr lang="en-US" altLang="zh-CN" sz="2000" dirty="0">
                <a:solidFill>
                  <a:srgbClr val="336600"/>
                </a:solidFill>
                <a:ea typeface="楷体" pitchFamily="49" charset="-122"/>
                <a:cs typeface="Times New Roman" pitchFamily="18" charset="0"/>
              </a:rPr>
              <a:t>public void add()	//</a:t>
            </a:r>
            <a:r>
              <a:rPr lang="zh-CN" altLang="en-US" sz="2000" dirty="0">
                <a:solidFill>
                  <a:srgbClr val="336600"/>
                </a:solidFill>
                <a:ea typeface="楷体" pitchFamily="49" charset="-122"/>
                <a:cs typeface="Times New Roman" pitchFamily="18" charset="0"/>
              </a:rPr>
              <a:t>方法</a:t>
            </a:r>
            <a:r>
              <a:rPr lang="en-US" altLang="zh-CN" sz="2000" dirty="0">
                <a:solidFill>
                  <a:srgbClr val="336600"/>
                </a:solidFill>
                <a:ea typeface="楷体" pitchFamily="49" charset="-122"/>
                <a:cs typeface="Times New Roman" pitchFamily="18" charset="0"/>
              </a:rPr>
              <a:t>add</a:t>
            </a:r>
          </a:p>
          <a:p>
            <a:pPr>
              <a:lnSpc>
                <a:spcPts val="2200"/>
              </a:lnSpc>
            </a:pP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n;</a:t>
            </a:r>
          </a:p>
          <a:p>
            <a:pPr>
              <a:lnSpc>
                <a:spcPts val="2200"/>
              </a:lnSpc>
            </a:pPr>
            <a:r>
              <a:rPr lang="en-US" altLang="zh-CN" sz="2000" dirty="0">
                <a:solidFill>
                  <a:srgbClr val="336600"/>
                </a:solidFill>
                <a:ea typeface="楷体" pitchFamily="49" charset="-122"/>
                <a:cs typeface="Times New Roman" pitchFamily="18" charset="0"/>
              </a:rPr>
              <a:t>        lock (this)</a:t>
            </a:r>
          </a:p>
          <a:p>
            <a:pPr>
              <a:lnSpc>
                <a:spcPts val="2200"/>
              </a:lnSpc>
            </a:pPr>
            <a:r>
              <a:rPr lang="en-US" altLang="zh-CN" sz="2000" dirty="0">
                <a:solidFill>
                  <a:srgbClr val="336600"/>
                </a:solidFill>
                <a:ea typeface="楷体" pitchFamily="49" charset="-122"/>
                <a:cs typeface="Times New Roman" pitchFamily="18" charset="0"/>
              </a:rPr>
              <a:t>       {	n = x;		//</a:t>
            </a:r>
            <a:r>
              <a:rPr lang="zh-CN" altLang="en-US" sz="2000" dirty="0">
                <a:solidFill>
                  <a:srgbClr val="336600"/>
                </a:solidFill>
                <a:ea typeface="楷体" pitchFamily="49" charset="-122"/>
                <a:cs typeface="Times New Roman" pitchFamily="18" charset="0"/>
              </a:rPr>
              <a:t>取出</a:t>
            </a:r>
            <a:r>
              <a:rPr lang="en-US" altLang="zh-CN" sz="2000" dirty="0">
                <a:solidFill>
                  <a:srgbClr val="336600"/>
                </a:solidFill>
                <a:ea typeface="楷体" pitchFamily="49" charset="-122"/>
                <a:cs typeface="Times New Roman" pitchFamily="18" charset="0"/>
              </a:rPr>
              <a:t>x</a:t>
            </a:r>
            <a:r>
              <a:rPr lang="zh-CN" altLang="en-US" sz="2000" dirty="0">
                <a:solidFill>
                  <a:srgbClr val="336600"/>
                </a:solidFill>
                <a:ea typeface="楷体" pitchFamily="49" charset="-122"/>
                <a:cs typeface="Times New Roman" pitchFamily="18" charset="0"/>
              </a:rPr>
              <a:t>的值</a:t>
            </a:r>
          </a:p>
          <a:p>
            <a:pPr>
              <a:lnSpc>
                <a:spcPts val="22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n++;</a:t>
            </a:r>
          </a:p>
          <a:p>
            <a:pPr>
              <a:lnSpc>
                <a:spcPts val="2200"/>
              </a:lnSpc>
            </a:pP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r.Next</a:t>
            </a:r>
            <a:r>
              <a:rPr lang="en-US" altLang="zh-CN" sz="2000" dirty="0">
                <a:solidFill>
                  <a:srgbClr val="336600"/>
                </a:solidFill>
                <a:ea typeface="楷体" pitchFamily="49" charset="-122"/>
                <a:cs typeface="Times New Roman" pitchFamily="18" charset="0"/>
              </a:rPr>
              <a:t>(5, 20));	//</a:t>
            </a:r>
            <a:r>
              <a:rPr lang="zh-CN" altLang="en-US" sz="2000" dirty="0">
                <a:solidFill>
                  <a:srgbClr val="336600"/>
                </a:solidFill>
                <a:ea typeface="楷体" pitchFamily="49" charset="-122"/>
                <a:cs typeface="Times New Roman" pitchFamily="18" charset="0"/>
              </a:rPr>
              <a:t>睡眠</a:t>
            </a:r>
            <a:r>
              <a:rPr lang="en-US" altLang="zh-CN" sz="2000" dirty="0">
                <a:solidFill>
                  <a:srgbClr val="336600"/>
                </a:solidFill>
                <a:ea typeface="楷体" pitchFamily="49" charset="-122"/>
                <a:cs typeface="Times New Roman" pitchFamily="18" charset="0"/>
              </a:rPr>
              <a:t>5</a:t>
            </a:r>
            <a:r>
              <a:rPr lang="zh-CN" altLang="en-US"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20ms</a:t>
            </a:r>
            <a:endParaRPr lang="en-US" altLang="zh-CN" sz="2000" dirty="0">
              <a:solidFill>
                <a:srgbClr val="336600"/>
              </a:solidFill>
              <a:ea typeface="楷体" pitchFamily="49" charset="-122"/>
              <a:cs typeface="Times New Roman" pitchFamily="18" charset="0"/>
            </a:endParaRPr>
          </a:p>
          <a:p>
            <a:pPr>
              <a:lnSpc>
                <a:spcPts val="2200"/>
              </a:lnSpc>
            </a:pPr>
            <a:r>
              <a:rPr lang="en-US" altLang="zh-CN" sz="2000" dirty="0">
                <a:solidFill>
                  <a:srgbClr val="336600"/>
                </a:solidFill>
                <a:ea typeface="楷体" pitchFamily="49" charset="-122"/>
                <a:cs typeface="Times New Roman" pitchFamily="18" charset="0"/>
              </a:rPr>
              <a:t>	x = n;		//</a:t>
            </a:r>
            <a:r>
              <a:rPr lang="zh-CN" altLang="en-US" sz="2000" dirty="0">
                <a:solidFill>
                  <a:srgbClr val="336600"/>
                </a:solidFill>
                <a:ea typeface="楷体" pitchFamily="49" charset="-122"/>
                <a:cs typeface="Times New Roman" pitchFamily="18" charset="0"/>
              </a:rPr>
              <a:t>存回到</a:t>
            </a:r>
            <a:r>
              <a:rPr lang="en-US" altLang="zh-CN" sz="2000" dirty="0">
                <a:solidFill>
                  <a:srgbClr val="336600"/>
                </a:solidFill>
                <a:ea typeface="楷体" pitchFamily="49" charset="-122"/>
                <a:cs typeface="Times New Roman" pitchFamily="18" charset="0"/>
              </a:rPr>
              <a:t>x</a:t>
            </a:r>
            <a:r>
              <a:rPr lang="zh-CN" altLang="en-US" sz="2000" dirty="0">
                <a:solidFill>
                  <a:srgbClr val="336600"/>
                </a:solidFill>
                <a:ea typeface="楷体" pitchFamily="49" charset="-122"/>
                <a:cs typeface="Times New Roman" pitchFamily="18" charset="0"/>
              </a:rPr>
              <a:t>中</a:t>
            </a:r>
          </a:p>
          <a:p>
            <a:pPr>
              <a:lnSpc>
                <a:spcPts val="22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pPr>
              <a:lnSpc>
                <a:spcPts val="2200"/>
              </a:lnSpc>
            </a:pPr>
            <a:r>
              <a:rPr lang="en-US" altLang="zh-CN" sz="2000" dirty="0">
                <a:solidFill>
                  <a:srgbClr val="336600"/>
                </a:solidFill>
                <a:ea typeface="楷体" pitchFamily="49" charset="-122"/>
                <a:cs typeface="Times New Roman" pitchFamily="18" charset="0"/>
              </a:rPr>
              <a:t>}</a:t>
            </a:r>
          </a:p>
          <a:p>
            <a:pPr>
              <a:lnSpc>
                <a:spcPts val="2200"/>
              </a:lnSpc>
            </a:pPr>
            <a:r>
              <a:rPr lang="en-US" altLang="zh-CN" sz="2000" dirty="0">
                <a:solidFill>
                  <a:srgbClr val="336600"/>
                </a:solidFill>
                <a:ea typeface="楷体" pitchFamily="49" charset="-122"/>
                <a:cs typeface="Times New Roman" pitchFamily="18" charset="0"/>
              </a:rPr>
              <a:t>public void sub()		//</a:t>
            </a:r>
            <a:r>
              <a:rPr lang="zh-CN" altLang="en-US" sz="2000" dirty="0">
                <a:solidFill>
                  <a:srgbClr val="336600"/>
                </a:solidFill>
                <a:ea typeface="楷体" pitchFamily="49" charset="-122"/>
                <a:cs typeface="Times New Roman" pitchFamily="18" charset="0"/>
              </a:rPr>
              <a:t>方法</a:t>
            </a:r>
            <a:r>
              <a:rPr lang="en-US" altLang="zh-CN" sz="2000" dirty="0">
                <a:solidFill>
                  <a:srgbClr val="336600"/>
                </a:solidFill>
                <a:ea typeface="楷体" pitchFamily="49" charset="-122"/>
                <a:cs typeface="Times New Roman" pitchFamily="18" charset="0"/>
              </a:rPr>
              <a:t>sub</a:t>
            </a:r>
          </a:p>
          <a:p>
            <a:pPr>
              <a:lnSpc>
                <a:spcPts val="2200"/>
              </a:lnSpc>
            </a:pP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n;</a:t>
            </a:r>
          </a:p>
          <a:p>
            <a:pPr>
              <a:lnSpc>
                <a:spcPts val="2200"/>
              </a:lnSpc>
            </a:pPr>
            <a:r>
              <a:rPr lang="en-US" altLang="zh-CN" sz="2000" dirty="0">
                <a:solidFill>
                  <a:srgbClr val="FF0000"/>
                </a:solidFill>
                <a:ea typeface="楷体" pitchFamily="49" charset="-122"/>
                <a:cs typeface="Times New Roman" pitchFamily="18" charset="0"/>
              </a:rPr>
              <a:t>       lock (this)</a:t>
            </a:r>
          </a:p>
          <a:p>
            <a:pPr>
              <a:lnSpc>
                <a:spcPts val="2200"/>
              </a:lnSpc>
            </a:pPr>
            <a:r>
              <a:rPr lang="en-US" altLang="zh-CN" sz="2000" dirty="0">
                <a:solidFill>
                  <a:srgbClr val="336600"/>
                </a:solidFill>
                <a:ea typeface="楷体" pitchFamily="49" charset="-122"/>
                <a:cs typeface="Times New Roman" pitchFamily="18" charset="0"/>
              </a:rPr>
              <a:t>       {	n = x;		//</a:t>
            </a:r>
            <a:r>
              <a:rPr lang="zh-CN" altLang="en-US" sz="2000" dirty="0">
                <a:solidFill>
                  <a:srgbClr val="336600"/>
                </a:solidFill>
                <a:ea typeface="楷体" pitchFamily="49" charset="-122"/>
                <a:cs typeface="Times New Roman" pitchFamily="18" charset="0"/>
              </a:rPr>
              <a:t>取出</a:t>
            </a:r>
            <a:r>
              <a:rPr lang="en-US" altLang="zh-CN" sz="2000" dirty="0">
                <a:solidFill>
                  <a:srgbClr val="336600"/>
                </a:solidFill>
                <a:ea typeface="楷体" pitchFamily="49" charset="-122"/>
                <a:cs typeface="Times New Roman" pitchFamily="18" charset="0"/>
              </a:rPr>
              <a:t>x</a:t>
            </a:r>
            <a:r>
              <a:rPr lang="zh-CN" altLang="en-US" sz="2000" dirty="0">
                <a:solidFill>
                  <a:srgbClr val="336600"/>
                </a:solidFill>
                <a:ea typeface="楷体" pitchFamily="49" charset="-122"/>
                <a:cs typeface="Times New Roman" pitchFamily="18" charset="0"/>
              </a:rPr>
              <a:t>的值</a:t>
            </a:r>
          </a:p>
          <a:p>
            <a:pPr>
              <a:lnSpc>
                <a:spcPts val="22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n--;</a:t>
            </a:r>
          </a:p>
          <a:p>
            <a:pPr>
              <a:lnSpc>
                <a:spcPts val="2200"/>
              </a:lnSpc>
            </a:pP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r.Next</a:t>
            </a:r>
            <a:r>
              <a:rPr lang="en-US" altLang="zh-CN" sz="2000" dirty="0">
                <a:solidFill>
                  <a:srgbClr val="336600"/>
                </a:solidFill>
                <a:ea typeface="楷体" pitchFamily="49" charset="-122"/>
                <a:cs typeface="Times New Roman" pitchFamily="18" charset="0"/>
              </a:rPr>
              <a:t>(5, 20));	//</a:t>
            </a:r>
            <a:r>
              <a:rPr lang="zh-CN" altLang="en-US" sz="2000" dirty="0">
                <a:solidFill>
                  <a:srgbClr val="336600"/>
                </a:solidFill>
                <a:ea typeface="楷体" pitchFamily="49" charset="-122"/>
                <a:cs typeface="Times New Roman" pitchFamily="18" charset="0"/>
              </a:rPr>
              <a:t>睡眠</a:t>
            </a:r>
            <a:r>
              <a:rPr lang="en-US" altLang="zh-CN" sz="2000" dirty="0">
                <a:solidFill>
                  <a:srgbClr val="336600"/>
                </a:solidFill>
                <a:ea typeface="楷体" pitchFamily="49" charset="-122"/>
                <a:cs typeface="Times New Roman" pitchFamily="18" charset="0"/>
              </a:rPr>
              <a:t>5</a:t>
            </a:r>
            <a:r>
              <a:rPr lang="zh-CN" altLang="en-US"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20ms</a:t>
            </a:r>
            <a:endParaRPr lang="en-US" altLang="zh-CN" sz="2000" dirty="0">
              <a:solidFill>
                <a:srgbClr val="336600"/>
              </a:solidFill>
              <a:ea typeface="楷体" pitchFamily="49" charset="-122"/>
              <a:cs typeface="Times New Roman" pitchFamily="18" charset="0"/>
            </a:endParaRPr>
          </a:p>
          <a:p>
            <a:pPr>
              <a:lnSpc>
                <a:spcPts val="2200"/>
              </a:lnSpc>
            </a:pPr>
            <a:r>
              <a:rPr lang="en-US" altLang="zh-CN" sz="2000" dirty="0">
                <a:solidFill>
                  <a:srgbClr val="336600"/>
                </a:solidFill>
                <a:ea typeface="楷体" pitchFamily="49" charset="-122"/>
                <a:cs typeface="Times New Roman" pitchFamily="18" charset="0"/>
              </a:rPr>
              <a:t>	x = n;		//</a:t>
            </a:r>
            <a:r>
              <a:rPr lang="zh-CN" altLang="en-US" sz="2000" dirty="0">
                <a:solidFill>
                  <a:srgbClr val="336600"/>
                </a:solidFill>
                <a:ea typeface="楷体" pitchFamily="49" charset="-122"/>
                <a:cs typeface="Times New Roman" pitchFamily="18" charset="0"/>
              </a:rPr>
              <a:t>存回到</a:t>
            </a:r>
            <a:r>
              <a:rPr lang="en-US" altLang="zh-CN" sz="2000" dirty="0">
                <a:solidFill>
                  <a:srgbClr val="336600"/>
                </a:solidFill>
                <a:ea typeface="楷体" pitchFamily="49" charset="-122"/>
                <a:cs typeface="Times New Roman" pitchFamily="18" charset="0"/>
              </a:rPr>
              <a:t>x</a:t>
            </a:r>
            <a:r>
              <a:rPr lang="zh-CN" altLang="en-US" sz="2000" dirty="0">
                <a:solidFill>
                  <a:srgbClr val="336600"/>
                </a:solidFill>
                <a:ea typeface="楷体" pitchFamily="49" charset="-122"/>
                <a:cs typeface="Times New Roman" pitchFamily="18" charset="0"/>
              </a:rPr>
              <a:t>中</a:t>
            </a:r>
          </a:p>
          <a:p>
            <a:pPr>
              <a:lnSpc>
                <a:spcPts val="22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pPr>
              <a:lnSpc>
                <a:spcPts val="2200"/>
              </a:lnSpc>
            </a:pPr>
            <a:r>
              <a:rPr lang="en-US" altLang="zh-CN" sz="2000" dirty="0">
                <a:solidFill>
                  <a:srgbClr val="336600"/>
                </a:solidFill>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Text Box 3"/>
          <p:cNvSpPr txBox="1">
            <a:spLocks noChangeArrowheads="1"/>
          </p:cNvSpPr>
          <p:nvPr/>
        </p:nvSpPr>
        <p:spPr bwMode="auto">
          <a:xfrm>
            <a:off x="2214546" y="3429000"/>
            <a:ext cx="3168650" cy="396875"/>
          </a:xfrm>
          <a:prstGeom prst="rect">
            <a:avLst/>
          </a:prstGeom>
          <a:noFill/>
          <a:ln w="9525">
            <a:noFill/>
            <a:miter lim="800000"/>
            <a:headEnd/>
            <a:tailEnd/>
          </a:ln>
          <a:effectLst/>
        </p:spPr>
        <p:txBody>
          <a:bodyPr wrap="square">
            <a:spAutoFit/>
          </a:bodyPr>
          <a:lstStyle/>
          <a:p>
            <a:pPr algn="ctr">
              <a:spcBef>
                <a:spcPct val="50000"/>
              </a:spcBef>
            </a:pPr>
            <a:r>
              <a:rPr lang="zh-CN" altLang="en-US" sz="2000" dirty="0" smtClean="0">
                <a:latin typeface="楷体" pitchFamily="49" charset="-122"/>
                <a:ea typeface="楷体" pitchFamily="49" charset="-122"/>
              </a:rPr>
              <a:t>修改后的执行结果 </a:t>
            </a:r>
            <a:endParaRPr lang="zh-CN" altLang="en-US" sz="2000" dirty="0">
              <a:latin typeface="楷体" pitchFamily="49" charset="-122"/>
              <a:ea typeface="楷体" pitchFamily="49" charset="-122"/>
            </a:endParaRPr>
          </a:p>
        </p:txBody>
      </p:sp>
      <p:pic>
        <p:nvPicPr>
          <p:cNvPr id="4" name="图片 3"/>
          <p:cNvPicPr/>
          <p:nvPr/>
        </p:nvPicPr>
        <p:blipFill>
          <a:blip r:embed="rId2"/>
          <a:srcRect/>
          <a:stretch>
            <a:fillRect/>
          </a:stretch>
        </p:blipFill>
        <p:spPr bwMode="auto">
          <a:xfrm>
            <a:off x="2500298" y="928670"/>
            <a:ext cx="2500330"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11188" y="404813"/>
            <a:ext cx="7993062" cy="5562228"/>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2. </a:t>
            </a:r>
            <a:r>
              <a:rPr lang="zh-CN" altLang="en-US" dirty="0">
                <a:solidFill>
                  <a:srgbClr val="FF3300"/>
                </a:solidFill>
                <a:ea typeface="楷体" pitchFamily="49" charset="-122"/>
                <a:cs typeface="Times New Roman" pitchFamily="18" charset="0"/>
              </a:rPr>
              <a:t>用</a:t>
            </a:r>
            <a:r>
              <a:rPr lang="en-US" altLang="zh-CN" dirty="0" err="1">
                <a:solidFill>
                  <a:srgbClr val="FF3300"/>
                </a:solidFill>
                <a:ea typeface="楷体" pitchFamily="49" charset="-122"/>
                <a:cs typeface="Times New Roman" pitchFamily="18" charset="0"/>
              </a:rPr>
              <a:t>Mutex</a:t>
            </a:r>
            <a:r>
              <a:rPr lang="zh-CN" altLang="en-US" dirty="0">
                <a:solidFill>
                  <a:srgbClr val="FF3300"/>
                </a:solidFill>
                <a:ea typeface="楷体" pitchFamily="49" charset="-122"/>
                <a:cs typeface="Times New Roman" pitchFamily="18" charset="0"/>
              </a:rPr>
              <a:t>类实现线程互斥</a:t>
            </a:r>
          </a:p>
          <a:p>
            <a:pPr>
              <a:lnSpc>
                <a:spcPct val="150000"/>
              </a:lnSpc>
            </a:pPr>
            <a:r>
              <a:rPr lang="zh-CN" altLang="en-US" dirty="0">
                <a:ea typeface="楷体" pitchFamily="49" charset="-122"/>
                <a:cs typeface="Times New Roman" pitchFamily="18" charset="0"/>
              </a:rPr>
              <a:t>　　可以使用</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对象提供对资源的独占访问。线程调用</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的</a:t>
            </a:r>
            <a:r>
              <a:rPr lang="en-US" altLang="zh-CN" dirty="0" err="1">
                <a:ea typeface="楷体" pitchFamily="49" charset="-122"/>
                <a:cs typeface="Times New Roman" pitchFamily="18" charset="0"/>
              </a:rPr>
              <a:t>WaitOne</a:t>
            </a:r>
            <a:r>
              <a:rPr lang="zh-CN" altLang="en-US" dirty="0">
                <a:ea typeface="楷体" pitchFamily="49" charset="-122"/>
                <a:cs typeface="Times New Roman" pitchFamily="18" charset="0"/>
              </a:rPr>
              <a:t>方法请求所有权。该调用会一直阻塞到</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可用，或直至达到可选的超时间隔。</a:t>
            </a:r>
          </a:p>
          <a:p>
            <a:pPr>
              <a:lnSpc>
                <a:spcPct val="150000"/>
              </a:lnSpc>
            </a:pPr>
            <a:r>
              <a:rPr lang="zh-CN" altLang="en-US" dirty="0">
                <a:ea typeface="楷体" pitchFamily="49" charset="-122"/>
                <a:cs typeface="Times New Roman" pitchFamily="18" charset="0"/>
              </a:rPr>
              <a:t>　　如果没有任何线程拥有它，则</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的状态为已发信号的状态。</a:t>
            </a:r>
          </a:p>
          <a:p>
            <a:pPr>
              <a:lnSpc>
                <a:spcPct val="150000"/>
              </a:lnSpc>
            </a:pPr>
            <a:r>
              <a:rPr lang="zh-CN" altLang="en-US" dirty="0">
                <a:ea typeface="楷体" pitchFamily="49" charset="-122"/>
                <a:cs typeface="Times New Roman" pitchFamily="18" charset="0"/>
              </a:rPr>
              <a:t>　　线程通过调用</a:t>
            </a:r>
            <a:r>
              <a:rPr lang="en-US" altLang="zh-CN" dirty="0" err="1">
                <a:ea typeface="楷体" pitchFamily="49" charset="-122"/>
                <a:cs typeface="Times New Roman" pitchFamily="18" charset="0"/>
              </a:rPr>
              <a:t>ReleaseMutex</a:t>
            </a:r>
            <a:r>
              <a:rPr lang="zh-CN" altLang="en-US" dirty="0">
                <a:ea typeface="楷体" pitchFamily="49" charset="-122"/>
                <a:cs typeface="Times New Roman" pitchFamily="18" charset="0"/>
              </a:rPr>
              <a:t>方法释放</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具有线程关联，即</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只能由拥有它的线程释放。如果线程释放不是它拥有的</a:t>
            </a:r>
            <a:r>
              <a:rPr lang="en-US" altLang="zh-CN" dirty="0" err="1">
                <a:ea typeface="楷体" pitchFamily="49" charset="-122"/>
                <a:cs typeface="Times New Roman" pitchFamily="18" charset="0"/>
              </a:rPr>
              <a:t>mutex</a:t>
            </a:r>
            <a:r>
              <a:rPr lang="zh-CN" altLang="en-US" dirty="0">
                <a:ea typeface="楷体" pitchFamily="49" charset="-122"/>
                <a:cs typeface="Times New Roman" pitchFamily="18" charset="0"/>
              </a:rPr>
              <a:t>，则会在该线程中引发</a:t>
            </a:r>
            <a:r>
              <a:rPr lang="en-US" altLang="zh-CN" dirty="0" err="1">
                <a:ea typeface="楷体" pitchFamily="49" charset="-122"/>
                <a:cs typeface="Times New Roman" pitchFamily="18" charset="0"/>
              </a:rPr>
              <a:t>ApplicationException</a:t>
            </a:r>
            <a:r>
              <a:rPr lang="zh-CN" altLang="en-US" dirty="0">
                <a:ea typeface="楷体" pitchFamily="49" charset="-122"/>
                <a:cs typeface="Times New Roman" pitchFamily="18" charset="0"/>
              </a:rPr>
              <a:t>异常。</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p:cNvSpPr txBox="1">
            <a:spLocks noChangeArrowheads="1"/>
          </p:cNvSpPr>
          <p:nvPr/>
        </p:nvSpPr>
        <p:spPr bwMode="auto">
          <a:xfrm>
            <a:off x="611188" y="620713"/>
            <a:ext cx="8064500" cy="1684244"/>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ea typeface="楷体" pitchFamily="49" charset="-122"/>
                <a:cs typeface="Times New Roman" pitchFamily="18" charset="0"/>
              </a:rPr>
              <a:t>　　一个</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程序开始于一个单线程，这个单线程是被</a:t>
            </a:r>
            <a:r>
              <a:rPr lang="en-US" altLang="zh-CN" dirty="0" err="1">
                <a:ea typeface="楷体" pitchFamily="49" charset="-122"/>
                <a:cs typeface="Times New Roman" pitchFamily="18" charset="0"/>
              </a:rPr>
              <a:t>CLR</a:t>
            </a:r>
            <a:r>
              <a:rPr lang="zh-CN" altLang="en-US" dirty="0">
                <a:ea typeface="楷体" pitchFamily="49" charset="-122"/>
                <a:cs typeface="Times New Roman" pitchFamily="18" charset="0"/>
              </a:rPr>
              <a:t>和操作系统（也称为“主线程”）自动创建的，并具有多线程创建额外的线程。 </a:t>
            </a:r>
          </a:p>
        </p:txBody>
      </p:sp>
      <p:sp>
        <p:nvSpPr>
          <p:cNvPr id="168965" name="Text Box 5"/>
          <p:cNvSpPr txBox="1">
            <a:spLocks noChangeArrowheads="1"/>
          </p:cNvSpPr>
          <p:nvPr/>
        </p:nvSpPr>
        <p:spPr bwMode="auto">
          <a:xfrm>
            <a:off x="642910" y="2714620"/>
            <a:ext cx="8064500" cy="2238241"/>
          </a:xfrm>
          <a:prstGeom prst="rect">
            <a:avLst/>
          </a:prstGeom>
          <a:noFill/>
          <a:ln w="9525">
            <a:noFill/>
            <a:miter lim="800000"/>
            <a:headEnd/>
            <a:tailEnd/>
          </a:ln>
          <a:effectLst/>
        </p:spPr>
        <p:txBody>
          <a:bodyPr>
            <a:spAutoFit/>
          </a:bodyPr>
          <a:lstStyle/>
          <a:p>
            <a:pPr>
              <a:lnSpc>
                <a:spcPct val="150000"/>
              </a:lnSpc>
            </a:pPr>
            <a:r>
              <a:rPr kumimoji="1" lang="zh-CN" altLang="en-US" dirty="0">
                <a:ea typeface="楷体" pitchFamily="49" charset="-122"/>
                <a:cs typeface="Times New Roman" pitchFamily="18" charset="0"/>
              </a:rPr>
              <a:t>　　在</a:t>
            </a:r>
            <a:r>
              <a:rPr kumimoji="1" lang="en-US" altLang="zh-CN" dirty="0">
                <a:ea typeface="楷体" pitchFamily="49" charset="-122"/>
                <a:cs typeface="Times New Roman" pitchFamily="18" charset="0"/>
              </a:rPr>
              <a:t>C#</a:t>
            </a:r>
            <a:r>
              <a:rPr kumimoji="1" lang="zh-CN" altLang="en-US" dirty="0">
                <a:ea typeface="楷体" pitchFamily="49" charset="-122"/>
                <a:cs typeface="Times New Roman" pitchFamily="18" charset="0"/>
              </a:rPr>
              <a:t>应用程序中，第一个线程总是</a:t>
            </a:r>
            <a:r>
              <a:rPr kumimoji="1" lang="en-US" altLang="zh-CN" dirty="0">
                <a:ea typeface="楷体" pitchFamily="49" charset="-122"/>
                <a:cs typeface="Times New Roman" pitchFamily="18" charset="0"/>
              </a:rPr>
              <a:t>Main()</a:t>
            </a:r>
            <a:r>
              <a:rPr kumimoji="1" lang="zh-CN" altLang="en-US" dirty="0">
                <a:ea typeface="楷体" pitchFamily="49" charset="-122"/>
                <a:cs typeface="Times New Roman" pitchFamily="18" charset="0"/>
              </a:rPr>
              <a:t>方法，因为第一个线程是由</a:t>
            </a:r>
            <a:r>
              <a:rPr kumimoji="1" lang="en-US" altLang="zh-CN" dirty="0">
                <a:ea typeface="楷体" pitchFamily="49" charset="-122"/>
                <a:cs typeface="Times New Roman" pitchFamily="18" charset="0"/>
              </a:rPr>
              <a:t>.NET</a:t>
            </a:r>
            <a:r>
              <a:rPr kumimoji="1" lang="zh-CN" altLang="en-US" dirty="0">
                <a:ea typeface="楷体" pitchFamily="49" charset="-122"/>
                <a:cs typeface="Times New Roman" pitchFamily="18" charset="0"/>
              </a:rPr>
              <a:t>运行库开始执行的，</a:t>
            </a:r>
            <a:r>
              <a:rPr kumimoji="1" lang="en-US" altLang="zh-CN" dirty="0">
                <a:ea typeface="楷体" pitchFamily="49" charset="-122"/>
                <a:cs typeface="Times New Roman" pitchFamily="18" charset="0"/>
              </a:rPr>
              <a:t>Main()</a:t>
            </a:r>
            <a:r>
              <a:rPr kumimoji="1" lang="zh-CN" altLang="en-US" dirty="0">
                <a:ea typeface="楷体" pitchFamily="49" charset="-122"/>
                <a:cs typeface="Times New Roman" pitchFamily="18" charset="0"/>
              </a:rPr>
              <a:t>方法是</a:t>
            </a:r>
            <a:r>
              <a:rPr kumimoji="1" lang="en-US" altLang="zh-CN" dirty="0">
                <a:ea typeface="楷体" pitchFamily="49" charset="-122"/>
                <a:cs typeface="Times New Roman" pitchFamily="18" charset="0"/>
              </a:rPr>
              <a:t>.NET</a:t>
            </a:r>
            <a:r>
              <a:rPr kumimoji="1" lang="zh-CN" altLang="en-US" dirty="0">
                <a:ea typeface="楷体" pitchFamily="49" charset="-122"/>
                <a:cs typeface="Times New Roman" pitchFamily="18" charset="0"/>
              </a:rPr>
              <a:t>运行库选择的第一个方法。后续的线程由应用程序在内部启动，即应用程序可以创建和启动新的线程。</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611188" y="404813"/>
            <a:ext cx="7921625" cy="4454233"/>
          </a:xfrm>
          <a:prstGeom prst="rect">
            <a:avLst/>
          </a:prstGeom>
          <a:noFill/>
          <a:ln w="9525">
            <a:noFill/>
            <a:miter lim="800000"/>
            <a:headEnd/>
            <a:tailEnd/>
          </a:ln>
          <a:effectLst/>
        </p:spPr>
        <p:txBody>
          <a:bodyPr>
            <a:spAutoFit/>
          </a:bodyPr>
          <a:lstStyle/>
          <a:p>
            <a:pPr>
              <a:lnSpc>
                <a:spcPct val="150000"/>
              </a:lnSpc>
            </a:pPr>
            <a:r>
              <a:rPr lang="en-US" altLang="zh-CN" dirty="0">
                <a:solidFill>
                  <a:srgbClr val="FF3300"/>
                </a:solidFill>
                <a:ea typeface="楷体" pitchFamily="49" charset="-122"/>
                <a:cs typeface="Times New Roman" pitchFamily="18" charset="0"/>
              </a:rPr>
              <a:t>3. </a:t>
            </a:r>
            <a:r>
              <a:rPr lang="zh-CN" altLang="en-US" dirty="0">
                <a:solidFill>
                  <a:srgbClr val="FF3300"/>
                </a:solidFill>
                <a:ea typeface="楷体" pitchFamily="49" charset="-122"/>
                <a:cs typeface="Times New Roman" pitchFamily="18" charset="0"/>
              </a:rPr>
              <a:t>用</a:t>
            </a:r>
            <a:r>
              <a:rPr lang="en-US" altLang="zh-CN" dirty="0">
                <a:solidFill>
                  <a:srgbClr val="FF3300"/>
                </a:solidFill>
                <a:ea typeface="楷体" pitchFamily="49" charset="-122"/>
                <a:cs typeface="Times New Roman" pitchFamily="18" charset="0"/>
              </a:rPr>
              <a:t>Monitor</a:t>
            </a:r>
            <a:r>
              <a:rPr lang="zh-CN" altLang="en-US" dirty="0">
                <a:solidFill>
                  <a:srgbClr val="FF3300"/>
                </a:solidFill>
                <a:ea typeface="楷体" pitchFamily="49" charset="-122"/>
                <a:cs typeface="Times New Roman" pitchFamily="18" charset="0"/>
              </a:rPr>
              <a:t>类实现线程互斥</a:t>
            </a:r>
          </a:p>
          <a:p>
            <a:pPr>
              <a:lnSpc>
                <a:spcPct val="15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Monitor</a:t>
            </a:r>
            <a:r>
              <a:rPr lang="zh-CN" altLang="en-US" dirty="0">
                <a:ea typeface="楷体" pitchFamily="49" charset="-122"/>
                <a:cs typeface="Times New Roman" pitchFamily="18" charset="0"/>
              </a:rPr>
              <a:t>类通过向单个线程授予对象锁来控制对对象的访问。对象锁提供限制访问代码块（通常称为临界区）的能力。</a:t>
            </a:r>
          </a:p>
          <a:p>
            <a:pPr>
              <a:lnSpc>
                <a:spcPct val="150000"/>
              </a:lnSpc>
            </a:pPr>
            <a:r>
              <a:rPr lang="zh-CN" altLang="en-US" dirty="0">
                <a:ea typeface="楷体" pitchFamily="49" charset="-122"/>
                <a:cs typeface="Times New Roman" pitchFamily="18" charset="0"/>
              </a:rPr>
              <a:t>　　当一个线程拥有对象的锁时，其他任何线程都不能获取该锁。还可以使用</a:t>
            </a:r>
            <a:r>
              <a:rPr lang="en-US" altLang="zh-CN" dirty="0">
                <a:ea typeface="楷体" pitchFamily="49" charset="-122"/>
                <a:cs typeface="Times New Roman" pitchFamily="18" charset="0"/>
              </a:rPr>
              <a:t>Monitor</a:t>
            </a:r>
            <a:r>
              <a:rPr lang="zh-CN" altLang="en-US" dirty="0">
                <a:ea typeface="楷体" pitchFamily="49" charset="-122"/>
                <a:cs typeface="Times New Roman" pitchFamily="18" charset="0"/>
              </a:rPr>
              <a:t>来确保不会允许其他任何线程访问正在由锁的所有者执行的应用程序代码节，除非另一个线程正在使用其他的锁定对象执行该代码。</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611188" y="404813"/>
            <a:ext cx="7848600" cy="457200"/>
          </a:xfrm>
          <a:prstGeom prst="rect">
            <a:avLst/>
          </a:prstGeom>
          <a:noFill/>
          <a:ln w="9525">
            <a:noFill/>
            <a:miter lim="800000"/>
            <a:headEnd/>
            <a:tailEnd/>
          </a:ln>
          <a:effectLst/>
        </p:spPr>
        <p:txBody>
          <a:bodyPr>
            <a:spAutoFit/>
          </a:bodyPr>
          <a:lstStyle/>
          <a:p>
            <a:r>
              <a:rPr lang="en-US" altLang="zh-CN">
                <a:ea typeface="楷体" pitchFamily="49" charset="-122"/>
                <a:cs typeface="Times New Roman" pitchFamily="18" charset="0"/>
              </a:rPr>
              <a:t>Monitor</a:t>
            </a:r>
            <a:r>
              <a:rPr lang="zh-CN" altLang="en-US">
                <a:ea typeface="楷体" pitchFamily="49" charset="-122"/>
                <a:cs typeface="Times New Roman" pitchFamily="18" charset="0"/>
              </a:rPr>
              <a:t>类的主要静态方法如下：</a:t>
            </a:r>
          </a:p>
        </p:txBody>
      </p:sp>
      <p:sp>
        <p:nvSpPr>
          <p:cNvPr id="146435" name="Text Box 3"/>
          <p:cNvSpPr txBox="1">
            <a:spLocks noChangeArrowheads="1"/>
          </p:cNvSpPr>
          <p:nvPr/>
        </p:nvSpPr>
        <p:spPr bwMode="auto">
          <a:xfrm>
            <a:off x="684213" y="981075"/>
            <a:ext cx="7920037" cy="5054525"/>
          </a:xfrm>
          <a:prstGeom prst="rect">
            <a:avLst/>
          </a:prstGeom>
          <a:noFill/>
          <a:ln w="9525">
            <a:noFill/>
            <a:miter lim="800000"/>
            <a:headEnd/>
            <a:tailEnd/>
          </a:ln>
          <a:effectLst/>
        </p:spPr>
        <p:txBody>
          <a:bodyPr>
            <a:spAutoFit/>
          </a:bodyPr>
          <a:lstStyle/>
          <a:p>
            <a:pPr marL="342900" indent="-342900">
              <a:lnSpc>
                <a:spcPts val="3000"/>
              </a:lnSpc>
              <a:buFont typeface="Wingdings" pitchFamily="2" charset="2"/>
              <a:buChar char="l"/>
            </a:pPr>
            <a:r>
              <a:rPr lang="en-US" altLang="zh-CN" sz="2000" dirty="0">
                <a:solidFill>
                  <a:srgbClr val="FF3300"/>
                </a:solidFill>
                <a:ea typeface="楷体" pitchFamily="49" charset="-122"/>
                <a:cs typeface="Times New Roman" pitchFamily="18" charset="0"/>
              </a:rPr>
              <a:t>Enter()</a:t>
            </a:r>
            <a:r>
              <a:rPr lang="zh-CN" altLang="en-US" sz="2000" dirty="0">
                <a:solidFill>
                  <a:srgbClr val="FF3300"/>
                </a:solidFill>
                <a:ea typeface="楷体" pitchFamily="49" charset="-122"/>
                <a:cs typeface="Times New Roman" pitchFamily="18" charset="0"/>
              </a:rPr>
              <a:t>：</a:t>
            </a:r>
            <a:r>
              <a:rPr lang="zh-CN" altLang="en-US" sz="2000" dirty="0">
                <a:ea typeface="楷体" pitchFamily="49" charset="-122"/>
                <a:cs typeface="Times New Roman" pitchFamily="18" charset="0"/>
              </a:rPr>
              <a:t>获取对象锁。此操作同样会标记临界区的开头。其他任何线程都不能进入临界区，除非它使用其他锁定对象执行临界区中的指令。</a:t>
            </a:r>
          </a:p>
          <a:p>
            <a:pPr marL="342900" indent="-342900">
              <a:lnSpc>
                <a:spcPts val="3000"/>
              </a:lnSpc>
              <a:buFont typeface="Wingdings" pitchFamily="2" charset="2"/>
              <a:buChar char="l"/>
            </a:pPr>
            <a:r>
              <a:rPr lang="en-US" altLang="zh-CN" sz="2000" dirty="0">
                <a:solidFill>
                  <a:srgbClr val="FF3300"/>
                </a:solidFill>
                <a:ea typeface="楷体" pitchFamily="49" charset="-122"/>
                <a:cs typeface="Times New Roman" pitchFamily="18" charset="0"/>
              </a:rPr>
              <a:t>Wait()</a:t>
            </a:r>
            <a:r>
              <a:rPr lang="zh-CN" altLang="en-US" sz="2000" dirty="0">
                <a:solidFill>
                  <a:srgbClr val="FF3300"/>
                </a:solidFill>
                <a:ea typeface="楷体" pitchFamily="49" charset="-122"/>
                <a:cs typeface="Times New Roman" pitchFamily="18" charset="0"/>
              </a:rPr>
              <a:t>：</a:t>
            </a:r>
            <a:r>
              <a:rPr lang="zh-CN" altLang="en-US" sz="2000" dirty="0">
                <a:ea typeface="楷体" pitchFamily="49" charset="-122"/>
                <a:cs typeface="Times New Roman" pitchFamily="18" charset="0"/>
              </a:rPr>
              <a:t>释放对象上的锁以便允许其他线程锁定和访问该对象。在其他线程访问对象时，调用线程将等待。脉冲信号用于通知等待线程有关对象状态的更改。</a:t>
            </a:r>
          </a:p>
          <a:p>
            <a:pPr marL="342900" indent="-342900">
              <a:lnSpc>
                <a:spcPts val="3000"/>
              </a:lnSpc>
              <a:buFont typeface="Wingdings" pitchFamily="2" charset="2"/>
              <a:buChar char="l"/>
            </a:pPr>
            <a:r>
              <a:rPr lang="en-US" altLang="zh-CN" sz="2000" dirty="0">
                <a:solidFill>
                  <a:srgbClr val="FF3300"/>
                </a:solidFill>
                <a:ea typeface="楷体" pitchFamily="49" charset="-122"/>
                <a:cs typeface="Times New Roman" pitchFamily="18" charset="0"/>
              </a:rPr>
              <a:t>Pulse()</a:t>
            </a:r>
            <a:r>
              <a:rPr lang="zh-CN" altLang="en-US" sz="2000" dirty="0">
                <a:solidFill>
                  <a:srgbClr val="FF3300"/>
                </a:solidFill>
                <a:ea typeface="楷体" pitchFamily="49" charset="-122"/>
                <a:cs typeface="Times New Roman" pitchFamily="18" charset="0"/>
              </a:rPr>
              <a:t>：</a:t>
            </a:r>
            <a:r>
              <a:rPr lang="zh-CN" altLang="en-US" sz="2000" dirty="0">
                <a:ea typeface="楷体" pitchFamily="49" charset="-122"/>
                <a:cs typeface="Times New Roman" pitchFamily="18" charset="0"/>
              </a:rPr>
              <a:t>向一个或多个等待线程发送信号。该信号通知等待线程锁定对象的状态已更改，并且锁的所有者准备释放该锁。等待线程被放置在对象的就绪队列中以便它可以最后接收对象锁。一旦线程拥有了锁，它就可以检查对象的新状态以查看是否达到所需状态。</a:t>
            </a:r>
          </a:p>
          <a:p>
            <a:pPr marL="342900" indent="-342900">
              <a:lnSpc>
                <a:spcPts val="3000"/>
              </a:lnSpc>
              <a:buFont typeface="Wingdings" pitchFamily="2" charset="2"/>
              <a:buChar char="l"/>
            </a:pPr>
            <a:r>
              <a:rPr lang="en-US" altLang="zh-CN" sz="2000" dirty="0">
                <a:solidFill>
                  <a:srgbClr val="FF3300"/>
                </a:solidFill>
                <a:ea typeface="楷体" pitchFamily="49" charset="-122"/>
                <a:cs typeface="Times New Roman" pitchFamily="18" charset="0"/>
              </a:rPr>
              <a:t>Exit()</a:t>
            </a:r>
            <a:r>
              <a:rPr lang="zh-CN" altLang="en-US" sz="2000" dirty="0">
                <a:solidFill>
                  <a:srgbClr val="FF3300"/>
                </a:solidFill>
                <a:ea typeface="楷体" pitchFamily="49" charset="-122"/>
                <a:cs typeface="Times New Roman" pitchFamily="18" charset="0"/>
              </a:rPr>
              <a:t>：</a:t>
            </a:r>
            <a:r>
              <a:rPr lang="zh-CN" altLang="en-US" sz="2000" dirty="0">
                <a:ea typeface="楷体" pitchFamily="49" charset="-122"/>
                <a:cs typeface="Times New Roman" pitchFamily="18" charset="0"/>
              </a:rPr>
              <a:t>释放对象上的锁。此操作还标记受锁定对象保护的临界区的结尾。</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42910" y="1214422"/>
            <a:ext cx="8135938" cy="4454233"/>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线程同步是指多个相互关联的线程在某些确定点上协调工作，即需要互相等待或互相交换信息。</a:t>
            </a:r>
          </a:p>
          <a:p>
            <a:pPr>
              <a:lnSpc>
                <a:spcPct val="150000"/>
              </a:lnSpc>
            </a:pPr>
            <a:r>
              <a:rPr lang="zh-CN" altLang="en-US" dirty="0">
                <a:ea typeface="楷体" pitchFamily="49" charset="-122"/>
                <a:cs typeface="Times New Roman" pitchFamily="18" charset="0"/>
              </a:rPr>
              <a:t>　　假设这样一种情况，两个线程同时维护一个队列，如果一个线程对队列中添加元素，而另外一个线程从队列中取用元素，那么称添加元素的线程为生产者，称取用元素的线程为消费者。生产者与消费者问题看起来很简单，但是却是多线程应用中一个必须解决的问题，它涉及到线程之间的同步和通信问题。</a:t>
            </a:r>
          </a:p>
        </p:txBody>
      </p:sp>
      <p:sp>
        <p:nvSpPr>
          <p:cNvPr id="3" name="TextBox 2"/>
          <p:cNvSpPr txBox="1"/>
          <p:nvPr/>
        </p:nvSpPr>
        <p:spPr>
          <a:xfrm>
            <a:off x="571472" y="500042"/>
            <a:ext cx="342902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14.1.6 </a:t>
            </a:r>
            <a:r>
              <a:rPr lang="zh-CN" altLang="en-US" sz="2800" dirty="0" smtClean="0">
                <a:solidFill>
                  <a:srgbClr val="FF0000"/>
                </a:solidFill>
                <a:latin typeface="黑体" pitchFamily="49" charset="-122"/>
                <a:ea typeface="黑体" pitchFamily="49" charset="-122"/>
              </a:rPr>
              <a:t>线程同步</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11188" y="476250"/>
            <a:ext cx="8137525" cy="3173241"/>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a:t>
            </a:r>
            <a:r>
              <a:rPr lang="en-US" altLang="zh-CN" dirty="0">
                <a:solidFill>
                  <a:srgbClr val="FF3300"/>
                </a:solidFill>
                <a:ea typeface="楷体" pitchFamily="49" charset="-122"/>
                <a:cs typeface="Times New Roman" pitchFamily="18" charset="0"/>
              </a:rPr>
              <a:t>【</a:t>
            </a:r>
            <a:r>
              <a:rPr lang="zh-CN" altLang="en-US" dirty="0">
                <a:solidFill>
                  <a:srgbClr val="FF3300"/>
                </a:solidFill>
                <a:ea typeface="楷体" pitchFamily="49" charset="-122"/>
                <a:cs typeface="Times New Roman" pitchFamily="18" charset="0"/>
              </a:rPr>
              <a:t>例</a:t>
            </a:r>
            <a:r>
              <a:rPr lang="en-US" altLang="zh-CN" dirty="0" smtClean="0">
                <a:solidFill>
                  <a:srgbClr val="FF3300"/>
                </a:solidFill>
                <a:ea typeface="楷体" pitchFamily="49" charset="-122"/>
                <a:cs typeface="Times New Roman" pitchFamily="18" charset="0"/>
              </a:rPr>
              <a:t>14.5】</a:t>
            </a:r>
            <a:r>
              <a:rPr lang="en-US" altLang="zh-CN" dirty="0" smtClean="0">
                <a:ea typeface="楷体" pitchFamily="49" charset="-122"/>
                <a:cs typeface="Times New Roman" pitchFamily="18" charset="0"/>
              </a:rPr>
              <a:t> </a:t>
            </a:r>
            <a:r>
              <a:rPr lang="zh-CN" altLang="en-US" dirty="0">
                <a:ea typeface="楷体" pitchFamily="49" charset="-122"/>
                <a:cs typeface="Times New Roman" pitchFamily="18" charset="0"/>
              </a:rPr>
              <a:t>设计一个</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应用程序项目</a:t>
            </a:r>
            <a:r>
              <a:rPr lang="en-US" altLang="zh-CN" dirty="0" err="1" smtClean="0">
                <a:ea typeface="楷体" pitchFamily="49" charset="-122"/>
                <a:cs typeface="Times New Roman" pitchFamily="18" charset="0"/>
              </a:rPr>
              <a:t>Prog14</a:t>
            </a:r>
            <a:r>
              <a:rPr lang="en-US" altLang="zh-CN" dirty="0" smtClean="0">
                <a:ea typeface="楷体" pitchFamily="49" charset="-122"/>
                <a:cs typeface="Times New Roman" pitchFamily="18" charset="0"/>
              </a:rPr>
              <a:t>-3</a:t>
            </a:r>
            <a:r>
              <a:rPr lang="zh-CN" altLang="en-US" dirty="0" smtClean="0">
                <a:ea typeface="楷体" pitchFamily="49" charset="-122"/>
                <a:cs typeface="Times New Roman" pitchFamily="18" charset="0"/>
              </a:rPr>
              <a:t>，</a:t>
            </a:r>
            <a:r>
              <a:rPr lang="zh-CN" altLang="en-US" dirty="0">
                <a:ea typeface="楷体" pitchFamily="49" charset="-122"/>
                <a:cs typeface="Times New Roman" pitchFamily="18" charset="0"/>
              </a:rPr>
              <a:t>在窗体</a:t>
            </a:r>
            <a:r>
              <a:rPr lang="en-US" altLang="zh-CN" dirty="0" err="1">
                <a:ea typeface="楷体" pitchFamily="49" charset="-122"/>
                <a:cs typeface="Times New Roman" pitchFamily="18" charset="0"/>
              </a:rPr>
              <a:t>Form1</a:t>
            </a:r>
            <a:r>
              <a:rPr lang="zh-CN" altLang="en-US" dirty="0">
                <a:ea typeface="楷体" pitchFamily="49" charset="-122"/>
                <a:cs typeface="Times New Roman" pitchFamily="18" charset="0"/>
              </a:rPr>
              <a:t>上放置一个“开始”命令按钮</a:t>
            </a:r>
            <a:r>
              <a:rPr lang="en-US" altLang="zh-CN" dirty="0" err="1">
                <a:ea typeface="楷体" pitchFamily="49" charset="-122"/>
                <a:cs typeface="Times New Roman" pitchFamily="18" charset="0"/>
              </a:rPr>
              <a:t>button1</a:t>
            </a:r>
            <a:r>
              <a:rPr lang="zh-CN" altLang="en-US" dirty="0">
                <a:ea typeface="楷体" pitchFamily="49" charset="-122"/>
                <a:cs typeface="Times New Roman" pitchFamily="18" charset="0"/>
              </a:rPr>
              <a:t>和一个文本框</a:t>
            </a:r>
            <a:r>
              <a:rPr lang="en-US" altLang="zh-CN" dirty="0" err="1">
                <a:ea typeface="楷体" pitchFamily="49" charset="-122"/>
                <a:cs typeface="Times New Roman" pitchFamily="18" charset="0"/>
              </a:rPr>
              <a:t>textBox1</a:t>
            </a:r>
            <a:r>
              <a:rPr lang="zh-CN" altLang="en-US" dirty="0">
                <a:ea typeface="楷体" pitchFamily="49" charset="-122"/>
                <a:cs typeface="Times New Roman" pitchFamily="18" charset="0"/>
              </a:rPr>
              <a:t>，对应的程序如下：</a:t>
            </a:r>
          </a:p>
          <a:p>
            <a:pPr>
              <a:lnSpc>
                <a:spcPct val="150000"/>
              </a:lnSpc>
            </a:pPr>
            <a:r>
              <a:rPr lang="zh-CN" altLang="en-US" dirty="0">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using System;</a:t>
            </a:r>
          </a:p>
          <a:p>
            <a:pPr>
              <a:lnSpc>
                <a:spcPct val="1500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using </a:t>
            </a:r>
            <a:r>
              <a:rPr lang="en-US" altLang="zh-CN" sz="2000" dirty="0" err="1">
                <a:solidFill>
                  <a:srgbClr val="336600"/>
                </a:solidFill>
                <a:ea typeface="楷体" pitchFamily="49" charset="-122"/>
                <a:cs typeface="Times New Roman" pitchFamily="18" charset="0"/>
              </a:rPr>
              <a:t>System.Windows.Forms</a:t>
            </a:r>
            <a:r>
              <a:rPr lang="en-US" altLang="zh-CN" sz="2000" dirty="0">
                <a:solidFill>
                  <a:srgbClr val="336600"/>
                </a:solidFill>
                <a:ea typeface="楷体" pitchFamily="49" charset="-122"/>
                <a:cs typeface="Times New Roman" pitchFamily="18" charset="0"/>
              </a:rPr>
              <a:t>;</a:t>
            </a:r>
          </a:p>
          <a:p>
            <a:pPr>
              <a:lnSpc>
                <a:spcPct val="150000"/>
              </a:lnSpc>
            </a:pP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using </a:t>
            </a:r>
            <a:r>
              <a:rPr lang="en-US" altLang="zh-CN" sz="2000" dirty="0" err="1">
                <a:solidFill>
                  <a:srgbClr val="336600"/>
                </a:solidFill>
                <a:ea typeface="楷体" pitchFamily="49" charset="-122"/>
                <a:cs typeface="Times New Roman" pitchFamily="18" charset="0"/>
              </a:rPr>
              <a:t>System.Threading</a:t>
            </a:r>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250825" y="476250"/>
            <a:ext cx="8713788" cy="5324535"/>
          </a:xfrm>
          <a:prstGeom prst="rect">
            <a:avLst/>
          </a:prstGeom>
          <a:noFill/>
          <a:ln w="9525">
            <a:noFill/>
            <a:miter lim="800000"/>
            <a:headEnd/>
            <a:tailEnd/>
          </a:ln>
          <a:effectLst/>
        </p:spPr>
        <p:txBody>
          <a:bodyPr>
            <a:spAutoFit/>
          </a:bodyPr>
          <a:lstStyle/>
          <a:p>
            <a:r>
              <a:rPr lang="en-US" altLang="zh-CN" sz="2000" dirty="0">
                <a:solidFill>
                  <a:srgbClr val="336600"/>
                </a:solidFill>
                <a:ea typeface="楷体" pitchFamily="49" charset="-122"/>
                <a:cs typeface="Times New Roman" pitchFamily="18" charset="0"/>
              </a:rPr>
              <a:t>namespace </a:t>
            </a:r>
            <a:r>
              <a:rPr lang="en-US" altLang="zh-CN" sz="2000" dirty="0" err="1" smtClean="0">
                <a:solidFill>
                  <a:srgbClr val="336600"/>
                </a:solidFill>
                <a:ea typeface="楷体" pitchFamily="49" charset="-122"/>
                <a:cs typeface="Times New Roman" pitchFamily="18" charset="0"/>
              </a:rPr>
              <a:t>proj14_3</a:t>
            </a:r>
            <a:endParaRPr lang="en-US" altLang="zh-CN" sz="2000" dirty="0">
              <a:solidFill>
                <a:srgbClr val="336600"/>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public partial class </a:t>
            </a:r>
            <a:r>
              <a:rPr lang="en-US" altLang="zh-CN" sz="2000" dirty="0" err="1">
                <a:solidFill>
                  <a:srgbClr val="336600"/>
                </a:solidFill>
                <a:ea typeface="楷体" pitchFamily="49" charset="-122"/>
                <a:cs typeface="Times New Roman" pitchFamily="18" charset="0"/>
              </a:rPr>
              <a:t>Form1</a:t>
            </a:r>
            <a:r>
              <a:rPr lang="en-US" altLang="zh-CN" sz="2000" dirty="0">
                <a:solidFill>
                  <a:srgbClr val="336600"/>
                </a:solidFill>
                <a:ea typeface="楷体" pitchFamily="49" charset="-122"/>
                <a:cs typeface="Times New Roman" pitchFamily="18" charset="0"/>
              </a:rPr>
              <a:t> : Form</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a:t>
            </a:r>
            <a:r>
              <a:rPr lang="en-US" altLang="zh-CN" sz="2000" dirty="0" err="1">
                <a:ea typeface="楷体" pitchFamily="49" charset="-122"/>
                <a:cs typeface="Times New Roman" pitchFamily="18" charset="0"/>
              </a:rPr>
              <a:t>int</a:t>
            </a:r>
            <a:r>
              <a:rPr lang="en-US" altLang="zh-CN" sz="2000" dirty="0">
                <a:ea typeface="楷体" pitchFamily="49" charset="-122"/>
                <a:cs typeface="Times New Roman" pitchFamily="18" charset="0"/>
              </a:rPr>
              <a:t> x=0,   sum=0;		//</a:t>
            </a:r>
            <a:r>
              <a:rPr lang="zh-CN" altLang="en-US" sz="2000" dirty="0">
                <a:ea typeface="楷体" pitchFamily="49" charset="-122"/>
                <a:cs typeface="Times New Roman" pitchFamily="18" charset="0"/>
              </a:rPr>
              <a:t>类变量，在所有方法中有效</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Random r = new Random();</a:t>
            </a:r>
          </a:p>
          <a:p>
            <a:r>
              <a:rPr lang="en-US" altLang="zh-CN" sz="2000" dirty="0">
                <a:solidFill>
                  <a:srgbClr val="336600"/>
                </a:solidFill>
                <a:ea typeface="楷体" pitchFamily="49" charset="-122"/>
                <a:cs typeface="Times New Roman" pitchFamily="18" charset="0"/>
              </a:rPr>
              <a:t>	public </a:t>
            </a:r>
            <a:r>
              <a:rPr lang="en-US" altLang="zh-CN" sz="2000" dirty="0" err="1">
                <a:solidFill>
                  <a:srgbClr val="336600"/>
                </a:solidFill>
                <a:ea typeface="楷体" pitchFamily="49" charset="-122"/>
                <a:cs typeface="Times New Roman" pitchFamily="18" charset="0"/>
              </a:rPr>
              <a:t>Form1</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InitializeComponent</a:t>
            </a:r>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private void </a:t>
            </a:r>
            <a:r>
              <a:rPr lang="en-US" altLang="zh-CN" sz="2000" dirty="0" err="1">
                <a:solidFill>
                  <a:srgbClr val="336600"/>
                </a:solidFill>
                <a:ea typeface="楷体" pitchFamily="49" charset="-122"/>
                <a:cs typeface="Times New Roman" pitchFamily="18" charset="0"/>
              </a:rPr>
              <a:t>button1_Click</a:t>
            </a:r>
            <a:r>
              <a:rPr lang="en-US" altLang="zh-CN" sz="2000" dirty="0">
                <a:solidFill>
                  <a:srgbClr val="336600"/>
                </a:solidFill>
                <a:ea typeface="楷体" pitchFamily="49" charset="-122"/>
                <a:cs typeface="Times New Roman" pitchFamily="18" charset="0"/>
              </a:rPr>
              <a:t>(object sender, </a:t>
            </a:r>
            <a:r>
              <a:rPr lang="en-US" altLang="zh-CN" sz="2000" dirty="0" err="1">
                <a:solidFill>
                  <a:srgbClr val="336600"/>
                </a:solidFill>
                <a:ea typeface="楷体" pitchFamily="49" charset="-122"/>
                <a:cs typeface="Times New Roman" pitchFamily="18" charset="0"/>
              </a:rPr>
              <a:t>EventArgs</a:t>
            </a:r>
            <a:r>
              <a:rPr lang="en-US" altLang="zh-CN" sz="2000" dirty="0">
                <a:solidFill>
                  <a:srgbClr val="336600"/>
                </a:solidFill>
                <a:ea typeface="楷体" pitchFamily="49" charset="-122"/>
                <a:cs typeface="Times New Roman" pitchFamily="18" charset="0"/>
              </a:rPr>
              <a:t> e)</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Thread </a:t>
            </a:r>
            <a:r>
              <a:rPr lang="en-US" altLang="zh-CN" sz="2000" dirty="0" err="1">
                <a:solidFill>
                  <a:srgbClr val="336600"/>
                </a:solidFill>
                <a:ea typeface="楷体" pitchFamily="49" charset="-122"/>
                <a:cs typeface="Times New Roman" pitchFamily="18" charset="0"/>
              </a:rPr>
              <a:t>workth1</a:t>
            </a:r>
            <a:r>
              <a:rPr lang="en-US" altLang="zh-CN" sz="2000" dirty="0">
                <a:solidFill>
                  <a:srgbClr val="336600"/>
                </a:solidFill>
                <a:ea typeface="楷体" pitchFamily="49" charset="-122"/>
                <a:cs typeface="Times New Roman" pitchFamily="18" charset="0"/>
              </a:rPr>
              <a:t> = new Thread(put);	//</a:t>
            </a:r>
            <a:r>
              <a:rPr lang="zh-CN" altLang="en-US" sz="2000" dirty="0">
                <a:solidFill>
                  <a:srgbClr val="336600"/>
                </a:solidFill>
                <a:ea typeface="楷体" pitchFamily="49" charset="-122"/>
                <a:cs typeface="Times New Roman" pitchFamily="18" charset="0"/>
              </a:rPr>
              <a:t>创建工作线程</a:t>
            </a:r>
            <a:r>
              <a:rPr lang="en-US" altLang="zh-CN" sz="2000" dirty="0">
                <a:solidFill>
                  <a:srgbClr val="336600"/>
                </a:solidFill>
                <a:ea typeface="楷体" pitchFamily="49" charset="-122"/>
                <a:cs typeface="Times New Roman" pitchFamily="18" charset="0"/>
              </a:rPr>
              <a:t>1</a:t>
            </a:r>
          </a:p>
          <a:p>
            <a:r>
              <a:rPr lang="en-US" altLang="zh-CN" sz="2000" dirty="0">
                <a:solidFill>
                  <a:srgbClr val="336600"/>
                </a:solidFill>
                <a:ea typeface="楷体" pitchFamily="49" charset="-122"/>
                <a:cs typeface="Times New Roman" pitchFamily="18" charset="0"/>
              </a:rPr>
              <a:t>		Thread </a:t>
            </a:r>
            <a:r>
              <a:rPr lang="en-US" altLang="zh-CN" sz="2000" dirty="0" err="1">
                <a:solidFill>
                  <a:srgbClr val="336600"/>
                </a:solidFill>
                <a:ea typeface="楷体" pitchFamily="49" charset="-122"/>
                <a:cs typeface="Times New Roman" pitchFamily="18" charset="0"/>
              </a:rPr>
              <a:t>workth2</a:t>
            </a:r>
            <a:r>
              <a:rPr lang="en-US" altLang="zh-CN" sz="2000" dirty="0">
                <a:solidFill>
                  <a:srgbClr val="336600"/>
                </a:solidFill>
                <a:ea typeface="楷体" pitchFamily="49" charset="-122"/>
                <a:cs typeface="Times New Roman" pitchFamily="18" charset="0"/>
              </a:rPr>
              <a:t> = new Thread(get); 	//</a:t>
            </a:r>
            <a:r>
              <a:rPr lang="zh-CN" altLang="en-US" sz="2000" dirty="0">
                <a:solidFill>
                  <a:srgbClr val="336600"/>
                </a:solidFill>
                <a:ea typeface="楷体" pitchFamily="49" charset="-122"/>
                <a:cs typeface="Times New Roman" pitchFamily="18" charset="0"/>
              </a:rPr>
              <a:t>创建工作线程</a:t>
            </a:r>
            <a:r>
              <a:rPr lang="en-US" altLang="zh-CN" sz="2000" dirty="0">
                <a:solidFill>
                  <a:srgbClr val="336600"/>
                </a:solidFill>
                <a:ea typeface="楷体" pitchFamily="49" charset="-122"/>
                <a:cs typeface="Times New Roman" pitchFamily="18" charset="0"/>
              </a:rPr>
              <a:t>2</a:t>
            </a:r>
          </a:p>
          <a:p>
            <a:r>
              <a:rPr lang="en-US" altLang="zh-CN" sz="2000" dirty="0">
                <a:solidFill>
                  <a:srgbClr val="336600"/>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workth1.Start</a:t>
            </a:r>
            <a:r>
              <a:rPr lang="en-US" altLang="zh-CN" sz="2000" dirty="0">
                <a:solidFill>
                  <a:srgbClr val="CC00CC"/>
                </a:solidFill>
                <a:ea typeface="楷体" pitchFamily="49" charset="-122"/>
                <a:cs typeface="Times New Roman" pitchFamily="18" charset="0"/>
              </a:rPr>
              <a:t>();				//</a:t>
            </a:r>
            <a:r>
              <a:rPr lang="zh-CN" altLang="en-US" sz="2000" dirty="0">
                <a:solidFill>
                  <a:srgbClr val="CC00CC"/>
                </a:solidFill>
                <a:ea typeface="楷体" pitchFamily="49" charset="-122"/>
                <a:cs typeface="Times New Roman" pitchFamily="18" charset="0"/>
              </a:rPr>
              <a:t>启动工作线程</a:t>
            </a:r>
            <a:r>
              <a:rPr lang="en-US" altLang="zh-CN" sz="2000" dirty="0">
                <a:solidFill>
                  <a:srgbClr val="CC00CC"/>
                </a:solidFill>
                <a:ea typeface="楷体" pitchFamily="49" charset="-122"/>
                <a:cs typeface="Times New Roman" pitchFamily="18" charset="0"/>
              </a:rPr>
              <a:t>1</a:t>
            </a:r>
          </a:p>
          <a:p>
            <a:r>
              <a:rPr lang="en-US" altLang="zh-CN" sz="2000" dirty="0">
                <a:solidFill>
                  <a:srgbClr val="CC00CC"/>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workth2.Start</a:t>
            </a:r>
            <a:r>
              <a:rPr lang="en-US" altLang="zh-CN" sz="2000" dirty="0">
                <a:solidFill>
                  <a:srgbClr val="CC00CC"/>
                </a:solidFill>
                <a:ea typeface="楷体" pitchFamily="49" charset="-122"/>
                <a:cs typeface="Times New Roman" pitchFamily="18" charset="0"/>
              </a:rPr>
              <a:t>();				//</a:t>
            </a:r>
            <a:r>
              <a:rPr lang="zh-CN" altLang="en-US" sz="2000" dirty="0">
                <a:solidFill>
                  <a:srgbClr val="CC00CC"/>
                </a:solidFill>
                <a:ea typeface="楷体" pitchFamily="49" charset="-122"/>
                <a:cs typeface="Times New Roman" pitchFamily="18" charset="0"/>
              </a:rPr>
              <a:t>启动工作线程</a:t>
            </a:r>
            <a:r>
              <a:rPr lang="en-US" altLang="zh-CN" sz="2000" dirty="0">
                <a:solidFill>
                  <a:srgbClr val="CC00CC"/>
                </a:solidFill>
                <a:ea typeface="楷体" pitchFamily="49" charset="-122"/>
                <a:cs typeface="Times New Roman" pitchFamily="18" charset="0"/>
              </a:rPr>
              <a:t>2</a:t>
            </a:r>
          </a:p>
          <a:p>
            <a:r>
              <a:rPr lang="en-US" altLang="zh-CN" sz="2000" dirty="0">
                <a:solidFill>
                  <a:srgbClr val="336600"/>
                </a:solidFill>
                <a:ea typeface="楷体" pitchFamily="49" charset="-122"/>
                <a:cs typeface="Times New Roman" pitchFamily="18" charset="0"/>
              </a:rPr>
              <a:t>		</a:t>
            </a:r>
            <a:r>
              <a:rPr lang="en-US" altLang="zh-CN" sz="2000" dirty="0" err="1">
                <a:solidFill>
                  <a:srgbClr val="FF3300"/>
                </a:solidFill>
                <a:ea typeface="楷体" pitchFamily="49" charset="-122"/>
                <a:cs typeface="Times New Roman" pitchFamily="18" charset="0"/>
              </a:rPr>
              <a:t>Thread.Sleep</a:t>
            </a:r>
            <a:r>
              <a:rPr lang="en-US" altLang="zh-CN" sz="2000" dirty="0">
                <a:solidFill>
                  <a:srgbClr val="FF3300"/>
                </a:solidFill>
                <a:ea typeface="楷体" pitchFamily="49" charset="-122"/>
                <a:cs typeface="Times New Roman" pitchFamily="18" charset="0"/>
              </a:rPr>
              <a:t>(600);</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workth1.Abort</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终止工作线程</a:t>
            </a:r>
            <a:r>
              <a:rPr lang="en-US" altLang="zh-CN" sz="2000" dirty="0">
                <a:solidFill>
                  <a:srgbClr val="336600"/>
                </a:solidFill>
                <a:ea typeface="楷体" pitchFamily="49" charset="-122"/>
                <a:cs typeface="Times New Roman" pitchFamily="18" charset="0"/>
              </a:rPr>
              <a:t>1</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workth2.Abort</a:t>
            </a:r>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终止工作线程</a:t>
            </a:r>
            <a:r>
              <a:rPr lang="en-US" altLang="zh-CN" sz="2000" dirty="0">
                <a:solidFill>
                  <a:srgbClr val="336600"/>
                </a:solidFill>
                <a:ea typeface="楷体" pitchFamily="49" charset="-122"/>
                <a:cs typeface="Times New Roman" pitchFamily="18" charset="0"/>
              </a:rPr>
              <a:t>2</a:t>
            </a:r>
          </a:p>
          <a:p>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textBox1.Text</a:t>
            </a:r>
            <a:r>
              <a:rPr lang="en-US" altLang="zh-CN" sz="2000" dirty="0">
                <a:solidFill>
                  <a:srgbClr val="336600"/>
                </a:solidFill>
                <a:ea typeface="楷体" pitchFamily="49" charset="-122"/>
                <a:cs typeface="Times New Roman" pitchFamily="18" charset="0"/>
              </a:rPr>
              <a:t> = "</a:t>
            </a:r>
            <a:r>
              <a:rPr lang="zh-CN" altLang="en-US" sz="2000" dirty="0">
                <a:solidFill>
                  <a:srgbClr val="336600"/>
                </a:solidFill>
                <a:ea typeface="楷体" pitchFamily="49" charset="-122"/>
                <a:cs typeface="Times New Roman" pitchFamily="18" charset="0"/>
              </a:rPr>
              <a:t>消费总数</a:t>
            </a:r>
            <a:r>
              <a:rPr lang="en-US" altLang="zh-CN" sz="2000" dirty="0">
                <a:solidFill>
                  <a:srgbClr val="336600"/>
                </a:solidFill>
                <a:ea typeface="楷体" pitchFamily="49" charset="-122"/>
                <a:cs typeface="Times New Roman" pitchFamily="18" charset="0"/>
              </a:rPr>
              <a:t>=" + </a:t>
            </a:r>
            <a:r>
              <a:rPr lang="en-US" altLang="zh-CN" sz="2000" dirty="0" err="1">
                <a:solidFill>
                  <a:srgbClr val="336600"/>
                </a:solidFill>
                <a:ea typeface="楷体" pitchFamily="49" charset="-122"/>
                <a:cs typeface="Times New Roman" pitchFamily="18" charset="0"/>
              </a:rPr>
              <a:t>sum.ToString</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39750" y="404813"/>
            <a:ext cx="8064500" cy="5016758"/>
          </a:xfrm>
          <a:prstGeom prst="rect">
            <a:avLst/>
          </a:prstGeom>
          <a:noFill/>
          <a:ln w="9525">
            <a:noFill/>
            <a:miter lim="800000"/>
            <a:headEnd/>
            <a:tailEnd/>
          </a:ln>
          <a:effectLst/>
        </p:spPr>
        <p:txBody>
          <a:bodyPr>
            <a:spAutoFit/>
          </a:bodyPr>
          <a:lstStyle/>
          <a:p>
            <a:r>
              <a:rPr lang="en-US" altLang="zh-CN" sz="2000" dirty="0">
                <a:solidFill>
                  <a:srgbClr val="336600"/>
                </a:solidFill>
                <a:ea typeface="楷体" pitchFamily="49" charset="-122"/>
                <a:cs typeface="Times New Roman" pitchFamily="18" charset="0"/>
              </a:rPr>
              <a:t>	public void put()				//</a:t>
            </a:r>
            <a:r>
              <a:rPr lang="zh-CN" altLang="en-US" sz="2000" dirty="0">
                <a:solidFill>
                  <a:srgbClr val="336600"/>
                </a:solidFill>
                <a:ea typeface="楷体" pitchFamily="49" charset="-122"/>
                <a:cs typeface="Times New Roman" pitchFamily="18" charset="0"/>
              </a:rPr>
              <a:t>生产者</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k;</a:t>
            </a:r>
          </a:p>
          <a:p>
            <a:r>
              <a:rPr lang="en-US" altLang="zh-CN" sz="2000" dirty="0">
                <a:solidFill>
                  <a:srgbClr val="336600"/>
                </a:solidFill>
                <a:ea typeface="楷体" pitchFamily="49" charset="-122"/>
                <a:cs typeface="Times New Roman" pitchFamily="18" charset="0"/>
              </a:rPr>
              <a:t>	         for (k = 1; k &lt;= 4; k++)</a:t>
            </a:r>
          </a:p>
          <a:p>
            <a:r>
              <a:rPr lang="en-US" altLang="zh-CN" sz="2000" dirty="0">
                <a:solidFill>
                  <a:srgbClr val="336600"/>
                </a:solidFill>
                <a:ea typeface="楷体" pitchFamily="49" charset="-122"/>
                <a:cs typeface="Times New Roman" pitchFamily="18" charset="0"/>
              </a:rPr>
              <a:t>	         {     x = k;</a:t>
            </a:r>
          </a:p>
          <a:p>
            <a:r>
              <a:rPr lang="en-US" altLang="zh-CN" sz="2000" dirty="0">
                <a:solidFill>
                  <a:srgbClr val="336600"/>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Thread.Sleep</a:t>
            </a:r>
            <a:r>
              <a:rPr lang="en-US" altLang="zh-CN" sz="2000" dirty="0">
                <a:solidFill>
                  <a:srgbClr val="CC00CC"/>
                </a:solidFill>
                <a:ea typeface="楷体" pitchFamily="49" charset="-122"/>
                <a:cs typeface="Times New Roman" pitchFamily="18" charset="0"/>
              </a:rPr>
              <a:t>(</a:t>
            </a:r>
            <a:r>
              <a:rPr lang="en-US" altLang="zh-CN" sz="2000" dirty="0" err="1">
                <a:solidFill>
                  <a:srgbClr val="CC00CC"/>
                </a:solidFill>
                <a:ea typeface="楷体" pitchFamily="49" charset="-122"/>
                <a:cs typeface="Times New Roman" pitchFamily="18" charset="0"/>
              </a:rPr>
              <a:t>r.Next</a:t>
            </a:r>
            <a:r>
              <a:rPr lang="en-US" altLang="zh-CN" sz="2000" dirty="0">
                <a:solidFill>
                  <a:srgbClr val="CC00CC"/>
                </a:solidFill>
                <a:ea typeface="楷体" pitchFamily="49" charset="-122"/>
                <a:cs typeface="Times New Roman" pitchFamily="18" charset="0"/>
              </a:rPr>
              <a:t>(20, 50));	//</a:t>
            </a:r>
            <a:r>
              <a:rPr lang="zh-CN" altLang="en-US" sz="2000" dirty="0">
                <a:solidFill>
                  <a:srgbClr val="CC00CC"/>
                </a:solidFill>
                <a:ea typeface="楷体" pitchFamily="49" charset="-122"/>
                <a:cs typeface="Times New Roman" pitchFamily="18" charset="0"/>
              </a:rPr>
              <a:t>睡眠</a:t>
            </a:r>
            <a:r>
              <a:rPr lang="en-US" altLang="zh-CN" sz="2000" dirty="0">
                <a:solidFill>
                  <a:srgbClr val="CC00CC"/>
                </a:solidFill>
                <a:ea typeface="楷体" pitchFamily="49" charset="-122"/>
                <a:cs typeface="Times New Roman" pitchFamily="18" charset="0"/>
              </a:rPr>
              <a:t>2-</a:t>
            </a:r>
            <a:r>
              <a:rPr lang="en-US" altLang="zh-CN" sz="2000" dirty="0" err="1">
                <a:solidFill>
                  <a:srgbClr val="CC00CC"/>
                </a:solidFill>
                <a:ea typeface="楷体" pitchFamily="49" charset="-122"/>
                <a:cs typeface="Times New Roman" pitchFamily="18" charset="0"/>
              </a:rPr>
              <a:t>50ms</a:t>
            </a:r>
            <a:endParaRPr lang="en-US" altLang="zh-CN" sz="2000" dirty="0">
              <a:solidFill>
                <a:srgbClr val="CC00CC"/>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public void get()				//</a:t>
            </a:r>
            <a:r>
              <a:rPr lang="zh-CN" altLang="en-US" sz="2000" dirty="0">
                <a:solidFill>
                  <a:srgbClr val="336600"/>
                </a:solidFill>
                <a:ea typeface="楷体" pitchFamily="49" charset="-122"/>
                <a:cs typeface="Times New Roman" pitchFamily="18" charset="0"/>
              </a:rPr>
              <a:t>消费者</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k;</a:t>
            </a:r>
          </a:p>
          <a:p>
            <a:r>
              <a:rPr lang="en-US" altLang="zh-CN" sz="2000" dirty="0">
                <a:solidFill>
                  <a:srgbClr val="336600"/>
                </a:solidFill>
                <a:ea typeface="楷体" pitchFamily="49" charset="-122"/>
                <a:cs typeface="Times New Roman" pitchFamily="18" charset="0"/>
              </a:rPr>
              <a:t>	        for (k = 1; k &lt;= 4; k++)</a:t>
            </a:r>
          </a:p>
          <a:p>
            <a:r>
              <a:rPr lang="en-US" altLang="zh-CN" sz="2000" dirty="0">
                <a:solidFill>
                  <a:srgbClr val="336600"/>
                </a:solidFill>
                <a:ea typeface="楷体" pitchFamily="49" charset="-122"/>
                <a:cs typeface="Times New Roman" pitchFamily="18" charset="0"/>
              </a:rPr>
              <a:t>	        {     sum += x;</a:t>
            </a:r>
          </a:p>
          <a:p>
            <a:r>
              <a:rPr lang="en-US" altLang="zh-CN" sz="2000" dirty="0">
                <a:solidFill>
                  <a:srgbClr val="336600"/>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Thread.Sleep</a:t>
            </a:r>
            <a:r>
              <a:rPr lang="en-US" altLang="zh-CN" sz="2000" dirty="0">
                <a:solidFill>
                  <a:srgbClr val="CC00CC"/>
                </a:solidFill>
                <a:ea typeface="楷体" pitchFamily="49" charset="-122"/>
                <a:cs typeface="Times New Roman" pitchFamily="18" charset="0"/>
              </a:rPr>
              <a:t>(</a:t>
            </a:r>
            <a:r>
              <a:rPr lang="en-US" altLang="zh-CN" sz="2000" dirty="0" err="1">
                <a:solidFill>
                  <a:srgbClr val="CC00CC"/>
                </a:solidFill>
                <a:ea typeface="楷体" pitchFamily="49" charset="-122"/>
                <a:cs typeface="Times New Roman" pitchFamily="18" charset="0"/>
              </a:rPr>
              <a:t>r.Next</a:t>
            </a:r>
            <a:r>
              <a:rPr lang="en-US" altLang="zh-CN" sz="2000" dirty="0">
                <a:solidFill>
                  <a:srgbClr val="CC00CC"/>
                </a:solidFill>
                <a:ea typeface="楷体" pitchFamily="49" charset="-122"/>
                <a:cs typeface="Times New Roman" pitchFamily="18" charset="0"/>
              </a:rPr>
              <a:t>(20, 50));	//</a:t>
            </a:r>
            <a:r>
              <a:rPr lang="zh-CN" altLang="en-US" sz="2000" dirty="0">
                <a:solidFill>
                  <a:srgbClr val="CC00CC"/>
                </a:solidFill>
                <a:ea typeface="楷体" pitchFamily="49" charset="-122"/>
                <a:cs typeface="Times New Roman" pitchFamily="18" charset="0"/>
              </a:rPr>
              <a:t>睡眠</a:t>
            </a:r>
            <a:r>
              <a:rPr lang="en-US" altLang="zh-CN" sz="2000" dirty="0">
                <a:solidFill>
                  <a:srgbClr val="CC00CC"/>
                </a:solidFill>
                <a:ea typeface="楷体" pitchFamily="49" charset="-122"/>
                <a:cs typeface="Times New Roman" pitchFamily="18" charset="0"/>
              </a:rPr>
              <a:t>2-</a:t>
            </a:r>
            <a:r>
              <a:rPr lang="en-US" altLang="zh-CN" sz="2000" dirty="0" err="1">
                <a:solidFill>
                  <a:srgbClr val="CC00CC"/>
                </a:solidFill>
                <a:ea typeface="楷体" pitchFamily="49" charset="-122"/>
                <a:cs typeface="Times New Roman" pitchFamily="18" charset="0"/>
              </a:rPr>
              <a:t>50ms</a:t>
            </a:r>
            <a:endParaRPr lang="en-US" altLang="zh-CN" sz="2000" dirty="0">
              <a:solidFill>
                <a:srgbClr val="CC00CC"/>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        }</a:t>
            </a:r>
          </a:p>
          <a:p>
            <a:r>
              <a:rPr lang="en-US" altLang="zh-CN" sz="2000" dirty="0">
                <a:solidFill>
                  <a:srgbClr val="336600"/>
                </a:solidFill>
                <a:ea typeface="楷体" pitchFamily="49" charset="-122"/>
                <a:cs typeface="Times New Roman" pitchFamily="18" charset="0"/>
              </a:rPr>
              <a:t>}</a:t>
            </a:r>
          </a:p>
        </p:txBody>
      </p:sp>
      <p:sp>
        <p:nvSpPr>
          <p:cNvPr id="162819" name="Text Box 3"/>
          <p:cNvSpPr txBox="1">
            <a:spLocks noChangeArrowheads="1"/>
          </p:cNvSpPr>
          <p:nvPr/>
        </p:nvSpPr>
        <p:spPr bwMode="auto">
          <a:xfrm>
            <a:off x="755650" y="5445125"/>
            <a:ext cx="7959754" cy="461665"/>
          </a:xfrm>
          <a:prstGeom prst="rect">
            <a:avLst/>
          </a:prstGeom>
          <a:noFill/>
          <a:ln w="9525">
            <a:noFill/>
            <a:miter lim="800000"/>
            <a:headEnd/>
            <a:tailEnd/>
          </a:ln>
          <a:effectLst/>
        </p:spPr>
        <p:txBody>
          <a:bodyPr wrap="square">
            <a:spAutoFit/>
          </a:bodyPr>
          <a:lstStyle/>
          <a:p>
            <a:pPr>
              <a:spcBef>
                <a:spcPct val="50000"/>
              </a:spcBef>
            </a:pPr>
            <a:r>
              <a:rPr lang="zh-CN" altLang="en-US" dirty="0">
                <a:ea typeface="楷体" pitchFamily="49" charset="-122"/>
                <a:cs typeface="Times New Roman" pitchFamily="18" charset="0"/>
              </a:rPr>
              <a:t>分析单击“开始”命令按钮后，</a:t>
            </a:r>
            <a:r>
              <a:rPr lang="en-US" altLang="zh-CN" dirty="0" err="1">
                <a:ea typeface="楷体" pitchFamily="49" charset="-122"/>
                <a:cs typeface="Times New Roman" pitchFamily="18" charset="0"/>
              </a:rPr>
              <a:t>textBox1</a:t>
            </a:r>
            <a:r>
              <a:rPr lang="zh-CN" altLang="en-US" dirty="0">
                <a:ea typeface="楷体" pitchFamily="49" charset="-122"/>
                <a:cs typeface="Times New Roman" pitchFamily="18" charset="0"/>
              </a:rPr>
              <a:t>中显示的结果。</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323850" y="476250"/>
            <a:ext cx="8353425" cy="2308324"/>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　　</a:t>
            </a:r>
            <a:r>
              <a:rPr lang="zh-CN" altLang="en-US" dirty="0">
                <a:solidFill>
                  <a:srgbClr val="FF3300"/>
                </a:solidFill>
                <a:ea typeface="楷体" pitchFamily="49" charset="-122"/>
                <a:cs typeface="Times New Roman" pitchFamily="18" charset="0"/>
              </a:rPr>
              <a:t>解：</a:t>
            </a:r>
            <a:r>
              <a:rPr lang="zh-CN" altLang="en-US" dirty="0">
                <a:ea typeface="楷体" pitchFamily="49" charset="-122"/>
                <a:cs typeface="Times New Roman" pitchFamily="18" charset="0"/>
              </a:rPr>
              <a:t>上述程序中，工作线程</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和工作线程</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分别执行方法</a:t>
            </a:r>
            <a:r>
              <a:rPr lang="en-US" altLang="zh-CN" dirty="0">
                <a:ea typeface="楷体" pitchFamily="49" charset="-122"/>
                <a:cs typeface="Times New Roman" pitchFamily="18" charset="0"/>
              </a:rPr>
              <a:t>put()</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get()</a:t>
            </a:r>
            <a:r>
              <a:rPr lang="zh-CN" altLang="en-US" dirty="0">
                <a:ea typeface="楷体" pitchFamily="49" charset="-122"/>
                <a:cs typeface="Times New Roman" pitchFamily="18" charset="0"/>
              </a:rPr>
              <a:t>，分别称为生产者线程和消费者线程。生产者线程向</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中放入</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，消费者线程从中取出</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的数据并求和</a:t>
            </a:r>
            <a:r>
              <a:rPr lang="en-US" altLang="zh-CN" dirty="0">
                <a:ea typeface="楷体" pitchFamily="49" charset="-122"/>
                <a:cs typeface="Times New Roman" pitchFamily="18" charset="0"/>
              </a:rPr>
              <a:t>sum</a:t>
            </a:r>
            <a:r>
              <a:rPr lang="zh-CN" altLang="en-US" dirty="0">
                <a:ea typeface="楷体" pitchFamily="49" charset="-122"/>
                <a:cs typeface="Times New Roman" pitchFamily="18" charset="0"/>
              </a:rPr>
              <a:t>，最后主线程输出</a:t>
            </a:r>
            <a:r>
              <a:rPr lang="en-US" altLang="zh-CN" dirty="0">
                <a:ea typeface="楷体" pitchFamily="49" charset="-122"/>
                <a:cs typeface="Times New Roman" pitchFamily="18" charset="0"/>
              </a:rPr>
              <a:t>sum</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sum</a:t>
            </a:r>
            <a:r>
              <a:rPr lang="zh-CN" altLang="en-US" dirty="0">
                <a:ea typeface="楷体" pitchFamily="49" charset="-122"/>
                <a:cs typeface="Times New Roman" pitchFamily="18" charset="0"/>
              </a:rPr>
              <a:t>的值应为</a:t>
            </a:r>
            <a:r>
              <a:rPr lang="en-US" altLang="zh-CN" dirty="0">
                <a:ea typeface="楷体" pitchFamily="49" charset="-122"/>
                <a:cs typeface="Times New Roman" pitchFamily="18" charset="0"/>
              </a:rPr>
              <a:t>1+2+3+4=10</a:t>
            </a:r>
            <a:r>
              <a:rPr lang="zh-CN" altLang="en-US" dirty="0">
                <a:ea typeface="楷体" pitchFamily="49" charset="-122"/>
                <a:cs typeface="Times New Roman" pitchFamily="18" charset="0"/>
              </a:rPr>
              <a:t>。</a:t>
            </a:r>
          </a:p>
          <a:p>
            <a:r>
              <a:rPr lang="zh-CN" altLang="en-US" dirty="0">
                <a:ea typeface="楷体" pitchFamily="49" charset="-122"/>
                <a:cs typeface="Times New Roman" pitchFamily="18" charset="0"/>
              </a:rPr>
              <a:t>　　但问题是两个线程并发执行，不能保证每放入一个</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，等</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取出后再放下一个</a:t>
            </a:r>
            <a:r>
              <a:rPr lang="en-US" altLang="zh-CN" i="1" dirty="0">
                <a:ea typeface="楷体" pitchFamily="49" charset="-122"/>
                <a:cs typeface="Times New Roman" pitchFamily="18" charset="0"/>
              </a:rPr>
              <a:t>x</a:t>
            </a:r>
            <a:r>
              <a:rPr lang="zh-CN" altLang="en-US" dirty="0">
                <a:ea typeface="楷体" pitchFamily="49" charset="-122"/>
                <a:cs typeface="Times New Roman" pitchFamily="18" charset="0"/>
              </a:rPr>
              <a:t>，这样</a:t>
            </a:r>
            <a:r>
              <a:rPr lang="en-US" altLang="zh-CN" dirty="0">
                <a:ea typeface="楷体" pitchFamily="49" charset="-122"/>
                <a:cs typeface="Times New Roman" pitchFamily="18" charset="0"/>
              </a:rPr>
              <a:t>sum</a:t>
            </a:r>
            <a:r>
              <a:rPr lang="zh-CN" altLang="en-US" dirty="0">
                <a:ea typeface="楷体" pitchFamily="49" charset="-122"/>
                <a:cs typeface="Times New Roman" pitchFamily="18" charset="0"/>
              </a:rPr>
              <a:t>的结果可能小于</a:t>
            </a:r>
            <a:r>
              <a:rPr lang="en-US" altLang="zh-CN" dirty="0" smtClean="0">
                <a:ea typeface="楷体" pitchFamily="49" charset="-122"/>
                <a:cs typeface="Times New Roman" pitchFamily="18" charset="0"/>
              </a:rPr>
              <a:t>10</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pic>
        <p:nvPicPr>
          <p:cNvPr id="4" name="图片 3"/>
          <p:cNvPicPr/>
          <p:nvPr/>
        </p:nvPicPr>
        <p:blipFill>
          <a:blip r:embed="rId2"/>
          <a:srcRect/>
          <a:stretch>
            <a:fillRect/>
          </a:stretch>
        </p:blipFill>
        <p:spPr bwMode="auto">
          <a:xfrm>
            <a:off x="2428860" y="3071810"/>
            <a:ext cx="3286148"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11188" y="476250"/>
            <a:ext cx="8064500" cy="2711576"/>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如何解决这个问题呢？需要使这两个线程同步。实现线程同步方法较多，下面提供一种解决方法。</a:t>
            </a:r>
          </a:p>
          <a:p>
            <a:pPr>
              <a:lnSpc>
                <a:spcPct val="150000"/>
              </a:lnSpc>
            </a:pPr>
            <a:r>
              <a:rPr lang="zh-CN" altLang="en-US" dirty="0">
                <a:ea typeface="楷体" pitchFamily="49" charset="-122"/>
                <a:cs typeface="Times New Roman" pitchFamily="18" charset="0"/>
              </a:rPr>
              <a:t>　　使用</a:t>
            </a:r>
            <a:r>
              <a:rPr lang="en-US" altLang="zh-CN" dirty="0">
                <a:ea typeface="楷体" pitchFamily="49" charset="-122"/>
                <a:cs typeface="Times New Roman" pitchFamily="18" charset="0"/>
              </a:rPr>
              <a:t>Monitor</a:t>
            </a:r>
            <a:r>
              <a:rPr lang="zh-CN" altLang="en-US" dirty="0">
                <a:ea typeface="楷体" pitchFamily="49" charset="-122"/>
                <a:cs typeface="Times New Roman" pitchFamily="18" charset="0"/>
              </a:rPr>
              <a:t>类这样修改例</a:t>
            </a:r>
            <a:r>
              <a:rPr lang="en-US" altLang="zh-CN" dirty="0" smtClean="0">
                <a:ea typeface="楷体" pitchFamily="49" charset="-122"/>
                <a:cs typeface="Times New Roman" pitchFamily="18" charset="0"/>
              </a:rPr>
              <a:t>14.5</a:t>
            </a:r>
            <a:r>
              <a:rPr lang="zh-CN" altLang="en-US" dirty="0" smtClean="0">
                <a:ea typeface="楷体" pitchFamily="49" charset="-122"/>
                <a:cs typeface="Times New Roman" pitchFamily="18" charset="0"/>
              </a:rPr>
              <a:t>的</a:t>
            </a:r>
            <a:r>
              <a:rPr lang="zh-CN" altLang="en-US" dirty="0">
                <a:ea typeface="楷体" pitchFamily="49" charset="-122"/>
                <a:cs typeface="Times New Roman" pitchFamily="18" charset="0"/>
              </a:rPr>
              <a:t>程序，</a:t>
            </a:r>
            <a:r>
              <a:rPr lang="zh-CN" altLang="en-US" dirty="0" smtClean="0">
                <a:ea typeface="楷体" pitchFamily="49" charset="-122"/>
                <a:cs typeface="Times New Roman" pitchFamily="18" charset="0"/>
              </a:rPr>
              <a:t>对应该项目</a:t>
            </a:r>
            <a:r>
              <a:rPr lang="zh-CN" altLang="en-US" dirty="0">
                <a:ea typeface="楷体" pitchFamily="49" charset="-122"/>
                <a:cs typeface="Times New Roman" pitchFamily="18" charset="0"/>
              </a:rPr>
              <a:t>中的</a:t>
            </a:r>
            <a:r>
              <a:rPr lang="en-US" altLang="zh-CN" dirty="0" err="1" smtClean="0">
                <a:ea typeface="楷体" pitchFamily="49" charset="-122"/>
                <a:cs typeface="Times New Roman" pitchFamily="18" charset="0"/>
              </a:rPr>
              <a:t>Form7</a:t>
            </a:r>
            <a:r>
              <a:rPr lang="zh-CN" altLang="en-US" dirty="0" smtClean="0">
                <a:ea typeface="楷体" pitchFamily="49" charset="-122"/>
                <a:cs typeface="Times New Roman" pitchFamily="18" charset="0"/>
              </a:rPr>
              <a:t>窗体</a:t>
            </a:r>
            <a:r>
              <a:rPr lang="zh-CN" altLang="en-US" dirty="0">
                <a:ea typeface="楷体" pitchFamily="49" charset="-122"/>
                <a:cs typeface="Times New Roman" pitchFamily="18" charset="0"/>
              </a:rPr>
              <a:t>，在窗体级增加以下字段：</a:t>
            </a:r>
          </a:p>
          <a:p>
            <a:pPr>
              <a:lnSpc>
                <a:spcPct val="150000"/>
              </a:lnSpc>
            </a:pP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bool</a:t>
            </a:r>
            <a:r>
              <a:rPr lang="en-US" altLang="zh-CN" sz="2000" dirty="0">
                <a:solidFill>
                  <a:srgbClr val="336600"/>
                </a:solidFill>
                <a:ea typeface="楷体" pitchFamily="49" charset="-122"/>
                <a:cs typeface="Times New Roman" pitchFamily="18" charset="0"/>
              </a:rPr>
              <a:t> mark = false</a:t>
            </a:r>
            <a:r>
              <a:rPr lang="en-US" altLang="zh-CN" sz="2000" dirty="0" smtClean="0">
                <a:solidFill>
                  <a:srgbClr val="336600"/>
                </a:solidFill>
                <a:ea typeface="楷体" pitchFamily="49" charset="-122"/>
                <a:cs typeface="Times New Roman" pitchFamily="18" charset="0"/>
              </a:rPr>
              <a:t>;</a:t>
            </a:r>
            <a:endParaRPr lang="en-US" altLang="zh-CN" sz="2000" dirty="0">
              <a:solidFill>
                <a:srgbClr val="336600"/>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539750" y="476250"/>
            <a:ext cx="8353425" cy="4555093"/>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为此修改</a:t>
            </a:r>
            <a:r>
              <a:rPr lang="en-US" altLang="zh-CN" dirty="0">
                <a:ea typeface="楷体" pitchFamily="49" charset="-122"/>
                <a:cs typeface="Times New Roman" pitchFamily="18" charset="0"/>
              </a:rPr>
              <a:t>put()</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get()</a:t>
            </a:r>
            <a:r>
              <a:rPr lang="zh-CN" altLang="en-US" dirty="0">
                <a:ea typeface="楷体" pitchFamily="49" charset="-122"/>
                <a:cs typeface="Times New Roman" pitchFamily="18" charset="0"/>
              </a:rPr>
              <a:t>方法的代码修改如下：</a:t>
            </a:r>
          </a:p>
          <a:p>
            <a:pPr>
              <a:lnSpc>
                <a:spcPct val="130000"/>
              </a:lnSpc>
            </a:pPr>
            <a:r>
              <a:rPr lang="en-US" altLang="zh-CN" sz="2000" dirty="0">
                <a:solidFill>
                  <a:srgbClr val="336600"/>
                </a:solidFill>
                <a:ea typeface="楷体" pitchFamily="49" charset="-122"/>
                <a:cs typeface="Times New Roman" pitchFamily="18" charset="0"/>
              </a:rPr>
              <a:t>public void put()				//</a:t>
            </a:r>
            <a:r>
              <a:rPr lang="zh-CN" altLang="en-US" sz="2000" dirty="0">
                <a:solidFill>
                  <a:srgbClr val="336600"/>
                </a:solidFill>
                <a:ea typeface="楷体" pitchFamily="49" charset="-122"/>
                <a:cs typeface="Times New Roman" pitchFamily="18" charset="0"/>
              </a:rPr>
              <a:t>生产者</a:t>
            </a:r>
          </a:p>
          <a:p>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k;</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for (k = 1; k &lt;= 4; k++)</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Monitor.Enter</a:t>
            </a:r>
            <a:r>
              <a:rPr lang="en-US" altLang="zh-CN" sz="2000" dirty="0">
                <a:solidFill>
                  <a:srgbClr val="CC00CC"/>
                </a:solidFill>
                <a:ea typeface="楷体" pitchFamily="49" charset="-122"/>
                <a:cs typeface="Times New Roman" pitchFamily="18" charset="0"/>
              </a:rPr>
              <a:t>(this);		//</a:t>
            </a:r>
            <a:r>
              <a:rPr lang="zh-CN" altLang="en-US" sz="2000" dirty="0">
                <a:solidFill>
                  <a:srgbClr val="CC00CC"/>
                </a:solidFill>
                <a:ea typeface="楷体" pitchFamily="49" charset="-122"/>
                <a:cs typeface="Times New Roman" pitchFamily="18" charset="0"/>
              </a:rPr>
              <a:t>加排它锁</a:t>
            </a:r>
          </a:p>
          <a:p>
            <a:r>
              <a:rPr lang="zh-CN" altLang="en-US" sz="2000" dirty="0">
                <a:solidFill>
                  <a:srgbClr val="CC00CC"/>
                </a:solidFill>
                <a:ea typeface="楷体" pitchFamily="49" charset="-122"/>
                <a:cs typeface="Times New Roman" pitchFamily="18" charset="0"/>
              </a:rPr>
              <a:t>	　</a:t>
            </a:r>
            <a:r>
              <a:rPr lang="en-US" altLang="zh-CN" sz="2000" dirty="0">
                <a:solidFill>
                  <a:srgbClr val="CC00CC"/>
                </a:solidFill>
                <a:ea typeface="楷体" pitchFamily="49" charset="-122"/>
                <a:cs typeface="Times New Roman" pitchFamily="18" charset="0"/>
              </a:rPr>
              <a:t>if (mark)		//</a:t>
            </a:r>
            <a:r>
              <a:rPr lang="zh-CN" altLang="en-US" sz="2000" dirty="0">
                <a:solidFill>
                  <a:srgbClr val="CC00CC"/>
                </a:solidFill>
                <a:ea typeface="楷体" pitchFamily="49" charset="-122"/>
                <a:cs typeface="Times New Roman" pitchFamily="18" charset="0"/>
              </a:rPr>
              <a:t>若</a:t>
            </a:r>
            <a:r>
              <a:rPr lang="en-US" altLang="zh-CN" sz="2000" dirty="0">
                <a:solidFill>
                  <a:srgbClr val="CC00CC"/>
                </a:solidFill>
                <a:ea typeface="楷体" pitchFamily="49" charset="-122"/>
                <a:cs typeface="Times New Roman" pitchFamily="18" charset="0"/>
              </a:rPr>
              <a:t>mark</a:t>
            </a:r>
            <a:r>
              <a:rPr lang="zh-CN" altLang="en-US" sz="2000" dirty="0">
                <a:solidFill>
                  <a:srgbClr val="CC00CC"/>
                </a:solidFill>
                <a:ea typeface="楷体" pitchFamily="49" charset="-122"/>
                <a:cs typeface="Times New Roman" pitchFamily="18" charset="0"/>
              </a:rPr>
              <a:t>为</a:t>
            </a:r>
            <a:r>
              <a:rPr lang="en-US" altLang="zh-CN" sz="2000" dirty="0">
                <a:solidFill>
                  <a:srgbClr val="CC00CC"/>
                </a:solidFill>
                <a:ea typeface="楷体" pitchFamily="49" charset="-122"/>
                <a:cs typeface="Times New Roman" pitchFamily="18" charset="0"/>
              </a:rPr>
              <a:t>true,</a:t>
            </a:r>
            <a:r>
              <a:rPr lang="zh-CN" altLang="en-US" sz="2000" dirty="0">
                <a:solidFill>
                  <a:srgbClr val="CC00CC"/>
                </a:solidFill>
                <a:ea typeface="楷体" pitchFamily="49" charset="-122"/>
                <a:cs typeface="Times New Roman" pitchFamily="18" charset="0"/>
              </a:rPr>
              <a:t>不能放数据</a:t>
            </a:r>
            <a:r>
              <a:rPr lang="en-US" altLang="zh-CN" sz="2000" dirty="0">
                <a:solidFill>
                  <a:srgbClr val="CC00CC"/>
                </a:solidFill>
                <a:ea typeface="楷体" pitchFamily="49" charset="-122"/>
                <a:cs typeface="Times New Roman" pitchFamily="18" charset="0"/>
              </a:rPr>
              <a:t>,</a:t>
            </a:r>
            <a:r>
              <a:rPr lang="zh-CN" altLang="en-US" sz="2000" dirty="0">
                <a:solidFill>
                  <a:srgbClr val="CC00CC"/>
                </a:solidFill>
                <a:ea typeface="楷体" pitchFamily="49" charset="-122"/>
                <a:cs typeface="Times New Roman" pitchFamily="18" charset="0"/>
              </a:rPr>
              <a:t>本线程等待</a:t>
            </a:r>
          </a:p>
          <a:p>
            <a:r>
              <a:rPr lang="zh-CN" altLang="en-US" sz="2000" dirty="0">
                <a:solidFill>
                  <a:srgbClr val="CC00CC"/>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Monitor.Wait</a:t>
            </a:r>
            <a:r>
              <a:rPr lang="en-US" altLang="zh-CN" sz="2000" dirty="0">
                <a:solidFill>
                  <a:srgbClr val="CC00CC"/>
                </a:solidFill>
                <a:ea typeface="楷体" pitchFamily="49" charset="-122"/>
                <a:cs typeface="Times New Roman" pitchFamily="18" charset="0"/>
              </a:rPr>
              <a:t>(this);</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mark = !mark;		//</a:t>
            </a:r>
            <a:r>
              <a:rPr lang="zh-CN" altLang="en-US" sz="2000" dirty="0">
                <a:solidFill>
                  <a:srgbClr val="336600"/>
                </a:solidFill>
                <a:ea typeface="楷体" pitchFamily="49" charset="-122"/>
                <a:cs typeface="Times New Roman" pitchFamily="18" charset="0"/>
              </a:rPr>
              <a:t>将</a:t>
            </a:r>
            <a:r>
              <a:rPr lang="en-US" altLang="zh-CN" sz="2000" dirty="0">
                <a:solidFill>
                  <a:srgbClr val="336600"/>
                </a:solidFill>
                <a:ea typeface="楷体" pitchFamily="49" charset="-122"/>
                <a:cs typeface="Times New Roman" pitchFamily="18" charset="0"/>
              </a:rPr>
              <a:t>mark</a:t>
            </a:r>
            <a:r>
              <a:rPr lang="zh-CN" altLang="en-US" sz="2000" dirty="0">
                <a:solidFill>
                  <a:srgbClr val="336600"/>
                </a:solidFill>
                <a:ea typeface="楷体" pitchFamily="49" charset="-122"/>
                <a:cs typeface="Times New Roman" pitchFamily="18" charset="0"/>
              </a:rPr>
              <a:t>由</a:t>
            </a:r>
            <a:r>
              <a:rPr lang="en-US" altLang="zh-CN" sz="2000" dirty="0">
                <a:solidFill>
                  <a:srgbClr val="336600"/>
                </a:solidFill>
                <a:ea typeface="楷体" pitchFamily="49" charset="-122"/>
                <a:cs typeface="Times New Roman" pitchFamily="18" charset="0"/>
              </a:rPr>
              <a:t>false</a:t>
            </a:r>
            <a:r>
              <a:rPr lang="zh-CN" altLang="en-US" sz="2000" dirty="0">
                <a:solidFill>
                  <a:srgbClr val="336600"/>
                </a:solidFill>
                <a:ea typeface="楷体" pitchFamily="49" charset="-122"/>
                <a:cs typeface="Times New Roman" pitchFamily="18" charset="0"/>
              </a:rPr>
              <a:t>改为</a:t>
            </a:r>
            <a:r>
              <a:rPr lang="en-US" altLang="zh-CN" sz="2000" dirty="0">
                <a:solidFill>
                  <a:srgbClr val="336600"/>
                </a:solidFill>
                <a:ea typeface="楷体" pitchFamily="49" charset="-122"/>
                <a:cs typeface="Times New Roman" pitchFamily="18" charset="0"/>
              </a:rPr>
              <a:t>true</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x = k;				//</a:t>
            </a:r>
            <a:r>
              <a:rPr lang="zh-CN" altLang="en-US" sz="2000" dirty="0">
                <a:solidFill>
                  <a:srgbClr val="336600"/>
                </a:solidFill>
                <a:ea typeface="楷体" pitchFamily="49" charset="-122"/>
                <a:cs typeface="Times New Roman" pitchFamily="18" charset="0"/>
              </a:rPr>
              <a:t>放数据</a:t>
            </a:r>
          </a:p>
          <a:p>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r.Next</a:t>
            </a:r>
            <a:r>
              <a:rPr lang="en-US" altLang="zh-CN" sz="2000" dirty="0">
                <a:solidFill>
                  <a:srgbClr val="336600"/>
                </a:solidFill>
                <a:ea typeface="楷体" pitchFamily="49" charset="-122"/>
                <a:cs typeface="Times New Roman" pitchFamily="18" charset="0"/>
              </a:rPr>
              <a:t>(20, 50));	//</a:t>
            </a:r>
            <a:r>
              <a:rPr lang="zh-CN" altLang="en-US" sz="2000" dirty="0">
                <a:solidFill>
                  <a:srgbClr val="336600"/>
                </a:solidFill>
                <a:ea typeface="楷体" pitchFamily="49" charset="-122"/>
                <a:cs typeface="Times New Roman" pitchFamily="18" charset="0"/>
              </a:rPr>
              <a:t>睡眠</a:t>
            </a:r>
            <a:r>
              <a:rPr lang="en-US" altLang="zh-CN" sz="2000" dirty="0">
                <a:solidFill>
                  <a:srgbClr val="336600"/>
                </a:solidFill>
                <a:ea typeface="楷体" pitchFamily="49" charset="-122"/>
                <a:cs typeface="Times New Roman" pitchFamily="18" charset="0"/>
              </a:rPr>
              <a:t>2-</a:t>
            </a:r>
            <a:r>
              <a:rPr lang="en-US" altLang="zh-CN" sz="2000" dirty="0" err="1">
                <a:solidFill>
                  <a:srgbClr val="336600"/>
                </a:solidFill>
                <a:ea typeface="楷体" pitchFamily="49" charset="-122"/>
                <a:cs typeface="Times New Roman" pitchFamily="18" charset="0"/>
              </a:rPr>
              <a:t>50ms</a:t>
            </a:r>
            <a:endParaRPr lang="en-US" altLang="zh-CN" sz="2000" dirty="0">
              <a:solidFill>
                <a:srgbClr val="336600"/>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	</a:t>
            </a:r>
            <a:r>
              <a:rPr lang="zh-CN" altLang="en-US" sz="2000" dirty="0">
                <a:solidFill>
                  <a:srgbClr val="CC00CC"/>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Monitor.Pulse</a:t>
            </a:r>
            <a:r>
              <a:rPr lang="en-US" altLang="zh-CN" sz="2000" dirty="0">
                <a:solidFill>
                  <a:srgbClr val="CC00CC"/>
                </a:solidFill>
                <a:ea typeface="楷体" pitchFamily="49" charset="-122"/>
                <a:cs typeface="Times New Roman" pitchFamily="18" charset="0"/>
              </a:rPr>
              <a:t>(this);		//</a:t>
            </a:r>
            <a:r>
              <a:rPr lang="zh-CN" altLang="en-US" sz="2000" dirty="0">
                <a:solidFill>
                  <a:srgbClr val="CC00CC"/>
                </a:solidFill>
                <a:ea typeface="楷体" pitchFamily="49" charset="-122"/>
                <a:cs typeface="Times New Roman" pitchFamily="18" charset="0"/>
              </a:rPr>
              <a:t>激活消费者线程</a:t>
            </a:r>
          </a:p>
          <a:p>
            <a:r>
              <a:rPr lang="zh-CN" altLang="en-US" sz="2000" dirty="0">
                <a:solidFill>
                  <a:srgbClr val="CC00CC"/>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Monitor.Exit</a:t>
            </a:r>
            <a:r>
              <a:rPr lang="en-US" altLang="zh-CN" sz="2000" dirty="0">
                <a:solidFill>
                  <a:srgbClr val="CC00CC"/>
                </a:solidFill>
                <a:ea typeface="楷体" pitchFamily="49" charset="-122"/>
                <a:cs typeface="Times New Roman" pitchFamily="18" charset="0"/>
              </a:rPr>
              <a:t>(this);		//</a:t>
            </a:r>
            <a:r>
              <a:rPr lang="zh-CN" altLang="en-US" sz="2000" dirty="0">
                <a:solidFill>
                  <a:srgbClr val="CC00CC"/>
                </a:solidFill>
                <a:ea typeface="楷体" pitchFamily="49" charset="-122"/>
                <a:cs typeface="Times New Roman" pitchFamily="18" charset="0"/>
              </a:rPr>
              <a:t>释放排它锁</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611188" y="549275"/>
            <a:ext cx="7921625" cy="4093428"/>
          </a:xfrm>
          <a:prstGeom prst="rect">
            <a:avLst/>
          </a:prstGeom>
          <a:noFill/>
          <a:ln w="9525">
            <a:noFill/>
            <a:miter lim="800000"/>
            <a:headEnd/>
            <a:tailEnd/>
          </a:ln>
          <a:effectLst/>
        </p:spPr>
        <p:txBody>
          <a:bodyPr>
            <a:spAutoFit/>
          </a:bodyPr>
          <a:lstStyle/>
          <a:p>
            <a:r>
              <a:rPr lang="en-US" altLang="zh-CN" sz="2000" dirty="0">
                <a:solidFill>
                  <a:srgbClr val="336600"/>
                </a:solidFill>
                <a:ea typeface="楷体" pitchFamily="49" charset="-122"/>
                <a:cs typeface="Times New Roman" pitchFamily="18" charset="0"/>
              </a:rPr>
              <a:t>public void get()					//</a:t>
            </a:r>
            <a:r>
              <a:rPr lang="zh-CN" altLang="en-US" sz="2000" dirty="0">
                <a:solidFill>
                  <a:srgbClr val="336600"/>
                </a:solidFill>
                <a:ea typeface="楷体" pitchFamily="49" charset="-122"/>
                <a:cs typeface="Times New Roman" pitchFamily="18" charset="0"/>
              </a:rPr>
              <a:t>消费者</a:t>
            </a:r>
          </a:p>
          <a:p>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int</a:t>
            </a:r>
            <a:r>
              <a:rPr lang="en-US" altLang="zh-CN" sz="2000" dirty="0">
                <a:solidFill>
                  <a:srgbClr val="336600"/>
                </a:solidFill>
                <a:ea typeface="楷体" pitchFamily="49" charset="-122"/>
                <a:cs typeface="Times New Roman" pitchFamily="18" charset="0"/>
              </a:rPr>
              <a:t> k;</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for (k = 1; k &lt;= 4; k++)</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r>
              <a:rPr lang="zh-CN" altLang="en-US" sz="2000" dirty="0">
                <a:solidFill>
                  <a:srgbClr val="336600"/>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Monitor.Enter</a:t>
            </a:r>
            <a:r>
              <a:rPr lang="en-US" altLang="zh-CN" sz="2000" dirty="0">
                <a:solidFill>
                  <a:srgbClr val="CC00CC"/>
                </a:solidFill>
                <a:ea typeface="楷体" pitchFamily="49" charset="-122"/>
                <a:cs typeface="Times New Roman" pitchFamily="18" charset="0"/>
              </a:rPr>
              <a:t>(this);			//</a:t>
            </a:r>
            <a:r>
              <a:rPr lang="zh-CN" altLang="en-US" sz="2000" dirty="0">
                <a:solidFill>
                  <a:srgbClr val="CC00CC"/>
                </a:solidFill>
                <a:ea typeface="楷体" pitchFamily="49" charset="-122"/>
                <a:cs typeface="Times New Roman" pitchFamily="18" charset="0"/>
              </a:rPr>
              <a:t>加排它锁</a:t>
            </a:r>
          </a:p>
          <a:p>
            <a:r>
              <a:rPr lang="zh-CN" altLang="en-US" sz="2000" dirty="0">
                <a:solidFill>
                  <a:srgbClr val="CC00CC"/>
                </a:solidFill>
                <a:ea typeface="楷体" pitchFamily="49" charset="-122"/>
                <a:cs typeface="Times New Roman" pitchFamily="18" charset="0"/>
              </a:rPr>
              <a:t>	　</a:t>
            </a:r>
            <a:r>
              <a:rPr lang="en-US" altLang="zh-CN" sz="2000" dirty="0">
                <a:solidFill>
                  <a:srgbClr val="CC00CC"/>
                </a:solidFill>
                <a:ea typeface="楷体" pitchFamily="49" charset="-122"/>
                <a:cs typeface="Times New Roman" pitchFamily="18" charset="0"/>
              </a:rPr>
              <a:t>if (!mark)	</a:t>
            </a:r>
            <a:r>
              <a:rPr lang="zh-CN" altLang="en-US" sz="2000" dirty="0">
                <a:solidFill>
                  <a:srgbClr val="CC00CC"/>
                </a:solidFill>
                <a:ea typeface="楷体" pitchFamily="49" charset="-122"/>
                <a:cs typeface="Times New Roman" pitchFamily="18" charset="0"/>
              </a:rPr>
              <a:t>　</a:t>
            </a:r>
            <a:r>
              <a:rPr lang="en-US" altLang="zh-CN" sz="2000" dirty="0">
                <a:solidFill>
                  <a:srgbClr val="CC00CC"/>
                </a:solidFill>
                <a:ea typeface="楷体" pitchFamily="49" charset="-122"/>
                <a:cs typeface="Times New Roman" pitchFamily="18" charset="0"/>
              </a:rPr>
              <a:t>//</a:t>
            </a:r>
            <a:r>
              <a:rPr lang="zh-CN" altLang="en-US" sz="2000" dirty="0">
                <a:solidFill>
                  <a:srgbClr val="CC00CC"/>
                </a:solidFill>
                <a:ea typeface="楷体" pitchFamily="49" charset="-122"/>
                <a:cs typeface="Times New Roman" pitchFamily="18" charset="0"/>
              </a:rPr>
              <a:t>若</a:t>
            </a:r>
            <a:r>
              <a:rPr lang="en-US" altLang="zh-CN" sz="2000" dirty="0">
                <a:solidFill>
                  <a:srgbClr val="CC00CC"/>
                </a:solidFill>
                <a:ea typeface="楷体" pitchFamily="49" charset="-122"/>
                <a:cs typeface="Times New Roman" pitchFamily="18" charset="0"/>
              </a:rPr>
              <a:t>mark</a:t>
            </a:r>
            <a:r>
              <a:rPr lang="zh-CN" altLang="en-US" sz="2000" dirty="0">
                <a:solidFill>
                  <a:srgbClr val="CC00CC"/>
                </a:solidFill>
                <a:ea typeface="楷体" pitchFamily="49" charset="-122"/>
                <a:cs typeface="Times New Roman" pitchFamily="18" charset="0"/>
              </a:rPr>
              <a:t>为</a:t>
            </a:r>
            <a:r>
              <a:rPr lang="en-US" altLang="zh-CN" sz="2000" dirty="0">
                <a:solidFill>
                  <a:srgbClr val="CC00CC"/>
                </a:solidFill>
                <a:ea typeface="楷体" pitchFamily="49" charset="-122"/>
                <a:cs typeface="Times New Roman" pitchFamily="18" charset="0"/>
              </a:rPr>
              <a:t>false,</a:t>
            </a:r>
            <a:r>
              <a:rPr lang="zh-CN" altLang="en-US" sz="2000" dirty="0">
                <a:solidFill>
                  <a:srgbClr val="CC00CC"/>
                </a:solidFill>
                <a:ea typeface="楷体" pitchFamily="49" charset="-122"/>
                <a:cs typeface="Times New Roman" pitchFamily="18" charset="0"/>
              </a:rPr>
              <a:t>不能取数据</a:t>
            </a:r>
            <a:r>
              <a:rPr lang="en-US" altLang="zh-CN" sz="2000" dirty="0">
                <a:solidFill>
                  <a:srgbClr val="CC00CC"/>
                </a:solidFill>
                <a:ea typeface="楷体" pitchFamily="49" charset="-122"/>
                <a:cs typeface="Times New Roman" pitchFamily="18" charset="0"/>
              </a:rPr>
              <a:t>,</a:t>
            </a:r>
            <a:r>
              <a:rPr lang="zh-CN" altLang="en-US" sz="2000" dirty="0">
                <a:solidFill>
                  <a:srgbClr val="CC00CC"/>
                </a:solidFill>
                <a:ea typeface="楷体" pitchFamily="49" charset="-122"/>
                <a:cs typeface="Times New Roman" pitchFamily="18" charset="0"/>
              </a:rPr>
              <a:t>本线程等待</a:t>
            </a:r>
          </a:p>
          <a:p>
            <a:r>
              <a:rPr lang="zh-CN" altLang="en-US" sz="2000" dirty="0">
                <a:solidFill>
                  <a:srgbClr val="CC00CC"/>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Monitor.Wait</a:t>
            </a:r>
            <a:r>
              <a:rPr lang="en-US" altLang="zh-CN" sz="2000" dirty="0">
                <a:solidFill>
                  <a:srgbClr val="CC00CC"/>
                </a:solidFill>
                <a:ea typeface="楷体" pitchFamily="49" charset="-122"/>
                <a:cs typeface="Times New Roman" pitchFamily="18" charset="0"/>
              </a:rPr>
              <a:t>(this);</a:t>
            </a:r>
          </a:p>
          <a:p>
            <a:r>
              <a:rPr lang="en-US" altLang="zh-CN" sz="2000" dirty="0">
                <a:solidFill>
                  <a:srgbClr val="CC00CC"/>
                </a:solidFill>
                <a:ea typeface="楷体" pitchFamily="49" charset="-122"/>
                <a:cs typeface="Times New Roman" pitchFamily="18" charset="0"/>
              </a:rPr>
              <a:t>	</a:t>
            </a:r>
            <a:r>
              <a:rPr lang="zh-CN" altLang="en-US" sz="2000" dirty="0">
                <a:solidFill>
                  <a:srgbClr val="CC00CC"/>
                </a:solidFill>
                <a:ea typeface="楷体" pitchFamily="49" charset="-122"/>
                <a:cs typeface="Times New Roman" pitchFamily="18" charset="0"/>
              </a:rPr>
              <a:t>　</a:t>
            </a:r>
            <a:r>
              <a:rPr lang="en-US" altLang="zh-CN" sz="2000" dirty="0">
                <a:solidFill>
                  <a:srgbClr val="CC00CC"/>
                </a:solidFill>
                <a:ea typeface="楷体" pitchFamily="49" charset="-122"/>
                <a:cs typeface="Times New Roman" pitchFamily="18" charset="0"/>
              </a:rPr>
              <a:t>mark = !mark;</a:t>
            </a:r>
            <a:r>
              <a:rPr lang="zh-CN" altLang="en-US" sz="2000" dirty="0">
                <a:solidFill>
                  <a:srgbClr val="CC00CC"/>
                </a:solidFill>
                <a:ea typeface="楷体" pitchFamily="49" charset="-122"/>
                <a:cs typeface="Times New Roman" pitchFamily="18" charset="0"/>
              </a:rPr>
              <a:t>　</a:t>
            </a:r>
            <a:r>
              <a:rPr lang="en-US" altLang="zh-CN" sz="2000" dirty="0">
                <a:solidFill>
                  <a:srgbClr val="CC00CC"/>
                </a:solidFill>
                <a:ea typeface="楷体" pitchFamily="49" charset="-122"/>
                <a:cs typeface="Times New Roman" pitchFamily="18" charset="0"/>
              </a:rPr>
              <a:t>//</a:t>
            </a:r>
            <a:r>
              <a:rPr lang="zh-CN" altLang="en-US" sz="2000" dirty="0">
                <a:solidFill>
                  <a:srgbClr val="CC00CC"/>
                </a:solidFill>
                <a:ea typeface="楷体" pitchFamily="49" charset="-122"/>
                <a:cs typeface="Times New Roman" pitchFamily="18" charset="0"/>
              </a:rPr>
              <a:t>将</a:t>
            </a:r>
            <a:r>
              <a:rPr lang="en-US" altLang="zh-CN" sz="2000" dirty="0">
                <a:solidFill>
                  <a:srgbClr val="CC00CC"/>
                </a:solidFill>
                <a:ea typeface="楷体" pitchFamily="49" charset="-122"/>
                <a:cs typeface="Times New Roman" pitchFamily="18" charset="0"/>
              </a:rPr>
              <a:t>mark</a:t>
            </a:r>
            <a:r>
              <a:rPr lang="zh-CN" altLang="en-US" sz="2000" dirty="0">
                <a:solidFill>
                  <a:srgbClr val="CC00CC"/>
                </a:solidFill>
                <a:ea typeface="楷体" pitchFamily="49" charset="-122"/>
                <a:cs typeface="Times New Roman" pitchFamily="18" charset="0"/>
              </a:rPr>
              <a:t>由</a:t>
            </a:r>
            <a:r>
              <a:rPr lang="en-US" altLang="zh-CN" sz="2000" dirty="0">
                <a:solidFill>
                  <a:srgbClr val="CC00CC"/>
                </a:solidFill>
                <a:ea typeface="楷体" pitchFamily="49" charset="-122"/>
                <a:cs typeface="Times New Roman" pitchFamily="18" charset="0"/>
              </a:rPr>
              <a:t>true</a:t>
            </a:r>
            <a:r>
              <a:rPr lang="zh-CN" altLang="en-US" sz="2000" dirty="0">
                <a:solidFill>
                  <a:srgbClr val="CC00CC"/>
                </a:solidFill>
                <a:ea typeface="楷体" pitchFamily="49" charset="-122"/>
                <a:cs typeface="Times New Roman" pitchFamily="18" charset="0"/>
              </a:rPr>
              <a:t>改为</a:t>
            </a:r>
            <a:r>
              <a:rPr lang="en-US" altLang="zh-CN" sz="2000" dirty="0">
                <a:solidFill>
                  <a:srgbClr val="CC00CC"/>
                </a:solidFill>
                <a:ea typeface="楷体" pitchFamily="49" charset="-122"/>
                <a:cs typeface="Times New Roman" pitchFamily="18" charset="0"/>
              </a:rPr>
              <a:t>false</a:t>
            </a:r>
          </a:p>
          <a:p>
            <a:r>
              <a:rPr lang="en-US" altLang="zh-CN" sz="2000" dirty="0">
                <a:solidFill>
                  <a:srgbClr val="336600"/>
                </a:solidFill>
                <a:ea typeface="楷体" pitchFamily="49" charset="-122"/>
                <a:cs typeface="Times New Roman" pitchFamily="18" charset="0"/>
              </a:rPr>
              <a:t>	</a:t>
            </a:r>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sum += x;				//</a:t>
            </a:r>
            <a:r>
              <a:rPr lang="zh-CN" altLang="en-US" sz="2000" dirty="0">
                <a:solidFill>
                  <a:srgbClr val="336600"/>
                </a:solidFill>
                <a:ea typeface="楷体" pitchFamily="49" charset="-122"/>
                <a:cs typeface="Times New Roman" pitchFamily="18" charset="0"/>
              </a:rPr>
              <a:t>累加数</a:t>
            </a:r>
          </a:p>
          <a:p>
            <a:r>
              <a:rPr lang="zh-CN" altLang="en-US" sz="2000" dirty="0">
                <a:solidFill>
                  <a:srgbClr val="336600"/>
                </a:solidFill>
                <a:ea typeface="楷体" pitchFamily="49" charset="-122"/>
                <a:cs typeface="Times New Roman" pitchFamily="18" charset="0"/>
              </a:rPr>
              <a:t>	　</a:t>
            </a:r>
            <a:r>
              <a:rPr lang="en-US" altLang="zh-CN" sz="2000" dirty="0" err="1">
                <a:solidFill>
                  <a:srgbClr val="336600"/>
                </a:solidFill>
                <a:ea typeface="楷体" pitchFamily="49" charset="-122"/>
                <a:cs typeface="Times New Roman" pitchFamily="18" charset="0"/>
              </a:rPr>
              <a:t>Thread.Sleep</a:t>
            </a:r>
            <a:r>
              <a:rPr lang="en-US" altLang="zh-CN" sz="2000" dirty="0">
                <a:solidFill>
                  <a:srgbClr val="336600"/>
                </a:solidFill>
                <a:ea typeface="楷体" pitchFamily="49" charset="-122"/>
                <a:cs typeface="Times New Roman" pitchFamily="18" charset="0"/>
              </a:rPr>
              <a:t>(</a:t>
            </a:r>
            <a:r>
              <a:rPr lang="en-US" altLang="zh-CN" sz="2000" dirty="0" err="1">
                <a:solidFill>
                  <a:srgbClr val="336600"/>
                </a:solidFill>
                <a:ea typeface="楷体" pitchFamily="49" charset="-122"/>
                <a:cs typeface="Times New Roman" pitchFamily="18" charset="0"/>
              </a:rPr>
              <a:t>r.Next</a:t>
            </a:r>
            <a:r>
              <a:rPr lang="en-US" altLang="zh-CN" sz="2000" dirty="0">
                <a:solidFill>
                  <a:srgbClr val="336600"/>
                </a:solidFill>
                <a:ea typeface="楷体" pitchFamily="49" charset="-122"/>
                <a:cs typeface="Times New Roman" pitchFamily="18" charset="0"/>
              </a:rPr>
              <a:t>(20, 50));		//</a:t>
            </a:r>
            <a:r>
              <a:rPr lang="zh-CN" altLang="en-US" sz="2000" dirty="0">
                <a:solidFill>
                  <a:srgbClr val="336600"/>
                </a:solidFill>
                <a:ea typeface="楷体" pitchFamily="49" charset="-122"/>
                <a:cs typeface="Times New Roman" pitchFamily="18" charset="0"/>
              </a:rPr>
              <a:t>睡眠</a:t>
            </a:r>
            <a:r>
              <a:rPr lang="en-US" altLang="zh-CN" sz="2000" dirty="0">
                <a:solidFill>
                  <a:srgbClr val="336600"/>
                </a:solidFill>
                <a:ea typeface="楷体" pitchFamily="49" charset="-122"/>
                <a:cs typeface="Times New Roman" pitchFamily="18" charset="0"/>
              </a:rPr>
              <a:t>2-</a:t>
            </a:r>
            <a:r>
              <a:rPr lang="en-US" altLang="zh-CN" sz="2000" dirty="0" err="1">
                <a:solidFill>
                  <a:srgbClr val="336600"/>
                </a:solidFill>
                <a:ea typeface="楷体" pitchFamily="49" charset="-122"/>
                <a:cs typeface="Times New Roman" pitchFamily="18" charset="0"/>
              </a:rPr>
              <a:t>50ms</a:t>
            </a:r>
            <a:endParaRPr lang="en-US" altLang="zh-CN" sz="2000" dirty="0">
              <a:solidFill>
                <a:srgbClr val="336600"/>
              </a:solidFill>
              <a:ea typeface="楷体" pitchFamily="49" charset="-122"/>
              <a:cs typeface="Times New Roman" pitchFamily="18" charset="0"/>
            </a:endParaRPr>
          </a:p>
          <a:p>
            <a:r>
              <a:rPr lang="en-US" altLang="zh-CN" sz="2000" dirty="0">
                <a:solidFill>
                  <a:srgbClr val="336600"/>
                </a:solidFill>
                <a:ea typeface="楷体" pitchFamily="49" charset="-122"/>
                <a:cs typeface="Times New Roman" pitchFamily="18" charset="0"/>
              </a:rPr>
              <a:t>	</a:t>
            </a:r>
            <a:r>
              <a:rPr lang="zh-CN" altLang="en-US" sz="2000" dirty="0">
                <a:solidFill>
                  <a:srgbClr val="CC00CC"/>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Monitor.Pulse</a:t>
            </a:r>
            <a:r>
              <a:rPr lang="en-US" altLang="zh-CN" sz="2000" dirty="0">
                <a:solidFill>
                  <a:srgbClr val="CC00CC"/>
                </a:solidFill>
                <a:ea typeface="楷体" pitchFamily="49" charset="-122"/>
                <a:cs typeface="Times New Roman" pitchFamily="18" charset="0"/>
              </a:rPr>
              <a:t>(this);			//</a:t>
            </a:r>
            <a:r>
              <a:rPr lang="zh-CN" altLang="en-US" sz="2000" dirty="0">
                <a:solidFill>
                  <a:srgbClr val="CC00CC"/>
                </a:solidFill>
                <a:ea typeface="楷体" pitchFamily="49" charset="-122"/>
                <a:cs typeface="Times New Roman" pitchFamily="18" charset="0"/>
              </a:rPr>
              <a:t>激活生产者线程</a:t>
            </a:r>
          </a:p>
          <a:p>
            <a:r>
              <a:rPr lang="zh-CN" altLang="en-US" sz="2000" dirty="0">
                <a:solidFill>
                  <a:srgbClr val="CC00CC"/>
                </a:solidFill>
                <a:ea typeface="楷体" pitchFamily="49" charset="-122"/>
                <a:cs typeface="Times New Roman" pitchFamily="18" charset="0"/>
              </a:rPr>
              <a:t>	　</a:t>
            </a:r>
            <a:r>
              <a:rPr lang="en-US" altLang="zh-CN" sz="2000" dirty="0" err="1">
                <a:solidFill>
                  <a:srgbClr val="CC00CC"/>
                </a:solidFill>
                <a:ea typeface="楷体" pitchFamily="49" charset="-122"/>
                <a:cs typeface="Times New Roman" pitchFamily="18" charset="0"/>
              </a:rPr>
              <a:t>Monitor.Exit</a:t>
            </a:r>
            <a:r>
              <a:rPr lang="en-US" altLang="zh-CN" sz="2000" dirty="0">
                <a:solidFill>
                  <a:srgbClr val="CC00CC"/>
                </a:solidFill>
                <a:ea typeface="楷体" pitchFamily="49" charset="-122"/>
                <a:cs typeface="Times New Roman" pitchFamily="18" charset="0"/>
              </a:rPr>
              <a:t>(this);			//</a:t>
            </a:r>
            <a:r>
              <a:rPr lang="zh-CN" altLang="en-US" sz="2000" dirty="0">
                <a:solidFill>
                  <a:srgbClr val="CC00CC"/>
                </a:solidFill>
                <a:ea typeface="楷体" pitchFamily="49" charset="-122"/>
                <a:cs typeface="Times New Roman" pitchFamily="18" charset="0"/>
              </a:rPr>
              <a:t>释放排它锁</a:t>
            </a:r>
          </a:p>
          <a:p>
            <a:r>
              <a:rPr lang="zh-CN" altLang="en-US" sz="2000" dirty="0">
                <a:solidFill>
                  <a:srgbClr val="336600"/>
                </a:solidFill>
                <a:ea typeface="楷体" pitchFamily="49" charset="-122"/>
                <a:cs typeface="Times New Roman" pitchFamily="18" charset="0"/>
              </a:rPr>
              <a:t>　　</a:t>
            </a:r>
            <a:r>
              <a:rPr lang="en-US" altLang="zh-CN" sz="2000" dirty="0">
                <a:solidFill>
                  <a:srgbClr val="336600"/>
                </a:solidFill>
                <a:ea typeface="楷体" pitchFamily="49" charset="-122"/>
                <a:cs typeface="Times New Roman" pitchFamily="18" charset="0"/>
              </a:rPr>
              <a:t>}</a:t>
            </a:r>
          </a:p>
          <a:p>
            <a:r>
              <a:rPr lang="en-US" altLang="zh-CN" sz="2000" dirty="0">
                <a:solidFill>
                  <a:srgbClr val="336600"/>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Text Box 4"/>
          <p:cNvSpPr txBox="1">
            <a:spLocks noChangeArrowheads="1"/>
          </p:cNvSpPr>
          <p:nvPr/>
        </p:nvSpPr>
        <p:spPr bwMode="auto">
          <a:xfrm>
            <a:off x="611188" y="620713"/>
            <a:ext cx="8137525" cy="3785652"/>
          </a:xfrm>
          <a:prstGeom prst="rect">
            <a:avLst/>
          </a:prstGeom>
          <a:noFill/>
          <a:ln w="9525">
            <a:noFill/>
            <a:miter lim="800000"/>
            <a:headEnd/>
            <a:tailEnd/>
          </a:ln>
          <a:effectLst/>
        </p:spPr>
        <p:txBody>
          <a:bodyPr>
            <a:spAutoFit/>
          </a:bodyPr>
          <a:lstStyle/>
          <a:p>
            <a:r>
              <a:rPr kumimoji="1" lang="zh-CN" altLang="en-US" dirty="0">
                <a:ea typeface="楷体" pitchFamily="49" charset="-122"/>
                <a:cs typeface="Times New Roman" pitchFamily="18" charset="0"/>
              </a:rPr>
              <a:t>　　</a:t>
            </a:r>
            <a:r>
              <a:rPr kumimoji="1" lang="zh-CN" altLang="en-US" dirty="0">
                <a:solidFill>
                  <a:srgbClr val="FF3300"/>
                </a:solidFill>
                <a:ea typeface="楷体" pitchFamily="49" charset="-122"/>
                <a:cs typeface="Times New Roman" pitchFamily="18" charset="0"/>
              </a:rPr>
              <a:t>多线程：</a:t>
            </a:r>
            <a:r>
              <a:rPr kumimoji="1" lang="zh-CN" altLang="en-US" dirty="0">
                <a:ea typeface="楷体" pitchFamily="49" charset="-122"/>
                <a:cs typeface="Times New Roman" pitchFamily="18" charset="0"/>
              </a:rPr>
              <a:t>在同一时间执行多个任务的功能，称为多线程或自由线程。</a:t>
            </a:r>
          </a:p>
          <a:p>
            <a:r>
              <a:rPr kumimoji="1" lang="zh-CN" altLang="en-US" dirty="0">
                <a:ea typeface="楷体" pitchFamily="49" charset="-122"/>
                <a:cs typeface="Times New Roman" pitchFamily="18" charset="0"/>
              </a:rPr>
              <a:t>　　</a:t>
            </a:r>
            <a:r>
              <a:rPr kumimoji="1" lang="zh-CN" altLang="en-US" dirty="0">
                <a:solidFill>
                  <a:srgbClr val="FF3300"/>
                </a:solidFill>
                <a:ea typeface="楷体" pitchFamily="49" charset="-122"/>
                <a:cs typeface="Times New Roman" pitchFamily="18" charset="0"/>
              </a:rPr>
              <a:t>多线程的优点：</a:t>
            </a:r>
            <a:r>
              <a:rPr kumimoji="1" lang="zh-CN" altLang="en-US" dirty="0">
                <a:ea typeface="楷体" pitchFamily="49" charset="-122"/>
                <a:cs typeface="Times New Roman" pitchFamily="18" charset="0"/>
              </a:rPr>
              <a:t>可以同时完成多个任务；可以使程序的响应速度更快；可以让占用大量处理时间的任务或当前没有进行处理的任务定期将处理时间让给别的任务；可以随时停止任务；可以设置每个任务的优先级以优化程序性能。</a:t>
            </a:r>
          </a:p>
          <a:p>
            <a:r>
              <a:rPr kumimoji="1" lang="zh-CN" altLang="en-US" dirty="0">
                <a:ea typeface="楷体" pitchFamily="49" charset="-122"/>
                <a:cs typeface="Times New Roman" pitchFamily="18" charset="0"/>
              </a:rPr>
              <a:t>　　</a:t>
            </a:r>
            <a:r>
              <a:rPr kumimoji="1" lang="zh-CN" altLang="en-US" dirty="0">
                <a:solidFill>
                  <a:srgbClr val="FF3300"/>
                </a:solidFill>
                <a:ea typeface="楷体" pitchFamily="49" charset="-122"/>
                <a:cs typeface="Times New Roman" pitchFamily="18" charset="0"/>
              </a:rPr>
              <a:t>多线程的缺点：</a:t>
            </a:r>
            <a:r>
              <a:rPr kumimoji="1" lang="zh-CN" altLang="en-US" dirty="0">
                <a:ea typeface="楷体" pitchFamily="49" charset="-122"/>
                <a:cs typeface="Times New Roman" pitchFamily="18" charset="0"/>
              </a:rPr>
              <a:t>对资源的共享访问可能造成冲突（对共享资源的访问进行同步或控制） ；程序的整体运行速度减慢等等。</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11188" y="549275"/>
            <a:ext cx="7848600" cy="1200329"/>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其他地方不做改动，这样程序多次执行的结果都如图</a:t>
            </a:r>
            <a:r>
              <a:rPr lang="en-US" altLang="zh-CN" dirty="0">
                <a:ea typeface="楷体" pitchFamily="49" charset="-122"/>
                <a:cs typeface="Times New Roman" pitchFamily="18" charset="0"/>
              </a:rPr>
              <a:t>13.10</a:t>
            </a:r>
            <a:r>
              <a:rPr lang="zh-CN" altLang="en-US" dirty="0">
                <a:ea typeface="楷体" pitchFamily="49" charset="-122"/>
                <a:cs typeface="Times New Roman" pitchFamily="18" charset="0"/>
              </a:rPr>
              <a:t>所示，消费总数为</a:t>
            </a:r>
            <a:r>
              <a:rPr lang="en-US" altLang="zh-CN" dirty="0">
                <a:ea typeface="楷体" pitchFamily="49" charset="-122"/>
                <a:cs typeface="Times New Roman" pitchFamily="18" charset="0"/>
              </a:rPr>
              <a:t>10</a:t>
            </a:r>
            <a:r>
              <a:rPr lang="zh-CN" altLang="en-US" dirty="0">
                <a:ea typeface="楷体" pitchFamily="49" charset="-122"/>
                <a:cs typeface="Times New Roman" pitchFamily="18" charset="0"/>
              </a:rPr>
              <a:t>，结果正确，从中看到两线程实现同步操作。</a:t>
            </a:r>
          </a:p>
        </p:txBody>
      </p:sp>
      <p:pic>
        <p:nvPicPr>
          <p:cNvPr id="4" name="图片 3"/>
          <p:cNvPicPr/>
          <p:nvPr/>
        </p:nvPicPr>
        <p:blipFill>
          <a:blip r:embed="rId2"/>
          <a:srcRect/>
          <a:stretch>
            <a:fillRect/>
          </a:stretch>
        </p:blipFill>
        <p:spPr bwMode="auto">
          <a:xfrm>
            <a:off x="2285984" y="2285992"/>
            <a:ext cx="2786082"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357166"/>
            <a:ext cx="778674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14.1.7  volatile </a:t>
            </a:r>
            <a:r>
              <a:rPr lang="zh-CN" altLang="en-US" sz="2800" dirty="0" smtClean="0">
                <a:solidFill>
                  <a:srgbClr val="FF0000"/>
                </a:solidFill>
                <a:latin typeface="黑体" pitchFamily="49" charset="-122"/>
                <a:ea typeface="黑体" pitchFamily="49" charset="-122"/>
              </a:rPr>
              <a:t>关键字用于简单的线程同步</a:t>
            </a:r>
          </a:p>
        </p:txBody>
      </p:sp>
      <p:sp>
        <p:nvSpPr>
          <p:cNvPr id="5" name="TextBox 4"/>
          <p:cNvSpPr txBox="1"/>
          <p:nvPr/>
        </p:nvSpPr>
        <p:spPr>
          <a:xfrm>
            <a:off x="571472" y="1142984"/>
            <a:ext cx="8358246" cy="5078313"/>
          </a:xfrm>
          <a:prstGeom prst="rect">
            <a:avLst/>
          </a:prstGeom>
          <a:noFill/>
        </p:spPr>
        <p:txBody>
          <a:bodyPr wrap="square" rtlCol="0">
            <a:spAutoFit/>
          </a:bodyPr>
          <a:lstStyle/>
          <a:p>
            <a:pPr>
              <a:lnSpc>
                <a:spcPct val="150000"/>
              </a:lnSpc>
            </a:pPr>
            <a:r>
              <a:rPr lang="en-US" dirty="0" smtClean="0">
                <a:ea typeface="楷体" pitchFamily="49" charset="-122"/>
                <a:cs typeface="Times New Roman" pitchFamily="18" charset="0"/>
              </a:rPr>
              <a:t>        C#</a:t>
            </a:r>
            <a:r>
              <a:rPr lang="zh-CN" altLang="en-US" dirty="0" smtClean="0">
                <a:ea typeface="楷体" pitchFamily="49" charset="-122"/>
                <a:cs typeface="Times New Roman" pitchFamily="18" charset="0"/>
              </a:rPr>
              <a:t>编译器提供了</a:t>
            </a:r>
            <a:r>
              <a:rPr lang="en-US" dirty="0" smtClean="0">
                <a:ea typeface="楷体" pitchFamily="49" charset="-122"/>
                <a:cs typeface="Times New Roman" pitchFamily="18" charset="0"/>
              </a:rPr>
              <a:t>volatile</a:t>
            </a:r>
            <a:r>
              <a:rPr lang="zh-CN" altLang="en-US" dirty="0" smtClean="0">
                <a:ea typeface="楷体" pitchFamily="49" charset="-122"/>
                <a:cs typeface="Times New Roman" pitchFamily="18" charset="0"/>
              </a:rPr>
              <a:t>关键字，</a:t>
            </a:r>
            <a:r>
              <a:rPr lang="zh-CN" altLang="en-US" dirty="0" smtClean="0">
                <a:solidFill>
                  <a:srgbClr val="CC00FF"/>
                </a:solidFill>
                <a:ea typeface="楷体" pitchFamily="49" charset="-122"/>
                <a:cs typeface="Times New Roman" pitchFamily="18" charset="0"/>
              </a:rPr>
              <a:t>该关键字告诉</a:t>
            </a:r>
            <a:r>
              <a:rPr lang="en-US" dirty="0" smtClean="0">
                <a:solidFill>
                  <a:srgbClr val="CC00FF"/>
                </a:solidFill>
                <a:ea typeface="楷体" pitchFamily="49" charset="-122"/>
                <a:cs typeface="Times New Roman" pitchFamily="18" charset="0"/>
              </a:rPr>
              <a:t>C#</a:t>
            </a:r>
            <a:r>
              <a:rPr lang="zh-CN" altLang="en-US" dirty="0" smtClean="0">
                <a:solidFill>
                  <a:srgbClr val="CC00FF"/>
                </a:solidFill>
                <a:ea typeface="楷体" pitchFamily="49" charset="-122"/>
                <a:cs typeface="Times New Roman" pitchFamily="18" charset="0"/>
              </a:rPr>
              <a:t>和</a:t>
            </a:r>
            <a:r>
              <a:rPr lang="en-US" dirty="0" err="1" smtClean="0">
                <a:solidFill>
                  <a:srgbClr val="CC00FF"/>
                </a:solidFill>
                <a:ea typeface="楷体" pitchFamily="49" charset="-122"/>
                <a:cs typeface="Times New Roman" pitchFamily="18" charset="0"/>
              </a:rPr>
              <a:t>JIT</a:t>
            </a:r>
            <a:r>
              <a:rPr lang="zh-CN" altLang="en-US" dirty="0" smtClean="0">
                <a:solidFill>
                  <a:srgbClr val="CC00FF"/>
                </a:solidFill>
                <a:ea typeface="楷体" pitchFamily="49" charset="-122"/>
                <a:cs typeface="Times New Roman" pitchFamily="18" charset="0"/>
              </a:rPr>
              <a:t>编译器不再在</a:t>
            </a:r>
            <a:r>
              <a:rPr lang="en-US" dirty="0" smtClean="0">
                <a:solidFill>
                  <a:srgbClr val="CC00FF"/>
                </a:solidFill>
                <a:ea typeface="楷体" pitchFamily="49" charset="-122"/>
                <a:cs typeface="Times New Roman" pitchFamily="18" charset="0"/>
              </a:rPr>
              <a:t>CPU</a:t>
            </a:r>
            <a:r>
              <a:rPr lang="zh-CN" altLang="en-US" dirty="0" smtClean="0">
                <a:solidFill>
                  <a:srgbClr val="CC00FF"/>
                </a:solidFill>
                <a:ea typeface="楷体" pitchFamily="49" charset="-122"/>
                <a:cs typeface="Times New Roman" pitchFamily="18" charset="0"/>
              </a:rPr>
              <a:t>寄存器中缓存字段，从而确保字段的所有读写操作都是对主存的读写。</a:t>
            </a:r>
          </a:p>
          <a:p>
            <a:pPr>
              <a:lnSpc>
                <a:spcPct val="150000"/>
              </a:lnSpc>
            </a:pPr>
            <a:r>
              <a:rPr lang="zh-CN" altLang="en-US" dirty="0" smtClean="0">
                <a:ea typeface="楷体" pitchFamily="49" charset="-122"/>
                <a:cs typeface="Times New Roman" pitchFamily="18" charset="0"/>
              </a:rPr>
              <a:t>         当多个线程同时访问一个变量时，</a:t>
            </a:r>
            <a:r>
              <a:rPr lang="en-US" dirty="0" err="1" smtClean="0">
                <a:ea typeface="楷体" pitchFamily="49" charset="-122"/>
                <a:cs typeface="Times New Roman" pitchFamily="18" charset="0"/>
              </a:rPr>
              <a:t>CLR</a:t>
            </a:r>
            <a:r>
              <a:rPr lang="zh-CN" altLang="en-US" dirty="0" smtClean="0">
                <a:ea typeface="楷体" pitchFamily="49" charset="-122"/>
                <a:cs typeface="Times New Roman" pitchFamily="18" charset="0"/>
              </a:rPr>
              <a:t>为了效率，允许每个线程进行本地缓存，这就导致可能出现变量不一致性的情况。</a:t>
            </a:r>
            <a:r>
              <a:rPr lang="en-US" dirty="0" smtClean="0">
                <a:ea typeface="楷体" pitchFamily="49" charset="-122"/>
                <a:cs typeface="Times New Roman" pitchFamily="18" charset="0"/>
              </a:rPr>
              <a:t>volatile</a:t>
            </a:r>
            <a:r>
              <a:rPr lang="zh-CN" altLang="en-US" dirty="0" smtClean="0">
                <a:ea typeface="楷体" pitchFamily="49" charset="-122"/>
                <a:cs typeface="Times New Roman" pitchFamily="18" charset="0"/>
              </a:rPr>
              <a:t>关键字就是为了解决这个问题，用</a:t>
            </a:r>
            <a:r>
              <a:rPr lang="en-US" dirty="0" smtClean="0">
                <a:ea typeface="楷体" pitchFamily="49" charset="-122"/>
                <a:cs typeface="Times New Roman" pitchFamily="18" charset="0"/>
              </a:rPr>
              <a:t>volatile</a:t>
            </a:r>
            <a:r>
              <a:rPr lang="zh-CN" altLang="en-US" dirty="0" smtClean="0">
                <a:ea typeface="楷体" pitchFamily="49" charset="-122"/>
                <a:cs typeface="Times New Roman" pitchFamily="18" charset="0"/>
              </a:rPr>
              <a:t>修饰的变量不允许线程进行本地缓存，每个线程的读写都是直接操作在共享主存上，这就保证了变量始终具有一致性，但也牺牲了部分效率。</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300039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14.1.8 </a:t>
            </a:r>
            <a:r>
              <a:rPr lang="zh-CN" altLang="en-US" sz="2800" dirty="0" smtClean="0">
                <a:solidFill>
                  <a:srgbClr val="FF0000"/>
                </a:solidFill>
                <a:latin typeface="黑体" pitchFamily="49" charset="-122"/>
                <a:ea typeface="黑体" pitchFamily="49" charset="-122"/>
              </a:rPr>
              <a:t>线程池</a:t>
            </a:r>
          </a:p>
        </p:txBody>
      </p:sp>
      <p:sp>
        <p:nvSpPr>
          <p:cNvPr id="3" name="TextBox 2"/>
          <p:cNvSpPr txBox="1"/>
          <p:nvPr/>
        </p:nvSpPr>
        <p:spPr>
          <a:xfrm>
            <a:off x="571472" y="1285860"/>
            <a:ext cx="7929618" cy="4536948"/>
          </a:xfrm>
          <a:prstGeom prst="rect">
            <a:avLst/>
          </a:prstGeom>
          <a:noFill/>
        </p:spPr>
        <p:txBody>
          <a:bodyPr wrap="square" rtlCol="0">
            <a:spAutoFit/>
          </a:bodyPr>
          <a:lstStyle/>
          <a:p>
            <a:pPr>
              <a:lnSpc>
                <a:spcPts val="3500"/>
              </a:lnSpc>
            </a:pPr>
            <a:r>
              <a:rPr lang="zh-CN" altLang="en-US" dirty="0" smtClean="0">
                <a:ea typeface="楷体" pitchFamily="49" charset="-122"/>
                <a:cs typeface="Times New Roman" pitchFamily="18" charset="0"/>
              </a:rPr>
              <a:t>         </a:t>
            </a:r>
            <a:r>
              <a:rPr lang="zh-CN" altLang="en-US" dirty="0" smtClean="0">
                <a:solidFill>
                  <a:srgbClr val="FF00FF"/>
                </a:solidFill>
                <a:ea typeface="楷体" pitchFamily="49" charset="-122"/>
                <a:cs typeface="Times New Roman" pitchFamily="18" charset="0"/>
              </a:rPr>
              <a:t>线程池是一种多线程处理形式，处理过程中将任务添加到队列，然后在创建线程后自动启动这些任务</a:t>
            </a:r>
            <a:r>
              <a:rPr lang="zh-CN" altLang="en-US" dirty="0" smtClean="0">
                <a:ea typeface="楷体" pitchFamily="49" charset="-122"/>
                <a:cs typeface="Times New Roman" pitchFamily="18" charset="0"/>
              </a:rPr>
              <a:t>。线程池线程都是后台线程。每个线程都使用默认的堆栈大小，以默认的优先级运行，并处于多线程单元中。</a:t>
            </a:r>
            <a:endParaRPr lang="en-US" altLang="zh-CN" dirty="0" smtClean="0">
              <a:ea typeface="楷体" pitchFamily="49" charset="-122"/>
              <a:cs typeface="Times New Roman" pitchFamily="18" charset="0"/>
            </a:endParaRPr>
          </a:p>
          <a:p>
            <a:pPr>
              <a:lnSpc>
                <a:spcPts val="3500"/>
              </a:lnSpc>
            </a:pPr>
            <a:r>
              <a:rPr lang="zh-CN" altLang="en-US" dirty="0" smtClean="0">
                <a:ea typeface="楷体" pitchFamily="49" charset="-122"/>
                <a:cs typeface="Times New Roman" pitchFamily="18" charset="0"/>
              </a:rPr>
              <a:t>         如果某个线程在托管代码中空闲（如正在等待某个事件），则线程池将插入另一个工作线程来使所有处理器保持繁忙。如果所有线程池线程都始终保持繁忙，但队列中包含挂起的工作，则线程池将在一段时间后创建另一个工作线程，但线程的数目永远不会超过最大值。超过最大值的线程可以排队，但他们要等到其他线程完成后才启动。</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85794"/>
            <a:ext cx="8215370" cy="230832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一般使用</a:t>
            </a:r>
            <a:r>
              <a:rPr lang="en-US" dirty="0" err="1" smtClean="0">
                <a:solidFill>
                  <a:srgbClr val="FF0000"/>
                </a:solidFill>
                <a:ea typeface="楷体" pitchFamily="49" charset="-122"/>
                <a:cs typeface="Times New Roman" pitchFamily="18" charset="0"/>
              </a:rPr>
              <a:t>ThreadPool</a:t>
            </a:r>
            <a:r>
              <a:rPr lang="zh-CN" altLang="en-US" dirty="0" smtClean="0">
                <a:solidFill>
                  <a:srgbClr val="FF0000"/>
                </a:solidFill>
                <a:ea typeface="楷体" pitchFamily="49" charset="-122"/>
                <a:cs typeface="Times New Roman" pitchFamily="18" charset="0"/>
              </a:rPr>
              <a:t>类</a:t>
            </a:r>
            <a:r>
              <a:rPr lang="zh-CN" altLang="en-US" dirty="0" smtClean="0">
                <a:ea typeface="楷体" pitchFamily="49" charset="-122"/>
                <a:cs typeface="Times New Roman" pitchFamily="18" charset="0"/>
              </a:rPr>
              <a:t>创建线程池。</a:t>
            </a:r>
            <a:endParaRPr lang="en-US" altLang="zh-CN" dirty="0" smtClean="0">
              <a:ea typeface="楷体" pitchFamily="49" charset="-122"/>
              <a:cs typeface="Times New Roman" pitchFamily="18" charset="0"/>
            </a:endParaRPr>
          </a:p>
          <a:p>
            <a:pPr>
              <a:lnSpc>
                <a:spcPct val="150000"/>
              </a:lnSpc>
            </a:pPr>
            <a:r>
              <a:rPr lang="en-US" dirty="0" smtClean="0">
                <a:ea typeface="楷体" pitchFamily="49" charset="-122"/>
                <a:cs typeface="Times New Roman" pitchFamily="18" charset="0"/>
              </a:rPr>
              <a:t>       </a:t>
            </a:r>
            <a:r>
              <a:rPr lang="en-US" dirty="0" err="1" smtClean="0">
                <a:ea typeface="楷体" pitchFamily="49" charset="-122"/>
                <a:cs typeface="Times New Roman" pitchFamily="18" charset="0"/>
              </a:rPr>
              <a:t>ThreadPool</a:t>
            </a:r>
            <a:r>
              <a:rPr lang="zh-CN" altLang="en-US" dirty="0" smtClean="0">
                <a:ea typeface="楷体" pitchFamily="49" charset="-122"/>
                <a:cs typeface="Times New Roman" pitchFamily="18" charset="0"/>
              </a:rPr>
              <a:t>类提供一个线程池，该线程池可用于执行任务、发送工作项、处理异步</a:t>
            </a:r>
            <a:r>
              <a:rPr lang="en-US" dirty="0" smtClean="0">
                <a:ea typeface="楷体" pitchFamily="49" charset="-122"/>
                <a:cs typeface="Times New Roman" pitchFamily="18" charset="0"/>
              </a:rPr>
              <a:t> I/O</a:t>
            </a:r>
            <a:r>
              <a:rPr lang="zh-CN" altLang="en-US" dirty="0" smtClean="0">
                <a:ea typeface="楷体" pitchFamily="49" charset="-122"/>
                <a:cs typeface="Times New Roman" pitchFamily="18" charset="0"/>
              </a:rPr>
              <a:t>、代表其他线程等待以及处理计时器，该类的命名空间为</a:t>
            </a:r>
            <a:r>
              <a:rPr lang="en-US" dirty="0" smtClean="0">
                <a:ea typeface="楷体" pitchFamily="49" charset="-122"/>
                <a:cs typeface="Times New Roman" pitchFamily="18" charset="0"/>
              </a:rPr>
              <a:t> </a:t>
            </a:r>
            <a:r>
              <a:rPr lang="en-US" dirty="0" err="1" smtClean="0">
                <a:ea typeface="楷体" pitchFamily="49" charset="-122"/>
                <a:cs typeface="Times New Roman" pitchFamily="18" charset="0"/>
              </a:rPr>
              <a:t>System.Threading</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429684" cy="4339650"/>
          </a:xfrm>
          <a:prstGeom prst="rect">
            <a:avLst/>
          </a:prstGeom>
          <a:noFill/>
        </p:spPr>
        <p:txBody>
          <a:bodyPr wrap="square" rtlCol="0">
            <a:spAutoFit/>
          </a:bodyPr>
          <a:lstStyle/>
          <a:p>
            <a:pPr>
              <a:lnSpc>
                <a:spcPct val="150000"/>
              </a:lnSpc>
            </a:pPr>
            <a:r>
              <a:rPr lang="en-US" dirty="0" err="1" smtClean="0">
                <a:ea typeface="楷体" pitchFamily="49" charset="-122"/>
                <a:cs typeface="Times New Roman" pitchFamily="18" charset="0"/>
              </a:rPr>
              <a:t>ThreadPool</a:t>
            </a:r>
            <a:r>
              <a:rPr lang="zh-CN" altLang="en-US" dirty="0" smtClean="0">
                <a:ea typeface="楷体" pitchFamily="49" charset="-122"/>
                <a:cs typeface="Times New Roman" pitchFamily="18" charset="0"/>
              </a:rPr>
              <a:t>类的常用方法如下：</a:t>
            </a:r>
          </a:p>
          <a:p>
            <a:pPr>
              <a:lnSpc>
                <a:spcPct val="150000"/>
              </a:lnSpc>
            </a:pPr>
            <a:r>
              <a:rPr lang="zh-CN" altLang="en-US" sz="2000" dirty="0" smtClean="0">
                <a:ea typeface="楷体" pitchFamily="49" charset="-122"/>
                <a:cs typeface="Times New Roman" pitchFamily="18" charset="0"/>
              </a:rPr>
              <a:t>     ① </a:t>
            </a:r>
            <a:r>
              <a:rPr lang="en-US" sz="2000" dirty="0" err="1" smtClean="0">
                <a:solidFill>
                  <a:srgbClr val="FF0000"/>
                </a:solidFill>
                <a:ea typeface="楷体" pitchFamily="49" charset="-122"/>
                <a:cs typeface="Times New Roman" pitchFamily="18" charset="0"/>
              </a:rPr>
              <a:t>GetMaxThreads</a:t>
            </a:r>
            <a:r>
              <a:rPr lang="zh-CN" altLang="en-US" sz="2000" dirty="0" smtClean="0">
                <a:solidFill>
                  <a:srgbClr val="FF0000"/>
                </a:solidFill>
                <a:ea typeface="楷体" pitchFamily="49" charset="-122"/>
                <a:cs typeface="Times New Roman" pitchFamily="18" charset="0"/>
              </a:rPr>
              <a:t>方法</a:t>
            </a:r>
            <a:r>
              <a:rPr lang="zh-CN" altLang="en-US" sz="2000" dirty="0" smtClean="0">
                <a:ea typeface="楷体" pitchFamily="49" charset="-122"/>
                <a:cs typeface="Times New Roman" pitchFamily="18" charset="0"/>
              </a:rPr>
              <a:t>用于检索可以同时处于活动状态的线程池请求的数目。</a:t>
            </a:r>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所有大于此数目的请求将保持排队状态，直到线程池线程变为可用。</a:t>
            </a:r>
            <a:endParaRPr lang="en-US" altLang="zh-CN" sz="2000" dirty="0" smtClean="0">
              <a:ea typeface="楷体" pitchFamily="49" charset="-122"/>
              <a:cs typeface="Times New Roman" pitchFamily="18" charset="0"/>
            </a:endParaRPr>
          </a:p>
          <a:p>
            <a:pPr>
              <a:lnSpc>
                <a:spcPct val="150000"/>
              </a:lnSpc>
            </a:pPr>
            <a:r>
              <a:rPr lang="zh-CN" altLang="en-US" sz="2000" dirty="0" smtClean="0">
                <a:ea typeface="楷体" pitchFamily="49" charset="-122"/>
                <a:cs typeface="Times New Roman" pitchFamily="18" charset="0"/>
              </a:rPr>
              <a:t>     ② </a:t>
            </a:r>
            <a:r>
              <a:rPr lang="en-US" sz="2000" dirty="0" err="1" smtClean="0">
                <a:solidFill>
                  <a:srgbClr val="FF0000"/>
                </a:solidFill>
                <a:ea typeface="楷体" pitchFamily="49" charset="-122"/>
                <a:cs typeface="Times New Roman" pitchFamily="18" charset="0"/>
              </a:rPr>
              <a:t>GetMinThreads</a:t>
            </a:r>
            <a:r>
              <a:rPr lang="zh-CN" altLang="en-US" sz="2000" dirty="0" smtClean="0">
                <a:solidFill>
                  <a:srgbClr val="FF0000"/>
                </a:solidFill>
                <a:ea typeface="楷体" pitchFamily="49" charset="-122"/>
                <a:cs typeface="Times New Roman" pitchFamily="18" charset="0"/>
              </a:rPr>
              <a:t>方法</a:t>
            </a:r>
            <a:r>
              <a:rPr lang="zh-CN" altLang="en-US" sz="2000" dirty="0" smtClean="0">
                <a:ea typeface="楷体" pitchFamily="49" charset="-122"/>
                <a:cs typeface="Times New Roman" pitchFamily="18" charset="0"/>
              </a:rPr>
              <a:t>用于检索在发出新的请求时，切换到管理线程之前线程池按需创建的线程的最小数量。</a:t>
            </a:r>
          </a:p>
          <a:p>
            <a:pPr>
              <a:lnSpc>
                <a:spcPct val="150000"/>
              </a:lnSpc>
            </a:pPr>
            <a:r>
              <a:rPr lang="zh-CN" altLang="en-US" sz="2000" dirty="0" smtClean="0">
                <a:ea typeface="楷体" pitchFamily="49" charset="-122"/>
                <a:cs typeface="Times New Roman" pitchFamily="18" charset="0"/>
              </a:rPr>
              <a:t>     ③ </a:t>
            </a:r>
            <a:r>
              <a:rPr lang="en-US" sz="2000" dirty="0" err="1" smtClean="0">
                <a:solidFill>
                  <a:srgbClr val="FF0000"/>
                </a:solidFill>
                <a:ea typeface="楷体" pitchFamily="49" charset="-122"/>
                <a:cs typeface="Times New Roman" pitchFamily="18" charset="0"/>
              </a:rPr>
              <a:t>QueueUserWorkItem</a:t>
            </a:r>
            <a:r>
              <a:rPr lang="en-US" sz="2000" dirty="0" smtClean="0">
                <a:solidFill>
                  <a:srgbClr val="FF0000"/>
                </a:solidFill>
                <a:ea typeface="楷体" pitchFamily="49" charset="-122"/>
                <a:cs typeface="Times New Roman" pitchFamily="18" charset="0"/>
              </a:rPr>
              <a:t>(</a:t>
            </a:r>
            <a:r>
              <a:rPr lang="en-US" sz="2000" dirty="0" err="1" smtClean="0">
                <a:solidFill>
                  <a:srgbClr val="FF0000"/>
                </a:solidFill>
                <a:ea typeface="楷体" pitchFamily="49" charset="-122"/>
                <a:cs typeface="Times New Roman" pitchFamily="18" charset="0"/>
              </a:rPr>
              <a:t>WaitCallback,Object</a:t>
            </a:r>
            <a:r>
              <a:rPr lang="en-US" sz="2000" dirty="0" smtClean="0">
                <a:solidFill>
                  <a:srgbClr val="FF0000"/>
                </a:solidFill>
                <a:ea typeface="楷体" pitchFamily="49" charset="-122"/>
                <a:cs typeface="Times New Roman" pitchFamily="18" charset="0"/>
              </a:rPr>
              <a:t>)</a:t>
            </a:r>
            <a:r>
              <a:rPr lang="zh-CN" altLang="en-US" sz="2000" dirty="0" smtClean="0">
                <a:solidFill>
                  <a:srgbClr val="FF0000"/>
                </a:solidFill>
                <a:ea typeface="楷体" pitchFamily="49" charset="-122"/>
                <a:cs typeface="Times New Roman" pitchFamily="18" charset="0"/>
              </a:rPr>
              <a:t>和</a:t>
            </a:r>
            <a:r>
              <a:rPr lang="en-US" sz="2000" dirty="0" err="1" smtClean="0">
                <a:solidFill>
                  <a:srgbClr val="FF0000"/>
                </a:solidFill>
                <a:ea typeface="楷体" pitchFamily="49" charset="-122"/>
                <a:cs typeface="Times New Roman" pitchFamily="18" charset="0"/>
              </a:rPr>
              <a:t>QueueUserWorkItem</a:t>
            </a:r>
            <a:r>
              <a:rPr lang="en-US" sz="2000" dirty="0" smtClean="0">
                <a:solidFill>
                  <a:srgbClr val="FF0000"/>
                </a:solidFill>
                <a:ea typeface="楷体" pitchFamily="49" charset="-122"/>
                <a:cs typeface="Times New Roman" pitchFamily="18" charset="0"/>
              </a:rPr>
              <a:t>(</a:t>
            </a:r>
            <a:r>
              <a:rPr lang="en-US" sz="2000" dirty="0" err="1" smtClean="0">
                <a:solidFill>
                  <a:srgbClr val="FF0000"/>
                </a:solidFill>
                <a:ea typeface="楷体" pitchFamily="49" charset="-122"/>
                <a:cs typeface="Times New Roman" pitchFamily="18" charset="0"/>
              </a:rPr>
              <a:t>WaitCallback</a:t>
            </a:r>
            <a:r>
              <a:rPr lang="en-US" sz="2000" dirty="0" smtClean="0">
                <a:solidFill>
                  <a:srgbClr val="FF0000"/>
                </a:solidFill>
                <a:ea typeface="楷体" pitchFamily="49" charset="-122"/>
                <a:cs typeface="Times New Roman" pitchFamily="18" charset="0"/>
              </a:rPr>
              <a:t>)</a:t>
            </a:r>
            <a:r>
              <a:rPr lang="zh-CN" altLang="en-US" sz="2000" dirty="0" smtClean="0">
                <a:solidFill>
                  <a:srgbClr val="FF0000"/>
                </a:solidFill>
                <a:ea typeface="楷体" pitchFamily="49" charset="-122"/>
                <a:cs typeface="Times New Roman" pitchFamily="18" charset="0"/>
              </a:rPr>
              <a:t>方法</a:t>
            </a:r>
            <a:r>
              <a:rPr lang="zh-CN" altLang="en-US" sz="2000" dirty="0" smtClean="0">
                <a:ea typeface="楷体" pitchFamily="49" charset="-122"/>
                <a:cs typeface="Times New Roman" pitchFamily="18" charset="0"/>
              </a:rPr>
              <a:t>将要执行的方法排入队列以便执行，并指定包含该方法所用数据的对象。</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8001056" cy="1200329"/>
          </a:xfrm>
          <a:prstGeom prst="rect">
            <a:avLst/>
          </a:prstGeom>
          <a:noFill/>
        </p:spPr>
        <p:txBody>
          <a:bodyPr wrap="square" rtlCol="0">
            <a:spAutoFit/>
          </a:bodyPr>
          <a:lstStyle/>
          <a:p>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14.6</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现要计算</a:t>
            </a:r>
            <a:r>
              <a:rPr lang="en-US" i="1" dirty="0" smtClean="0">
                <a:ea typeface="楷体" pitchFamily="49" charset="-122"/>
                <a:cs typeface="Times New Roman" pitchFamily="18" charset="0"/>
              </a:rPr>
              <a:t>f</a:t>
            </a:r>
            <a:r>
              <a:rPr lang="en-US" dirty="0" smtClean="0">
                <a:ea typeface="楷体" pitchFamily="49" charset="-122"/>
                <a:cs typeface="Times New Roman" pitchFamily="18" charset="0"/>
              </a:rPr>
              <a:t>(x)=</a:t>
            </a:r>
            <a:r>
              <a:rPr lang="en-US" dirty="0" err="1" smtClean="0">
                <a:ea typeface="楷体" pitchFamily="49" charset="-122"/>
                <a:cs typeface="Times New Roman" pitchFamily="18" charset="0"/>
              </a:rPr>
              <a:t>x</a:t>
            </a:r>
            <a:r>
              <a:rPr lang="en-US" baseline="30000" dirty="0" err="1" smtClean="0">
                <a:ea typeface="楷体" pitchFamily="49" charset="-122"/>
                <a:cs typeface="Times New Roman" pitchFamily="18" charset="0"/>
              </a:rPr>
              <a:t>2</a:t>
            </a:r>
            <a:r>
              <a:rPr 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的值，将计算</a:t>
            </a:r>
            <a:r>
              <a:rPr lang="en-US" dirty="0" err="1" smtClean="0">
                <a:ea typeface="楷体" pitchFamily="49" charset="-122"/>
                <a:cs typeface="Times New Roman" pitchFamily="18" charset="0"/>
              </a:rPr>
              <a:t>x</a:t>
            </a:r>
            <a:r>
              <a:rPr lang="en-US" baseline="30000" dirty="0" err="1" smtClean="0">
                <a:ea typeface="楷体" pitchFamily="49" charset="-122"/>
                <a:cs typeface="Times New Roman" pitchFamily="18" charset="0"/>
              </a:rPr>
              <a:t>2</a:t>
            </a:r>
            <a:r>
              <a:rPr lang="zh-CN" altLang="en-US" dirty="0" smtClean="0">
                <a:ea typeface="楷体" pitchFamily="49" charset="-122"/>
                <a:cs typeface="Times New Roman" pitchFamily="18" charset="0"/>
              </a:rPr>
              <a:t>值和       值分别作为两个线程放到线程池中。设计一个控制台应用程序项目完成该任务。</a:t>
            </a:r>
            <a:endParaRPr lang="zh-CN" altLang="en-US" dirty="0">
              <a:ea typeface="楷体" pitchFamily="49" charset="-122"/>
              <a:cs typeface="Times New Roman" pitchFamily="18" charset="0"/>
            </a:endParaRPr>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29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0" y="357166"/>
            <a:ext cx="357190" cy="468812"/>
          </a:xfrm>
          <a:prstGeom prst="rect">
            <a:avLst/>
          </a:prstGeom>
          <a:noFill/>
        </p:spPr>
      </p:pic>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858148" y="357166"/>
            <a:ext cx="357190" cy="468812"/>
          </a:xfrm>
          <a:prstGeom prst="rect">
            <a:avLst/>
          </a:prstGeom>
          <a:noFill/>
        </p:spPr>
      </p:pic>
      <p:sp>
        <p:nvSpPr>
          <p:cNvPr id="6" name="TextBox 5"/>
          <p:cNvSpPr txBox="1"/>
          <p:nvPr/>
        </p:nvSpPr>
        <p:spPr>
          <a:xfrm>
            <a:off x="500034" y="1626952"/>
            <a:ext cx="8358246" cy="5016758"/>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using System;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System.Threading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namespace </a:t>
            </a:r>
            <a:r>
              <a:rPr lang="en-US" sz="2000" dirty="0" err="1" smtClean="0">
                <a:solidFill>
                  <a:srgbClr val="336600"/>
                </a:solidFill>
                <a:ea typeface="楷体" pitchFamily="49" charset="-122"/>
                <a:cs typeface="Times New Roman" pitchFamily="18" charset="0"/>
              </a:rPr>
              <a:t>proj14_5</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class Program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static double </a:t>
            </a:r>
            <a:r>
              <a:rPr lang="en-US" sz="2000" dirty="0" err="1" smtClean="0">
                <a:solidFill>
                  <a:srgbClr val="336600"/>
                </a:solidFill>
                <a:ea typeface="楷体" pitchFamily="49" charset="-122"/>
                <a:cs typeface="Times New Roman" pitchFamily="18" charset="0"/>
              </a:rPr>
              <a:t>number1</a:t>
            </a:r>
            <a:r>
              <a:rPr lang="en-US" sz="2000" dirty="0" smtClean="0">
                <a:solidFill>
                  <a:srgbClr val="336600"/>
                </a:solidFill>
                <a:ea typeface="楷体" pitchFamily="49" charset="-122"/>
                <a:cs typeface="Times New Roman" pitchFamily="18" charset="0"/>
              </a:rPr>
              <a:t> = -1; //</a:t>
            </a:r>
            <a:r>
              <a:rPr lang="zh-CN" altLang="en-US" sz="2000" dirty="0" smtClean="0">
                <a:solidFill>
                  <a:srgbClr val="336600"/>
                </a:solidFill>
                <a:ea typeface="楷体" pitchFamily="49" charset="-122"/>
                <a:cs typeface="Times New Roman" pitchFamily="18" charset="0"/>
              </a:rPr>
              <a:t>存放要计算的数值的字段</a:t>
            </a:r>
          </a:p>
          <a:p>
            <a:r>
              <a:rPr lang="en-US" sz="2000" dirty="0" smtClean="0">
                <a:solidFill>
                  <a:srgbClr val="336600"/>
                </a:solidFill>
                <a:ea typeface="楷体" pitchFamily="49" charset="-122"/>
                <a:cs typeface="Times New Roman" pitchFamily="18" charset="0"/>
              </a:rPr>
              <a:t>        	static double </a:t>
            </a:r>
            <a:r>
              <a:rPr lang="en-US" sz="2000" dirty="0" err="1" smtClean="0">
                <a:solidFill>
                  <a:srgbClr val="336600"/>
                </a:solidFill>
                <a:ea typeface="楷体" pitchFamily="49" charset="-122"/>
                <a:cs typeface="Times New Roman" pitchFamily="18" charset="0"/>
              </a:rPr>
              <a:t>number2</a:t>
            </a:r>
            <a:r>
              <a:rPr lang="en-US" sz="2000" dirty="0" smtClean="0">
                <a:solidFill>
                  <a:srgbClr val="336600"/>
                </a:solidFill>
                <a:ea typeface="楷体" pitchFamily="49" charset="-122"/>
                <a:cs typeface="Times New Roman" pitchFamily="18" charset="0"/>
              </a:rPr>
              <a:t> = -1;</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public static void Main()</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 </a:t>
            </a:r>
            <a:r>
              <a:rPr lang="zh-CN" altLang="en-US" sz="2000" dirty="0" smtClean="0">
                <a:solidFill>
                  <a:srgbClr val="336600"/>
                </a:solidFill>
                <a:ea typeface="楷体" pitchFamily="49" charset="-122"/>
                <a:cs typeface="Times New Roman" pitchFamily="18" charset="0"/>
              </a:rPr>
              <a:t>获取线程池的最大线程数和维护的最小空闲线程数</a:t>
            </a: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int</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maxThreadNum</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portThreadNum</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int</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minThreadNum</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CC00CC"/>
                </a:solidFill>
                <a:ea typeface="楷体" pitchFamily="49" charset="-122"/>
                <a:cs typeface="Times New Roman" pitchFamily="18" charset="0"/>
              </a:rPr>
              <a:t>ThreadPool.GetMaxThreads</a:t>
            </a:r>
            <a:r>
              <a:rPr lang="en-US" sz="2000" dirty="0" smtClean="0">
                <a:solidFill>
                  <a:srgbClr val="CC00CC"/>
                </a:solidFill>
                <a:ea typeface="楷体" pitchFamily="49" charset="-122"/>
                <a:cs typeface="Times New Roman" pitchFamily="18" charset="0"/>
              </a:rPr>
              <a:t>(out </a:t>
            </a:r>
            <a:r>
              <a:rPr lang="en-US" sz="2000" dirty="0" err="1" smtClean="0">
                <a:solidFill>
                  <a:srgbClr val="CC00CC"/>
                </a:solidFill>
                <a:ea typeface="楷体" pitchFamily="49" charset="-122"/>
                <a:cs typeface="Times New Roman" pitchFamily="18" charset="0"/>
              </a:rPr>
              <a:t>maxThreadNum</a:t>
            </a:r>
            <a:r>
              <a:rPr lang="en-US" sz="2000" dirty="0" smtClean="0">
                <a:solidFill>
                  <a:srgbClr val="CC00CC"/>
                </a:solidFill>
                <a:ea typeface="楷体" pitchFamily="49" charset="-122"/>
                <a:cs typeface="Times New Roman" pitchFamily="18" charset="0"/>
              </a:rPr>
              <a:t>, out </a:t>
            </a:r>
            <a:r>
              <a:rPr lang="en-US" sz="2000" dirty="0" err="1" smtClean="0">
                <a:solidFill>
                  <a:srgbClr val="CC00CC"/>
                </a:solidFill>
                <a:ea typeface="楷体" pitchFamily="49" charset="-122"/>
                <a:cs typeface="Times New Roman" pitchFamily="18" charset="0"/>
              </a:rPr>
              <a:t>portThreadNum</a:t>
            </a:r>
            <a:r>
              <a:rPr lang="en-US" sz="2000" dirty="0" smtClean="0">
                <a:solidFill>
                  <a:srgbClr val="CC00CC"/>
                </a:solidFill>
                <a:ea typeface="楷体" pitchFamily="49" charset="-122"/>
                <a:cs typeface="Times New Roman" pitchFamily="18" charset="0"/>
              </a:rPr>
              <a:t>);</a:t>
            </a:r>
            <a:endParaRPr lang="zh-CN" altLang="en-US" sz="2000" dirty="0" smtClean="0">
              <a:solidFill>
                <a:srgbClr val="CC00CC"/>
              </a:solidFill>
              <a:ea typeface="楷体" pitchFamily="49" charset="-122"/>
              <a:cs typeface="Times New Roman" pitchFamily="18" charset="0"/>
            </a:endParaRPr>
          </a:p>
          <a:p>
            <a:r>
              <a:rPr lang="en-US" sz="2000" dirty="0" smtClean="0">
                <a:solidFill>
                  <a:srgbClr val="CC00CC"/>
                </a:solidFill>
                <a:ea typeface="楷体" pitchFamily="49" charset="-122"/>
                <a:cs typeface="Times New Roman" pitchFamily="18" charset="0"/>
              </a:rPr>
              <a:t>            	     </a:t>
            </a:r>
            <a:r>
              <a:rPr lang="en-US" sz="2000" dirty="0" err="1" smtClean="0">
                <a:solidFill>
                  <a:srgbClr val="CC00CC"/>
                </a:solidFill>
                <a:ea typeface="楷体" pitchFamily="49" charset="-122"/>
                <a:cs typeface="Times New Roman" pitchFamily="18" charset="0"/>
              </a:rPr>
              <a:t>ThreadPool.GetMinThreads</a:t>
            </a:r>
            <a:r>
              <a:rPr lang="en-US" sz="2000" dirty="0" smtClean="0">
                <a:solidFill>
                  <a:srgbClr val="CC00CC"/>
                </a:solidFill>
                <a:ea typeface="楷体" pitchFamily="49" charset="-122"/>
                <a:cs typeface="Times New Roman" pitchFamily="18" charset="0"/>
              </a:rPr>
              <a:t>(out </a:t>
            </a:r>
            <a:r>
              <a:rPr lang="en-US" sz="2000" dirty="0" err="1" smtClean="0">
                <a:solidFill>
                  <a:srgbClr val="CC00CC"/>
                </a:solidFill>
                <a:ea typeface="楷体" pitchFamily="49" charset="-122"/>
                <a:cs typeface="Times New Roman" pitchFamily="18" charset="0"/>
              </a:rPr>
              <a:t>minThreadNum</a:t>
            </a:r>
            <a:r>
              <a:rPr lang="en-US" sz="2000" dirty="0" smtClean="0">
                <a:solidFill>
                  <a:srgbClr val="CC00CC"/>
                </a:solidFill>
                <a:ea typeface="楷体" pitchFamily="49" charset="-122"/>
                <a:cs typeface="Times New Roman" pitchFamily="18" charset="0"/>
              </a:rPr>
              <a:t>, out </a:t>
            </a:r>
            <a:r>
              <a:rPr lang="en-US" sz="2000" dirty="0" err="1" smtClean="0">
                <a:solidFill>
                  <a:srgbClr val="CC00CC"/>
                </a:solidFill>
                <a:ea typeface="楷体" pitchFamily="49" charset="-122"/>
                <a:cs typeface="Times New Roman" pitchFamily="18" charset="0"/>
              </a:rPr>
              <a:t>portThreadNum</a:t>
            </a:r>
            <a:r>
              <a:rPr lang="en-US" sz="2000" dirty="0" smtClean="0">
                <a:solidFill>
                  <a:srgbClr val="CC00CC"/>
                </a:solidFill>
                <a:ea typeface="楷体" pitchFamily="49" charset="-122"/>
                <a:cs typeface="Times New Roman" pitchFamily="18" charset="0"/>
              </a:rPr>
              <a:t>);</a:t>
            </a:r>
            <a:endParaRPr lang="zh-CN" altLang="en-US" sz="2000" dirty="0" smtClean="0">
              <a:solidFill>
                <a:srgbClr val="CC00CC"/>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最大线程数：</a:t>
            </a:r>
            <a:r>
              <a:rPr lang="en-US" sz="2000" dirty="0" smtClean="0">
                <a:solidFill>
                  <a:srgbClr val="336600"/>
                </a:solidFill>
                <a:ea typeface="楷体" pitchFamily="49" charset="-122"/>
                <a:cs typeface="Times New Roman" pitchFamily="18" charset="0"/>
              </a:rPr>
              <a:t>{0}", </a:t>
            </a:r>
            <a:r>
              <a:rPr lang="en-US" sz="2000" dirty="0" err="1" smtClean="0">
                <a:solidFill>
                  <a:srgbClr val="336600"/>
                </a:solidFill>
                <a:ea typeface="楷体" pitchFamily="49" charset="-122"/>
                <a:cs typeface="Times New Roman" pitchFamily="18" charset="0"/>
              </a:rPr>
              <a:t>maxThreadNum</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最小线程数：</a:t>
            </a:r>
            <a:r>
              <a:rPr lang="en-US" sz="2000" dirty="0" smtClean="0">
                <a:solidFill>
                  <a:srgbClr val="336600"/>
                </a:solidFill>
                <a:ea typeface="楷体" pitchFamily="49" charset="-122"/>
                <a:cs typeface="Times New Roman" pitchFamily="18" charset="0"/>
              </a:rPr>
              <a:t>{0}", </a:t>
            </a:r>
            <a:r>
              <a:rPr lang="en-US" sz="2000" dirty="0" err="1" smtClean="0">
                <a:solidFill>
                  <a:srgbClr val="336600"/>
                </a:solidFill>
                <a:ea typeface="楷体" pitchFamily="49" charset="-122"/>
                <a:cs typeface="Times New Roman" pitchFamily="18" charset="0"/>
              </a:rPr>
              <a:t>minThreadNum</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501122" cy="5324535"/>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int</a:t>
            </a:r>
            <a:r>
              <a:rPr lang="en-US" sz="2000" dirty="0" smtClean="0">
                <a:solidFill>
                  <a:srgbClr val="336600"/>
                </a:solidFill>
                <a:ea typeface="楷体" pitchFamily="49" charset="-122"/>
                <a:cs typeface="Times New Roman" pitchFamily="18" charset="0"/>
              </a:rPr>
              <a:t> x = 64;      //</a:t>
            </a:r>
            <a:r>
              <a:rPr lang="zh-CN" altLang="en-US" sz="2000" dirty="0" smtClean="0">
                <a:solidFill>
                  <a:srgbClr val="336600"/>
                </a:solidFill>
                <a:ea typeface="楷体" pitchFamily="49" charset="-122"/>
                <a:cs typeface="Times New Roman" pitchFamily="18" charset="0"/>
              </a:rPr>
              <a:t>函数变量值</a:t>
            </a: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启动第一个任务：计算</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的</a:t>
            </a:r>
            <a:r>
              <a:rPr lang="en-US" sz="2000" dirty="0" smtClean="0">
                <a:solidFill>
                  <a:srgbClr val="336600"/>
                </a:solidFill>
                <a:ea typeface="楷体" pitchFamily="49" charset="-122"/>
                <a:cs typeface="Times New Roman" pitchFamily="18" charset="0"/>
              </a:rPr>
              <a:t>2</a:t>
            </a:r>
            <a:r>
              <a:rPr lang="zh-CN" altLang="en-US" sz="2000" dirty="0" smtClean="0">
                <a:solidFill>
                  <a:srgbClr val="336600"/>
                </a:solidFill>
                <a:ea typeface="楷体" pitchFamily="49" charset="-122"/>
                <a:cs typeface="Times New Roman" pitchFamily="18" charset="0"/>
              </a:rPr>
              <a:t>次方</a:t>
            </a:r>
            <a:r>
              <a:rPr lang="en-US" sz="2000" dirty="0" smtClean="0">
                <a:solidFill>
                  <a:srgbClr val="336600"/>
                </a:solidFill>
                <a:ea typeface="楷体" pitchFamily="49" charset="-122"/>
                <a:cs typeface="Times New Roman" pitchFamily="18" charset="0"/>
              </a:rPr>
              <a:t>", x);</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CC00FF"/>
                </a:solidFill>
                <a:ea typeface="楷体" pitchFamily="49" charset="-122"/>
                <a:cs typeface="Times New Roman" pitchFamily="18" charset="0"/>
              </a:rPr>
              <a:t>ThreadPool.QueueUserWorkItem</a:t>
            </a:r>
            <a:r>
              <a:rPr lang="en-US" sz="2000" dirty="0" smtClean="0">
                <a:solidFill>
                  <a:srgbClr val="CC00FF"/>
                </a:solidFill>
                <a:ea typeface="楷体" pitchFamily="49" charset="-122"/>
                <a:cs typeface="Times New Roman" pitchFamily="18" charset="0"/>
              </a:rPr>
              <a:t>(new </a:t>
            </a:r>
            <a:r>
              <a:rPr lang="en-US" sz="2000" dirty="0" err="1" smtClean="0">
                <a:solidFill>
                  <a:srgbClr val="CC00FF"/>
                </a:solidFill>
                <a:ea typeface="楷体" pitchFamily="49" charset="-122"/>
                <a:cs typeface="Times New Roman" pitchFamily="18" charset="0"/>
              </a:rPr>
              <a:t>WaitCallback</a:t>
            </a:r>
            <a:r>
              <a:rPr lang="en-US" sz="2000" dirty="0" smtClean="0">
                <a:solidFill>
                  <a:srgbClr val="CC00FF"/>
                </a:solidFill>
                <a:ea typeface="楷体" pitchFamily="49" charset="-122"/>
                <a:cs typeface="Times New Roman" pitchFamily="18" charset="0"/>
              </a:rPr>
              <a:t>(</a:t>
            </a:r>
            <a:r>
              <a:rPr lang="en-US" sz="2000" dirty="0" err="1" smtClean="0">
                <a:solidFill>
                  <a:srgbClr val="CC00FF"/>
                </a:solidFill>
                <a:ea typeface="楷体" pitchFamily="49" charset="-122"/>
                <a:cs typeface="Times New Roman" pitchFamily="18" charset="0"/>
              </a:rPr>
              <a:t>TaskProc1</a:t>
            </a:r>
            <a:r>
              <a:rPr lang="en-US" sz="2000" dirty="0" smtClean="0">
                <a:solidFill>
                  <a:srgbClr val="CC00FF"/>
                </a:solidFill>
                <a:ea typeface="楷体" pitchFamily="49" charset="-122"/>
                <a:cs typeface="Times New Roman" pitchFamily="18" charset="0"/>
              </a:rPr>
              <a:t>), x);</a:t>
            </a:r>
            <a:endParaRPr lang="zh-CN" altLang="en-US" sz="2000" dirty="0" smtClean="0">
              <a:solidFill>
                <a:srgbClr val="CC00FF"/>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启动第二个任务：计算</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的</a:t>
            </a:r>
            <a:r>
              <a:rPr lang="en-US" sz="2000" dirty="0" smtClean="0">
                <a:solidFill>
                  <a:srgbClr val="336600"/>
                </a:solidFill>
                <a:ea typeface="楷体" pitchFamily="49" charset="-122"/>
                <a:cs typeface="Times New Roman" pitchFamily="18" charset="0"/>
              </a:rPr>
              <a:t>2</a:t>
            </a:r>
            <a:r>
              <a:rPr lang="zh-CN" altLang="en-US" sz="2000" dirty="0" smtClean="0">
                <a:solidFill>
                  <a:srgbClr val="336600"/>
                </a:solidFill>
                <a:ea typeface="楷体" pitchFamily="49" charset="-122"/>
                <a:cs typeface="Times New Roman" pitchFamily="18" charset="0"/>
              </a:rPr>
              <a:t>次方根</a:t>
            </a:r>
            <a:r>
              <a:rPr lang="en-US" sz="2000" dirty="0" smtClean="0">
                <a:solidFill>
                  <a:srgbClr val="336600"/>
                </a:solidFill>
                <a:ea typeface="楷体" pitchFamily="49" charset="-122"/>
                <a:cs typeface="Times New Roman" pitchFamily="18" charset="0"/>
              </a:rPr>
              <a:t>", x);</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CC00FF"/>
                </a:solidFill>
                <a:ea typeface="楷体" pitchFamily="49" charset="-122"/>
                <a:cs typeface="Times New Roman" pitchFamily="18" charset="0"/>
              </a:rPr>
              <a:t>         </a:t>
            </a:r>
            <a:r>
              <a:rPr lang="en-US" sz="2000" dirty="0" err="1" smtClean="0">
                <a:solidFill>
                  <a:srgbClr val="CC00FF"/>
                </a:solidFill>
                <a:ea typeface="楷体" pitchFamily="49" charset="-122"/>
                <a:cs typeface="Times New Roman" pitchFamily="18" charset="0"/>
              </a:rPr>
              <a:t>ThreadPool.QueueUserWorkItem</a:t>
            </a:r>
            <a:r>
              <a:rPr lang="en-US" sz="2000" dirty="0" smtClean="0">
                <a:solidFill>
                  <a:srgbClr val="CC00FF"/>
                </a:solidFill>
                <a:ea typeface="楷体" pitchFamily="49" charset="-122"/>
                <a:cs typeface="Times New Roman" pitchFamily="18" charset="0"/>
              </a:rPr>
              <a:t>(new </a:t>
            </a:r>
            <a:r>
              <a:rPr lang="en-US" sz="2000" dirty="0" err="1" smtClean="0">
                <a:solidFill>
                  <a:srgbClr val="CC00FF"/>
                </a:solidFill>
                <a:ea typeface="楷体" pitchFamily="49" charset="-122"/>
                <a:cs typeface="Times New Roman" pitchFamily="18" charset="0"/>
              </a:rPr>
              <a:t>WaitCallback</a:t>
            </a:r>
            <a:r>
              <a:rPr lang="en-US" sz="2000" dirty="0" smtClean="0">
                <a:solidFill>
                  <a:srgbClr val="CC00FF"/>
                </a:solidFill>
                <a:ea typeface="楷体" pitchFamily="49" charset="-122"/>
                <a:cs typeface="Times New Roman" pitchFamily="18" charset="0"/>
              </a:rPr>
              <a:t>(</a:t>
            </a:r>
            <a:r>
              <a:rPr lang="en-US" sz="2000" dirty="0" err="1" smtClean="0">
                <a:solidFill>
                  <a:srgbClr val="CC00FF"/>
                </a:solidFill>
                <a:ea typeface="楷体" pitchFamily="49" charset="-122"/>
                <a:cs typeface="Times New Roman" pitchFamily="18" charset="0"/>
              </a:rPr>
              <a:t>TaskProc2</a:t>
            </a:r>
            <a:r>
              <a:rPr lang="en-US" sz="2000" dirty="0" smtClean="0">
                <a:solidFill>
                  <a:srgbClr val="CC00FF"/>
                </a:solidFill>
                <a:ea typeface="楷体" pitchFamily="49" charset="-122"/>
                <a:cs typeface="Times New Roman" pitchFamily="18" charset="0"/>
              </a:rPr>
              <a:t>), x);</a:t>
            </a:r>
            <a:endParaRPr lang="zh-CN" altLang="en-US" sz="2000" dirty="0" smtClean="0">
              <a:solidFill>
                <a:srgbClr val="CC00FF"/>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Thread.Sleep</a:t>
            </a:r>
            <a:r>
              <a:rPr lang="en-US" sz="2000" dirty="0" smtClean="0">
                <a:solidFill>
                  <a:srgbClr val="336600"/>
                </a:solidFill>
                <a:ea typeface="楷体" pitchFamily="49" charset="-122"/>
                <a:cs typeface="Times New Roman" pitchFamily="18" charset="0"/>
              </a:rPr>
              <a:t>(1000);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while (</a:t>
            </a:r>
            <a:r>
              <a:rPr lang="en-US" sz="2000" dirty="0" err="1" smtClean="0">
                <a:solidFill>
                  <a:srgbClr val="336600"/>
                </a:solidFill>
                <a:ea typeface="楷体" pitchFamily="49" charset="-122"/>
                <a:cs typeface="Times New Roman" pitchFamily="18" charset="0"/>
              </a:rPr>
              <a:t>number1</a:t>
            </a:r>
            <a:r>
              <a:rPr lang="en-US" sz="2000" dirty="0" smtClean="0">
                <a:solidFill>
                  <a:srgbClr val="336600"/>
                </a:solidFill>
                <a:ea typeface="楷体" pitchFamily="49" charset="-122"/>
                <a:cs typeface="Times New Roman" pitchFamily="18" charset="0"/>
              </a:rPr>
              <a:t> == -1 || </a:t>
            </a:r>
            <a:r>
              <a:rPr lang="en-US" sz="2000" dirty="0" err="1" smtClean="0">
                <a:solidFill>
                  <a:srgbClr val="336600"/>
                </a:solidFill>
                <a:ea typeface="楷体" pitchFamily="49" charset="-122"/>
                <a:cs typeface="Times New Roman" pitchFamily="18" charset="0"/>
              </a:rPr>
              <a:t>number2</a:t>
            </a:r>
            <a:r>
              <a:rPr lang="en-US" sz="2000" dirty="0" smtClean="0">
                <a:solidFill>
                  <a:srgbClr val="336600"/>
                </a:solidFill>
                <a:ea typeface="楷体" pitchFamily="49" charset="-122"/>
                <a:cs typeface="Times New Roman" pitchFamily="18" charset="0"/>
              </a:rPr>
              <a:t> == -1) ;  //</a:t>
            </a:r>
            <a:r>
              <a:rPr lang="zh-CN" altLang="en-US" sz="2000" dirty="0" smtClean="0">
                <a:solidFill>
                  <a:srgbClr val="336600"/>
                </a:solidFill>
                <a:ea typeface="楷体" pitchFamily="49" charset="-122"/>
                <a:cs typeface="Times New Roman" pitchFamily="18" charset="0"/>
              </a:rPr>
              <a:t>等待直到两个数值都完成计算</a:t>
            </a: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("f({0}) = {1}", x, </a:t>
            </a:r>
            <a:r>
              <a:rPr lang="en-US" sz="2000" dirty="0" err="1" smtClean="0">
                <a:solidFill>
                  <a:srgbClr val="336600"/>
                </a:solidFill>
                <a:ea typeface="楷体" pitchFamily="49" charset="-122"/>
                <a:cs typeface="Times New Roman" pitchFamily="18" charset="0"/>
              </a:rPr>
              <a:t>number1+number2</a:t>
            </a:r>
            <a:r>
              <a:rPr lang="en-US" sz="2000" dirty="0" smtClean="0">
                <a:solidFill>
                  <a:srgbClr val="336600"/>
                </a:solidFill>
                <a:ea typeface="楷体" pitchFamily="49" charset="-122"/>
                <a:cs typeface="Times New Roman" pitchFamily="18" charset="0"/>
              </a:rPr>
              <a:t>);  //</a:t>
            </a:r>
            <a:r>
              <a:rPr lang="zh-CN" altLang="en-US" sz="2000" dirty="0" smtClean="0">
                <a:solidFill>
                  <a:srgbClr val="336600"/>
                </a:solidFill>
                <a:ea typeface="楷体" pitchFamily="49" charset="-122"/>
                <a:cs typeface="Times New Roman" pitchFamily="18" charset="0"/>
              </a:rPr>
              <a:t>输出计算结果</a:t>
            </a: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FF0000"/>
                </a:solidFill>
                <a:ea typeface="楷体" pitchFamily="49" charset="-122"/>
                <a:cs typeface="Times New Roman" pitchFamily="18" charset="0"/>
              </a:rPr>
              <a:t>static void </a:t>
            </a:r>
            <a:r>
              <a:rPr lang="en-US" sz="2000" dirty="0" err="1" smtClean="0">
                <a:solidFill>
                  <a:srgbClr val="FF0000"/>
                </a:solidFill>
                <a:ea typeface="楷体" pitchFamily="49" charset="-122"/>
                <a:cs typeface="Times New Roman" pitchFamily="18" charset="0"/>
              </a:rPr>
              <a:t>TaskProc1</a:t>
            </a:r>
            <a:r>
              <a:rPr lang="en-US" sz="2000" dirty="0" smtClean="0">
                <a:solidFill>
                  <a:srgbClr val="FF0000"/>
                </a:solidFill>
                <a:ea typeface="楷体" pitchFamily="49" charset="-122"/>
                <a:cs typeface="Times New Roman" pitchFamily="18" charset="0"/>
              </a:rPr>
              <a:t>(object o)     //</a:t>
            </a:r>
            <a:r>
              <a:rPr lang="zh-CN" altLang="en-US" sz="2000" dirty="0" smtClean="0">
                <a:solidFill>
                  <a:srgbClr val="FF0000"/>
                </a:solidFill>
                <a:ea typeface="楷体" pitchFamily="49" charset="-122"/>
                <a:cs typeface="Times New Roman" pitchFamily="18" charset="0"/>
              </a:rPr>
              <a:t>计算</a:t>
            </a:r>
            <a:r>
              <a:rPr lang="en-US" sz="2000" dirty="0" smtClean="0">
                <a:solidFill>
                  <a:srgbClr val="FF0000"/>
                </a:solidFill>
                <a:ea typeface="楷体" pitchFamily="49" charset="-122"/>
                <a:cs typeface="Times New Roman" pitchFamily="18" charset="0"/>
              </a:rPr>
              <a:t>x</a:t>
            </a:r>
            <a:r>
              <a:rPr lang="zh-CN" altLang="en-US" sz="2000" dirty="0" smtClean="0">
                <a:solidFill>
                  <a:srgbClr val="FF0000"/>
                </a:solidFill>
                <a:ea typeface="楷体" pitchFamily="49" charset="-122"/>
                <a:cs typeface="Times New Roman" pitchFamily="18" charset="0"/>
              </a:rPr>
              <a:t>的</a:t>
            </a:r>
            <a:r>
              <a:rPr lang="en-US" sz="2000" dirty="0" smtClean="0">
                <a:solidFill>
                  <a:srgbClr val="FF0000"/>
                </a:solidFill>
                <a:ea typeface="楷体" pitchFamily="49" charset="-122"/>
                <a:cs typeface="Times New Roman" pitchFamily="18" charset="0"/>
              </a:rPr>
              <a:t>2</a:t>
            </a:r>
            <a:r>
              <a:rPr lang="zh-CN" altLang="en-US" sz="2000" dirty="0" smtClean="0">
                <a:solidFill>
                  <a:srgbClr val="FF0000"/>
                </a:solidFill>
                <a:ea typeface="楷体" pitchFamily="49" charset="-122"/>
                <a:cs typeface="Times New Roman" pitchFamily="18" charset="0"/>
              </a:rPr>
              <a:t>次方</a:t>
            </a: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number1</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Math.Pow</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Convert.ToDouble</a:t>
            </a:r>
            <a:r>
              <a:rPr lang="en-US" sz="2000" dirty="0" smtClean="0">
                <a:solidFill>
                  <a:srgbClr val="336600"/>
                </a:solidFill>
                <a:ea typeface="楷体" pitchFamily="49" charset="-122"/>
                <a:cs typeface="Times New Roman" pitchFamily="18" charset="0"/>
              </a:rPr>
              <a:t>(o),2);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FF0000"/>
                </a:solidFill>
                <a:ea typeface="楷体" pitchFamily="49" charset="-122"/>
                <a:cs typeface="Times New Roman" pitchFamily="18" charset="0"/>
              </a:rPr>
              <a:t>        </a:t>
            </a:r>
            <a:r>
              <a:rPr lang="en-US" sz="2000" dirty="0" smtClean="0">
                <a:solidFill>
                  <a:srgbClr val="FF0000"/>
                </a:solidFill>
                <a:ea typeface="楷体" pitchFamily="49" charset="-122"/>
                <a:cs typeface="Times New Roman" pitchFamily="18" charset="0"/>
              </a:rPr>
              <a:t>static </a:t>
            </a:r>
            <a:r>
              <a:rPr lang="en-US" sz="2000" dirty="0" smtClean="0">
                <a:solidFill>
                  <a:srgbClr val="FF0000"/>
                </a:solidFill>
                <a:ea typeface="楷体" pitchFamily="49" charset="-122"/>
                <a:cs typeface="Times New Roman" pitchFamily="18" charset="0"/>
              </a:rPr>
              <a:t>void </a:t>
            </a:r>
            <a:r>
              <a:rPr lang="en-US" sz="2000" dirty="0" err="1" smtClean="0">
                <a:solidFill>
                  <a:srgbClr val="FF0000"/>
                </a:solidFill>
                <a:ea typeface="楷体" pitchFamily="49" charset="-122"/>
                <a:cs typeface="Times New Roman" pitchFamily="18" charset="0"/>
              </a:rPr>
              <a:t>TaskProc2</a:t>
            </a:r>
            <a:r>
              <a:rPr lang="en-US" sz="2000" dirty="0" smtClean="0">
                <a:solidFill>
                  <a:srgbClr val="FF0000"/>
                </a:solidFill>
                <a:ea typeface="楷体" pitchFamily="49" charset="-122"/>
                <a:cs typeface="Times New Roman" pitchFamily="18" charset="0"/>
              </a:rPr>
              <a:t>(object o)     //</a:t>
            </a:r>
            <a:r>
              <a:rPr lang="zh-CN" altLang="en-US" sz="2000" dirty="0" smtClean="0">
                <a:solidFill>
                  <a:srgbClr val="FF0000"/>
                </a:solidFill>
                <a:ea typeface="楷体" pitchFamily="49" charset="-122"/>
                <a:cs typeface="Times New Roman" pitchFamily="18" charset="0"/>
              </a:rPr>
              <a:t>计算</a:t>
            </a:r>
            <a:r>
              <a:rPr lang="en-US" sz="2000" dirty="0" smtClean="0">
                <a:solidFill>
                  <a:srgbClr val="FF0000"/>
                </a:solidFill>
                <a:ea typeface="楷体" pitchFamily="49" charset="-122"/>
                <a:cs typeface="Times New Roman" pitchFamily="18" charset="0"/>
              </a:rPr>
              <a:t>x</a:t>
            </a:r>
            <a:r>
              <a:rPr lang="zh-CN" altLang="en-US" sz="2000" dirty="0" smtClean="0">
                <a:solidFill>
                  <a:srgbClr val="FF0000"/>
                </a:solidFill>
                <a:ea typeface="楷体" pitchFamily="49" charset="-122"/>
                <a:cs typeface="Times New Roman" pitchFamily="18" charset="0"/>
              </a:rPr>
              <a:t>的</a:t>
            </a:r>
            <a:r>
              <a:rPr lang="en-US" sz="2000" dirty="0" smtClean="0">
                <a:solidFill>
                  <a:srgbClr val="FF0000"/>
                </a:solidFill>
                <a:ea typeface="楷体" pitchFamily="49" charset="-122"/>
                <a:cs typeface="Times New Roman" pitchFamily="18" charset="0"/>
              </a:rPr>
              <a:t>2</a:t>
            </a:r>
            <a:r>
              <a:rPr lang="zh-CN" altLang="en-US" sz="2000" dirty="0" smtClean="0">
                <a:solidFill>
                  <a:srgbClr val="FF0000"/>
                </a:solidFill>
                <a:ea typeface="楷体" pitchFamily="49" charset="-122"/>
                <a:cs typeface="Times New Roman" pitchFamily="18" charset="0"/>
              </a:rPr>
              <a:t>次方根</a:t>
            </a:r>
          </a:p>
          <a:p>
            <a:r>
              <a:rPr lang="en-US" sz="2000" dirty="0" smtClean="0">
                <a:solidFill>
                  <a:srgbClr val="336600"/>
                </a:solidFill>
                <a:ea typeface="楷体" pitchFamily="49" charset="-122"/>
                <a:cs typeface="Times New Roman" pitchFamily="18" charset="0"/>
              </a:rPr>
              <a:t>        </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number2</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Math.Pow</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Convert.ToDouble</a:t>
            </a:r>
            <a:r>
              <a:rPr lang="en-US" sz="2000" dirty="0" smtClean="0">
                <a:solidFill>
                  <a:srgbClr val="336600"/>
                </a:solidFill>
                <a:ea typeface="楷体" pitchFamily="49" charset="-122"/>
                <a:cs typeface="Times New Roman" pitchFamily="18" charset="0"/>
              </a:rPr>
              <a:t>(o),1.0/2.0);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6143668" cy="461665"/>
          </a:xfrm>
          <a:prstGeom prst="rect">
            <a:avLst/>
          </a:prstGeom>
          <a:noFill/>
        </p:spPr>
        <p:txBody>
          <a:bodyPr wrap="square" rtlCol="0">
            <a:spAutoFit/>
          </a:bodyPr>
          <a:lstStyle/>
          <a:p>
            <a:r>
              <a:rPr lang="zh-CN" altLang="en-US" dirty="0" smtClean="0">
                <a:latin typeface="楷体" pitchFamily="49" charset="-122"/>
                <a:ea typeface="楷体" pitchFamily="49" charset="-122"/>
              </a:rPr>
              <a:t>本项目的执行结果</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pic>
        <p:nvPicPr>
          <p:cNvPr id="3" name="图片 2"/>
          <p:cNvPicPr/>
          <p:nvPr/>
        </p:nvPicPr>
        <p:blipFill>
          <a:blip r:embed="rId2"/>
          <a:srcRect/>
          <a:stretch>
            <a:fillRect/>
          </a:stretch>
        </p:blipFill>
        <p:spPr bwMode="auto">
          <a:xfrm>
            <a:off x="1500166" y="1285860"/>
            <a:ext cx="3286148" cy="178595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500042"/>
            <a:ext cx="642942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14.2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异步程序设计</a:t>
            </a:r>
          </a:p>
        </p:txBody>
      </p:sp>
      <p:sp>
        <p:nvSpPr>
          <p:cNvPr id="3" name="TextBox 2"/>
          <p:cNvSpPr txBox="1"/>
          <p:nvPr/>
        </p:nvSpPr>
        <p:spPr>
          <a:xfrm>
            <a:off x="571472" y="1571612"/>
            <a:ext cx="414340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14.2.1 </a:t>
            </a:r>
            <a:r>
              <a:rPr lang="zh-CN" altLang="en-US" sz="2800" dirty="0" smtClean="0">
                <a:solidFill>
                  <a:srgbClr val="FF3300"/>
                </a:solidFill>
                <a:latin typeface="黑体" pitchFamily="49" charset="-122"/>
                <a:ea typeface="黑体" pitchFamily="49" charset="-122"/>
              </a:rPr>
              <a:t>异步的概念</a:t>
            </a:r>
          </a:p>
        </p:txBody>
      </p:sp>
      <p:sp>
        <p:nvSpPr>
          <p:cNvPr id="4" name="TextBox 3"/>
          <p:cNvSpPr txBox="1"/>
          <p:nvPr/>
        </p:nvSpPr>
        <p:spPr>
          <a:xfrm>
            <a:off x="928662" y="2500306"/>
            <a:ext cx="7572428" cy="230832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同步方法调用在程序继续执行之前需要等待同步方法执行完毕返回结果，而异步方法则在被调用之后立即返回以便程序在被调用方法完成其任务的同时执行其他操作。</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40549"/>
            <a:ext cx="8072494" cy="830997"/>
          </a:xfrm>
          <a:prstGeom prst="rect">
            <a:avLst/>
          </a:prstGeom>
          <a:noFill/>
        </p:spPr>
        <p:txBody>
          <a:bodyPr wrap="square" rtlCol="0">
            <a:spAutoFit/>
          </a:bodyPr>
          <a:lstStyle/>
          <a:p>
            <a:r>
              <a:rPr lang="en-US" dirty="0" smtClean="0">
                <a:ea typeface="楷体" pitchFamily="49" charset="-122"/>
                <a:cs typeface="Times New Roman" pitchFamily="18" charset="0"/>
              </a:rPr>
              <a:t>        C#</a:t>
            </a:r>
            <a:r>
              <a:rPr lang="zh-CN" altLang="en-US" dirty="0" smtClean="0">
                <a:ea typeface="楷体" pitchFamily="49" charset="-122"/>
                <a:cs typeface="Times New Roman" pitchFamily="18" charset="0"/>
              </a:rPr>
              <a:t>程序的异步操作由</a:t>
            </a:r>
            <a:r>
              <a:rPr lang="en-US" dirty="0" smtClean="0">
                <a:ea typeface="楷体" pitchFamily="49" charset="-122"/>
                <a:cs typeface="Times New Roman" pitchFamily="18" charset="0"/>
              </a:rPr>
              <a:t>.NET Framework</a:t>
            </a:r>
            <a:r>
              <a:rPr lang="zh-CN" altLang="en-US" dirty="0" smtClean="0">
                <a:ea typeface="楷体" pitchFamily="49" charset="-122"/>
                <a:cs typeface="Times New Roman" pitchFamily="18" charset="0"/>
              </a:rPr>
              <a:t>支持，</a:t>
            </a:r>
            <a:r>
              <a:rPr lang="en-US" dirty="0" smtClean="0">
                <a:ea typeface="楷体" pitchFamily="49" charset="-122"/>
                <a:cs typeface="Times New Roman" pitchFamily="18" charset="0"/>
              </a:rPr>
              <a:t>.NET Framework</a:t>
            </a:r>
            <a:r>
              <a:rPr lang="zh-CN" altLang="en-US" dirty="0" smtClean="0">
                <a:ea typeface="楷体" pitchFamily="49" charset="-122"/>
                <a:cs typeface="Times New Roman" pitchFamily="18" charset="0"/>
              </a:rPr>
              <a:t>提供了执行异步操作的三种模式：</a:t>
            </a:r>
          </a:p>
        </p:txBody>
      </p:sp>
      <p:sp>
        <p:nvSpPr>
          <p:cNvPr id="3" name="TextBox 2"/>
          <p:cNvSpPr txBox="1"/>
          <p:nvPr/>
        </p:nvSpPr>
        <p:spPr>
          <a:xfrm>
            <a:off x="642910" y="1071546"/>
            <a:ext cx="8001056" cy="5170646"/>
          </a:xfrm>
          <a:prstGeom prst="rect">
            <a:avLst/>
          </a:prstGeom>
          <a:noFill/>
        </p:spPr>
        <p:txBody>
          <a:bodyPr wrap="square" rtlCol="0">
            <a:spAutoFit/>
          </a:bodyPr>
          <a:lstStyle/>
          <a:p>
            <a:pPr marL="457200" indent="-457200">
              <a:lnSpc>
                <a:spcPct val="150000"/>
              </a:lnSpc>
              <a:buFont typeface="Wingdings" pitchFamily="2" charset="2"/>
              <a:buChar char="l"/>
            </a:pPr>
            <a:r>
              <a:rPr lang="zh-CN" altLang="en-US" sz="2000" u="sng" dirty="0" smtClean="0">
                <a:solidFill>
                  <a:srgbClr val="FF3300"/>
                </a:solidFill>
                <a:effectLst>
                  <a:outerShdw blurRad="38100" dist="38100" dir="2700000" algn="tl">
                    <a:srgbClr val="000000">
                      <a:alpha val="43137"/>
                    </a:srgbClr>
                  </a:outerShdw>
                </a:effectLst>
                <a:ea typeface="楷体" pitchFamily="49" charset="-122"/>
                <a:cs typeface="Times New Roman" pitchFamily="18" charset="0"/>
              </a:rPr>
              <a:t>基于任务的异步模式</a:t>
            </a:r>
            <a:r>
              <a:rPr lang="zh-CN" altLang="en-US" sz="2000" dirty="0" smtClean="0">
                <a:ea typeface="楷体" pitchFamily="49" charset="-122"/>
                <a:cs typeface="Times New Roman" pitchFamily="18" charset="0"/>
              </a:rPr>
              <a:t>（</a:t>
            </a:r>
            <a:r>
              <a:rPr lang="en-US" sz="2000" dirty="0" smtClean="0">
                <a:ea typeface="楷体" pitchFamily="49" charset="-122"/>
                <a:cs typeface="Times New Roman" pitchFamily="18" charset="0"/>
              </a:rPr>
              <a:t>Task-based Asynchronous Pattern</a:t>
            </a:r>
            <a:r>
              <a:rPr lang="zh-CN" altLang="en-US" sz="2000" dirty="0" smtClean="0">
                <a:ea typeface="楷体" pitchFamily="49" charset="-122"/>
                <a:cs typeface="Times New Roman" pitchFamily="18" charset="0"/>
              </a:rPr>
              <a:t>，</a:t>
            </a:r>
            <a:r>
              <a:rPr lang="en-US" sz="2000" dirty="0" smtClean="0">
                <a:ea typeface="楷体" pitchFamily="49" charset="-122"/>
                <a:cs typeface="Times New Roman" pitchFamily="18" charset="0"/>
              </a:rPr>
              <a:t>TAP</a:t>
            </a:r>
            <a:r>
              <a:rPr lang="zh-CN" altLang="en-US" sz="2000" dirty="0" smtClean="0">
                <a:ea typeface="楷体" pitchFamily="49" charset="-122"/>
                <a:cs typeface="Times New Roman" pitchFamily="18" charset="0"/>
              </a:rPr>
              <a:t>）使用一种方法来表示异步操作的启动和完成。</a:t>
            </a:r>
            <a:r>
              <a:rPr lang="en-US" sz="2000" dirty="0" smtClean="0">
                <a:ea typeface="楷体" pitchFamily="49" charset="-122"/>
                <a:cs typeface="Times New Roman" pitchFamily="18" charset="0"/>
              </a:rPr>
              <a:t>TAP</a:t>
            </a:r>
            <a:r>
              <a:rPr lang="zh-CN" altLang="en-US" sz="2000" dirty="0" smtClean="0">
                <a:ea typeface="楷体" pitchFamily="49" charset="-122"/>
                <a:cs typeface="Times New Roman" pitchFamily="18" charset="0"/>
              </a:rPr>
              <a:t>是在</a:t>
            </a:r>
            <a:r>
              <a:rPr lang="en-US" sz="2000" dirty="0" smtClean="0">
                <a:ea typeface="楷体" pitchFamily="49" charset="-122"/>
                <a:cs typeface="Times New Roman" pitchFamily="18" charset="0"/>
              </a:rPr>
              <a:t>.NET Framework 4</a:t>
            </a:r>
            <a:r>
              <a:rPr lang="zh-CN" altLang="en-US" sz="2000" dirty="0" smtClean="0">
                <a:ea typeface="楷体" pitchFamily="49" charset="-122"/>
                <a:cs typeface="Times New Roman" pitchFamily="18" charset="0"/>
              </a:rPr>
              <a:t>中引入的。</a:t>
            </a:r>
            <a:r>
              <a:rPr lang="en-US" sz="2000" dirty="0" smtClean="0">
                <a:ea typeface="楷体" pitchFamily="49" charset="-122"/>
                <a:cs typeface="Times New Roman" pitchFamily="18" charset="0"/>
              </a:rPr>
              <a:t>C# </a:t>
            </a:r>
            <a:r>
              <a:rPr lang="zh-CN" altLang="en-US" sz="2000" dirty="0" smtClean="0">
                <a:ea typeface="楷体" pitchFamily="49" charset="-122"/>
                <a:cs typeface="Times New Roman" pitchFamily="18" charset="0"/>
              </a:rPr>
              <a:t>中的</a:t>
            </a:r>
            <a:r>
              <a:rPr lang="en-US" sz="2000" dirty="0" err="1" smtClean="0">
                <a:ea typeface="楷体" pitchFamily="49" charset="-122"/>
                <a:cs typeface="Times New Roman" pitchFamily="18" charset="0"/>
              </a:rPr>
              <a:t>async</a:t>
            </a:r>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和</a:t>
            </a:r>
            <a:r>
              <a:rPr lang="en-US" sz="2000" dirty="0" smtClean="0">
                <a:ea typeface="楷体" pitchFamily="49" charset="-122"/>
                <a:cs typeface="Times New Roman" pitchFamily="18" charset="0"/>
              </a:rPr>
              <a:t> await </a:t>
            </a:r>
            <a:r>
              <a:rPr lang="zh-CN" altLang="en-US" sz="2000" dirty="0" smtClean="0">
                <a:ea typeface="楷体" pitchFamily="49" charset="-122"/>
                <a:cs typeface="Times New Roman" pitchFamily="18" charset="0"/>
              </a:rPr>
              <a:t>关键词为</a:t>
            </a:r>
            <a:r>
              <a:rPr lang="en-US" sz="2000" dirty="0" smtClean="0">
                <a:ea typeface="楷体" pitchFamily="49" charset="-122"/>
                <a:cs typeface="Times New Roman" pitchFamily="18" charset="0"/>
              </a:rPr>
              <a:t>TAP</a:t>
            </a:r>
            <a:r>
              <a:rPr lang="zh-CN" altLang="en-US" sz="2000" dirty="0" smtClean="0">
                <a:ea typeface="楷体" pitchFamily="49" charset="-122"/>
                <a:cs typeface="Times New Roman" pitchFamily="18" charset="0"/>
              </a:rPr>
              <a:t>添加了语言支持。</a:t>
            </a:r>
          </a:p>
          <a:p>
            <a:pPr marL="457200" indent="-457200">
              <a:lnSpc>
                <a:spcPct val="150000"/>
              </a:lnSpc>
              <a:buFont typeface="Wingdings" pitchFamily="2" charset="2"/>
              <a:buChar char="l"/>
            </a:pPr>
            <a:r>
              <a:rPr lang="zh-CN" altLang="en-US" sz="2000" dirty="0" smtClean="0">
                <a:solidFill>
                  <a:srgbClr val="FF3300"/>
                </a:solidFill>
                <a:ea typeface="楷体" pitchFamily="49" charset="-122"/>
                <a:cs typeface="Times New Roman" pitchFamily="18" charset="0"/>
              </a:rPr>
              <a:t>异步编程模型</a:t>
            </a:r>
            <a:r>
              <a:rPr lang="zh-CN" altLang="en-US" sz="2000" dirty="0" smtClean="0">
                <a:ea typeface="楷体" pitchFamily="49" charset="-122"/>
                <a:cs typeface="Times New Roman" pitchFamily="18" charset="0"/>
              </a:rPr>
              <a:t>（</a:t>
            </a:r>
            <a:r>
              <a:rPr lang="en-US" sz="2000" dirty="0" smtClean="0">
                <a:ea typeface="楷体" pitchFamily="49" charset="-122"/>
                <a:cs typeface="Times New Roman" pitchFamily="18" charset="0"/>
              </a:rPr>
              <a:t>Asynchronous Programming Model</a:t>
            </a:r>
            <a:r>
              <a:rPr lang="zh-CN" alt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APM</a:t>
            </a:r>
            <a:r>
              <a:rPr lang="zh-CN" altLang="en-US" sz="2000" dirty="0" smtClean="0">
                <a:ea typeface="楷体" pitchFamily="49" charset="-122"/>
                <a:cs typeface="Times New Roman" pitchFamily="18" charset="0"/>
              </a:rPr>
              <a:t>）模式（也称</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IAsyncResult</a:t>
            </a:r>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模式），在此模式中异步操作需要</a:t>
            </a:r>
            <a:r>
              <a:rPr lang="en-US" sz="2000" dirty="0" smtClean="0">
                <a:ea typeface="楷体" pitchFamily="49" charset="-122"/>
                <a:cs typeface="Times New Roman" pitchFamily="18" charset="0"/>
              </a:rPr>
              <a:t>Begin</a:t>
            </a:r>
            <a:r>
              <a:rPr lang="zh-CN" altLang="en-US" sz="2000" dirty="0" smtClean="0">
                <a:ea typeface="楷体" pitchFamily="49" charset="-122"/>
                <a:cs typeface="Times New Roman" pitchFamily="18" charset="0"/>
              </a:rPr>
              <a:t>和</a:t>
            </a:r>
            <a:r>
              <a:rPr lang="en-US" sz="2000" dirty="0" smtClean="0">
                <a:ea typeface="楷体" pitchFamily="49" charset="-122"/>
                <a:cs typeface="Times New Roman" pitchFamily="18" charset="0"/>
              </a:rPr>
              <a:t>End</a:t>
            </a:r>
            <a:r>
              <a:rPr lang="zh-CN" altLang="en-US" sz="2000" dirty="0" smtClean="0">
                <a:ea typeface="楷体" pitchFamily="49" charset="-122"/>
                <a:cs typeface="Times New Roman" pitchFamily="18" charset="0"/>
              </a:rPr>
              <a:t>方法（比如用于异步写入操作的</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BeginWrite</a:t>
            </a:r>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和</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EndWrite</a:t>
            </a:r>
            <a:r>
              <a:rPr lang="zh-CN" altLang="en-US" sz="2000" dirty="0" smtClean="0">
                <a:ea typeface="楷体" pitchFamily="49" charset="-122"/>
                <a:cs typeface="Times New Roman" pitchFamily="18" charset="0"/>
              </a:rPr>
              <a:t>）。</a:t>
            </a:r>
            <a:r>
              <a:rPr lang="en-US" sz="2000" dirty="0" smtClean="0">
                <a:ea typeface="楷体" pitchFamily="49" charset="-122"/>
                <a:cs typeface="Times New Roman" pitchFamily="18" charset="0"/>
              </a:rPr>
              <a:t> </a:t>
            </a:r>
            <a:endParaRPr lang="zh-CN" altLang="en-US" sz="2000" dirty="0" smtClean="0">
              <a:ea typeface="楷体" pitchFamily="49" charset="-122"/>
              <a:cs typeface="Times New Roman" pitchFamily="18" charset="0"/>
            </a:endParaRPr>
          </a:p>
          <a:p>
            <a:pPr marL="457200" indent="-457200">
              <a:lnSpc>
                <a:spcPct val="150000"/>
              </a:lnSpc>
              <a:buFont typeface="Wingdings" pitchFamily="2" charset="2"/>
              <a:buChar char="l"/>
            </a:pPr>
            <a:r>
              <a:rPr lang="zh-CN" altLang="en-US" sz="2000" dirty="0" smtClean="0">
                <a:solidFill>
                  <a:srgbClr val="FF3300"/>
                </a:solidFill>
                <a:ea typeface="楷体" pitchFamily="49" charset="-122"/>
                <a:cs typeface="Times New Roman" pitchFamily="18" charset="0"/>
              </a:rPr>
              <a:t>基于事件的异步模式</a:t>
            </a:r>
            <a:r>
              <a:rPr lang="zh-CN" altLang="en-US" sz="2000" dirty="0" smtClean="0">
                <a:ea typeface="楷体" pitchFamily="49" charset="-122"/>
                <a:cs typeface="Times New Roman" pitchFamily="18" charset="0"/>
              </a:rPr>
              <a:t>（</a:t>
            </a:r>
            <a:r>
              <a:rPr lang="en-US" sz="2000" dirty="0" smtClean="0">
                <a:ea typeface="楷体" pitchFamily="49" charset="-122"/>
                <a:cs typeface="Times New Roman" pitchFamily="18" charset="0"/>
              </a:rPr>
              <a:t>Event-based Asynchronous Pattern</a:t>
            </a:r>
            <a:r>
              <a:rPr lang="zh-CN" altLang="en-US" sz="2000" dirty="0" smtClean="0">
                <a:ea typeface="楷体" pitchFamily="49" charset="-122"/>
                <a:cs typeface="Times New Roman" pitchFamily="18" charset="0"/>
              </a:rPr>
              <a:t>，</a:t>
            </a:r>
            <a:r>
              <a:rPr lang="en-US" sz="2000" dirty="0" err="1" smtClean="0">
                <a:ea typeface="楷体" pitchFamily="49" charset="-122"/>
                <a:cs typeface="Times New Roman" pitchFamily="18" charset="0"/>
              </a:rPr>
              <a:t>EAP</a:t>
            </a:r>
            <a:r>
              <a:rPr lang="zh-CN" altLang="en-US" sz="2000" dirty="0" smtClean="0">
                <a:ea typeface="楷体" pitchFamily="49" charset="-122"/>
                <a:cs typeface="Times New Roman" pitchFamily="18" charset="0"/>
              </a:rPr>
              <a:t>），这种模式需要</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Async</a:t>
            </a:r>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后缀，也需要一个或多个事件、事件处理程序委托类型和</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EventArg</a:t>
            </a:r>
            <a:r>
              <a:rPr lang="en-US" sz="2000" dirty="0" smtClean="0">
                <a:ea typeface="楷体" pitchFamily="49" charset="-122"/>
                <a:cs typeface="Times New Roman" pitchFamily="18" charset="0"/>
              </a:rPr>
              <a:t> </a:t>
            </a:r>
            <a:r>
              <a:rPr lang="zh-CN" altLang="en-US" sz="2000" dirty="0" smtClean="0">
                <a:ea typeface="楷体" pitchFamily="49" charset="-122"/>
                <a:cs typeface="Times New Roman" pitchFamily="18" charset="0"/>
              </a:rPr>
              <a:t>派生类型。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714348" y="1500174"/>
            <a:ext cx="7921625" cy="1684244"/>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线程命名空间是</a:t>
            </a:r>
            <a:r>
              <a:rPr lang="en-US" altLang="zh-CN" dirty="0" err="1">
                <a:ea typeface="楷体" pitchFamily="49" charset="-122"/>
                <a:cs typeface="Times New Roman" pitchFamily="18" charset="0"/>
              </a:rPr>
              <a:t>System.Threading</a:t>
            </a:r>
            <a:r>
              <a:rPr lang="zh-CN" altLang="en-US" dirty="0">
                <a:ea typeface="楷体" pitchFamily="49" charset="-122"/>
                <a:cs typeface="Times New Roman" pitchFamily="18" charset="0"/>
              </a:rPr>
              <a:t>，它提供了多线程程序设计的类和接口等，用以执行诸如创建和启动线程、同步多个线程、挂起线程和中止线程等任务</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4" name="TextBox 3"/>
          <p:cNvSpPr txBox="1"/>
          <p:nvPr/>
        </p:nvSpPr>
        <p:spPr>
          <a:xfrm>
            <a:off x="642910" y="642918"/>
            <a:ext cx="428628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14.1.2 </a:t>
            </a:r>
            <a:r>
              <a:rPr lang="zh-CN" altLang="en-US" sz="2800" dirty="0" smtClean="0">
                <a:solidFill>
                  <a:srgbClr val="FF3300"/>
                </a:solidFill>
                <a:latin typeface="黑体" pitchFamily="49" charset="-122"/>
                <a:ea typeface="黑体" pitchFamily="49" charset="-122"/>
              </a:rPr>
              <a:t>线程命名空间</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485778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14.2.2  </a:t>
            </a:r>
            <a:r>
              <a:rPr lang="zh-CN" altLang="en-US" sz="2800" dirty="0" smtClean="0">
                <a:solidFill>
                  <a:srgbClr val="FF3300"/>
                </a:solidFill>
                <a:latin typeface="黑体" pitchFamily="49" charset="-122"/>
                <a:ea typeface="黑体" pitchFamily="49" charset="-122"/>
              </a:rPr>
              <a:t>同步和异步的差别</a:t>
            </a:r>
          </a:p>
        </p:txBody>
      </p:sp>
      <p:sp>
        <p:nvSpPr>
          <p:cNvPr id="3" name="TextBox 2"/>
          <p:cNvSpPr txBox="1"/>
          <p:nvPr/>
        </p:nvSpPr>
        <p:spPr>
          <a:xfrm>
            <a:off x="571472" y="1357298"/>
            <a:ext cx="8001056" cy="1200329"/>
          </a:xfrm>
          <a:prstGeom prst="rect">
            <a:avLst/>
          </a:prstGeom>
          <a:noFill/>
        </p:spPr>
        <p:txBody>
          <a:bodyPr wrap="square" rtlCol="0">
            <a:spAutoFit/>
          </a:bodyPr>
          <a:lstStyle/>
          <a:p>
            <a:r>
              <a:rPr lang="zh-CN" altLang="en-US" dirty="0" smtClean="0">
                <a:ea typeface="楷体" pitchFamily="49" charset="-122"/>
                <a:cs typeface="Times New Roman" pitchFamily="18" charset="0"/>
              </a:rPr>
              <a:t>       创建一个</a:t>
            </a:r>
            <a:r>
              <a:rPr lang="en-US" dirty="0" smtClean="0">
                <a:ea typeface="楷体" pitchFamily="49" charset="-122"/>
                <a:cs typeface="Times New Roman" pitchFamily="18" charset="0"/>
              </a:rPr>
              <a:t>Windows</a:t>
            </a:r>
            <a:r>
              <a:rPr lang="zh-CN" altLang="en-US" dirty="0" smtClean="0">
                <a:ea typeface="楷体" pitchFamily="49" charset="-122"/>
                <a:cs typeface="Times New Roman" pitchFamily="18" charset="0"/>
              </a:rPr>
              <a:t>应用程序项目</a:t>
            </a:r>
            <a:r>
              <a:rPr lang="en-US" dirty="0" err="1" smtClean="0">
                <a:ea typeface="楷体" pitchFamily="49" charset="-122"/>
                <a:cs typeface="Times New Roman" pitchFamily="18" charset="0"/>
              </a:rPr>
              <a:t>proj14</a:t>
            </a:r>
            <a:r>
              <a:rPr lang="en-US" dirty="0" smtClean="0">
                <a:ea typeface="楷体" pitchFamily="49" charset="-122"/>
                <a:cs typeface="Times New Roman" pitchFamily="18" charset="0"/>
              </a:rPr>
              <a:t>-6</a:t>
            </a:r>
            <a:r>
              <a:rPr lang="zh-CN" altLang="en-US" dirty="0" smtClean="0">
                <a:ea typeface="楷体" pitchFamily="49" charset="-122"/>
                <a:cs typeface="Times New Roman" pitchFamily="18" charset="0"/>
              </a:rPr>
              <a:t>，在其中添加一个</a:t>
            </a:r>
            <a:r>
              <a:rPr lang="en-US" dirty="0" err="1" smtClean="0">
                <a:ea typeface="楷体" pitchFamily="49" charset="-122"/>
                <a:cs typeface="Times New Roman" pitchFamily="18" charset="0"/>
              </a:rPr>
              <a:t>Form1</a:t>
            </a:r>
            <a:r>
              <a:rPr lang="zh-CN" altLang="en-US" dirty="0" smtClean="0">
                <a:ea typeface="楷体" pitchFamily="49" charset="-122"/>
                <a:cs typeface="Times New Roman" pitchFamily="18" charset="0"/>
              </a:rPr>
              <a:t>窗体，用于同步操作，设计界面如图</a:t>
            </a:r>
            <a:r>
              <a:rPr lang="en-US" dirty="0" smtClean="0">
                <a:ea typeface="楷体" pitchFamily="49" charset="-122"/>
                <a:cs typeface="Times New Roman" pitchFamily="18" charset="0"/>
              </a:rPr>
              <a:t>14.13</a:t>
            </a:r>
            <a:r>
              <a:rPr lang="zh-CN" altLang="en-US" dirty="0" smtClean="0">
                <a:ea typeface="楷体" pitchFamily="49" charset="-122"/>
                <a:cs typeface="Times New Roman" pitchFamily="18" charset="0"/>
              </a:rPr>
              <a:t>所示，包含一个多行文本框</a:t>
            </a:r>
            <a:r>
              <a:rPr lang="en-US" dirty="0" err="1" smtClean="0">
                <a:ea typeface="楷体" pitchFamily="49" charset="-122"/>
                <a:cs typeface="Times New Roman" pitchFamily="18" charset="0"/>
              </a:rPr>
              <a:t>textBox1</a:t>
            </a:r>
            <a:r>
              <a:rPr lang="zh-CN" altLang="en-US" dirty="0" smtClean="0">
                <a:ea typeface="楷体" pitchFamily="49" charset="-122"/>
                <a:cs typeface="Times New Roman" pitchFamily="18" charset="0"/>
              </a:rPr>
              <a:t>和一个命令按钮</a:t>
            </a:r>
            <a:r>
              <a:rPr lang="en-US" dirty="0" err="1" smtClean="0">
                <a:ea typeface="楷体" pitchFamily="49" charset="-122"/>
                <a:cs typeface="Times New Roman" pitchFamily="18" charset="0"/>
              </a:rPr>
              <a:t>button1</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pic>
        <p:nvPicPr>
          <p:cNvPr id="4" name="图片 3"/>
          <p:cNvPicPr/>
          <p:nvPr/>
        </p:nvPicPr>
        <p:blipFill>
          <a:blip r:embed="rId2"/>
          <a:srcRect/>
          <a:stretch>
            <a:fillRect/>
          </a:stretch>
        </p:blipFill>
        <p:spPr bwMode="auto">
          <a:xfrm>
            <a:off x="2571736" y="2928934"/>
            <a:ext cx="3357586" cy="3000396"/>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929618" cy="4401205"/>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using System;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System.Windows.Forms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System.Net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System.Diagnostics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namespace </a:t>
            </a:r>
            <a:r>
              <a:rPr lang="en-US" sz="2000" dirty="0" err="1" smtClean="0">
                <a:solidFill>
                  <a:srgbClr val="336600"/>
                </a:solidFill>
                <a:ea typeface="楷体" pitchFamily="49" charset="-122"/>
                <a:cs typeface="Times New Roman" pitchFamily="18" charset="0"/>
              </a:rPr>
              <a:t>proj14_5</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public partial class </a:t>
            </a:r>
            <a:r>
              <a:rPr lang="en-US" sz="2000" dirty="0" err="1" smtClean="0">
                <a:solidFill>
                  <a:srgbClr val="336600"/>
                </a:solidFill>
                <a:ea typeface="楷体" pitchFamily="49" charset="-122"/>
                <a:cs typeface="Times New Roman" pitchFamily="18" charset="0"/>
              </a:rPr>
              <a:t>Form1</a:t>
            </a:r>
            <a:r>
              <a:rPr lang="en-US" sz="2000" dirty="0" smtClean="0">
                <a:solidFill>
                  <a:srgbClr val="336600"/>
                </a:solidFill>
                <a:ea typeface="楷体" pitchFamily="49" charset="-122"/>
                <a:cs typeface="Times New Roman" pitchFamily="18" charset="0"/>
              </a:rPr>
              <a:t> : Form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Stopwatch </a:t>
            </a:r>
            <a:r>
              <a:rPr lang="en-US" sz="2000" dirty="0" err="1" smtClean="0">
                <a:solidFill>
                  <a:srgbClr val="336600"/>
                </a:solidFill>
                <a:ea typeface="楷体" pitchFamily="49" charset="-122"/>
                <a:cs typeface="Times New Roman" pitchFamily="18" charset="0"/>
              </a:rPr>
              <a:t>sw</a:t>
            </a:r>
            <a:r>
              <a:rPr lang="en-US" sz="2000" dirty="0" smtClean="0">
                <a:solidFill>
                  <a:srgbClr val="336600"/>
                </a:solidFill>
                <a:ea typeface="楷体" pitchFamily="49" charset="-122"/>
                <a:cs typeface="Times New Roman" pitchFamily="18" charset="0"/>
              </a:rPr>
              <a:t> = new Stopwatch();</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public </a:t>
            </a:r>
            <a:r>
              <a:rPr lang="en-US" sz="2000" dirty="0" err="1" smtClean="0">
                <a:solidFill>
                  <a:srgbClr val="336600"/>
                </a:solidFill>
                <a:ea typeface="楷体" pitchFamily="49" charset="-122"/>
                <a:cs typeface="Times New Roman" pitchFamily="18" charset="0"/>
              </a:rPr>
              <a:t>Form1</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InitializeComponent</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FF0000"/>
                </a:solidFill>
                <a:ea typeface="楷体" pitchFamily="49" charset="-122"/>
                <a:cs typeface="Times New Roman" pitchFamily="18" charset="0"/>
              </a:rPr>
              <a:t>private void </a:t>
            </a:r>
            <a:r>
              <a:rPr lang="en-US" sz="2000" dirty="0" err="1" smtClean="0">
                <a:solidFill>
                  <a:srgbClr val="FF0000"/>
                </a:solidFill>
                <a:ea typeface="楷体" pitchFamily="49" charset="-122"/>
                <a:cs typeface="Times New Roman" pitchFamily="18" charset="0"/>
              </a:rPr>
              <a:t>button1_Click</a:t>
            </a:r>
            <a:r>
              <a:rPr lang="en-US" sz="2000" dirty="0" smtClean="0">
                <a:solidFill>
                  <a:srgbClr val="FF0000"/>
                </a:solidFill>
                <a:ea typeface="楷体" pitchFamily="49" charset="-122"/>
                <a:cs typeface="Times New Roman" pitchFamily="18" charset="0"/>
              </a:rPr>
              <a:t>(object sender, </a:t>
            </a:r>
            <a:r>
              <a:rPr lang="en-US" sz="2000" dirty="0" err="1" smtClean="0">
                <a:solidFill>
                  <a:srgbClr val="FF0000"/>
                </a:solidFill>
                <a:ea typeface="楷体" pitchFamily="49" charset="-122"/>
                <a:cs typeface="Times New Roman" pitchFamily="18" charset="0"/>
              </a:rPr>
              <a:t>EventArgs</a:t>
            </a:r>
            <a:r>
              <a:rPr lang="en-US" sz="2000" dirty="0" smtClean="0">
                <a:solidFill>
                  <a:srgbClr val="FF0000"/>
                </a:solidFill>
                <a:ea typeface="楷体" pitchFamily="49" charset="-122"/>
                <a:cs typeface="Times New Roman" pitchFamily="18" charset="0"/>
              </a:rPr>
              <a:t> e)</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textBox1.Clear</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CC00FF"/>
                </a:solidFill>
                <a:ea typeface="楷体" pitchFamily="49" charset="-122"/>
                <a:cs typeface="Times New Roman" pitchFamily="18" charset="0"/>
              </a:rPr>
              <a:t>DoRun</a:t>
            </a:r>
            <a:r>
              <a:rPr lang="en-US" sz="2000" dirty="0" smtClean="0">
                <a:solidFill>
                  <a:srgbClr val="CC00FF"/>
                </a:solidFill>
                <a:ea typeface="楷体" pitchFamily="49" charset="-122"/>
                <a:cs typeface="Times New Roman" pitchFamily="18" charset="0"/>
              </a:rPr>
              <a:t>();</a:t>
            </a:r>
            <a:endParaRPr lang="zh-CN" altLang="en-US" sz="2000" dirty="0" smtClean="0">
              <a:solidFill>
                <a:srgbClr val="CC00FF"/>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zh-CN" altLang="en-US" sz="2000" dirty="0" smtClean="0">
                <a:solidFill>
                  <a:srgbClr val="336600"/>
                </a:solidFill>
                <a:ea typeface="楷体" pitchFamily="49" charset="-122"/>
                <a:cs typeface="Times New Roman" pitchFamily="18" charset="0"/>
              </a:rPr>
              <a:t>执行完毕</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7715304" cy="2862322"/>
          </a:xfrm>
          <a:prstGeom prst="rect">
            <a:avLst/>
          </a:prstGeom>
          <a:noFill/>
        </p:spPr>
        <p:txBody>
          <a:bodyPr wrap="square" rtlCol="0">
            <a:spAutoFit/>
          </a:bodyPr>
          <a:lstStyle/>
          <a:p>
            <a:r>
              <a:rPr lang="en-US" sz="2000" dirty="0" smtClean="0">
                <a:solidFill>
                  <a:srgbClr val="FF0000"/>
                </a:solidFill>
                <a:ea typeface="楷体" pitchFamily="49" charset="-122"/>
                <a:cs typeface="Times New Roman" pitchFamily="18" charset="0"/>
              </a:rPr>
              <a:t>      public void </a:t>
            </a:r>
            <a:r>
              <a:rPr lang="en-US" sz="2000" dirty="0" err="1" smtClean="0">
                <a:solidFill>
                  <a:srgbClr val="FF0000"/>
                </a:solidFill>
                <a:ea typeface="楷体" pitchFamily="49" charset="-122"/>
                <a:cs typeface="Times New Roman" pitchFamily="18" charset="0"/>
              </a:rPr>
              <a:t>DoRun</a:t>
            </a:r>
            <a:r>
              <a:rPr lang="en-US" sz="2000" dirty="0" smtClean="0">
                <a:solidFill>
                  <a:srgbClr val="FF0000"/>
                </a:solidFill>
                <a:ea typeface="楷体" pitchFamily="49" charset="-122"/>
                <a:cs typeface="Times New Roman" pitchFamily="18" charset="0"/>
              </a:rPr>
              <a:t>()</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sw.Start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CountCharacters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http://www.microsoft.com</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CountCharacters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http://www.whu.edu.cn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(1, 6000000);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(2, 7000000);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(3, 8000000);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(4, 9000000);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286808" cy="3785652"/>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      private void </a:t>
            </a:r>
            <a:r>
              <a:rPr lang="en-US" sz="2000" dirty="0" err="1" smtClean="0">
                <a:solidFill>
                  <a:srgbClr val="CC00FF"/>
                </a:solidFill>
                <a:ea typeface="楷体" pitchFamily="49" charset="-122"/>
                <a:cs typeface="Times New Roman" pitchFamily="18" charset="0"/>
              </a:rPr>
              <a:t>CountCharacters</a:t>
            </a:r>
            <a:r>
              <a:rPr lang="en-US" sz="2000" dirty="0" smtClean="0">
                <a:solidFill>
                  <a:srgbClr val="336600"/>
                </a:solidFill>
                <a:ea typeface="楷体" pitchFamily="49" charset="-122"/>
                <a:cs typeface="Times New Roman" pitchFamily="18" charset="0"/>
              </a:rPr>
              <a:t>(string </a:t>
            </a:r>
            <a:r>
              <a:rPr lang="en-US" sz="2000" dirty="0" err="1" smtClean="0">
                <a:solidFill>
                  <a:srgbClr val="336600"/>
                </a:solidFill>
                <a:ea typeface="楷体" pitchFamily="49" charset="-122"/>
                <a:cs typeface="Times New Roman" pitchFamily="18" charset="0"/>
              </a:rPr>
              <a:t>uristr</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WebClient</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wc1</a:t>
            </a:r>
            <a:r>
              <a:rPr lang="en-US" sz="2000" dirty="0" smtClean="0">
                <a:solidFill>
                  <a:srgbClr val="336600"/>
                </a:solidFill>
                <a:ea typeface="楷体" pitchFamily="49" charset="-122"/>
                <a:cs typeface="Times New Roman" pitchFamily="18" charset="0"/>
              </a:rPr>
              <a:t> = new </a:t>
            </a:r>
            <a:r>
              <a:rPr lang="en-US" sz="2000" dirty="0" err="1" smtClean="0">
                <a:solidFill>
                  <a:srgbClr val="336600"/>
                </a:solidFill>
                <a:ea typeface="楷体" pitchFamily="49" charset="-122"/>
                <a:cs typeface="Times New Roman" pitchFamily="18" charset="0"/>
              </a:rPr>
              <a:t>WebClient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访问网站</a:t>
            </a:r>
            <a:r>
              <a:rPr lang="en-US" sz="2000" dirty="0" smtClean="0">
                <a:solidFill>
                  <a:srgbClr val="336600"/>
                </a:solidFill>
                <a:ea typeface="楷体" pitchFamily="49" charset="-122"/>
                <a:cs typeface="Times New Roman" pitchFamily="18" charset="0"/>
              </a:rPr>
              <a:t>: {0}\r\n</a:t>
            </a:r>
            <a:r>
              <a:rPr lang="zh-CN" altLang="en-US" sz="2000" dirty="0" smtClean="0">
                <a:solidFill>
                  <a:srgbClr val="336600"/>
                </a:solidFill>
                <a:ea typeface="楷体" pitchFamily="49" charset="-122"/>
                <a:cs typeface="Times New Roman" pitchFamily="18" charset="0"/>
              </a:rPr>
              <a:t>开始时刻</a:t>
            </a:r>
            <a:r>
              <a:rPr lang="en-US" sz="2000" dirty="0" smtClean="0">
                <a:solidFill>
                  <a:srgbClr val="336600"/>
                </a:solidFill>
                <a:ea typeface="楷体" pitchFamily="49" charset="-122"/>
                <a:cs typeface="Times New Roman" pitchFamily="18" charset="0"/>
              </a:rPr>
              <a:t>: {1}ms\r\n“,		</a:t>
            </a:r>
            <a:r>
              <a:rPr lang="en-US" sz="2000" dirty="0" err="1" smtClean="0">
                <a:solidFill>
                  <a:srgbClr val="336600"/>
                </a:solidFill>
                <a:ea typeface="楷体" pitchFamily="49" charset="-122"/>
                <a:cs typeface="Times New Roman" pitchFamily="18" charset="0"/>
              </a:rPr>
              <a:t>uristr,Math.Ceiling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string result = </a:t>
            </a:r>
            <a:r>
              <a:rPr lang="en-US" sz="2000" dirty="0" err="1" smtClean="0">
                <a:solidFill>
                  <a:srgbClr val="336600"/>
                </a:solidFill>
                <a:ea typeface="楷体" pitchFamily="49" charset="-122"/>
                <a:cs typeface="Times New Roman" pitchFamily="18" charset="0"/>
              </a:rPr>
              <a:t>wc1.DownloadString</a:t>
            </a:r>
            <a:r>
              <a:rPr lang="en-US" sz="2000" dirty="0" smtClean="0">
                <a:solidFill>
                  <a:srgbClr val="336600"/>
                </a:solidFill>
                <a:ea typeface="楷体" pitchFamily="49" charset="-122"/>
                <a:cs typeface="Times New Roman" pitchFamily="18" charset="0"/>
              </a:rPr>
              <a:t>(new Uri(</a:t>
            </a:r>
            <a:r>
              <a:rPr lang="en-US" sz="2000" dirty="0" err="1" smtClean="0">
                <a:solidFill>
                  <a:srgbClr val="336600"/>
                </a:solidFill>
                <a:ea typeface="楷体" pitchFamily="49" charset="-122"/>
                <a:cs typeface="Times New Roman" pitchFamily="18" charset="0"/>
              </a:rPr>
              <a:t>uristr</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结束时刻</a:t>
            </a:r>
            <a:r>
              <a:rPr lang="en-US" sz="2000" dirty="0" smtClean="0">
                <a:solidFill>
                  <a:srgbClr val="336600"/>
                </a:solidFill>
                <a:ea typeface="楷体" pitchFamily="49" charset="-122"/>
                <a:cs typeface="Times New Roman" pitchFamily="18" charset="0"/>
              </a:rPr>
              <a:t>: {0}ms\r\n"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访问</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uristr</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的字符数</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result.Length.ToString</a:t>
            </a:r>
            <a:r>
              <a:rPr lang="en-US" sz="2000" dirty="0" smtClean="0">
                <a:solidFill>
                  <a:srgbClr val="336600"/>
                </a:solidFill>
                <a:ea typeface="楷体" pitchFamily="49" charset="-122"/>
                <a:cs typeface="Times New Roman" pitchFamily="18" charset="0"/>
              </a:rPr>
              <a:t>()+"\r\n";</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215370" cy="3170099"/>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        </a:t>
            </a:r>
            <a:r>
              <a:rPr lang="en-US" sz="2000" dirty="0" smtClean="0">
                <a:solidFill>
                  <a:srgbClr val="FF0000"/>
                </a:solidFill>
                <a:ea typeface="楷体" pitchFamily="49" charset="-122"/>
                <a:cs typeface="Times New Roman" pitchFamily="18" charset="0"/>
              </a:rPr>
              <a:t>private void </a:t>
            </a:r>
            <a:r>
              <a:rPr lang="en-US" sz="2000" dirty="0" err="1" smtClean="0">
                <a:solidFill>
                  <a:srgbClr val="FF0000"/>
                </a:solidFill>
                <a:ea typeface="楷体" pitchFamily="49" charset="-122"/>
                <a:cs typeface="Times New Roman" pitchFamily="18" charset="0"/>
              </a:rPr>
              <a:t>CountTo</a:t>
            </a:r>
            <a:r>
              <a:rPr lang="en-US" sz="2000" dirty="0" smtClean="0">
                <a:solidFill>
                  <a:srgbClr val="FF0000"/>
                </a:solidFill>
                <a:ea typeface="楷体" pitchFamily="49" charset="-122"/>
                <a:cs typeface="Times New Roman" pitchFamily="18" charset="0"/>
              </a:rPr>
              <a:t>(</a:t>
            </a:r>
            <a:r>
              <a:rPr lang="en-US" sz="2000" dirty="0" err="1" smtClean="0">
                <a:solidFill>
                  <a:srgbClr val="FF0000"/>
                </a:solidFill>
                <a:ea typeface="楷体" pitchFamily="49" charset="-122"/>
                <a:cs typeface="Times New Roman" pitchFamily="18" charset="0"/>
              </a:rPr>
              <a:t>int</a:t>
            </a:r>
            <a:r>
              <a:rPr lang="en-US" sz="2000" dirty="0" smtClean="0">
                <a:solidFill>
                  <a:srgbClr val="FF0000"/>
                </a:solidFill>
                <a:ea typeface="楷体" pitchFamily="49" charset="-122"/>
                <a:cs typeface="Times New Roman" pitchFamily="18" charset="0"/>
              </a:rPr>
              <a:t> id, </a:t>
            </a:r>
            <a:r>
              <a:rPr lang="en-US" sz="2000" dirty="0" err="1" smtClean="0">
                <a:solidFill>
                  <a:srgbClr val="FF0000"/>
                </a:solidFill>
                <a:ea typeface="楷体" pitchFamily="49" charset="-122"/>
                <a:cs typeface="Times New Roman" pitchFamily="18" charset="0"/>
              </a:rPr>
              <a:t>int</a:t>
            </a:r>
            <a:r>
              <a:rPr lang="en-US" sz="2000" dirty="0" smtClean="0">
                <a:solidFill>
                  <a:srgbClr val="FF0000"/>
                </a:solidFill>
                <a:ea typeface="楷体" pitchFamily="49" charset="-122"/>
                <a:cs typeface="Times New Roman" pitchFamily="18" charset="0"/>
              </a:rPr>
              <a:t> value)</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计算</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开始时刻</a:t>
            </a:r>
            <a:r>
              <a:rPr lang="en-US" sz="2000" dirty="0" smtClean="0">
                <a:solidFill>
                  <a:srgbClr val="336600"/>
                </a:solidFill>
                <a:ea typeface="楷体" pitchFamily="49" charset="-122"/>
                <a:cs typeface="Times New Roman" pitchFamily="18" charset="0"/>
              </a:rPr>
              <a:t>: {1}ms\r\</a:t>
            </a:r>
            <a:r>
              <a:rPr lang="en-US" sz="2000" dirty="0" err="1" smtClean="0">
                <a:solidFill>
                  <a:srgbClr val="336600"/>
                </a:solidFill>
                <a:ea typeface="楷体" pitchFamily="49" charset="-122"/>
                <a:cs typeface="Times New Roman" pitchFamily="18" charset="0"/>
              </a:rPr>
              <a:t>n“,id</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for (long </a:t>
            </a:r>
            <a:r>
              <a:rPr lang="en-US" sz="2000" dirty="0" err="1" smtClean="0">
                <a:solidFill>
                  <a:srgbClr val="336600"/>
                </a:solidFill>
                <a:ea typeface="楷体" pitchFamily="49" charset="-122"/>
                <a:cs typeface="Times New Roman" pitchFamily="18" charset="0"/>
              </a:rPr>
              <a:t>i</a:t>
            </a:r>
            <a:r>
              <a:rPr lang="en-US" sz="2000" dirty="0" smtClean="0">
                <a:solidFill>
                  <a:srgbClr val="336600"/>
                </a:solidFill>
                <a:ea typeface="楷体" pitchFamily="49" charset="-122"/>
                <a:cs typeface="Times New Roman" pitchFamily="18" charset="0"/>
              </a:rPr>
              <a:t> = 0; </a:t>
            </a:r>
            <a:r>
              <a:rPr lang="en-US" sz="2000" dirty="0" err="1" smtClean="0">
                <a:solidFill>
                  <a:srgbClr val="336600"/>
                </a:solidFill>
                <a:ea typeface="楷体" pitchFamily="49" charset="-122"/>
                <a:cs typeface="Times New Roman" pitchFamily="18" charset="0"/>
              </a:rPr>
              <a:t>i</a:t>
            </a:r>
            <a:r>
              <a:rPr lang="en-US" sz="2000" dirty="0" smtClean="0">
                <a:solidFill>
                  <a:srgbClr val="336600"/>
                </a:solidFill>
                <a:ea typeface="楷体" pitchFamily="49" charset="-122"/>
                <a:cs typeface="Times New Roman" pitchFamily="18" charset="0"/>
              </a:rPr>
              <a:t> &lt; value; </a:t>
            </a:r>
            <a:r>
              <a:rPr lang="en-US" sz="2000" dirty="0" err="1" smtClean="0">
                <a:solidFill>
                  <a:srgbClr val="336600"/>
                </a:solidFill>
                <a:ea typeface="楷体" pitchFamily="49" charset="-122"/>
                <a:cs typeface="Times New Roman" pitchFamily="18" charset="0"/>
              </a:rPr>
              <a:t>i</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计算</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结束时刻</a:t>
            </a:r>
            <a:r>
              <a:rPr lang="en-US" sz="2000" dirty="0" smtClean="0">
                <a:solidFill>
                  <a:srgbClr val="336600"/>
                </a:solidFill>
                <a:ea typeface="楷体" pitchFamily="49" charset="-122"/>
                <a:cs typeface="Times New Roman" pitchFamily="18" charset="0"/>
              </a:rPr>
              <a:t>: {1}ms\r\n",</a:t>
            </a:r>
          </a:p>
          <a:p>
            <a:r>
              <a:rPr lang="en-US" sz="2000" dirty="0" smtClean="0">
                <a:solidFill>
                  <a:srgbClr val="336600"/>
                </a:solidFill>
                <a:ea typeface="楷体" pitchFamily="49" charset="-122"/>
                <a:cs typeface="Times New Roman" pitchFamily="18" charset="0"/>
              </a:rPr>
              <a:t>                     id, </a:t>
            </a:r>
            <a:r>
              <a:rPr lang="en-US" sz="2000" dirty="0" err="1" smtClean="0">
                <a:solidFill>
                  <a:srgbClr val="336600"/>
                </a:solidFill>
                <a:ea typeface="楷体" pitchFamily="49" charset="-122"/>
                <a:cs typeface="Times New Roman" pitchFamily="18" charset="0"/>
              </a:rPr>
              <a:t>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072494" cy="1200329"/>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启动</a:t>
            </a:r>
            <a:r>
              <a:rPr lang="en-US" dirty="0" err="1" smtClean="0">
                <a:ea typeface="楷体" pitchFamily="49" charset="-122"/>
                <a:cs typeface="Times New Roman" pitchFamily="18" charset="0"/>
              </a:rPr>
              <a:t>Form1</a:t>
            </a:r>
            <a:r>
              <a:rPr lang="zh-CN" altLang="en-US" dirty="0" smtClean="0">
                <a:ea typeface="楷体" pitchFamily="49" charset="-122"/>
                <a:cs typeface="Times New Roman" pitchFamily="18" charset="0"/>
              </a:rPr>
              <a:t>窗体，单击“开始”命令按钮，它的一次执行结果如图</a:t>
            </a:r>
            <a:r>
              <a:rPr lang="en-US" dirty="0" smtClean="0">
                <a:ea typeface="楷体" pitchFamily="49" charset="-122"/>
                <a:cs typeface="Times New Roman" pitchFamily="18" charset="0"/>
              </a:rPr>
              <a:t>14.14</a:t>
            </a:r>
            <a:r>
              <a:rPr lang="zh-CN" altLang="en-US" dirty="0" smtClean="0">
                <a:ea typeface="楷体" pitchFamily="49" charset="-122"/>
                <a:cs typeface="Times New Roman" pitchFamily="18" charset="0"/>
              </a:rPr>
              <a:t>所示。</a:t>
            </a:r>
            <a:endParaRPr lang="zh-CN" altLang="en-US" dirty="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000232" y="1928802"/>
            <a:ext cx="4000528" cy="3571900"/>
          </a:xfrm>
          <a:prstGeom prst="rect">
            <a:avLst/>
          </a:prstGeom>
          <a:noFill/>
          <a:ln w="9525">
            <a:noFill/>
            <a:miter lim="800000"/>
            <a:headEnd/>
            <a:tailEnd/>
          </a:ln>
        </p:spPr>
      </p:pic>
      <p:sp>
        <p:nvSpPr>
          <p:cNvPr id="4" name="右大括号 3"/>
          <p:cNvSpPr/>
          <p:nvPr/>
        </p:nvSpPr>
        <p:spPr bwMode="auto">
          <a:xfrm>
            <a:off x="6143636" y="2643182"/>
            <a:ext cx="357190" cy="2714644"/>
          </a:xfrm>
          <a:prstGeom prst="rightBrac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5" name="TextBox 4"/>
          <p:cNvSpPr txBox="1"/>
          <p:nvPr/>
        </p:nvSpPr>
        <p:spPr>
          <a:xfrm>
            <a:off x="6572264" y="3000372"/>
            <a:ext cx="553998" cy="2000264"/>
          </a:xfrm>
          <a:prstGeom prst="rect">
            <a:avLst/>
          </a:prstGeom>
          <a:noFill/>
        </p:spPr>
        <p:txBody>
          <a:bodyPr vert="eaVert" wrap="square" rtlCol="0">
            <a:spAutoFit/>
          </a:bodyPr>
          <a:lstStyle/>
          <a:p>
            <a:pPr algn="ctr"/>
            <a:r>
              <a:rPr lang="zh-CN" altLang="en-US" dirty="0" smtClean="0">
                <a:latin typeface="楷体" pitchFamily="49" charset="-122"/>
                <a:ea typeface="楷体" pitchFamily="49" charset="-122"/>
              </a:rPr>
              <a:t>同步执行</a:t>
            </a:r>
            <a:endParaRPr lang="zh-CN" altLang="en-US" dirty="0">
              <a:latin typeface="楷体" pitchFamily="49" charset="-122"/>
              <a:ea typeface="楷体"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429684"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现在改为异步方式。在</a:t>
            </a:r>
            <a:r>
              <a:rPr lang="en-US" dirty="0" err="1" smtClean="0">
                <a:ea typeface="楷体" pitchFamily="49" charset="-122"/>
                <a:cs typeface="Times New Roman" pitchFamily="18" charset="0"/>
              </a:rPr>
              <a:t>proj14</a:t>
            </a:r>
            <a:r>
              <a:rPr lang="en-US" dirty="0" smtClean="0">
                <a:ea typeface="楷体" pitchFamily="49" charset="-122"/>
                <a:cs typeface="Times New Roman" pitchFamily="18" charset="0"/>
              </a:rPr>
              <a:t>-6</a:t>
            </a:r>
            <a:r>
              <a:rPr lang="zh-CN" altLang="en-US" dirty="0" smtClean="0">
                <a:ea typeface="楷体" pitchFamily="49" charset="-122"/>
                <a:cs typeface="Times New Roman" pitchFamily="18" charset="0"/>
              </a:rPr>
              <a:t>项目中添加一个</a:t>
            </a:r>
            <a:r>
              <a:rPr lang="en-US" dirty="0" err="1" smtClean="0">
                <a:ea typeface="楷体" pitchFamily="49" charset="-122"/>
                <a:cs typeface="Times New Roman" pitchFamily="18" charset="0"/>
              </a:rPr>
              <a:t>Form2</a:t>
            </a:r>
            <a:r>
              <a:rPr lang="zh-CN" altLang="en-US" dirty="0" smtClean="0">
                <a:ea typeface="楷体" pitchFamily="49" charset="-122"/>
                <a:cs typeface="Times New Roman" pitchFamily="18" charset="0"/>
              </a:rPr>
              <a:t>窗体，其设计界面与</a:t>
            </a:r>
            <a:r>
              <a:rPr lang="en-US" dirty="0" err="1" smtClean="0">
                <a:ea typeface="楷体" pitchFamily="49" charset="-122"/>
                <a:cs typeface="Times New Roman" pitchFamily="18" charset="0"/>
              </a:rPr>
              <a:t>Form1</a:t>
            </a:r>
            <a:r>
              <a:rPr lang="zh-CN" altLang="en-US" dirty="0" smtClean="0">
                <a:ea typeface="楷体" pitchFamily="49" charset="-122"/>
                <a:cs typeface="Times New Roman" pitchFamily="18" charset="0"/>
              </a:rPr>
              <a:t>相同。</a:t>
            </a:r>
            <a:r>
              <a:rPr lang="en-US" dirty="0" err="1" smtClean="0">
                <a:ea typeface="楷体" pitchFamily="49" charset="-122"/>
                <a:cs typeface="Times New Roman" pitchFamily="18" charset="0"/>
              </a:rPr>
              <a:t>Form2</a:t>
            </a:r>
            <a:r>
              <a:rPr lang="zh-CN" altLang="en-US" dirty="0" smtClean="0">
                <a:ea typeface="楷体" pitchFamily="49" charset="-122"/>
                <a:cs typeface="Times New Roman" pitchFamily="18" charset="0"/>
              </a:rPr>
              <a:t>窗体的代码如下：</a:t>
            </a:r>
          </a:p>
        </p:txBody>
      </p:sp>
      <p:sp>
        <p:nvSpPr>
          <p:cNvPr id="3" name="TextBox 2"/>
          <p:cNvSpPr txBox="1"/>
          <p:nvPr/>
        </p:nvSpPr>
        <p:spPr>
          <a:xfrm>
            <a:off x="857224" y="1214422"/>
            <a:ext cx="7572428" cy="5016758"/>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using System;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System.Windows.Forms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System.Net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FF0000"/>
                </a:solidFill>
                <a:ea typeface="楷体" pitchFamily="49" charset="-122"/>
                <a:cs typeface="Times New Roman" pitchFamily="18" charset="0"/>
              </a:rPr>
              <a:t>using </a:t>
            </a:r>
            <a:r>
              <a:rPr lang="en-US" sz="2000" dirty="0" err="1" smtClean="0">
                <a:solidFill>
                  <a:srgbClr val="FF0000"/>
                </a:solidFill>
                <a:ea typeface="楷体" pitchFamily="49" charset="-122"/>
                <a:cs typeface="Times New Roman" pitchFamily="18" charset="0"/>
              </a:rPr>
              <a:t>System.Threading.Tasks</a:t>
            </a:r>
            <a:r>
              <a:rPr lang="en-US" sz="2000" dirty="0" smtClean="0">
                <a:solidFill>
                  <a:srgbClr val="FF0000"/>
                </a:solidFill>
                <a:ea typeface="楷体" pitchFamily="49" charset="-122"/>
                <a:cs typeface="Times New Roman" pitchFamily="18" charset="0"/>
              </a:rPr>
              <a:t>;</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System.Diagnostics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namespace </a:t>
            </a:r>
            <a:r>
              <a:rPr lang="en-US" sz="2000" dirty="0" err="1" smtClean="0">
                <a:solidFill>
                  <a:srgbClr val="336600"/>
                </a:solidFill>
                <a:ea typeface="楷体" pitchFamily="49" charset="-122"/>
                <a:cs typeface="Times New Roman" pitchFamily="18" charset="0"/>
              </a:rPr>
              <a:t>proj14_5</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public partial class </a:t>
            </a:r>
            <a:r>
              <a:rPr lang="en-US" sz="2000" dirty="0" err="1" smtClean="0">
                <a:solidFill>
                  <a:srgbClr val="336600"/>
                </a:solidFill>
                <a:ea typeface="楷体" pitchFamily="49" charset="-122"/>
                <a:cs typeface="Times New Roman" pitchFamily="18" charset="0"/>
              </a:rPr>
              <a:t>Form2</a:t>
            </a:r>
            <a:r>
              <a:rPr lang="en-US" sz="2000" dirty="0" smtClean="0">
                <a:solidFill>
                  <a:srgbClr val="336600"/>
                </a:solidFill>
                <a:ea typeface="楷体" pitchFamily="49" charset="-122"/>
                <a:cs typeface="Times New Roman" pitchFamily="18" charset="0"/>
              </a:rPr>
              <a:t> : Form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Stopwatch </a:t>
            </a:r>
            <a:r>
              <a:rPr lang="en-US" sz="2000" dirty="0" err="1" smtClean="0">
                <a:solidFill>
                  <a:srgbClr val="336600"/>
                </a:solidFill>
                <a:ea typeface="楷体" pitchFamily="49" charset="-122"/>
                <a:cs typeface="Times New Roman" pitchFamily="18" charset="0"/>
              </a:rPr>
              <a:t>sw</a:t>
            </a:r>
            <a:r>
              <a:rPr lang="en-US" sz="2000" dirty="0" smtClean="0">
                <a:solidFill>
                  <a:srgbClr val="336600"/>
                </a:solidFill>
                <a:ea typeface="楷体" pitchFamily="49" charset="-122"/>
                <a:cs typeface="Times New Roman" pitchFamily="18" charset="0"/>
              </a:rPr>
              <a:t> = new Stopwatch();</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public </a:t>
            </a:r>
            <a:r>
              <a:rPr lang="en-US" sz="2000" dirty="0" err="1" smtClean="0">
                <a:solidFill>
                  <a:srgbClr val="336600"/>
                </a:solidFill>
                <a:ea typeface="楷体" pitchFamily="49" charset="-122"/>
                <a:cs typeface="Times New Roman" pitchFamily="18" charset="0"/>
              </a:rPr>
              <a:t>Form2</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InitializeComponent</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CC00FF"/>
                </a:solidFill>
                <a:ea typeface="楷体" pitchFamily="49" charset="-122"/>
                <a:cs typeface="Times New Roman" pitchFamily="18" charset="0"/>
              </a:rPr>
              <a:t>private void </a:t>
            </a:r>
            <a:r>
              <a:rPr lang="en-US" sz="2000" dirty="0" err="1" smtClean="0">
                <a:solidFill>
                  <a:srgbClr val="CC00FF"/>
                </a:solidFill>
                <a:ea typeface="楷体" pitchFamily="49" charset="-122"/>
                <a:cs typeface="Times New Roman" pitchFamily="18" charset="0"/>
              </a:rPr>
              <a:t>button1_Click</a:t>
            </a:r>
            <a:r>
              <a:rPr lang="en-US" sz="2000" dirty="0" smtClean="0">
                <a:solidFill>
                  <a:srgbClr val="CC00FF"/>
                </a:solidFill>
                <a:ea typeface="楷体" pitchFamily="49" charset="-122"/>
                <a:cs typeface="Times New Roman" pitchFamily="18" charset="0"/>
              </a:rPr>
              <a:t>(object sender, </a:t>
            </a:r>
            <a:r>
              <a:rPr lang="en-US" sz="2000" dirty="0" err="1" smtClean="0">
                <a:solidFill>
                  <a:srgbClr val="CC00FF"/>
                </a:solidFill>
                <a:ea typeface="楷体" pitchFamily="49" charset="-122"/>
                <a:cs typeface="Times New Roman" pitchFamily="18" charset="0"/>
              </a:rPr>
              <a:t>EventArgs</a:t>
            </a:r>
            <a:r>
              <a:rPr lang="en-US" sz="2000" dirty="0" smtClean="0">
                <a:solidFill>
                  <a:srgbClr val="CC00FF"/>
                </a:solidFill>
                <a:ea typeface="楷体" pitchFamily="49" charset="-122"/>
                <a:cs typeface="Times New Roman" pitchFamily="18" charset="0"/>
              </a:rPr>
              <a:t> e)</a:t>
            </a:r>
            <a:endParaRPr lang="zh-CN" altLang="en-US" sz="2000" dirty="0" smtClean="0">
              <a:solidFill>
                <a:srgbClr val="CC00FF"/>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FF0000"/>
                </a:solidFill>
                <a:ea typeface="楷体" pitchFamily="49" charset="-122"/>
                <a:cs typeface="Times New Roman" pitchFamily="18" charset="0"/>
              </a:rPr>
              <a:t>button1.Enabled</a:t>
            </a:r>
            <a:r>
              <a:rPr lang="en-US" sz="2000" dirty="0" smtClean="0">
                <a:solidFill>
                  <a:srgbClr val="FF0000"/>
                </a:solidFill>
                <a:ea typeface="楷体" pitchFamily="49" charset="-122"/>
                <a:cs typeface="Times New Roman" pitchFamily="18" charset="0"/>
              </a:rPr>
              <a:t> = false;</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textBox1.Clear</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DoRun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FF0000"/>
                </a:solidFill>
                <a:ea typeface="楷体" pitchFamily="49" charset="-122"/>
                <a:cs typeface="Times New Roman" pitchFamily="18" charset="0"/>
              </a:rPr>
              <a:t>button1.Enabled</a:t>
            </a:r>
            <a:r>
              <a:rPr lang="en-US" sz="2000" dirty="0" smtClean="0">
                <a:solidFill>
                  <a:srgbClr val="FF0000"/>
                </a:solidFill>
                <a:ea typeface="楷体" pitchFamily="49" charset="-122"/>
                <a:cs typeface="Times New Roman" pitchFamily="18" charset="0"/>
              </a:rPr>
              <a:t> = true;</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786742" cy="2862322"/>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       </a:t>
            </a:r>
            <a:r>
              <a:rPr lang="en-US" sz="2000" dirty="0" smtClean="0">
                <a:solidFill>
                  <a:srgbClr val="CC00FF"/>
                </a:solidFill>
                <a:ea typeface="楷体" pitchFamily="49" charset="-122"/>
                <a:cs typeface="Times New Roman" pitchFamily="18" charset="0"/>
              </a:rPr>
              <a:t>public void </a:t>
            </a:r>
            <a:r>
              <a:rPr lang="en-US" sz="2000" dirty="0" err="1" smtClean="0">
                <a:solidFill>
                  <a:srgbClr val="CC00FF"/>
                </a:solidFill>
                <a:ea typeface="楷体" pitchFamily="49" charset="-122"/>
                <a:cs typeface="Times New Roman" pitchFamily="18" charset="0"/>
              </a:rPr>
              <a:t>DoRun</a:t>
            </a:r>
            <a:r>
              <a:rPr lang="en-US" sz="2000" dirty="0" smtClean="0">
                <a:solidFill>
                  <a:srgbClr val="CC00FF"/>
                </a:solidFill>
                <a:ea typeface="楷体" pitchFamily="49" charset="-122"/>
                <a:cs typeface="Times New Roman" pitchFamily="18" charset="0"/>
              </a:rPr>
              <a:t>()</a:t>
            </a:r>
            <a:endParaRPr lang="zh-CN" altLang="en-US" sz="2000" dirty="0" smtClean="0">
              <a:solidFill>
                <a:srgbClr val="CC00FF"/>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sw.Start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Task </a:t>
            </a:r>
            <a:r>
              <a:rPr lang="en-US" sz="2000" dirty="0" err="1" smtClean="0">
                <a:solidFill>
                  <a:srgbClr val="336600"/>
                </a:solidFill>
                <a:ea typeface="楷体" pitchFamily="49" charset="-122"/>
                <a:cs typeface="Times New Roman" pitchFamily="18" charset="0"/>
              </a:rPr>
              <a:t>t1</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CountCharacters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http://www.microsoft.com</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Task </a:t>
            </a:r>
            <a:r>
              <a:rPr lang="en-US" sz="2000" dirty="0" err="1" smtClean="0">
                <a:solidFill>
                  <a:srgbClr val="336600"/>
                </a:solidFill>
                <a:ea typeface="楷体" pitchFamily="49" charset="-122"/>
                <a:cs typeface="Times New Roman" pitchFamily="18" charset="0"/>
              </a:rPr>
              <a:t>t2</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CountCharacters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http://www.whu.edu.cn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(1, 6000000);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(2, 7000000);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(3, 8000000);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(4, 9000000);</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286808" cy="4708981"/>
          </a:xfrm>
          <a:prstGeom prst="rect">
            <a:avLst/>
          </a:prstGeom>
          <a:noFill/>
        </p:spPr>
        <p:txBody>
          <a:bodyPr wrap="square" rtlCol="0">
            <a:spAutoFit/>
          </a:bodyPr>
          <a:lstStyle/>
          <a:p>
            <a:pPr>
              <a:lnSpc>
                <a:spcPct val="150000"/>
              </a:lnSpc>
            </a:pPr>
            <a:r>
              <a:rPr lang="en-US" sz="2000" dirty="0" smtClean="0">
                <a:solidFill>
                  <a:srgbClr val="336600"/>
                </a:solidFill>
                <a:ea typeface="楷体" pitchFamily="49" charset="-122"/>
                <a:cs typeface="Times New Roman" pitchFamily="18" charset="0"/>
              </a:rPr>
              <a:t>private </a:t>
            </a:r>
            <a:r>
              <a:rPr lang="en-US" sz="2000" dirty="0" err="1" smtClean="0">
                <a:solidFill>
                  <a:srgbClr val="336600"/>
                </a:solidFill>
                <a:ea typeface="楷体" pitchFamily="49" charset="-122"/>
                <a:cs typeface="Times New Roman" pitchFamily="18" charset="0"/>
              </a:rPr>
              <a:t>async</a:t>
            </a:r>
            <a:r>
              <a:rPr lang="en-US" sz="2000" dirty="0" smtClean="0">
                <a:solidFill>
                  <a:srgbClr val="336600"/>
                </a:solidFill>
                <a:ea typeface="楷体" pitchFamily="49" charset="-122"/>
                <a:cs typeface="Times New Roman" pitchFamily="18" charset="0"/>
              </a:rPr>
              <a:t> </a:t>
            </a:r>
            <a:r>
              <a:rPr lang="en-US" sz="2000" dirty="0" smtClean="0">
                <a:solidFill>
                  <a:srgbClr val="FF0000"/>
                </a:solidFill>
                <a:ea typeface="楷体" pitchFamily="49" charset="-122"/>
                <a:cs typeface="Times New Roman" pitchFamily="18" charset="0"/>
              </a:rPr>
              <a:t>Task</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CountCharacters</a:t>
            </a:r>
            <a:r>
              <a:rPr lang="en-US" sz="2000" dirty="0" smtClean="0">
                <a:solidFill>
                  <a:srgbClr val="336600"/>
                </a:solidFill>
                <a:ea typeface="楷体" pitchFamily="49" charset="-122"/>
                <a:cs typeface="Times New Roman" pitchFamily="18" charset="0"/>
              </a:rPr>
              <a:t>(string </a:t>
            </a:r>
            <a:r>
              <a:rPr lang="en-US" sz="2000" dirty="0" err="1" smtClean="0">
                <a:solidFill>
                  <a:srgbClr val="336600"/>
                </a:solidFill>
                <a:ea typeface="楷体" pitchFamily="49" charset="-122"/>
                <a:cs typeface="Times New Roman" pitchFamily="18" charset="0"/>
              </a:rPr>
              <a:t>uristr</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WebClient</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wc1</a:t>
            </a:r>
            <a:r>
              <a:rPr lang="en-US" sz="2000" dirty="0" smtClean="0">
                <a:solidFill>
                  <a:srgbClr val="336600"/>
                </a:solidFill>
                <a:ea typeface="楷体" pitchFamily="49" charset="-122"/>
                <a:cs typeface="Times New Roman" pitchFamily="18" charset="0"/>
              </a:rPr>
              <a:t> = new </a:t>
            </a:r>
            <a:r>
              <a:rPr lang="en-US" sz="2000" dirty="0" err="1" smtClean="0">
                <a:solidFill>
                  <a:srgbClr val="336600"/>
                </a:solidFill>
                <a:ea typeface="楷体" pitchFamily="49" charset="-122"/>
                <a:cs typeface="Times New Roman" pitchFamily="18" charset="0"/>
              </a:rPr>
              <a:t>WebClient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访问</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的开始时刻</a:t>
            </a:r>
            <a:r>
              <a:rPr lang="en-US" sz="2000" dirty="0" smtClean="0">
                <a:solidFill>
                  <a:srgbClr val="336600"/>
                </a:solidFill>
                <a:ea typeface="楷体" pitchFamily="49" charset="-122"/>
                <a:cs typeface="Times New Roman" pitchFamily="18" charset="0"/>
              </a:rPr>
              <a:t>: {1}ms\r\n", </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uristr,Math.Ceiling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smtClean="0">
                <a:solidFill>
                  <a:srgbClr val="FF0000"/>
                </a:solidFill>
                <a:ea typeface="楷体" pitchFamily="49" charset="-122"/>
                <a:cs typeface="Times New Roman" pitchFamily="18" charset="0"/>
              </a:rPr>
              <a:t>string result = await </a:t>
            </a:r>
            <a:r>
              <a:rPr lang="en-US" sz="2000" dirty="0" err="1" smtClean="0">
                <a:solidFill>
                  <a:srgbClr val="FF0000"/>
                </a:solidFill>
                <a:ea typeface="楷体" pitchFamily="49" charset="-122"/>
                <a:cs typeface="Times New Roman" pitchFamily="18" charset="0"/>
              </a:rPr>
              <a:t>wc1.</a:t>
            </a:r>
            <a:r>
              <a:rPr lang="en-US" sz="2000" dirty="0" err="1" smtClean="0">
                <a:ea typeface="楷体" pitchFamily="49" charset="-122"/>
                <a:cs typeface="Times New Roman" pitchFamily="18" charset="0"/>
              </a:rPr>
              <a:t>DownloadStringTaskAsync</a:t>
            </a:r>
            <a:r>
              <a:rPr lang="en-US" sz="2000" dirty="0" smtClean="0">
                <a:solidFill>
                  <a:srgbClr val="FF0000"/>
                </a:solidFill>
                <a:ea typeface="楷体" pitchFamily="49" charset="-122"/>
                <a:cs typeface="Times New Roman" pitchFamily="18" charset="0"/>
              </a:rPr>
              <a:t>(new Uri(</a:t>
            </a:r>
            <a:r>
              <a:rPr lang="en-US" sz="2000" dirty="0" err="1" smtClean="0">
                <a:solidFill>
                  <a:srgbClr val="FF0000"/>
                </a:solidFill>
                <a:ea typeface="楷体" pitchFamily="49" charset="-122"/>
                <a:cs typeface="Times New Roman" pitchFamily="18" charset="0"/>
              </a:rPr>
              <a:t>uristr</a:t>
            </a:r>
            <a:r>
              <a:rPr lang="en-US" sz="2000" dirty="0" smtClean="0">
                <a:solidFill>
                  <a:srgbClr val="FF0000"/>
                </a:solidFill>
                <a:ea typeface="楷体" pitchFamily="49" charset="-122"/>
                <a:cs typeface="Times New Roman" pitchFamily="18" charset="0"/>
              </a:rPr>
              <a:t>));</a:t>
            </a:r>
            <a:endParaRPr lang="zh-CN" altLang="en-US" sz="2000" dirty="0" smtClean="0">
              <a:solidFill>
                <a:srgbClr val="FF00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访问</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的结束时刻</a:t>
            </a:r>
            <a:r>
              <a:rPr lang="en-US" sz="2000" dirty="0" smtClean="0">
                <a:solidFill>
                  <a:srgbClr val="336600"/>
                </a:solidFill>
                <a:ea typeface="楷体" pitchFamily="49" charset="-122"/>
                <a:cs typeface="Times New Roman" pitchFamily="18" charset="0"/>
              </a:rPr>
              <a:t>: {1}ms\r\n",</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uristr,Math.Ceiling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zh-CN" altLang="en-US" sz="2000" dirty="0" smtClean="0">
                <a:solidFill>
                  <a:srgbClr val="336600"/>
                </a:solidFill>
                <a:ea typeface="楷体" pitchFamily="49" charset="-122"/>
                <a:cs typeface="Times New Roman" pitchFamily="18" charset="0"/>
              </a:rPr>
              <a:t>访问</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uristr</a:t>
            </a:r>
            <a:r>
              <a:rPr lang="en-US" sz="2000" dirty="0" smtClean="0">
                <a:solidFill>
                  <a:srgbClr val="336600"/>
                </a:solidFill>
                <a:ea typeface="楷体" pitchFamily="49" charset="-122"/>
                <a:cs typeface="Times New Roman" pitchFamily="18" charset="0"/>
              </a:rPr>
              <a:t> +"</a:t>
            </a:r>
            <a:r>
              <a:rPr lang="zh-CN" altLang="en-US" sz="2000" dirty="0" smtClean="0">
                <a:solidFill>
                  <a:srgbClr val="336600"/>
                </a:solidFill>
                <a:ea typeface="楷体" pitchFamily="49" charset="-122"/>
                <a:cs typeface="Times New Roman" pitchFamily="18" charset="0"/>
              </a:rPr>
              <a:t>的字符数</a:t>
            </a:r>
            <a:r>
              <a:rPr lang="en-US" sz="2000" dirty="0" smtClean="0">
                <a:solidFill>
                  <a:srgbClr val="336600"/>
                </a:solidFill>
                <a:ea typeface="楷体" pitchFamily="49" charset="-122"/>
                <a:cs typeface="Times New Roman" pitchFamily="18" charset="0"/>
              </a:rPr>
              <a:t>: " + </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FF3300"/>
                </a:solidFill>
                <a:ea typeface="楷体" pitchFamily="49" charset="-122"/>
                <a:cs typeface="Times New Roman" pitchFamily="18" charset="0"/>
              </a:rPr>
              <a:t>result.Length.ToString</a:t>
            </a:r>
            <a:r>
              <a:rPr lang="en-US" sz="2000" dirty="0" smtClean="0">
                <a:solidFill>
                  <a:srgbClr val="FF3300"/>
                </a:solidFill>
                <a:ea typeface="楷体" pitchFamily="49" charset="-122"/>
                <a:cs typeface="Times New Roman" pitchFamily="18" charset="0"/>
              </a:rPr>
              <a:t>() </a:t>
            </a:r>
            <a:r>
              <a:rPr lang="en-US" sz="2000" dirty="0" smtClean="0">
                <a:solidFill>
                  <a:srgbClr val="336600"/>
                </a:solidFill>
                <a:ea typeface="楷体" pitchFamily="49" charset="-122"/>
                <a:cs typeface="Times New Roman" pitchFamily="18" charset="0"/>
              </a:rPr>
              <a:t>+ "\r\n";</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a:t>
            </a:r>
            <a:endParaRPr lang="zh-CN" altLang="en-US" sz="2000" dirty="0">
              <a:solidFill>
                <a:srgbClr val="336600"/>
              </a:solidFill>
              <a:ea typeface="楷体" pitchFamily="49" charset="-122"/>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215370" cy="4191981"/>
          </a:xfrm>
          <a:prstGeom prst="rect">
            <a:avLst/>
          </a:prstGeom>
          <a:noFill/>
        </p:spPr>
        <p:txBody>
          <a:bodyPr wrap="square" rtlCol="0">
            <a:spAutoFit/>
          </a:bodyPr>
          <a:lstStyle/>
          <a:p>
            <a:pPr>
              <a:lnSpc>
                <a:spcPct val="150000"/>
              </a:lnSpc>
            </a:pPr>
            <a:r>
              <a:rPr lang="en-US" sz="2000" dirty="0" smtClean="0">
                <a:solidFill>
                  <a:srgbClr val="336600"/>
                </a:solidFill>
                <a:ea typeface="楷体" pitchFamily="49" charset="-122"/>
                <a:cs typeface="Times New Roman" pitchFamily="18" charset="0"/>
              </a:rPr>
              <a:t>       private void </a:t>
            </a:r>
            <a:r>
              <a:rPr lang="en-US" sz="2000" dirty="0" err="1" smtClean="0">
                <a:solidFill>
                  <a:srgbClr val="336600"/>
                </a:solidFill>
                <a:ea typeface="楷体" pitchFamily="49" charset="-122"/>
                <a:cs typeface="Times New Roman" pitchFamily="18" charset="0"/>
              </a:rPr>
              <a:t>CountTo</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int</a:t>
            </a:r>
            <a:r>
              <a:rPr lang="en-US" sz="2000" dirty="0" smtClean="0">
                <a:solidFill>
                  <a:srgbClr val="336600"/>
                </a:solidFill>
                <a:ea typeface="楷体" pitchFamily="49" charset="-122"/>
                <a:cs typeface="Times New Roman" pitchFamily="18" charset="0"/>
              </a:rPr>
              <a:t> id, </a:t>
            </a:r>
            <a:r>
              <a:rPr lang="en-US" sz="2000" dirty="0" err="1" smtClean="0">
                <a:solidFill>
                  <a:srgbClr val="336600"/>
                </a:solidFill>
                <a:ea typeface="楷体" pitchFamily="49" charset="-122"/>
                <a:cs typeface="Times New Roman" pitchFamily="18" charset="0"/>
              </a:rPr>
              <a:t>int</a:t>
            </a:r>
            <a:r>
              <a:rPr lang="en-US" sz="2000" dirty="0" smtClean="0">
                <a:solidFill>
                  <a:srgbClr val="336600"/>
                </a:solidFill>
                <a:ea typeface="楷体" pitchFamily="49" charset="-122"/>
                <a:cs typeface="Times New Roman" pitchFamily="18" charset="0"/>
              </a:rPr>
              <a:t> value)</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计算</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的开始时刻</a:t>
            </a:r>
            <a:r>
              <a:rPr lang="en-US" sz="2000" dirty="0" smtClean="0">
                <a:solidFill>
                  <a:srgbClr val="336600"/>
                </a:solidFill>
                <a:ea typeface="楷体" pitchFamily="49" charset="-122"/>
                <a:cs typeface="Times New Roman" pitchFamily="18" charset="0"/>
              </a:rPr>
              <a:t>: {1}ms\r\</a:t>
            </a:r>
            <a:r>
              <a:rPr lang="en-US" sz="2000" dirty="0" err="1" smtClean="0">
                <a:solidFill>
                  <a:srgbClr val="336600"/>
                </a:solidFill>
                <a:ea typeface="楷体" pitchFamily="49" charset="-122"/>
                <a:cs typeface="Times New Roman" pitchFamily="18" charset="0"/>
              </a:rPr>
              <a:t>n“,id</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for (</a:t>
            </a:r>
            <a:r>
              <a:rPr lang="en-US" sz="2000" dirty="0" err="1" smtClean="0">
                <a:solidFill>
                  <a:srgbClr val="336600"/>
                </a:solidFill>
                <a:ea typeface="楷体" pitchFamily="49" charset="-122"/>
                <a:cs typeface="Times New Roman" pitchFamily="18" charset="0"/>
              </a:rPr>
              <a:t>int</a:t>
            </a: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i</a:t>
            </a:r>
            <a:r>
              <a:rPr lang="en-US" sz="2000" dirty="0" smtClean="0">
                <a:solidFill>
                  <a:srgbClr val="336600"/>
                </a:solidFill>
                <a:ea typeface="楷体" pitchFamily="49" charset="-122"/>
                <a:cs typeface="Times New Roman" pitchFamily="18" charset="0"/>
              </a:rPr>
              <a:t> = 0; </a:t>
            </a:r>
            <a:r>
              <a:rPr lang="en-US" sz="2000" dirty="0" err="1" smtClean="0">
                <a:solidFill>
                  <a:srgbClr val="336600"/>
                </a:solidFill>
                <a:ea typeface="楷体" pitchFamily="49" charset="-122"/>
                <a:cs typeface="Times New Roman" pitchFamily="18" charset="0"/>
              </a:rPr>
              <a:t>i</a:t>
            </a:r>
            <a:r>
              <a:rPr lang="en-US" sz="2000" dirty="0" smtClean="0">
                <a:solidFill>
                  <a:srgbClr val="336600"/>
                </a:solidFill>
                <a:ea typeface="楷体" pitchFamily="49" charset="-122"/>
                <a:cs typeface="Times New Roman" pitchFamily="18" charset="0"/>
              </a:rPr>
              <a:t> &lt; value; </a:t>
            </a:r>
            <a:r>
              <a:rPr lang="en-US" sz="2000" dirty="0" err="1" smtClean="0">
                <a:solidFill>
                  <a:srgbClr val="336600"/>
                </a:solidFill>
                <a:ea typeface="楷体" pitchFamily="49" charset="-122"/>
                <a:cs typeface="Times New Roman" pitchFamily="18" charset="0"/>
              </a:rPr>
              <a:t>i</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textBox1.Text</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string.Format</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计算</a:t>
            </a:r>
            <a:r>
              <a:rPr lang="en-US" sz="2000" dirty="0" smtClean="0">
                <a:solidFill>
                  <a:srgbClr val="336600"/>
                </a:solidFill>
                <a:ea typeface="楷体" pitchFamily="49" charset="-122"/>
                <a:cs typeface="Times New Roman" pitchFamily="18" charset="0"/>
              </a:rPr>
              <a:t>{0}</a:t>
            </a:r>
            <a:r>
              <a:rPr lang="zh-CN" altLang="en-US" sz="2000" dirty="0" smtClean="0">
                <a:solidFill>
                  <a:srgbClr val="336600"/>
                </a:solidFill>
                <a:ea typeface="楷体" pitchFamily="49" charset="-122"/>
                <a:cs typeface="Times New Roman" pitchFamily="18" charset="0"/>
              </a:rPr>
              <a:t>的结束时刻</a:t>
            </a:r>
            <a:r>
              <a:rPr lang="en-US" sz="2000" dirty="0" smtClean="0">
                <a:solidFill>
                  <a:srgbClr val="336600"/>
                </a:solidFill>
                <a:ea typeface="楷体" pitchFamily="49" charset="-122"/>
                <a:cs typeface="Times New Roman" pitchFamily="18" charset="0"/>
              </a:rPr>
              <a:t>: {1}ms\r\n", id, </a:t>
            </a:r>
            <a:r>
              <a:rPr lang="en-US" sz="2000" dirty="0" err="1" smtClean="0">
                <a:solidFill>
                  <a:srgbClr val="336600"/>
                </a:solidFill>
                <a:ea typeface="楷体" pitchFamily="49" charset="-122"/>
                <a:cs typeface="Times New Roman" pitchFamily="18" charset="0"/>
              </a:rPr>
              <a:t>Math.Ceiling</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sw.Elapsed.TotalMilliseconds</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ToString</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smtClean="0">
                <a:solidFill>
                  <a:srgbClr val="336600"/>
                </a:solidFill>
                <a:ea typeface="楷体" pitchFamily="49" charset="-122"/>
                <a:cs typeface="Times New Roman" pitchFamily="18" charset="0"/>
              </a:rPr>
              <a:t>}</a:t>
            </a:r>
            <a:endParaRPr lang="zh-CN" altLang="en-US" sz="2000" dirty="0">
              <a:solidFill>
                <a:srgbClr val="336600"/>
              </a:solidFill>
              <a:ea typeface="楷体" pitchFamily="49" charset="-122"/>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642910" y="500042"/>
            <a:ext cx="7921625" cy="461665"/>
          </a:xfrm>
          <a:prstGeom prst="rect">
            <a:avLst/>
          </a:prstGeom>
          <a:noFill/>
          <a:ln w="9525">
            <a:noFill/>
            <a:miter lim="800000"/>
            <a:headEnd/>
            <a:tailEnd/>
          </a:ln>
          <a:effectLst/>
        </p:spPr>
        <p:txBody>
          <a:bodyPr>
            <a:spAutoFit/>
          </a:bodyPr>
          <a:lstStyle/>
          <a:p>
            <a:r>
              <a:rPr lang="zh-CN" altLang="en-US" dirty="0" smtClean="0">
                <a:ea typeface="楷体" pitchFamily="49" charset="-122"/>
                <a:cs typeface="Times New Roman" pitchFamily="18" charset="0"/>
              </a:rPr>
              <a:t>其中</a:t>
            </a:r>
            <a:r>
              <a:rPr lang="zh-CN" altLang="en-US" dirty="0">
                <a:ea typeface="楷体" pitchFamily="49" charset="-122"/>
                <a:cs typeface="Times New Roman" pitchFamily="18" charset="0"/>
              </a:rPr>
              <a:t>有关线程方面的类如下：</a:t>
            </a:r>
          </a:p>
        </p:txBody>
      </p:sp>
      <p:sp>
        <p:nvSpPr>
          <p:cNvPr id="111619" name="Text Box 3"/>
          <p:cNvSpPr txBox="1">
            <a:spLocks noChangeArrowheads="1"/>
          </p:cNvSpPr>
          <p:nvPr/>
        </p:nvSpPr>
        <p:spPr bwMode="auto">
          <a:xfrm>
            <a:off x="928662" y="1071546"/>
            <a:ext cx="7200900" cy="5054525"/>
          </a:xfrm>
          <a:prstGeom prst="rect">
            <a:avLst/>
          </a:prstGeom>
          <a:noFill/>
          <a:ln w="9525">
            <a:noFill/>
            <a:miter lim="800000"/>
            <a:headEnd/>
            <a:tailEnd/>
          </a:ln>
          <a:effectLst/>
        </p:spPr>
        <p:txBody>
          <a:bodyPr>
            <a:spAutoFit/>
          </a:bodyPr>
          <a:lstStyle/>
          <a:p>
            <a:pPr marL="342900" indent="-342900">
              <a:lnSpc>
                <a:spcPts val="3000"/>
              </a:lnSpc>
              <a:buFont typeface="Wingdings" pitchFamily="2" charset="2"/>
              <a:buChar char="l"/>
            </a:pPr>
            <a:r>
              <a:rPr lang="en-US" altLang="zh-CN" sz="2000" dirty="0">
                <a:solidFill>
                  <a:srgbClr val="C00000"/>
                </a:solidFill>
                <a:ea typeface="楷体" pitchFamily="49" charset="-122"/>
                <a:cs typeface="Times New Roman" pitchFamily="18" charset="0"/>
              </a:rPr>
              <a:t>Thread</a:t>
            </a:r>
            <a:r>
              <a:rPr lang="zh-CN" altLang="en-US" sz="2000" dirty="0">
                <a:solidFill>
                  <a:srgbClr val="C00000"/>
                </a:solidFill>
                <a:ea typeface="楷体" pitchFamily="49" charset="-122"/>
                <a:cs typeface="Times New Roman" pitchFamily="18" charset="0"/>
              </a:rPr>
              <a:t>类：</a:t>
            </a:r>
            <a:r>
              <a:rPr lang="zh-CN" altLang="en-US" sz="2000" dirty="0">
                <a:ea typeface="楷体" pitchFamily="49" charset="-122"/>
                <a:cs typeface="Times New Roman" pitchFamily="18" charset="0"/>
              </a:rPr>
              <a:t>用于创建并控制线程、设置其优先级并获取其状态。</a:t>
            </a:r>
          </a:p>
          <a:p>
            <a:pPr marL="342900" indent="-342900">
              <a:lnSpc>
                <a:spcPts val="3000"/>
              </a:lnSpc>
              <a:buFont typeface="Wingdings" pitchFamily="2" charset="2"/>
              <a:buChar char="l"/>
            </a:pPr>
            <a:r>
              <a:rPr lang="en-US" altLang="zh-CN" sz="2000" dirty="0">
                <a:solidFill>
                  <a:srgbClr val="C00000"/>
                </a:solidFill>
                <a:ea typeface="楷体" pitchFamily="49" charset="-122"/>
                <a:cs typeface="Times New Roman" pitchFamily="18" charset="0"/>
              </a:rPr>
              <a:t>Monitor</a:t>
            </a:r>
            <a:r>
              <a:rPr lang="zh-CN" altLang="en-US" sz="2000" dirty="0">
                <a:solidFill>
                  <a:srgbClr val="C00000"/>
                </a:solidFill>
                <a:ea typeface="楷体" pitchFamily="49" charset="-122"/>
                <a:cs typeface="Times New Roman" pitchFamily="18" charset="0"/>
              </a:rPr>
              <a:t>类：</a:t>
            </a:r>
            <a:r>
              <a:rPr lang="zh-CN" altLang="en-US" sz="2000" dirty="0">
                <a:ea typeface="楷体" pitchFamily="49" charset="-122"/>
                <a:cs typeface="Times New Roman" pitchFamily="18" charset="0"/>
              </a:rPr>
              <a:t>提供同步对对象的访问的机制。</a:t>
            </a:r>
          </a:p>
          <a:p>
            <a:pPr marL="342900" indent="-342900">
              <a:lnSpc>
                <a:spcPts val="3000"/>
              </a:lnSpc>
              <a:buFont typeface="Wingdings" pitchFamily="2" charset="2"/>
              <a:buChar char="l"/>
            </a:pPr>
            <a:r>
              <a:rPr lang="en-US" altLang="zh-CN" sz="2000" dirty="0" err="1">
                <a:solidFill>
                  <a:srgbClr val="C00000"/>
                </a:solidFill>
                <a:ea typeface="楷体" pitchFamily="49" charset="-122"/>
                <a:cs typeface="Times New Roman" pitchFamily="18" charset="0"/>
              </a:rPr>
              <a:t>Mutex</a:t>
            </a:r>
            <a:r>
              <a:rPr lang="zh-CN" altLang="en-US" sz="2000" dirty="0">
                <a:solidFill>
                  <a:srgbClr val="C00000"/>
                </a:solidFill>
                <a:ea typeface="楷体" pitchFamily="49" charset="-122"/>
                <a:cs typeface="Times New Roman" pitchFamily="18" charset="0"/>
              </a:rPr>
              <a:t>类：</a:t>
            </a:r>
            <a:r>
              <a:rPr lang="zh-CN" altLang="en-US" sz="2000" dirty="0">
                <a:ea typeface="楷体" pitchFamily="49" charset="-122"/>
                <a:cs typeface="Times New Roman" pitchFamily="18" charset="0"/>
              </a:rPr>
              <a:t>一个同步基元，也可用于进程间同步。</a:t>
            </a:r>
          </a:p>
          <a:p>
            <a:pPr marL="342900" indent="-342900">
              <a:lnSpc>
                <a:spcPts val="3000"/>
              </a:lnSpc>
              <a:buFont typeface="Wingdings" pitchFamily="2" charset="2"/>
              <a:buChar char="l"/>
            </a:pPr>
            <a:r>
              <a:rPr lang="en-US" altLang="zh-CN" sz="2000" dirty="0" err="1">
                <a:solidFill>
                  <a:srgbClr val="C00000"/>
                </a:solidFill>
                <a:ea typeface="楷体" pitchFamily="49" charset="-122"/>
                <a:cs typeface="Times New Roman" pitchFamily="18" charset="0"/>
              </a:rPr>
              <a:t>ThreadAbortException</a:t>
            </a:r>
            <a:r>
              <a:rPr lang="zh-CN" altLang="en-US" sz="2000" dirty="0">
                <a:solidFill>
                  <a:srgbClr val="C00000"/>
                </a:solidFill>
                <a:ea typeface="楷体" pitchFamily="49" charset="-122"/>
                <a:cs typeface="Times New Roman" pitchFamily="18" charset="0"/>
              </a:rPr>
              <a:t>类：</a:t>
            </a:r>
            <a:r>
              <a:rPr lang="zh-CN" altLang="en-US" sz="2000" dirty="0">
                <a:ea typeface="楷体" pitchFamily="49" charset="-122"/>
                <a:cs typeface="Times New Roman" pitchFamily="18" charset="0"/>
              </a:rPr>
              <a:t>在对</a:t>
            </a:r>
            <a:r>
              <a:rPr lang="en-US" altLang="zh-CN" sz="2000" dirty="0">
                <a:ea typeface="楷体" pitchFamily="49" charset="-122"/>
                <a:cs typeface="Times New Roman" pitchFamily="18" charset="0"/>
              </a:rPr>
              <a:t>Abort</a:t>
            </a:r>
            <a:r>
              <a:rPr lang="zh-CN" altLang="en-US" sz="2000" dirty="0">
                <a:ea typeface="楷体" pitchFamily="49" charset="-122"/>
                <a:cs typeface="Times New Roman" pitchFamily="18" charset="0"/>
              </a:rPr>
              <a:t>方法进行调用时引发的异常。无法继承此类。</a:t>
            </a:r>
          </a:p>
          <a:p>
            <a:pPr marL="342900" indent="-342900">
              <a:lnSpc>
                <a:spcPts val="3000"/>
              </a:lnSpc>
              <a:buFont typeface="Wingdings" pitchFamily="2" charset="2"/>
              <a:buChar char="l"/>
            </a:pPr>
            <a:r>
              <a:rPr lang="en-US" altLang="zh-CN" sz="2000" dirty="0" err="1">
                <a:solidFill>
                  <a:srgbClr val="C00000"/>
                </a:solidFill>
                <a:ea typeface="楷体" pitchFamily="49" charset="-122"/>
                <a:cs typeface="Times New Roman" pitchFamily="18" charset="0"/>
              </a:rPr>
              <a:t>ThreadInterruptedException</a:t>
            </a:r>
            <a:r>
              <a:rPr lang="zh-CN" altLang="en-US" sz="2000" dirty="0">
                <a:solidFill>
                  <a:srgbClr val="C00000"/>
                </a:solidFill>
                <a:ea typeface="楷体" pitchFamily="49" charset="-122"/>
                <a:cs typeface="Times New Roman" pitchFamily="18" charset="0"/>
              </a:rPr>
              <a:t>类：</a:t>
            </a:r>
            <a:r>
              <a:rPr lang="zh-CN" altLang="en-US" sz="2000" dirty="0">
                <a:ea typeface="楷体" pitchFamily="49" charset="-122"/>
                <a:cs typeface="Times New Roman" pitchFamily="18" charset="0"/>
              </a:rPr>
              <a:t>中断处于等待状态的</a:t>
            </a:r>
            <a:r>
              <a:rPr lang="en-US" altLang="zh-CN" sz="2000" dirty="0">
                <a:ea typeface="楷体" pitchFamily="49" charset="-122"/>
                <a:cs typeface="Times New Roman" pitchFamily="18" charset="0"/>
              </a:rPr>
              <a:t>Thread</a:t>
            </a:r>
            <a:r>
              <a:rPr lang="zh-CN" altLang="en-US" sz="2000" dirty="0">
                <a:ea typeface="楷体" pitchFamily="49" charset="-122"/>
                <a:cs typeface="Times New Roman" pitchFamily="18" charset="0"/>
              </a:rPr>
              <a:t>时引发的异常。</a:t>
            </a:r>
          </a:p>
          <a:p>
            <a:pPr marL="342900" indent="-342900">
              <a:lnSpc>
                <a:spcPts val="3000"/>
              </a:lnSpc>
              <a:buFont typeface="Wingdings" pitchFamily="2" charset="2"/>
              <a:buChar char="l"/>
            </a:pPr>
            <a:r>
              <a:rPr lang="en-US" altLang="zh-CN" sz="2000" dirty="0" err="1">
                <a:solidFill>
                  <a:srgbClr val="C00000"/>
                </a:solidFill>
                <a:ea typeface="楷体" pitchFamily="49" charset="-122"/>
                <a:cs typeface="Times New Roman" pitchFamily="18" charset="0"/>
              </a:rPr>
              <a:t>ThreadStartException</a:t>
            </a:r>
            <a:r>
              <a:rPr lang="zh-CN" altLang="en-US" sz="2000" dirty="0">
                <a:solidFill>
                  <a:srgbClr val="C00000"/>
                </a:solidFill>
                <a:ea typeface="楷体" pitchFamily="49" charset="-122"/>
                <a:cs typeface="Times New Roman" pitchFamily="18" charset="0"/>
              </a:rPr>
              <a:t>类：</a:t>
            </a:r>
            <a:r>
              <a:rPr lang="zh-CN" altLang="en-US" sz="2000" dirty="0">
                <a:ea typeface="楷体" pitchFamily="49" charset="-122"/>
                <a:cs typeface="Times New Roman" pitchFamily="18" charset="0"/>
              </a:rPr>
              <a:t>当基础操作系统线程已启动但该线程尚未准备好执行用户代码前，托管线程中出现错误，则会引发异常。</a:t>
            </a:r>
          </a:p>
          <a:p>
            <a:pPr marL="342900" indent="-342900">
              <a:lnSpc>
                <a:spcPts val="3000"/>
              </a:lnSpc>
              <a:buFont typeface="Wingdings" pitchFamily="2" charset="2"/>
              <a:buChar char="l"/>
            </a:pPr>
            <a:r>
              <a:rPr lang="en-US" altLang="zh-CN" sz="2000" dirty="0" err="1">
                <a:solidFill>
                  <a:srgbClr val="C00000"/>
                </a:solidFill>
                <a:ea typeface="楷体" pitchFamily="49" charset="-122"/>
                <a:cs typeface="Times New Roman" pitchFamily="18" charset="0"/>
              </a:rPr>
              <a:t>ThreadStateException</a:t>
            </a:r>
            <a:r>
              <a:rPr lang="zh-CN" altLang="en-US" sz="2000" dirty="0">
                <a:solidFill>
                  <a:srgbClr val="C00000"/>
                </a:solidFill>
                <a:ea typeface="楷体" pitchFamily="49" charset="-122"/>
                <a:cs typeface="Times New Roman" pitchFamily="18" charset="0"/>
              </a:rPr>
              <a:t>类：</a:t>
            </a:r>
            <a:r>
              <a:rPr lang="zh-CN" altLang="en-US" sz="2000" dirty="0">
                <a:ea typeface="楷体" pitchFamily="49" charset="-122"/>
                <a:cs typeface="Times New Roman" pitchFamily="18" charset="0"/>
              </a:rPr>
              <a:t>当</a:t>
            </a:r>
            <a:r>
              <a:rPr lang="en-US" altLang="zh-CN" sz="2000" dirty="0">
                <a:ea typeface="楷体" pitchFamily="49" charset="-122"/>
                <a:cs typeface="Times New Roman" pitchFamily="18" charset="0"/>
              </a:rPr>
              <a:t>Thread</a:t>
            </a:r>
            <a:r>
              <a:rPr lang="zh-CN" altLang="en-US" sz="2000" dirty="0">
                <a:ea typeface="楷体" pitchFamily="49" charset="-122"/>
                <a:cs typeface="Times New Roman" pitchFamily="18" charset="0"/>
              </a:rPr>
              <a:t>处于对方法调用无效的</a:t>
            </a:r>
            <a:r>
              <a:rPr lang="en-US" altLang="zh-CN" sz="2000" dirty="0" err="1">
                <a:ea typeface="楷体" pitchFamily="49" charset="-122"/>
                <a:cs typeface="Times New Roman" pitchFamily="18" charset="0"/>
              </a:rPr>
              <a:t>ThreadState</a:t>
            </a:r>
            <a:r>
              <a:rPr lang="zh-CN" altLang="en-US" sz="2000" dirty="0">
                <a:ea typeface="楷体" pitchFamily="49" charset="-122"/>
                <a:cs typeface="Times New Roman" pitchFamily="18" charset="0"/>
              </a:rPr>
              <a:t>时引发的异常。</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2285984" y="1785926"/>
            <a:ext cx="3286148" cy="3214710"/>
          </a:xfrm>
          <a:prstGeom prst="rect">
            <a:avLst/>
          </a:prstGeom>
          <a:noFill/>
          <a:ln w="9525">
            <a:noFill/>
            <a:miter lim="800000"/>
            <a:headEnd/>
            <a:tailEnd/>
          </a:ln>
        </p:spPr>
      </p:pic>
      <p:sp>
        <p:nvSpPr>
          <p:cNvPr id="3" name="TextBox 2"/>
          <p:cNvSpPr txBox="1"/>
          <p:nvPr/>
        </p:nvSpPr>
        <p:spPr>
          <a:xfrm>
            <a:off x="571472" y="285728"/>
            <a:ext cx="8072494" cy="1200329"/>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启动</a:t>
            </a:r>
            <a:r>
              <a:rPr lang="en-US" dirty="0" err="1" smtClean="0">
                <a:ea typeface="楷体" pitchFamily="49" charset="-122"/>
                <a:cs typeface="Times New Roman" pitchFamily="18" charset="0"/>
              </a:rPr>
              <a:t>Form2</a:t>
            </a:r>
            <a:r>
              <a:rPr lang="zh-CN" altLang="en-US" dirty="0" smtClean="0">
                <a:ea typeface="楷体" pitchFamily="49" charset="-122"/>
                <a:cs typeface="Times New Roman" pitchFamily="18" charset="0"/>
              </a:rPr>
              <a:t>窗体，单击“开始”命令按钮，它的一次执行结果如下图所示。</a:t>
            </a:r>
            <a:endParaRPr lang="zh-CN" altLang="en-US" dirty="0">
              <a:ea typeface="楷体" pitchFamily="49" charset="-122"/>
              <a:cs typeface="Times New Roman" pitchFamily="18" charset="0"/>
            </a:endParaRPr>
          </a:p>
        </p:txBody>
      </p:sp>
      <p:sp>
        <p:nvSpPr>
          <p:cNvPr id="4" name="右大括号 3"/>
          <p:cNvSpPr/>
          <p:nvPr/>
        </p:nvSpPr>
        <p:spPr bwMode="auto">
          <a:xfrm>
            <a:off x="5786446" y="2357430"/>
            <a:ext cx="357190" cy="2500330"/>
          </a:xfrm>
          <a:prstGeom prst="rightBrac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
        <p:nvSpPr>
          <p:cNvPr id="5" name="TextBox 4"/>
          <p:cNvSpPr txBox="1"/>
          <p:nvPr/>
        </p:nvSpPr>
        <p:spPr>
          <a:xfrm>
            <a:off x="6215077" y="2714620"/>
            <a:ext cx="553998" cy="2000264"/>
          </a:xfrm>
          <a:prstGeom prst="rect">
            <a:avLst/>
          </a:prstGeom>
          <a:noFill/>
        </p:spPr>
        <p:txBody>
          <a:bodyPr vert="eaVert" wrap="square" rtlCol="0">
            <a:spAutoFit/>
          </a:bodyPr>
          <a:lstStyle/>
          <a:p>
            <a:pPr algn="ctr"/>
            <a:r>
              <a:rPr lang="zh-CN" altLang="en-US" dirty="0" smtClean="0">
                <a:latin typeface="楷体" pitchFamily="49" charset="-122"/>
                <a:ea typeface="楷体" pitchFamily="49" charset="-122"/>
              </a:rPr>
              <a:t>异步执行</a:t>
            </a:r>
            <a:endParaRPr lang="zh-CN" altLang="en-US" dirty="0">
              <a:latin typeface="楷体" pitchFamily="49" charset="-122"/>
              <a:ea typeface="楷体" pitchFamily="49" charset="-122"/>
            </a:endParaRPr>
          </a:p>
        </p:txBody>
      </p:sp>
      <p:sp>
        <p:nvSpPr>
          <p:cNvPr id="6" name="TextBox 5"/>
          <p:cNvSpPr txBox="1"/>
          <p:nvPr/>
        </p:nvSpPr>
        <p:spPr>
          <a:xfrm>
            <a:off x="500034" y="5143512"/>
            <a:ext cx="8429684" cy="830997"/>
          </a:xfrm>
          <a:prstGeom prst="rect">
            <a:avLst/>
          </a:prstGeom>
          <a:noFill/>
        </p:spPr>
        <p:txBody>
          <a:bodyPr wrap="square" rtlCol="0">
            <a:spAutoFit/>
          </a:bodyPr>
          <a:lstStyle/>
          <a:p>
            <a:r>
              <a:rPr lang="zh-CN" altLang="en-US" dirty="0" smtClean="0">
                <a:ea typeface="楷体" pitchFamily="49" charset="-122"/>
                <a:cs typeface="Times New Roman" pitchFamily="18" charset="0"/>
              </a:rPr>
              <a:t>        与</a:t>
            </a:r>
            <a:r>
              <a:rPr lang="en-US" dirty="0" err="1" smtClean="0">
                <a:ea typeface="楷体" pitchFamily="49" charset="-122"/>
                <a:cs typeface="Times New Roman" pitchFamily="18" charset="0"/>
              </a:rPr>
              <a:t>Form1</a:t>
            </a:r>
            <a:r>
              <a:rPr lang="zh-CN" altLang="en-US" dirty="0" smtClean="0">
                <a:ea typeface="楷体" pitchFamily="49" charset="-122"/>
                <a:cs typeface="Times New Roman" pitchFamily="18" charset="0"/>
              </a:rPr>
              <a:t>窗体相比，</a:t>
            </a:r>
            <a:r>
              <a:rPr lang="en-US" dirty="0" err="1" smtClean="0">
                <a:ea typeface="楷体" pitchFamily="49" charset="-122"/>
                <a:cs typeface="Times New Roman" pitchFamily="18" charset="0"/>
              </a:rPr>
              <a:t>Form2</a:t>
            </a:r>
            <a:r>
              <a:rPr lang="zh-CN" altLang="en-US" dirty="0" smtClean="0">
                <a:ea typeface="楷体" pitchFamily="49" charset="-122"/>
                <a:cs typeface="Times New Roman" pitchFamily="18" charset="0"/>
              </a:rPr>
              <a:t>窗体的执行时间减少了</a:t>
            </a:r>
            <a:r>
              <a:rPr lang="en-US" dirty="0" err="1" smtClean="0">
                <a:ea typeface="楷体" pitchFamily="49" charset="-122"/>
                <a:cs typeface="Times New Roman" pitchFamily="18" charset="0"/>
              </a:rPr>
              <a:t>296ms</a:t>
            </a:r>
            <a:r>
              <a:rPr lang="zh-CN" altLang="en-US" dirty="0" smtClean="0">
                <a:ea typeface="楷体" pitchFamily="49" charset="-122"/>
                <a:cs typeface="Times New Roman" pitchFamily="18" charset="0"/>
              </a:rPr>
              <a:t>，速度提高了</a:t>
            </a:r>
            <a:r>
              <a:rPr lang="en-US" dirty="0" smtClean="0">
                <a:ea typeface="楷体" pitchFamily="49" charset="-122"/>
                <a:cs typeface="Times New Roman" pitchFamily="18" charset="0"/>
              </a:rPr>
              <a:t>39.2%</a:t>
            </a:r>
            <a:r>
              <a:rPr lang="zh-CN" altLang="en-US" dirty="0" smtClean="0">
                <a:ea typeface="楷体" pitchFamily="49" charset="-122"/>
                <a:cs typeface="Times New Roman" pitchFamily="18"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514353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800" dirty="0" smtClean="0">
                <a:solidFill>
                  <a:srgbClr val="FF3300"/>
                </a:solidFill>
                <a:latin typeface="黑体" pitchFamily="49" charset="-122"/>
                <a:ea typeface="黑体" pitchFamily="49" charset="-122"/>
              </a:rPr>
              <a:t>14.2.3  TAP</a:t>
            </a:r>
            <a:r>
              <a:rPr lang="zh-CN" altLang="en-US" sz="2800" dirty="0" smtClean="0">
                <a:solidFill>
                  <a:srgbClr val="FF3300"/>
                </a:solidFill>
                <a:latin typeface="黑体" pitchFamily="49" charset="-122"/>
                <a:ea typeface="黑体" pitchFamily="49" charset="-122"/>
              </a:rPr>
              <a:t>异步模式编程</a:t>
            </a:r>
          </a:p>
        </p:txBody>
      </p:sp>
      <p:sp>
        <p:nvSpPr>
          <p:cNvPr id="3" name="TextBox 2"/>
          <p:cNvSpPr txBox="1"/>
          <p:nvPr/>
        </p:nvSpPr>
        <p:spPr>
          <a:xfrm>
            <a:off x="642910" y="1357298"/>
            <a:ext cx="4071966" cy="461665"/>
          </a:xfrm>
          <a:prstGeom prst="rect">
            <a:avLst/>
          </a:prstGeom>
          <a:noFill/>
        </p:spPr>
        <p:txBody>
          <a:bodyPr wrap="square" rtlCol="0">
            <a:spAutoFit/>
          </a:bodyPr>
          <a:lstStyle/>
          <a:p>
            <a:r>
              <a:rPr lang="en-US" dirty="0" smtClean="0">
                <a:solidFill>
                  <a:srgbClr val="FF3300"/>
                </a:solidFill>
                <a:ea typeface="楷体" pitchFamily="49" charset="-122"/>
                <a:cs typeface="Times New Roman" pitchFamily="18" charset="0"/>
              </a:rPr>
              <a:t>1. </a:t>
            </a:r>
            <a:r>
              <a:rPr lang="en-US" dirty="0" err="1" smtClean="0">
                <a:solidFill>
                  <a:srgbClr val="FF3300"/>
                </a:solidFill>
                <a:ea typeface="楷体" pitchFamily="49" charset="-122"/>
                <a:cs typeface="Times New Roman" pitchFamily="18" charset="0"/>
              </a:rPr>
              <a:t>async</a:t>
            </a:r>
            <a:r>
              <a:rPr lang="en-US" dirty="0" smtClean="0">
                <a:solidFill>
                  <a:srgbClr val="FF3300"/>
                </a:solidFill>
                <a:ea typeface="楷体" pitchFamily="49" charset="-122"/>
                <a:cs typeface="Times New Roman" pitchFamily="18" charset="0"/>
              </a:rPr>
              <a:t>/await</a:t>
            </a:r>
            <a:r>
              <a:rPr lang="zh-CN" altLang="en-US" dirty="0" smtClean="0">
                <a:solidFill>
                  <a:srgbClr val="FF3300"/>
                </a:solidFill>
                <a:ea typeface="楷体" pitchFamily="49" charset="-122"/>
                <a:cs typeface="Times New Roman" pitchFamily="18" charset="0"/>
              </a:rPr>
              <a:t>关键字</a:t>
            </a:r>
          </a:p>
        </p:txBody>
      </p:sp>
      <p:sp>
        <p:nvSpPr>
          <p:cNvPr id="4" name="TextBox 3"/>
          <p:cNvSpPr txBox="1"/>
          <p:nvPr/>
        </p:nvSpPr>
        <p:spPr>
          <a:xfrm>
            <a:off x="857224" y="2000240"/>
            <a:ext cx="7858180" cy="3416320"/>
          </a:xfrm>
          <a:prstGeom prst="rect">
            <a:avLst/>
          </a:prstGeom>
          <a:noFill/>
        </p:spPr>
        <p:txBody>
          <a:bodyPr wrap="square" rtlCol="0">
            <a:spAutoFit/>
          </a:bodyPr>
          <a:lstStyle/>
          <a:p>
            <a:pPr marL="457200" indent="-457200">
              <a:buFont typeface="Wingdings" pitchFamily="2" charset="2"/>
              <a:buChar char="l"/>
            </a:pPr>
            <a:r>
              <a:rPr lang="en-US" dirty="0" err="1" smtClean="0">
                <a:solidFill>
                  <a:srgbClr val="FF3300"/>
                </a:solidFill>
                <a:ea typeface="楷体" pitchFamily="49" charset="-122"/>
                <a:cs typeface="Times New Roman" pitchFamily="18" charset="0"/>
              </a:rPr>
              <a:t>async</a:t>
            </a:r>
            <a:r>
              <a:rPr lang="zh-CN" altLang="en-US" dirty="0" smtClean="0">
                <a:solidFill>
                  <a:srgbClr val="FF3300"/>
                </a:solidFill>
                <a:ea typeface="楷体" pitchFamily="49" charset="-122"/>
                <a:cs typeface="Times New Roman" pitchFamily="18" charset="0"/>
              </a:rPr>
              <a:t>关键字</a:t>
            </a:r>
            <a:r>
              <a:rPr lang="zh-CN" altLang="en-US" dirty="0" smtClean="0">
                <a:ea typeface="楷体" pitchFamily="49" charset="-122"/>
                <a:cs typeface="Times New Roman" pitchFamily="18" charset="0"/>
              </a:rPr>
              <a:t>用于修饰异步方法。异步方法提供了一种简便方式完成可能需要长时间运行的工作，而不必阻止调用方的线程，也就是说，异步方法异步地执行其工作，然后立即返回到调用方法，异步方法的调用方可以继续工作，而不必等待异步方法的完成。</a:t>
            </a:r>
          </a:p>
          <a:p>
            <a:pPr marL="457200" indent="-457200">
              <a:buFont typeface="Wingdings" pitchFamily="2" charset="2"/>
              <a:buChar char="l"/>
            </a:pPr>
            <a:r>
              <a:rPr lang="en-US" dirty="0" smtClean="0">
                <a:solidFill>
                  <a:srgbClr val="FF3300"/>
                </a:solidFill>
                <a:ea typeface="楷体" pitchFamily="49" charset="-122"/>
                <a:cs typeface="Times New Roman" pitchFamily="18" charset="0"/>
              </a:rPr>
              <a:t>await </a:t>
            </a:r>
            <a:r>
              <a:rPr lang="zh-CN" altLang="en-US" dirty="0" smtClean="0">
                <a:solidFill>
                  <a:srgbClr val="FF3300"/>
                </a:solidFill>
                <a:ea typeface="楷体" pitchFamily="49" charset="-122"/>
                <a:cs typeface="Times New Roman" pitchFamily="18" charset="0"/>
              </a:rPr>
              <a:t>关键字</a:t>
            </a:r>
            <a:r>
              <a:rPr lang="zh-CN" altLang="en-US" dirty="0" smtClean="0">
                <a:ea typeface="楷体" pitchFamily="49" charset="-122"/>
                <a:cs typeface="Times New Roman" pitchFamily="18" charset="0"/>
              </a:rPr>
              <a:t>用于异步方法内部，它挂起该异步方法的执行直到等待任务完成。包含有</a:t>
            </a:r>
            <a:r>
              <a:rPr lang="en-US" dirty="0" smtClean="0">
                <a:ea typeface="楷体" pitchFamily="49" charset="-122"/>
                <a:cs typeface="Times New Roman" pitchFamily="18" charset="0"/>
              </a:rPr>
              <a:t>await </a:t>
            </a:r>
            <a:r>
              <a:rPr lang="zh-CN" altLang="en-US" dirty="0" smtClean="0">
                <a:ea typeface="楷体" pitchFamily="49" charset="-122"/>
                <a:cs typeface="Times New Roman" pitchFamily="18" charset="0"/>
              </a:rPr>
              <a:t>关键字的方法为异步方法，</a:t>
            </a:r>
            <a:r>
              <a:rPr lang="zh-CN" altLang="en-US" dirty="0" smtClean="0">
                <a:solidFill>
                  <a:srgbClr val="336600"/>
                </a:solidFill>
                <a:ea typeface="楷体" pitchFamily="49" charset="-122"/>
                <a:cs typeface="Times New Roman" pitchFamily="18" charset="0"/>
              </a:rPr>
              <a:t>带有</a:t>
            </a:r>
            <a:r>
              <a:rPr lang="en-US" dirty="0" smtClean="0">
                <a:solidFill>
                  <a:srgbClr val="336600"/>
                </a:solidFill>
                <a:ea typeface="楷体" pitchFamily="49" charset="-122"/>
                <a:cs typeface="Times New Roman" pitchFamily="18" charset="0"/>
              </a:rPr>
              <a:t>await </a:t>
            </a:r>
            <a:r>
              <a:rPr lang="zh-CN" altLang="en-US" dirty="0" smtClean="0">
                <a:solidFill>
                  <a:srgbClr val="336600"/>
                </a:solidFill>
                <a:ea typeface="楷体" pitchFamily="49" charset="-122"/>
                <a:cs typeface="Times New Roman" pitchFamily="18" charset="0"/>
              </a:rPr>
              <a:t>关键字的表达式称为</a:t>
            </a:r>
            <a:r>
              <a:rPr lang="en-US" dirty="0" smtClean="0">
                <a:solidFill>
                  <a:srgbClr val="336600"/>
                </a:solidFill>
                <a:ea typeface="楷体" pitchFamily="49" charset="-122"/>
                <a:cs typeface="Times New Roman" pitchFamily="18" charset="0"/>
              </a:rPr>
              <a:t>await </a:t>
            </a:r>
            <a:r>
              <a:rPr lang="zh-CN" altLang="en-US" dirty="0" smtClean="0">
                <a:solidFill>
                  <a:srgbClr val="336600"/>
                </a:solidFill>
                <a:ea typeface="楷体" pitchFamily="49" charset="-122"/>
                <a:cs typeface="Times New Roman" pitchFamily="18" charset="0"/>
              </a:rPr>
              <a:t>表达式</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6643734" cy="461665"/>
          </a:xfrm>
          <a:prstGeom prst="rect">
            <a:avLst/>
          </a:prstGeom>
          <a:noFill/>
        </p:spPr>
        <p:txBody>
          <a:bodyPr wrap="square" rtlCol="0">
            <a:spAutoFit/>
          </a:bodyPr>
          <a:lstStyle/>
          <a:p>
            <a:r>
              <a:rPr lang="en-US" dirty="0" smtClean="0">
                <a:solidFill>
                  <a:srgbClr val="FF0000"/>
                </a:solidFill>
                <a:ea typeface="楷体" pitchFamily="49" charset="-122"/>
                <a:cs typeface="Times New Roman" pitchFamily="18" charset="0"/>
              </a:rPr>
              <a:t>2. Task</a:t>
            </a:r>
            <a:r>
              <a:rPr lang="zh-CN" altLang="en-US" dirty="0" smtClean="0">
                <a:solidFill>
                  <a:srgbClr val="FF0000"/>
                </a:solidFill>
                <a:ea typeface="楷体" pitchFamily="49" charset="-122"/>
                <a:cs typeface="Times New Roman" pitchFamily="18" charset="0"/>
              </a:rPr>
              <a:t>类和</a:t>
            </a:r>
            <a:r>
              <a:rPr lang="en-US" dirty="0" smtClean="0">
                <a:solidFill>
                  <a:srgbClr val="FF0000"/>
                </a:solidFill>
                <a:ea typeface="楷体" pitchFamily="49" charset="-122"/>
                <a:cs typeface="Times New Roman" pitchFamily="18" charset="0"/>
              </a:rPr>
              <a:t>Task&lt;</a:t>
            </a:r>
            <a:r>
              <a:rPr lang="en-US" dirty="0" err="1" smtClean="0">
                <a:solidFill>
                  <a:srgbClr val="FF0000"/>
                </a:solidFill>
                <a:ea typeface="楷体" pitchFamily="49" charset="-122"/>
                <a:cs typeface="Times New Roman" pitchFamily="18" charset="0"/>
              </a:rPr>
              <a:t>TResult</a:t>
            </a:r>
            <a:r>
              <a:rPr lang="en-US" dirty="0" smtClean="0">
                <a:solidFill>
                  <a:srgbClr val="FF0000"/>
                </a:solidFill>
                <a:ea typeface="楷体" pitchFamily="49" charset="-122"/>
                <a:cs typeface="Times New Roman" pitchFamily="18" charset="0"/>
              </a:rPr>
              <a:t>&gt;</a:t>
            </a:r>
            <a:r>
              <a:rPr lang="zh-CN" altLang="en-US" dirty="0" smtClean="0">
                <a:solidFill>
                  <a:srgbClr val="FF0000"/>
                </a:solidFill>
                <a:ea typeface="楷体" pitchFamily="49" charset="-122"/>
                <a:cs typeface="Times New Roman" pitchFamily="18" charset="0"/>
              </a:rPr>
              <a:t>类</a:t>
            </a:r>
          </a:p>
        </p:txBody>
      </p:sp>
      <p:sp>
        <p:nvSpPr>
          <p:cNvPr id="3" name="TextBox 2"/>
          <p:cNvSpPr txBox="1"/>
          <p:nvPr/>
        </p:nvSpPr>
        <p:spPr>
          <a:xfrm>
            <a:off x="642910" y="1071546"/>
            <a:ext cx="7929618" cy="1289264"/>
          </a:xfrm>
          <a:prstGeom prst="rect">
            <a:avLst/>
          </a:prstGeom>
          <a:noFill/>
        </p:spPr>
        <p:txBody>
          <a:bodyPr wrap="square" rtlCol="0">
            <a:spAutoFit/>
          </a:bodyPr>
          <a:lstStyle/>
          <a:p>
            <a:pPr>
              <a:lnSpc>
                <a:spcPts val="3200"/>
              </a:lnSpc>
            </a:pPr>
            <a:r>
              <a:rPr lang="en-US" dirty="0" smtClean="0">
                <a:ea typeface="楷体" pitchFamily="49" charset="-122"/>
                <a:cs typeface="Times New Roman" pitchFamily="18" charset="0"/>
              </a:rPr>
              <a:t>       Task</a:t>
            </a:r>
            <a:r>
              <a:rPr lang="zh-CN" altLang="en-US" dirty="0" smtClean="0">
                <a:ea typeface="楷体" pitchFamily="49" charset="-122"/>
                <a:cs typeface="Times New Roman" pitchFamily="18" charset="0"/>
              </a:rPr>
              <a:t>类用于表示一个异步操作，</a:t>
            </a:r>
            <a:r>
              <a:rPr lang="en-US" dirty="0" smtClean="0">
                <a:ea typeface="楷体" pitchFamily="49" charset="-122"/>
                <a:cs typeface="Times New Roman" pitchFamily="18" charset="0"/>
              </a:rPr>
              <a:t>Task&lt;</a:t>
            </a:r>
            <a:r>
              <a:rPr lang="en-US" dirty="0" err="1" smtClean="0">
                <a:ea typeface="楷体" pitchFamily="49" charset="-122"/>
                <a:cs typeface="Times New Roman" pitchFamily="18" charset="0"/>
              </a:rPr>
              <a:t>TResult</a:t>
            </a:r>
            <a:r>
              <a:rPr lang="en-US" dirty="0" smtClean="0">
                <a:ea typeface="楷体" pitchFamily="49" charset="-122"/>
                <a:cs typeface="Times New Roman" pitchFamily="18" charset="0"/>
              </a:rPr>
              <a:t>&gt;</a:t>
            </a:r>
            <a:r>
              <a:rPr lang="zh-CN" altLang="en-US" dirty="0" smtClean="0">
                <a:ea typeface="楷体" pitchFamily="49" charset="-122"/>
                <a:cs typeface="Times New Roman" pitchFamily="18" charset="0"/>
              </a:rPr>
              <a:t>类是</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类的泛型版本，</a:t>
            </a:r>
            <a:r>
              <a:rPr lang="en-US" dirty="0" err="1" smtClean="0">
                <a:ea typeface="楷体" pitchFamily="49" charset="-122"/>
                <a:cs typeface="Times New Roman" pitchFamily="18" charset="0"/>
              </a:rPr>
              <a:t>TResult</a:t>
            </a:r>
            <a:r>
              <a:rPr lang="zh-CN" altLang="en-US" dirty="0" smtClean="0">
                <a:ea typeface="楷体" pitchFamily="49" charset="-122"/>
                <a:cs typeface="Times New Roman" pitchFamily="18" charset="0"/>
              </a:rPr>
              <a:t>类型为</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所调用方法的返回值。它们都位于</a:t>
            </a:r>
            <a:r>
              <a:rPr lang="en-US" dirty="0" err="1" smtClean="0">
                <a:ea typeface="楷体" pitchFamily="49" charset="-122"/>
                <a:cs typeface="Times New Roman" pitchFamily="18" charset="0"/>
              </a:rPr>
              <a:t>System.Threading.Tasks</a:t>
            </a:r>
            <a:r>
              <a:rPr lang="zh-CN" altLang="en-US" dirty="0" smtClean="0">
                <a:ea typeface="楷体" pitchFamily="49" charset="-122"/>
                <a:cs typeface="Times New Roman" pitchFamily="18" charset="0"/>
              </a:rPr>
              <a:t>命名空间。</a:t>
            </a:r>
            <a:endParaRPr lang="zh-CN" altLang="en-US" dirty="0">
              <a:ea typeface="楷体" pitchFamily="49" charset="-122"/>
              <a:cs typeface="Times New Roman" pitchFamily="18" charset="0"/>
            </a:endParaRPr>
          </a:p>
        </p:txBody>
      </p:sp>
      <p:sp>
        <p:nvSpPr>
          <p:cNvPr id="4" name="TextBox 3"/>
          <p:cNvSpPr txBox="1"/>
          <p:nvPr/>
        </p:nvSpPr>
        <p:spPr>
          <a:xfrm>
            <a:off x="571472" y="2500306"/>
            <a:ext cx="7929618" cy="2554545"/>
          </a:xfrm>
          <a:prstGeom prst="rect">
            <a:avLst/>
          </a:prstGeom>
          <a:noFill/>
        </p:spPr>
        <p:txBody>
          <a:bodyPr wrap="square" rtlCol="0">
            <a:spAutoFit/>
          </a:bodyPr>
          <a:lstStyle/>
          <a:p>
            <a:pPr>
              <a:lnSpc>
                <a:spcPts val="3200"/>
              </a:lnSpc>
            </a:pPr>
            <a:r>
              <a:rPr lang="zh-CN" altLang="en-US" dirty="0" smtClean="0">
                <a:ea typeface="楷体" pitchFamily="49" charset="-122"/>
                <a:cs typeface="Times New Roman" pitchFamily="18" charset="0"/>
              </a:rPr>
              <a:t>         主要区别在于</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构造函数接受的参数是</a:t>
            </a:r>
            <a:r>
              <a:rPr lang="en-US" dirty="0" smtClean="0">
                <a:ea typeface="楷体" pitchFamily="49" charset="-122"/>
                <a:cs typeface="Times New Roman" pitchFamily="18" charset="0"/>
              </a:rPr>
              <a:t>Action</a:t>
            </a:r>
            <a:r>
              <a:rPr lang="zh-CN" altLang="en-US" dirty="0" smtClean="0">
                <a:ea typeface="楷体" pitchFamily="49" charset="-122"/>
                <a:cs typeface="Times New Roman" pitchFamily="18" charset="0"/>
              </a:rPr>
              <a:t>委托（用于封装一个方法，该方法不具有参数并且不返回值），而</a:t>
            </a:r>
            <a:r>
              <a:rPr lang="en-US" dirty="0" smtClean="0">
                <a:ea typeface="楷体" pitchFamily="49" charset="-122"/>
                <a:cs typeface="Times New Roman" pitchFamily="18" charset="0"/>
              </a:rPr>
              <a:t>Task&lt;</a:t>
            </a:r>
            <a:r>
              <a:rPr lang="en-US" dirty="0" err="1" smtClean="0">
                <a:ea typeface="楷体" pitchFamily="49" charset="-122"/>
                <a:cs typeface="Times New Roman" pitchFamily="18" charset="0"/>
              </a:rPr>
              <a:t>TResult</a:t>
            </a:r>
            <a:r>
              <a:rPr lang="en-US" dirty="0" smtClean="0">
                <a:ea typeface="楷体" pitchFamily="49" charset="-122"/>
                <a:cs typeface="Times New Roman" pitchFamily="18" charset="0"/>
              </a:rPr>
              <a:t>&gt;</a:t>
            </a:r>
            <a:r>
              <a:rPr lang="zh-CN" altLang="en-US" dirty="0" smtClean="0">
                <a:ea typeface="楷体" pitchFamily="49" charset="-122"/>
                <a:cs typeface="Times New Roman" pitchFamily="18" charset="0"/>
              </a:rPr>
              <a:t>接受的是</a:t>
            </a:r>
            <a:r>
              <a:rPr lang="en-US" dirty="0" err="1" smtClean="0">
                <a:solidFill>
                  <a:srgbClr val="CC00FF"/>
                </a:solidFill>
                <a:ea typeface="楷体" pitchFamily="49" charset="-122"/>
                <a:cs typeface="Times New Roman" pitchFamily="18" charset="0"/>
              </a:rPr>
              <a:t>Func</a:t>
            </a:r>
            <a:r>
              <a:rPr lang="en-US" dirty="0" smtClean="0">
                <a:solidFill>
                  <a:srgbClr val="CC00FF"/>
                </a:solidFill>
                <a:ea typeface="楷体" pitchFamily="49" charset="-122"/>
                <a:cs typeface="Times New Roman" pitchFamily="18" charset="0"/>
              </a:rPr>
              <a:t>&lt;</a:t>
            </a:r>
            <a:r>
              <a:rPr lang="en-US" dirty="0" err="1" smtClean="0">
                <a:solidFill>
                  <a:srgbClr val="CC00FF"/>
                </a:solidFill>
                <a:ea typeface="楷体" pitchFamily="49" charset="-122"/>
                <a:cs typeface="Times New Roman" pitchFamily="18" charset="0"/>
              </a:rPr>
              <a:t>TResult</a:t>
            </a:r>
            <a:r>
              <a:rPr lang="en-US" dirty="0" smtClean="0">
                <a:solidFill>
                  <a:srgbClr val="CC00FF"/>
                </a:solidFill>
                <a:ea typeface="楷体" pitchFamily="49" charset="-122"/>
                <a:cs typeface="Times New Roman" pitchFamily="18" charset="0"/>
              </a:rPr>
              <a:t>&gt;</a:t>
            </a:r>
            <a:r>
              <a:rPr lang="zh-CN" altLang="en-US" dirty="0" smtClean="0">
                <a:ea typeface="楷体" pitchFamily="49" charset="-122"/>
                <a:cs typeface="Times New Roman" pitchFamily="18" charset="0"/>
              </a:rPr>
              <a:t>委托（封装一个不具有参数但却返回</a:t>
            </a:r>
            <a:r>
              <a:rPr lang="en-US" dirty="0" smtClean="0">
                <a:ea typeface="楷体" pitchFamily="49" charset="-122"/>
                <a:cs typeface="Times New Roman" pitchFamily="18" charset="0"/>
              </a:rPr>
              <a:t> </a:t>
            </a:r>
            <a:r>
              <a:rPr lang="en-US" dirty="0" err="1" smtClean="0">
                <a:ea typeface="楷体" pitchFamily="49" charset="-122"/>
                <a:cs typeface="Times New Roman" pitchFamily="18" charset="0"/>
              </a:rPr>
              <a:t>TResult</a:t>
            </a:r>
            <a:r>
              <a:rPr 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参数指定的类型值的方法）。</a:t>
            </a:r>
          </a:p>
          <a:p>
            <a:pPr>
              <a:lnSpc>
                <a:spcPts val="3200"/>
              </a:lnSpc>
            </a:pPr>
            <a:r>
              <a:rPr lang="en-US" dirty="0" smtClean="0">
                <a:ea typeface="楷体" pitchFamily="49" charset="-122"/>
                <a:cs typeface="Times New Roman" pitchFamily="18" charset="0"/>
              </a:rPr>
              <a:t>        Task</a:t>
            </a:r>
            <a:r>
              <a:rPr lang="zh-CN" altLang="en-US" dirty="0" smtClean="0">
                <a:ea typeface="楷体" pitchFamily="49" charset="-122"/>
                <a:cs typeface="Times New Roman" pitchFamily="18" charset="0"/>
              </a:rPr>
              <a:t>类的基本构造函数为：</a:t>
            </a:r>
            <a:r>
              <a:rPr lang="en-US" dirty="0" smtClean="0">
                <a:solidFill>
                  <a:srgbClr val="CC00FF"/>
                </a:solidFill>
                <a:ea typeface="楷体" pitchFamily="49" charset="-122"/>
                <a:cs typeface="Times New Roman" pitchFamily="18" charset="0"/>
              </a:rPr>
              <a:t>Task(Action action)</a:t>
            </a:r>
            <a:r>
              <a:rPr lang="zh-CN" altLang="en-US" dirty="0" smtClean="0">
                <a:ea typeface="楷体" pitchFamily="49" charset="-122"/>
                <a:cs typeface="Times New Roman" pitchFamily="18" charset="0"/>
              </a:rPr>
              <a:t>，其中</a:t>
            </a:r>
            <a:r>
              <a:rPr lang="en-US" dirty="0" smtClean="0">
                <a:ea typeface="楷体" pitchFamily="49" charset="-122"/>
                <a:cs typeface="Times New Roman" pitchFamily="18" charset="0"/>
              </a:rPr>
              <a:t>action</a:t>
            </a:r>
            <a:r>
              <a:rPr lang="zh-CN" altLang="en-US" dirty="0" smtClean="0">
                <a:ea typeface="楷体" pitchFamily="49" charset="-122"/>
                <a:cs typeface="Times New Roman" pitchFamily="18" charset="0"/>
              </a:rPr>
              <a:t>是</a:t>
            </a:r>
            <a:r>
              <a:rPr lang="en-US" dirty="0" smtClean="0">
                <a:ea typeface="楷体" pitchFamily="49" charset="-122"/>
                <a:cs typeface="Times New Roman" pitchFamily="18" charset="0"/>
              </a:rPr>
              <a:t>Action </a:t>
            </a:r>
            <a:r>
              <a:rPr lang="zh-CN" altLang="en-US" dirty="0" smtClean="0">
                <a:ea typeface="楷体" pitchFamily="49" charset="-122"/>
                <a:cs typeface="Times New Roman" pitchFamily="18" charset="0"/>
              </a:rPr>
              <a:t>委托，用于封装一个方法。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85786" y="785796"/>
          <a:ext cx="7429552" cy="3252804"/>
        </p:xfrm>
        <a:graphic>
          <a:graphicData uri="http://schemas.openxmlformats.org/drawingml/2006/table">
            <a:tbl>
              <a:tblPr/>
              <a:tblGrid>
                <a:gridCol w="1718034"/>
                <a:gridCol w="5711518"/>
              </a:tblGrid>
              <a:tr h="542134">
                <a:tc>
                  <a:txBody>
                    <a:bodyPr/>
                    <a:lstStyle/>
                    <a:p>
                      <a:pPr indent="266700" algn="just">
                        <a:lnSpc>
                          <a:spcPts val="3000"/>
                        </a:lnSpc>
                        <a:spcAft>
                          <a:spcPts val="0"/>
                        </a:spcAft>
                      </a:pPr>
                      <a:r>
                        <a:rPr lang="en-US" sz="1600" b="1" kern="100" dirty="0">
                          <a:solidFill>
                            <a:srgbClr val="FF0000"/>
                          </a:solidFill>
                          <a:latin typeface="Times New Roman" pitchFamily="18" charset="0"/>
                          <a:ea typeface="楷体" pitchFamily="49" charset="-122"/>
                          <a:cs typeface="Times New Roman" pitchFamily="18" charset="0"/>
                        </a:rPr>
                        <a:t>Task</a:t>
                      </a:r>
                      <a:r>
                        <a:rPr lang="zh-CN" sz="1600" b="1" kern="100" dirty="0">
                          <a:solidFill>
                            <a:srgbClr val="FF0000"/>
                          </a:solidFill>
                          <a:latin typeface="Times New Roman" pitchFamily="18" charset="0"/>
                          <a:ea typeface="楷体" pitchFamily="49" charset="-122"/>
                          <a:cs typeface="Times New Roman" pitchFamily="18" charset="0"/>
                        </a:rPr>
                        <a:t>类的属性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lnSpc>
                          <a:spcPts val="3000"/>
                        </a:lnSpc>
                        <a:spcAft>
                          <a:spcPts val="0"/>
                        </a:spcAft>
                      </a:pPr>
                      <a:r>
                        <a:rPr lang="zh-CN" sz="1600" b="1" kern="0" dirty="0">
                          <a:solidFill>
                            <a:srgbClr val="FF0000"/>
                          </a:solidFill>
                          <a:latin typeface="Times New Roman" pitchFamily="18" charset="0"/>
                          <a:ea typeface="楷体" pitchFamily="49" charset="-122"/>
                          <a:cs typeface="Times New Roman" pitchFamily="18" charset="0"/>
                        </a:rPr>
                        <a:t>说明</a:t>
                      </a:r>
                      <a:endParaRPr lang="zh-CN" sz="1600" b="1" kern="100" dirty="0">
                        <a:solidFill>
                          <a:srgbClr val="FF00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42134">
                <a:tc>
                  <a:txBody>
                    <a:bodyPr/>
                    <a:lstStyle/>
                    <a:p>
                      <a:pPr indent="266700" algn="just">
                        <a:lnSpc>
                          <a:spcPts val="3000"/>
                        </a:lnSpc>
                        <a:spcAft>
                          <a:spcPts val="0"/>
                        </a:spcAft>
                      </a:pPr>
                      <a:r>
                        <a:rPr lang="en-US" sz="1600" b="1" kern="0" dirty="0">
                          <a:solidFill>
                            <a:srgbClr val="0000FF"/>
                          </a:solidFill>
                          <a:latin typeface="Times New Roman" pitchFamily="18" charset="0"/>
                          <a:ea typeface="楷体" pitchFamily="49" charset="-122"/>
                          <a:cs typeface="Times New Roman" pitchFamily="18" charset="0"/>
                        </a:rPr>
                        <a:t>Id</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3000"/>
                        </a:lnSpc>
                        <a:spcAft>
                          <a:spcPts val="0"/>
                        </a:spcAft>
                      </a:pPr>
                      <a:r>
                        <a:rPr lang="zh-CN" sz="1600" b="1" kern="0" dirty="0">
                          <a:solidFill>
                            <a:srgbClr val="0000FF"/>
                          </a:solidFill>
                          <a:latin typeface="Times New Roman" pitchFamily="18" charset="0"/>
                          <a:ea typeface="楷体" pitchFamily="49" charset="-122"/>
                          <a:cs typeface="Times New Roman" pitchFamily="18" charset="0"/>
                        </a:rPr>
                        <a:t>获取此</a:t>
                      </a:r>
                      <a:r>
                        <a:rPr lang="en-US" sz="1600" b="1" kern="0" dirty="0">
                          <a:solidFill>
                            <a:srgbClr val="0000FF"/>
                          </a:solidFill>
                          <a:latin typeface="Times New Roman" pitchFamily="18" charset="0"/>
                          <a:ea typeface="楷体" pitchFamily="49" charset="-122"/>
                          <a:cs typeface="Times New Roman" pitchFamily="18" charset="0"/>
                        </a:rPr>
                        <a:t> Task </a:t>
                      </a:r>
                      <a:r>
                        <a:rPr lang="zh-CN" sz="1600" b="1" kern="0" dirty="0">
                          <a:solidFill>
                            <a:srgbClr val="0000FF"/>
                          </a:solidFill>
                          <a:latin typeface="Times New Roman" pitchFamily="18" charset="0"/>
                          <a:ea typeface="楷体" pitchFamily="49" charset="-122"/>
                          <a:cs typeface="Times New Roman" pitchFamily="18" charset="0"/>
                        </a:rPr>
                        <a:t>实例的唯一</a:t>
                      </a:r>
                      <a:r>
                        <a:rPr lang="en-US" sz="1600" b="1" kern="0" dirty="0">
                          <a:solidFill>
                            <a:srgbClr val="0000FF"/>
                          </a:solidFill>
                          <a:latin typeface="Times New Roman" pitchFamily="18" charset="0"/>
                          <a:ea typeface="楷体" pitchFamily="49" charset="-122"/>
                          <a:cs typeface="Times New Roman" pitchFamily="18" charset="0"/>
                        </a:rPr>
                        <a:t>ID</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134">
                <a:tc>
                  <a:txBody>
                    <a:bodyPr/>
                    <a:lstStyle/>
                    <a:p>
                      <a:pPr indent="26670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IsCanceled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获取此</a:t>
                      </a:r>
                      <a:r>
                        <a:rPr lang="en-US" sz="1600" b="1" kern="100" dirty="0">
                          <a:solidFill>
                            <a:srgbClr val="0000FF"/>
                          </a:solidFill>
                          <a:latin typeface="Times New Roman" pitchFamily="18" charset="0"/>
                          <a:ea typeface="楷体" pitchFamily="49" charset="-122"/>
                          <a:cs typeface="Times New Roman" pitchFamily="18" charset="0"/>
                        </a:rPr>
                        <a:t>Task</a:t>
                      </a:r>
                      <a:r>
                        <a:rPr lang="zh-CN" sz="1600" b="1" kern="100" dirty="0">
                          <a:solidFill>
                            <a:srgbClr val="0000FF"/>
                          </a:solidFill>
                          <a:latin typeface="Times New Roman" pitchFamily="18" charset="0"/>
                          <a:ea typeface="楷体" pitchFamily="49" charset="-122"/>
                          <a:cs typeface="Times New Roman" pitchFamily="18" charset="0"/>
                        </a:rPr>
                        <a:t>实例是否由于被取消的原因而已完成执行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134">
                <a:tc>
                  <a:txBody>
                    <a:bodyPr/>
                    <a:lstStyle/>
                    <a:p>
                      <a:pPr indent="26670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IsCompleted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获取此</a:t>
                      </a:r>
                      <a:r>
                        <a:rPr lang="en-US" sz="1600" b="1" kern="100" dirty="0">
                          <a:solidFill>
                            <a:srgbClr val="0000FF"/>
                          </a:solidFill>
                          <a:latin typeface="Times New Roman" pitchFamily="18" charset="0"/>
                          <a:ea typeface="楷体" pitchFamily="49" charset="-122"/>
                          <a:cs typeface="Times New Roman" pitchFamily="18" charset="0"/>
                        </a:rPr>
                        <a:t>Task</a:t>
                      </a:r>
                      <a:r>
                        <a:rPr lang="zh-CN" sz="1600" b="1" kern="100" dirty="0">
                          <a:solidFill>
                            <a:srgbClr val="0000FF"/>
                          </a:solidFill>
                          <a:latin typeface="Times New Roman" pitchFamily="18" charset="0"/>
                          <a:ea typeface="楷体" pitchFamily="49" charset="-122"/>
                          <a:cs typeface="Times New Roman" pitchFamily="18" charset="0"/>
                        </a:rPr>
                        <a:t>是否已完成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134">
                <a:tc>
                  <a:txBody>
                    <a:bodyPr/>
                    <a:lstStyle/>
                    <a:p>
                      <a:pPr indent="266700" algn="just">
                        <a:lnSpc>
                          <a:spcPts val="3000"/>
                        </a:lnSpc>
                        <a:spcAft>
                          <a:spcPts val="0"/>
                        </a:spcAft>
                      </a:pPr>
                      <a:r>
                        <a:rPr lang="en-US" sz="1600" b="1" kern="0">
                          <a:solidFill>
                            <a:srgbClr val="0000FF"/>
                          </a:solidFill>
                          <a:highlight>
                            <a:srgbClr val="FFFFFF"/>
                          </a:highlight>
                          <a:latin typeface="Times New Roman" pitchFamily="18" charset="0"/>
                          <a:ea typeface="楷体" pitchFamily="49" charset="-122"/>
                          <a:cs typeface="Times New Roman" pitchFamily="18" charset="0"/>
                        </a:rPr>
                        <a:t>IsFaulted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获取</a:t>
                      </a:r>
                      <a:r>
                        <a:rPr lang="en-US" sz="1600" b="1" kern="100" dirty="0">
                          <a:solidFill>
                            <a:srgbClr val="0000FF"/>
                          </a:solidFill>
                          <a:latin typeface="Times New Roman" pitchFamily="18" charset="0"/>
                          <a:ea typeface="楷体" pitchFamily="49" charset="-122"/>
                          <a:cs typeface="Times New Roman" pitchFamily="18" charset="0"/>
                        </a:rPr>
                        <a:t>Task</a:t>
                      </a:r>
                      <a:r>
                        <a:rPr lang="zh-CN" sz="1600" b="1" kern="100" dirty="0">
                          <a:solidFill>
                            <a:srgbClr val="0000FF"/>
                          </a:solidFill>
                          <a:latin typeface="Times New Roman" pitchFamily="18" charset="0"/>
                          <a:ea typeface="楷体" pitchFamily="49" charset="-122"/>
                          <a:cs typeface="Times New Roman" pitchFamily="18" charset="0"/>
                        </a:rPr>
                        <a:t>是否由于未经处理异常的原因而完成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134">
                <a:tc>
                  <a:txBody>
                    <a:bodyPr/>
                    <a:lstStyle/>
                    <a:p>
                      <a:pPr indent="26670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获取此任务的状态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4514" name="Picture 2" descr="公共属性"/>
          <p:cNvPicPr>
            <a:picLocks noChangeAspect="1" noChangeArrowheads="1"/>
          </p:cNvPicPr>
          <p:nvPr/>
        </p:nvPicPr>
        <p:blipFill>
          <a:blip r:embed="rId2"/>
          <a:srcRect/>
          <a:stretch>
            <a:fillRect/>
          </a:stretch>
        </p:blipFill>
        <p:spPr bwMode="auto">
          <a:xfrm>
            <a:off x="0" y="0"/>
            <a:ext cx="9525" cy="9525"/>
          </a:xfrm>
          <a:prstGeom prst="rect">
            <a:avLst/>
          </a:prstGeom>
          <a:noFill/>
        </p:spPr>
      </p:pic>
      <p:pic>
        <p:nvPicPr>
          <p:cNvPr id="64513" name="pubproperty" descr="公共属性"/>
          <p:cNvPicPr>
            <a:picLocks noChangeAspect="1" noChangeArrowheads="1"/>
          </p:cNvPicPr>
          <p:nvPr/>
        </p:nvPicPr>
        <p:blipFill>
          <a:blip r:embed="rId2"/>
          <a:srcRect/>
          <a:stretch>
            <a:fillRect/>
          </a:stretch>
        </p:blipFill>
        <p:spPr bwMode="auto">
          <a:xfrm>
            <a:off x="0" y="0"/>
            <a:ext cx="9525" cy="9525"/>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descr="公共属性"/>
          <p:cNvPicPr>
            <a:picLocks noChangeAspect="1" noChangeArrowheads="1"/>
          </p:cNvPicPr>
          <p:nvPr/>
        </p:nvPicPr>
        <p:blipFill>
          <a:blip r:embed="rId2"/>
          <a:srcRect/>
          <a:stretch>
            <a:fillRect/>
          </a:stretch>
        </p:blipFill>
        <p:spPr bwMode="auto">
          <a:xfrm>
            <a:off x="0" y="0"/>
            <a:ext cx="9525" cy="9525"/>
          </a:xfrm>
          <a:prstGeom prst="rect">
            <a:avLst/>
          </a:prstGeom>
          <a:noFill/>
        </p:spPr>
      </p:pic>
      <p:pic>
        <p:nvPicPr>
          <p:cNvPr id="103427" name="pubproperty" descr="公共属性"/>
          <p:cNvPicPr>
            <a:picLocks noChangeAspect="1" noChangeArrowheads="1"/>
          </p:cNvPicPr>
          <p:nvPr/>
        </p:nvPicPr>
        <p:blipFill>
          <a:blip r:embed="rId2"/>
          <a:srcRect/>
          <a:stretch>
            <a:fillRect/>
          </a:stretch>
        </p:blipFill>
        <p:spPr bwMode="auto">
          <a:xfrm>
            <a:off x="0" y="0"/>
            <a:ext cx="9525" cy="9525"/>
          </a:xfrm>
          <a:prstGeom prst="rect">
            <a:avLst/>
          </a:prstGeom>
          <a:noFill/>
        </p:spPr>
      </p:pic>
      <p:graphicFrame>
        <p:nvGraphicFramePr>
          <p:cNvPr id="8" name="表格 7"/>
          <p:cNvGraphicFramePr>
            <a:graphicFrameLocks noGrp="1"/>
          </p:cNvGraphicFramePr>
          <p:nvPr/>
        </p:nvGraphicFramePr>
        <p:xfrm>
          <a:off x="785786" y="714357"/>
          <a:ext cx="7643866" cy="5334000"/>
        </p:xfrm>
        <a:graphic>
          <a:graphicData uri="http://schemas.openxmlformats.org/drawingml/2006/table">
            <a:tbl>
              <a:tblPr/>
              <a:tblGrid>
                <a:gridCol w="3604779"/>
                <a:gridCol w="4039087"/>
              </a:tblGrid>
              <a:tr h="329913">
                <a:tc>
                  <a:txBody>
                    <a:bodyPr/>
                    <a:lstStyle/>
                    <a:p>
                      <a:pPr indent="0" algn="just">
                        <a:lnSpc>
                          <a:spcPts val="3000"/>
                        </a:lnSpc>
                        <a:spcAft>
                          <a:spcPts val="0"/>
                        </a:spcAft>
                      </a:pPr>
                      <a:r>
                        <a:rPr lang="en-US" sz="1600" b="1" kern="100" dirty="0">
                          <a:solidFill>
                            <a:srgbClr val="FF0000"/>
                          </a:solidFill>
                          <a:latin typeface="Times New Roman" pitchFamily="18" charset="0"/>
                          <a:ea typeface="楷体" pitchFamily="49" charset="-122"/>
                          <a:cs typeface="Times New Roman" pitchFamily="18" charset="0"/>
                        </a:rPr>
                        <a:t>Task</a:t>
                      </a:r>
                      <a:r>
                        <a:rPr lang="zh-CN" sz="1600" b="1" kern="100" dirty="0">
                          <a:solidFill>
                            <a:srgbClr val="FF0000"/>
                          </a:solidFill>
                          <a:latin typeface="Times New Roman" pitchFamily="18" charset="0"/>
                          <a:ea typeface="楷体" pitchFamily="49" charset="-122"/>
                          <a:cs typeface="Times New Roman" pitchFamily="18" charset="0"/>
                        </a:rPr>
                        <a:t>类的方法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just">
                        <a:lnSpc>
                          <a:spcPts val="3000"/>
                        </a:lnSpc>
                        <a:spcAft>
                          <a:spcPts val="0"/>
                        </a:spcAft>
                      </a:pPr>
                      <a:r>
                        <a:rPr lang="zh-CN" sz="1600" b="1" kern="0" dirty="0">
                          <a:solidFill>
                            <a:srgbClr val="FF0000"/>
                          </a:solidFill>
                          <a:latin typeface="Times New Roman" pitchFamily="18" charset="0"/>
                          <a:ea typeface="楷体" pitchFamily="49" charset="-122"/>
                          <a:cs typeface="Times New Roman" pitchFamily="18" charset="0"/>
                        </a:rPr>
                        <a:t>说明</a:t>
                      </a:r>
                      <a:endParaRPr lang="zh-CN" sz="1600" b="1" kern="100" dirty="0">
                        <a:solidFill>
                          <a:srgbClr val="FF00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9913">
                <a:tc>
                  <a:txBody>
                    <a:bodyPr/>
                    <a:lstStyle/>
                    <a:p>
                      <a:pPr indent="0"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Delay(</a:t>
                      </a:r>
                      <a:r>
                        <a:rPr lang="en-US" sz="1600" b="1" kern="100" dirty="0" err="1">
                          <a:solidFill>
                            <a:srgbClr val="0000FF"/>
                          </a:solidFill>
                          <a:latin typeface="Times New Roman" pitchFamily="18" charset="0"/>
                          <a:ea typeface="楷体" pitchFamily="49" charset="-122"/>
                          <a:cs typeface="Times New Roman" pitchFamily="18" charset="0"/>
                        </a:rPr>
                        <a:t>Int32</a:t>
                      </a:r>
                      <a:r>
                        <a:rPr lang="en-US" sz="1600" b="1" kern="100" dirty="0">
                          <a:solidFill>
                            <a:srgbClr val="0000FF"/>
                          </a:solidFill>
                          <a:latin typeface="Times New Roman" pitchFamily="18" charset="0"/>
                          <a:ea typeface="楷体" pitchFamily="49" charset="-122"/>
                          <a:cs typeface="Times New Roman" pitchFamily="18" charset="0"/>
                        </a:rPr>
                        <a:t>)</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创建将在时间延迟后完成的任务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13">
                <a:tc>
                  <a:txBody>
                    <a:bodyPr/>
                    <a:lstStyle/>
                    <a:p>
                      <a:pPr indent="0"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Run(Action action)</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将在线程池上运行的指定工作排队，并返回该工作的任务句柄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9826">
                <a:tc>
                  <a:txBody>
                    <a:bodyPr/>
                    <a:lstStyle/>
                    <a:p>
                      <a:pPr indent="0" algn="just">
                        <a:lnSpc>
                          <a:spcPts val="30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Run(</a:t>
                      </a:r>
                      <a:r>
                        <a:rPr lang="en-US" sz="1600" b="1" kern="100" dirty="0" err="1">
                          <a:solidFill>
                            <a:srgbClr val="0000FF"/>
                          </a:solidFill>
                          <a:latin typeface="Times New Roman" pitchFamily="18" charset="0"/>
                          <a:ea typeface="楷体" pitchFamily="49" charset="-122"/>
                          <a:cs typeface="Times New Roman" pitchFamily="18" charset="0"/>
                        </a:rPr>
                        <a:t>Func</a:t>
                      </a:r>
                      <a:r>
                        <a:rPr lang="en-US" sz="1600" b="1" kern="100" dirty="0">
                          <a:solidFill>
                            <a:srgbClr val="0000FF"/>
                          </a:solidFill>
                          <a:latin typeface="Times New Roman" pitchFamily="18" charset="0"/>
                          <a:ea typeface="楷体" pitchFamily="49" charset="-122"/>
                          <a:cs typeface="Times New Roman" pitchFamily="18" charset="0"/>
                        </a:rPr>
                        <a:t>&lt;Task&gt; function)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将在线程池上运行的指定工作排队，并返回</a:t>
                      </a:r>
                      <a:r>
                        <a:rPr lang="en-US" sz="1600" b="1" kern="100" dirty="0">
                          <a:solidFill>
                            <a:srgbClr val="0000FF"/>
                          </a:solidFill>
                          <a:latin typeface="Times New Roman" pitchFamily="18" charset="0"/>
                          <a:ea typeface="楷体" pitchFamily="49" charset="-122"/>
                          <a:cs typeface="Times New Roman" pitchFamily="18" charset="0"/>
                        </a:rPr>
                        <a:t> function </a:t>
                      </a:r>
                      <a:r>
                        <a:rPr lang="zh-CN" sz="1600" b="1" kern="100" dirty="0">
                          <a:solidFill>
                            <a:srgbClr val="0000FF"/>
                          </a:solidFill>
                          <a:latin typeface="Times New Roman" pitchFamily="18" charset="0"/>
                          <a:ea typeface="楷体" pitchFamily="49" charset="-122"/>
                          <a:cs typeface="Times New Roman" pitchFamily="18" charset="0"/>
                        </a:rPr>
                        <a:t>返回的任务的代理项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9826">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Run&lt;TResult&gt;(Func&lt;Task&lt;TResult&gt;&gt;)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将在线程池上运行的指定工作排队，并返回</a:t>
                      </a:r>
                      <a:r>
                        <a:rPr lang="en-US" sz="1600" b="1" kern="100" dirty="0">
                          <a:solidFill>
                            <a:srgbClr val="0000FF"/>
                          </a:solidFill>
                          <a:latin typeface="Times New Roman" pitchFamily="18" charset="0"/>
                          <a:ea typeface="楷体" pitchFamily="49" charset="-122"/>
                          <a:cs typeface="Times New Roman" pitchFamily="18" charset="0"/>
                        </a:rPr>
                        <a:t> function </a:t>
                      </a:r>
                      <a:r>
                        <a:rPr lang="zh-CN" sz="1600" b="1" kern="100" dirty="0">
                          <a:solidFill>
                            <a:srgbClr val="0000FF"/>
                          </a:solidFill>
                          <a:latin typeface="Times New Roman" pitchFamily="18" charset="0"/>
                          <a:ea typeface="楷体" pitchFamily="49" charset="-122"/>
                          <a:cs typeface="Times New Roman" pitchFamily="18" charset="0"/>
                        </a:rPr>
                        <a:t>返回的</a:t>
                      </a:r>
                      <a:r>
                        <a:rPr lang="en-US" sz="1600" b="1" kern="100" dirty="0">
                          <a:solidFill>
                            <a:srgbClr val="0000FF"/>
                          </a:solidFill>
                          <a:latin typeface="Times New Roman" pitchFamily="18" charset="0"/>
                          <a:ea typeface="楷体" pitchFamily="49" charset="-122"/>
                          <a:cs typeface="Times New Roman" pitchFamily="18" charset="0"/>
                        </a:rPr>
                        <a:t>Task(</a:t>
                      </a:r>
                      <a:r>
                        <a:rPr lang="en-US" sz="1600" b="1" kern="100" dirty="0" err="1">
                          <a:solidFill>
                            <a:srgbClr val="0000FF"/>
                          </a:solidFill>
                          <a:latin typeface="Times New Roman" pitchFamily="18" charset="0"/>
                          <a:ea typeface="楷体" pitchFamily="49" charset="-122"/>
                          <a:cs typeface="Times New Roman" pitchFamily="18" charset="0"/>
                        </a:rPr>
                        <a:t>TResult</a:t>
                      </a:r>
                      <a:r>
                        <a:rPr lang="en-US" sz="1600" b="1" kern="100" dirty="0">
                          <a:solidFill>
                            <a:srgbClr val="0000FF"/>
                          </a:solidFill>
                          <a:latin typeface="Times New Roman" pitchFamily="18" charset="0"/>
                          <a:ea typeface="楷体" pitchFamily="49" charset="-122"/>
                          <a:cs typeface="Times New Roman" pitchFamily="18" charset="0"/>
                        </a:rPr>
                        <a:t>) </a:t>
                      </a:r>
                      <a:r>
                        <a:rPr lang="zh-CN" sz="1600" b="1" kern="100" dirty="0">
                          <a:solidFill>
                            <a:srgbClr val="0000FF"/>
                          </a:solidFill>
                          <a:latin typeface="Times New Roman" pitchFamily="18" charset="0"/>
                          <a:ea typeface="楷体" pitchFamily="49" charset="-122"/>
                          <a:cs typeface="Times New Roman" pitchFamily="18" charset="0"/>
                        </a:rPr>
                        <a:t>的代理项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13">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Run&lt;TResult&gt;(Func&lt;TResult&gt;)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将在线程池上运行的指定工作排队，并返回该工作的</a:t>
                      </a:r>
                      <a:r>
                        <a:rPr lang="en-US" sz="1600" b="1" kern="100" dirty="0">
                          <a:solidFill>
                            <a:srgbClr val="0000FF"/>
                          </a:solidFill>
                          <a:latin typeface="Times New Roman" pitchFamily="18" charset="0"/>
                          <a:ea typeface="楷体" pitchFamily="49" charset="-122"/>
                          <a:cs typeface="Times New Roman" pitchFamily="18" charset="0"/>
                        </a:rPr>
                        <a:t> Task(</a:t>
                      </a:r>
                      <a:r>
                        <a:rPr lang="en-US" sz="1600" b="1" kern="100" dirty="0" err="1">
                          <a:solidFill>
                            <a:srgbClr val="0000FF"/>
                          </a:solidFill>
                          <a:latin typeface="Times New Roman" pitchFamily="18" charset="0"/>
                          <a:ea typeface="楷体" pitchFamily="49" charset="-122"/>
                          <a:cs typeface="Times New Roman" pitchFamily="18" charset="0"/>
                        </a:rPr>
                        <a:t>TResult</a:t>
                      </a:r>
                      <a:r>
                        <a:rPr lang="en-US" sz="1600" b="1" kern="100" dirty="0">
                          <a:solidFill>
                            <a:srgbClr val="0000FF"/>
                          </a:solidFill>
                          <a:latin typeface="Times New Roman" pitchFamily="18" charset="0"/>
                          <a:ea typeface="楷体" pitchFamily="49" charset="-122"/>
                          <a:cs typeface="Times New Roman" pitchFamily="18" charset="0"/>
                        </a:rPr>
                        <a:t>) </a:t>
                      </a:r>
                      <a:r>
                        <a:rPr lang="zh-CN" sz="1600" b="1" kern="100" dirty="0">
                          <a:solidFill>
                            <a:srgbClr val="0000FF"/>
                          </a:solidFill>
                          <a:latin typeface="Times New Roman" pitchFamily="18" charset="0"/>
                          <a:ea typeface="楷体" pitchFamily="49" charset="-122"/>
                          <a:cs typeface="Times New Roman" pitchFamily="18" charset="0"/>
                        </a:rPr>
                        <a:t>句柄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13">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Start()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启动</a:t>
                      </a:r>
                      <a:r>
                        <a:rPr lang="en-US" sz="1600" b="1" kern="100" dirty="0">
                          <a:solidFill>
                            <a:srgbClr val="0000FF"/>
                          </a:solidFill>
                          <a:latin typeface="Times New Roman" pitchFamily="18" charset="0"/>
                          <a:ea typeface="楷体" pitchFamily="49" charset="-122"/>
                          <a:cs typeface="Times New Roman" pitchFamily="18" charset="0"/>
                        </a:rPr>
                        <a:t> Task</a:t>
                      </a:r>
                      <a:r>
                        <a:rPr lang="zh-CN" sz="1600" b="1" kern="100" dirty="0">
                          <a:solidFill>
                            <a:srgbClr val="0000FF"/>
                          </a:solidFill>
                          <a:latin typeface="Times New Roman" pitchFamily="18" charset="0"/>
                          <a:ea typeface="楷体" pitchFamily="49" charset="-122"/>
                          <a:cs typeface="Times New Roman" pitchFamily="18" charset="0"/>
                        </a:rPr>
                        <a:t>，并将它安排到当前的任务调度器中执行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13">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Wait()</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等待</a:t>
                      </a:r>
                      <a:r>
                        <a:rPr lang="en-US" sz="1600" b="1" kern="100" dirty="0">
                          <a:solidFill>
                            <a:srgbClr val="0000FF"/>
                          </a:solidFill>
                          <a:latin typeface="Times New Roman" pitchFamily="18" charset="0"/>
                          <a:ea typeface="楷体" pitchFamily="49" charset="-122"/>
                          <a:cs typeface="Times New Roman" pitchFamily="18" charset="0"/>
                        </a:rPr>
                        <a:t> Task </a:t>
                      </a:r>
                      <a:r>
                        <a:rPr lang="zh-CN" sz="1600" b="1" kern="100" dirty="0">
                          <a:solidFill>
                            <a:srgbClr val="0000FF"/>
                          </a:solidFill>
                          <a:latin typeface="Times New Roman" pitchFamily="18" charset="0"/>
                          <a:ea typeface="楷体" pitchFamily="49" charset="-122"/>
                          <a:cs typeface="Times New Roman" pitchFamily="18" charset="0"/>
                        </a:rPr>
                        <a:t>完成执行过程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13">
                <a:tc>
                  <a:txBody>
                    <a:bodyPr/>
                    <a:lstStyle/>
                    <a:p>
                      <a:pPr indent="0" algn="just">
                        <a:lnSpc>
                          <a:spcPts val="3000"/>
                        </a:lnSpc>
                        <a:spcAft>
                          <a:spcPts val="0"/>
                        </a:spcAft>
                      </a:pPr>
                      <a:r>
                        <a:rPr lang="en-US" sz="1600" b="1" kern="100">
                          <a:solidFill>
                            <a:srgbClr val="0000FF"/>
                          </a:solidFill>
                          <a:latin typeface="Times New Roman" pitchFamily="18" charset="0"/>
                          <a:ea typeface="楷体" pitchFamily="49" charset="-122"/>
                          <a:cs typeface="Times New Roman" pitchFamily="18" charset="0"/>
                        </a:rPr>
                        <a:t>WaitAll(Task[])</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等待提供的所有</a:t>
                      </a:r>
                      <a:r>
                        <a:rPr lang="en-US" sz="1600" b="1" kern="100" dirty="0">
                          <a:solidFill>
                            <a:srgbClr val="0000FF"/>
                          </a:solidFill>
                          <a:latin typeface="Times New Roman" pitchFamily="18" charset="0"/>
                          <a:ea typeface="楷体" pitchFamily="49" charset="-122"/>
                          <a:cs typeface="Times New Roman" pitchFamily="18" charset="0"/>
                        </a:rPr>
                        <a:t> Task </a:t>
                      </a:r>
                      <a:r>
                        <a:rPr lang="zh-CN" sz="1600" b="1" kern="100" dirty="0">
                          <a:solidFill>
                            <a:srgbClr val="0000FF"/>
                          </a:solidFill>
                          <a:latin typeface="Times New Roman" pitchFamily="18" charset="0"/>
                          <a:ea typeface="楷体" pitchFamily="49" charset="-122"/>
                          <a:cs typeface="Times New Roman" pitchFamily="18" charset="0"/>
                        </a:rPr>
                        <a:t>对象完成执行过程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3432" name="Picture 8" descr="公共方法"/>
          <p:cNvPicPr>
            <a:picLocks noChangeAspect="1" noChangeArrowheads="1"/>
          </p:cNvPicPr>
          <p:nvPr/>
        </p:nvPicPr>
        <p:blipFill>
          <a:blip r:embed="rId2"/>
          <a:srcRect/>
          <a:stretch>
            <a:fillRect/>
          </a:stretch>
        </p:blipFill>
        <p:spPr bwMode="auto">
          <a:xfrm>
            <a:off x="0" y="0"/>
            <a:ext cx="9525" cy="9525"/>
          </a:xfrm>
          <a:prstGeom prst="rect">
            <a:avLst/>
          </a:prstGeom>
          <a:noFill/>
        </p:spPr>
      </p:pic>
      <p:pic>
        <p:nvPicPr>
          <p:cNvPr id="103431" name="Picture 7" descr="静态成员"/>
          <p:cNvPicPr>
            <a:picLocks noChangeAspect="1" noChangeArrowheads="1"/>
          </p:cNvPicPr>
          <p:nvPr/>
        </p:nvPicPr>
        <p:blipFill>
          <a:blip r:embed="rId2"/>
          <a:srcRect/>
          <a:stretch>
            <a:fillRect/>
          </a:stretch>
        </p:blipFill>
        <p:spPr bwMode="auto">
          <a:xfrm>
            <a:off x="0" y="0"/>
            <a:ext cx="9525" cy="9525"/>
          </a:xfrm>
          <a:prstGeom prst="rect">
            <a:avLst/>
          </a:prstGeom>
          <a:noFill/>
        </p:spPr>
      </p:pic>
      <p:pic>
        <p:nvPicPr>
          <p:cNvPr id="103430" name="pubmethod" descr="公共方法"/>
          <p:cNvPicPr>
            <a:picLocks noChangeAspect="1" noChangeArrowheads="1"/>
          </p:cNvPicPr>
          <p:nvPr/>
        </p:nvPicPr>
        <p:blipFill>
          <a:blip r:embed="rId2"/>
          <a:srcRect/>
          <a:stretch>
            <a:fillRect/>
          </a:stretch>
        </p:blipFill>
        <p:spPr bwMode="auto">
          <a:xfrm>
            <a:off x="0" y="0"/>
            <a:ext cx="9525" cy="9525"/>
          </a:xfrm>
          <a:prstGeom prst="rect">
            <a:avLst/>
          </a:prstGeom>
          <a:noFill/>
        </p:spPr>
      </p:pic>
      <p:pic>
        <p:nvPicPr>
          <p:cNvPr id="103429" name="static" descr="静态成员"/>
          <p:cNvPicPr>
            <a:picLocks noChangeAspect="1" noChangeArrowheads="1"/>
          </p:cNvPicPr>
          <p:nvPr/>
        </p:nvPicPr>
        <p:blipFill>
          <a:blip r:embed="rId2"/>
          <a:srcRect/>
          <a:stretch>
            <a:fillRect/>
          </a:stretch>
        </p:blipFill>
        <p:spPr bwMode="auto">
          <a:xfrm>
            <a:off x="0" y="0"/>
            <a:ext cx="9525" cy="952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8072494" cy="830997"/>
          </a:xfrm>
          <a:prstGeom prst="rect">
            <a:avLst/>
          </a:prstGeom>
          <a:noFill/>
        </p:spPr>
        <p:txBody>
          <a:bodyPr wrap="square" rtlCol="0">
            <a:spAutoFit/>
          </a:bodyPr>
          <a:lstStyle/>
          <a:p>
            <a:r>
              <a:rPr lang="en-US" altLang="zh-CN" dirty="0" smtClean="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14.7</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有如下控制台应用程序项目</a:t>
            </a:r>
            <a:r>
              <a:rPr lang="en-US" dirty="0" err="1" smtClean="0">
                <a:ea typeface="楷体" pitchFamily="49" charset="-122"/>
                <a:cs typeface="Times New Roman" pitchFamily="18" charset="0"/>
              </a:rPr>
              <a:t>proj14</a:t>
            </a:r>
            <a:r>
              <a:rPr lang="en-US" dirty="0" smtClean="0">
                <a:ea typeface="楷体" pitchFamily="49" charset="-122"/>
                <a:cs typeface="Times New Roman" pitchFamily="18" charset="0"/>
              </a:rPr>
              <a:t>-7</a:t>
            </a:r>
            <a:r>
              <a:rPr lang="zh-CN" altLang="en-US" dirty="0" smtClean="0">
                <a:ea typeface="楷体" pitchFamily="49" charset="-122"/>
                <a:cs typeface="Times New Roman" pitchFamily="18" charset="0"/>
              </a:rPr>
              <a:t>的代码，分析执行结果。</a:t>
            </a:r>
          </a:p>
        </p:txBody>
      </p:sp>
      <p:sp>
        <p:nvSpPr>
          <p:cNvPr id="3" name="TextBox 2"/>
          <p:cNvSpPr txBox="1"/>
          <p:nvPr/>
        </p:nvSpPr>
        <p:spPr>
          <a:xfrm>
            <a:off x="642910" y="1428736"/>
            <a:ext cx="8072494" cy="4401205"/>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using System;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System.Threading.Tasks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namespace </a:t>
            </a:r>
            <a:r>
              <a:rPr lang="en-US" sz="2000" dirty="0" err="1" smtClean="0">
                <a:solidFill>
                  <a:srgbClr val="336600"/>
                </a:solidFill>
                <a:ea typeface="楷体" pitchFamily="49" charset="-122"/>
                <a:cs typeface="Times New Roman" pitchFamily="18" charset="0"/>
              </a:rPr>
              <a:t>proj14_7</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class Program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smtClean="0">
                <a:solidFill>
                  <a:srgbClr val="FF0000"/>
                </a:solidFill>
                <a:ea typeface="楷体" pitchFamily="49" charset="-122"/>
                <a:cs typeface="Times New Roman" pitchFamily="18" charset="0"/>
              </a:rPr>
              <a:t>public static void Main()</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Action </a:t>
            </a:r>
            <a:r>
              <a:rPr lang="en-US" sz="2000" dirty="0" err="1" smtClean="0">
                <a:solidFill>
                  <a:srgbClr val="336600"/>
                </a:solidFill>
                <a:ea typeface="楷体" pitchFamily="49" charset="-122"/>
                <a:cs typeface="Times New Roman" pitchFamily="18" charset="0"/>
              </a:rPr>
              <a:t>myaction</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disp</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CC00FF"/>
                </a:solidFill>
                <a:ea typeface="楷体" pitchFamily="49" charset="-122"/>
                <a:cs typeface="Times New Roman" pitchFamily="18" charset="0"/>
              </a:rPr>
              <a:t>Task </a:t>
            </a:r>
            <a:r>
              <a:rPr lang="en-US" sz="2000" dirty="0" err="1" smtClean="0">
                <a:solidFill>
                  <a:srgbClr val="CC00FF"/>
                </a:solidFill>
                <a:ea typeface="楷体" pitchFamily="49" charset="-122"/>
                <a:cs typeface="Times New Roman" pitchFamily="18" charset="0"/>
              </a:rPr>
              <a:t>task1</a:t>
            </a:r>
            <a:r>
              <a:rPr lang="en-US" sz="2000" dirty="0" smtClean="0">
                <a:solidFill>
                  <a:srgbClr val="CC00FF"/>
                </a:solidFill>
                <a:ea typeface="楷体" pitchFamily="49" charset="-122"/>
                <a:cs typeface="Times New Roman" pitchFamily="18" charset="0"/>
              </a:rPr>
              <a:t> = new Task(</a:t>
            </a:r>
            <a:r>
              <a:rPr lang="en-US" sz="2000" dirty="0" err="1" smtClean="0">
                <a:solidFill>
                  <a:srgbClr val="CC00FF"/>
                </a:solidFill>
                <a:ea typeface="楷体" pitchFamily="49" charset="-122"/>
                <a:cs typeface="Times New Roman" pitchFamily="18" charset="0"/>
              </a:rPr>
              <a:t>myaction</a:t>
            </a:r>
            <a:r>
              <a:rPr lang="en-US" sz="2000" dirty="0" smtClean="0">
                <a:solidFill>
                  <a:srgbClr val="CC00FF"/>
                </a:solidFill>
                <a:ea typeface="楷体" pitchFamily="49" charset="-122"/>
                <a:cs typeface="Times New Roman" pitchFamily="18" charset="0"/>
              </a:rPr>
              <a:t>);</a:t>
            </a:r>
            <a:endParaRPr lang="zh-CN" altLang="en-US" sz="2000" dirty="0" smtClean="0">
              <a:solidFill>
                <a:srgbClr val="CC00FF"/>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task1.Start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Console.ReadKey</a:t>
            </a:r>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FF0000"/>
                </a:solidFill>
                <a:ea typeface="楷体" pitchFamily="49" charset="-122"/>
                <a:cs typeface="Times New Roman" pitchFamily="18" charset="0"/>
              </a:rPr>
              <a:t>public static void </a:t>
            </a:r>
            <a:r>
              <a:rPr lang="en-US" sz="2000" dirty="0" err="1" smtClean="0">
                <a:solidFill>
                  <a:srgbClr val="FF0000"/>
                </a:solidFill>
                <a:ea typeface="楷体" pitchFamily="49" charset="-122"/>
                <a:cs typeface="Times New Roman" pitchFamily="18" charset="0"/>
              </a:rPr>
              <a:t>disp</a:t>
            </a:r>
            <a:r>
              <a:rPr lang="en-US" sz="2000" dirty="0" smtClean="0">
                <a:solidFill>
                  <a:srgbClr val="FF0000"/>
                </a:solidFill>
                <a:ea typeface="楷体" pitchFamily="49" charset="-122"/>
                <a:cs typeface="Times New Roman" pitchFamily="18" charset="0"/>
              </a:rPr>
              <a:t>()</a:t>
            </a:r>
            <a:endParaRPr lang="zh-CN" altLang="en-US" sz="2000" dirty="0" smtClean="0">
              <a:solidFill>
                <a:srgbClr val="FF00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("Task");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500990"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或者直接使用</a:t>
            </a:r>
            <a:r>
              <a:rPr lang="en-US" dirty="0" smtClean="0">
                <a:ea typeface="楷体" pitchFamily="49" charset="-122"/>
                <a:cs typeface="Times New Roman" pitchFamily="18" charset="0"/>
              </a:rPr>
              <a:t>Lambda</a:t>
            </a:r>
            <a:r>
              <a:rPr lang="zh-CN" altLang="en-US" dirty="0" smtClean="0">
                <a:ea typeface="楷体" pitchFamily="49" charset="-122"/>
                <a:cs typeface="Times New Roman" pitchFamily="18" charset="0"/>
              </a:rPr>
              <a:t>表达式：</a:t>
            </a:r>
          </a:p>
        </p:txBody>
      </p:sp>
      <p:sp>
        <p:nvSpPr>
          <p:cNvPr id="3" name="TextBox 2"/>
          <p:cNvSpPr txBox="1"/>
          <p:nvPr/>
        </p:nvSpPr>
        <p:spPr>
          <a:xfrm>
            <a:off x="642910" y="1214422"/>
            <a:ext cx="8143932" cy="3477875"/>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using System;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using </a:t>
            </a:r>
            <a:r>
              <a:rPr lang="en-US" sz="2000" dirty="0" err="1" smtClean="0">
                <a:solidFill>
                  <a:srgbClr val="336600"/>
                </a:solidFill>
                <a:ea typeface="楷体" pitchFamily="49" charset="-122"/>
                <a:cs typeface="Times New Roman" pitchFamily="18" charset="0"/>
              </a:rPr>
              <a:t>System.Threading.Tasks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namespace </a:t>
            </a:r>
            <a:r>
              <a:rPr lang="en-US" sz="2000" dirty="0" err="1" smtClean="0">
                <a:solidFill>
                  <a:srgbClr val="336600"/>
                </a:solidFill>
                <a:ea typeface="楷体" pitchFamily="49" charset="-122"/>
                <a:cs typeface="Times New Roman" pitchFamily="18" charset="0"/>
              </a:rPr>
              <a:t>tmp</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class Program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public static void Main()</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smtClean="0">
                <a:solidFill>
                  <a:srgbClr val="CC00FF"/>
                </a:solidFill>
                <a:ea typeface="楷体" pitchFamily="49" charset="-122"/>
                <a:cs typeface="Times New Roman" pitchFamily="18" charset="0"/>
              </a:rPr>
              <a:t>Task </a:t>
            </a:r>
            <a:r>
              <a:rPr lang="en-US" sz="2000" dirty="0" err="1" smtClean="0">
                <a:solidFill>
                  <a:srgbClr val="CC00FF"/>
                </a:solidFill>
                <a:ea typeface="楷体" pitchFamily="49" charset="-122"/>
                <a:cs typeface="Times New Roman" pitchFamily="18" charset="0"/>
              </a:rPr>
              <a:t>task1</a:t>
            </a:r>
            <a:r>
              <a:rPr lang="en-US" sz="2000" dirty="0" smtClean="0">
                <a:solidFill>
                  <a:srgbClr val="CC00FF"/>
                </a:solidFill>
                <a:ea typeface="楷体" pitchFamily="49" charset="-122"/>
                <a:cs typeface="Times New Roman" pitchFamily="18" charset="0"/>
              </a:rPr>
              <a:t> = new Task(</a:t>
            </a:r>
            <a:r>
              <a:rPr lang="en-US" sz="2000" dirty="0" smtClean="0">
                <a:ea typeface="楷体" pitchFamily="49" charset="-122"/>
                <a:cs typeface="Times New Roman" pitchFamily="18" charset="0"/>
              </a:rPr>
              <a:t>()=&gt;</a:t>
            </a:r>
            <a:r>
              <a:rPr lang="en-US" sz="2000" dirty="0" err="1" smtClean="0">
                <a:ea typeface="楷体" pitchFamily="49" charset="-122"/>
                <a:cs typeface="Times New Roman" pitchFamily="18" charset="0"/>
              </a:rPr>
              <a:t>Console.WriteLine</a:t>
            </a:r>
            <a:r>
              <a:rPr lang="en-US" sz="2000" dirty="0" smtClean="0">
                <a:ea typeface="楷体" pitchFamily="49" charset="-122"/>
                <a:cs typeface="Times New Roman" pitchFamily="18" charset="0"/>
              </a:rPr>
              <a:t>("Task")</a:t>
            </a:r>
            <a:r>
              <a:rPr lang="en-US" sz="2000" dirty="0" smtClean="0">
                <a:solidFill>
                  <a:srgbClr val="CC00FF"/>
                </a:solidFill>
                <a:ea typeface="楷体" pitchFamily="49" charset="-122"/>
                <a:cs typeface="Times New Roman" pitchFamily="18" charset="0"/>
              </a:rPr>
              <a:t>);</a:t>
            </a:r>
            <a:endParaRPr lang="zh-CN" altLang="en-US" sz="2000" dirty="0" smtClean="0">
              <a:solidFill>
                <a:srgbClr val="CC00FF"/>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task1.Start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Console.ReadKey</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143932" cy="1754326"/>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a:t>
            </a:r>
            <a:r>
              <a:rPr lang="zh-CN" altLang="en-US" dirty="0" smtClean="0">
                <a:solidFill>
                  <a:srgbClr val="FF0000"/>
                </a:solidFill>
                <a:ea typeface="楷体" pitchFamily="49" charset="-122"/>
                <a:cs typeface="Times New Roman" pitchFamily="18" charset="0"/>
              </a:rPr>
              <a:t>解：</a:t>
            </a:r>
            <a:r>
              <a:rPr lang="zh-CN" altLang="en-US" dirty="0" smtClean="0">
                <a:ea typeface="楷体" pitchFamily="49" charset="-122"/>
                <a:cs typeface="Times New Roman" pitchFamily="18" charset="0"/>
              </a:rPr>
              <a:t>在</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方法中，通过实例化一个</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对象</a:t>
            </a:r>
            <a:r>
              <a:rPr lang="en-US" dirty="0" err="1" smtClean="0">
                <a:ea typeface="楷体" pitchFamily="49" charset="-122"/>
                <a:cs typeface="Times New Roman" pitchFamily="18" charset="0"/>
              </a:rPr>
              <a:t>task1</a:t>
            </a:r>
            <a:r>
              <a:rPr lang="zh-CN" altLang="en-US" dirty="0" smtClean="0">
                <a:ea typeface="楷体" pitchFamily="49" charset="-122"/>
                <a:cs typeface="Times New Roman" pitchFamily="18" charset="0"/>
              </a:rPr>
              <a:t>，然后用</a:t>
            </a:r>
            <a:r>
              <a:rPr lang="en-US" dirty="0" smtClean="0">
                <a:ea typeface="楷体" pitchFamily="49" charset="-122"/>
                <a:cs typeface="Times New Roman" pitchFamily="18" charset="0"/>
              </a:rPr>
              <a:t>Start</a:t>
            </a:r>
            <a:r>
              <a:rPr lang="zh-CN" altLang="en-US" dirty="0" smtClean="0">
                <a:ea typeface="楷体" pitchFamily="49" charset="-122"/>
                <a:cs typeface="Times New Roman" pitchFamily="18" charset="0"/>
              </a:rPr>
              <a:t>方法启动执行，</a:t>
            </a:r>
            <a:r>
              <a:rPr lang="zh-CN" altLang="en-US" dirty="0" smtClean="0">
                <a:solidFill>
                  <a:srgbClr val="CC00CC"/>
                </a:solidFill>
                <a:ea typeface="楷体" pitchFamily="49" charset="-122"/>
                <a:cs typeface="Times New Roman" pitchFamily="18" charset="0"/>
              </a:rPr>
              <a:t>在屏幕上显示“</a:t>
            </a:r>
            <a:r>
              <a:rPr lang="en-US" dirty="0" smtClean="0">
                <a:solidFill>
                  <a:srgbClr val="CC00CC"/>
                </a:solidFill>
                <a:ea typeface="楷体" pitchFamily="49" charset="-122"/>
                <a:cs typeface="Times New Roman" pitchFamily="18" charset="0"/>
              </a:rPr>
              <a:t>Task</a:t>
            </a:r>
            <a:r>
              <a:rPr lang="zh-CN" altLang="en-US" dirty="0" smtClean="0">
                <a:solidFill>
                  <a:srgbClr val="CC00CC"/>
                </a:solidFill>
                <a:ea typeface="楷体" pitchFamily="49" charset="-122"/>
                <a:cs typeface="Times New Roman" pitchFamily="18" charset="0"/>
              </a:rPr>
              <a:t>”</a:t>
            </a:r>
            <a:r>
              <a:rPr lang="zh-CN" altLang="en-US" dirty="0" smtClean="0">
                <a:ea typeface="楷体" pitchFamily="49" charset="-122"/>
                <a:cs typeface="Times New Roman" pitchFamily="18" charset="0"/>
              </a:rPr>
              <a:t>。也可以直接使用</a:t>
            </a:r>
            <a:r>
              <a:rPr lang="en-US" dirty="0" smtClean="0">
                <a:ea typeface="楷体" pitchFamily="49" charset="-122"/>
                <a:cs typeface="Times New Roman" pitchFamily="18" charset="0"/>
              </a:rPr>
              <a:t>Run</a:t>
            </a:r>
            <a:r>
              <a:rPr lang="zh-CN" altLang="en-US" dirty="0" smtClean="0">
                <a:ea typeface="楷体" pitchFamily="49" charset="-122"/>
                <a:cs typeface="Times New Roman" pitchFamily="18" charset="0"/>
              </a:rPr>
              <a:t>方法，以下的等价的</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方法代码：</a:t>
            </a:r>
          </a:p>
        </p:txBody>
      </p:sp>
      <p:sp>
        <p:nvSpPr>
          <p:cNvPr id="3" name="TextBox 2"/>
          <p:cNvSpPr txBox="1"/>
          <p:nvPr/>
        </p:nvSpPr>
        <p:spPr>
          <a:xfrm>
            <a:off x="1214414" y="2357430"/>
            <a:ext cx="6929486" cy="1421992"/>
          </a:xfrm>
          <a:prstGeom prst="rect">
            <a:avLst/>
          </a:prstGeom>
          <a:noFill/>
        </p:spPr>
        <p:txBody>
          <a:bodyPr wrap="square" rtlCol="0">
            <a:spAutoFit/>
          </a:bodyPr>
          <a:lstStyle/>
          <a:p>
            <a:pPr>
              <a:lnSpc>
                <a:spcPct val="150000"/>
              </a:lnSpc>
            </a:pPr>
            <a:r>
              <a:rPr lang="en-US" sz="2000" dirty="0" smtClean="0">
                <a:solidFill>
                  <a:srgbClr val="336600"/>
                </a:solidFill>
                <a:ea typeface="楷体" pitchFamily="49" charset="-122"/>
                <a:cs typeface="Times New Roman" pitchFamily="18" charset="0"/>
              </a:rPr>
              <a:t>Action </a:t>
            </a:r>
            <a:r>
              <a:rPr lang="en-US" sz="2000" dirty="0" err="1" smtClean="0">
                <a:solidFill>
                  <a:srgbClr val="336600"/>
                </a:solidFill>
                <a:ea typeface="楷体" pitchFamily="49" charset="-122"/>
                <a:cs typeface="Times New Roman" pitchFamily="18" charset="0"/>
              </a:rPr>
              <a:t>myaction</a:t>
            </a:r>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disp</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err="1" smtClean="0">
                <a:solidFill>
                  <a:srgbClr val="336600"/>
                </a:solidFill>
                <a:ea typeface="楷体" pitchFamily="49" charset="-122"/>
                <a:cs typeface="Times New Roman" pitchFamily="18" charset="0"/>
              </a:rPr>
              <a:t>Task.Run</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myaction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pPr>
              <a:lnSpc>
                <a:spcPct val="150000"/>
              </a:lnSpc>
            </a:pPr>
            <a:r>
              <a:rPr lang="en-US" sz="2000" dirty="0" err="1" smtClean="0">
                <a:solidFill>
                  <a:srgbClr val="336600"/>
                </a:solidFill>
                <a:ea typeface="楷体" pitchFamily="49" charset="-122"/>
                <a:cs typeface="Times New Roman" pitchFamily="18" charset="0"/>
              </a:rPr>
              <a:t>Console.ReadKey</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5214974" cy="461665"/>
          </a:xfrm>
          <a:prstGeom prst="rect">
            <a:avLst/>
          </a:prstGeom>
          <a:noFill/>
        </p:spPr>
        <p:txBody>
          <a:bodyPr wrap="square" rtlCol="0">
            <a:spAutoFit/>
          </a:bodyPr>
          <a:lstStyle/>
          <a:p>
            <a:r>
              <a:rPr lang="en-US" dirty="0" smtClean="0">
                <a:solidFill>
                  <a:srgbClr val="FF0000"/>
                </a:solidFill>
                <a:ea typeface="楷体" pitchFamily="49" charset="-122"/>
                <a:cs typeface="Times New Roman" pitchFamily="18" charset="0"/>
              </a:rPr>
              <a:t>3. </a:t>
            </a:r>
            <a:r>
              <a:rPr lang="zh-CN" altLang="en-US" dirty="0" smtClean="0">
                <a:solidFill>
                  <a:srgbClr val="FF0000"/>
                </a:solidFill>
                <a:ea typeface="楷体" pitchFamily="49" charset="-122"/>
                <a:cs typeface="Times New Roman" pitchFamily="18" charset="0"/>
              </a:rPr>
              <a:t>异步方法设计</a:t>
            </a:r>
          </a:p>
        </p:txBody>
      </p:sp>
      <p:sp>
        <p:nvSpPr>
          <p:cNvPr id="3" name="TextBox 2"/>
          <p:cNvSpPr txBox="1"/>
          <p:nvPr/>
        </p:nvSpPr>
        <p:spPr>
          <a:xfrm>
            <a:off x="785786" y="1101814"/>
            <a:ext cx="7858180" cy="168424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从前面示例看出，异步方法在完成其工作之前即返回到调用方法，然后在调用方法继续执行的时候完成其工作。从语法上讲，异步方法具有如下特征：</a:t>
            </a:r>
          </a:p>
        </p:txBody>
      </p:sp>
      <p:sp>
        <p:nvSpPr>
          <p:cNvPr id="4" name="TextBox 3"/>
          <p:cNvSpPr txBox="1"/>
          <p:nvPr/>
        </p:nvSpPr>
        <p:spPr>
          <a:xfrm>
            <a:off x="1000100" y="2714620"/>
            <a:ext cx="7929618" cy="2792239"/>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① 方法头部中包含</a:t>
            </a:r>
            <a:r>
              <a:rPr lang="en-US" dirty="0" err="1" smtClean="0">
                <a:ea typeface="楷体" pitchFamily="49" charset="-122"/>
                <a:cs typeface="Times New Roman" pitchFamily="18" charset="0"/>
              </a:rPr>
              <a:t>async</a:t>
            </a:r>
            <a:r>
              <a:rPr lang="zh-CN" altLang="en-US" dirty="0" smtClean="0">
                <a:ea typeface="楷体" pitchFamily="49" charset="-122"/>
                <a:cs typeface="Times New Roman" pitchFamily="18" charset="0"/>
              </a:rPr>
              <a:t>修饰符。</a:t>
            </a:r>
          </a:p>
          <a:p>
            <a:pPr>
              <a:lnSpc>
                <a:spcPct val="150000"/>
              </a:lnSpc>
            </a:pPr>
            <a:r>
              <a:rPr lang="zh-CN" altLang="en-US" dirty="0" smtClean="0">
                <a:ea typeface="楷体" pitchFamily="49" charset="-122"/>
                <a:cs typeface="Times New Roman" pitchFamily="18" charset="0"/>
              </a:rPr>
              <a:t>      ② 包含一个或多个</a:t>
            </a:r>
            <a:r>
              <a:rPr lang="en-US" dirty="0" smtClean="0">
                <a:ea typeface="楷体" pitchFamily="49" charset="-122"/>
                <a:cs typeface="Times New Roman" pitchFamily="18" charset="0"/>
              </a:rPr>
              <a:t>await</a:t>
            </a:r>
            <a:r>
              <a:rPr lang="zh-CN" altLang="en-US" dirty="0" smtClean="0">
                <a:ea typeface="楷体" pitchFamily="49" charset="-122"/>
                <a:cs typeface="Times New Roman" pitchFamily="18" charset="0"/>
              </a:rPr>
              <a:t>表达式，表示可以异步完成的任务。</a:t>
            </a:r>
          </a:p>
          <a:p>
            <a:pPr>
              <a:lnSpc>
                <a:spcPct val="150000"/>
              </a:lnSpc>
            </a:pPr>
            <a:r>
              <a:rPr lang="zh-CN" altLang="en-US" dirty="0" smtClean="0">
                <a:ea typeface="楷体" pitchFamily="49" charset="-122"/>
                <a:cs typeface="Times New Roman" pitchFamily="18" charset="0"/>
              </a:rPr>
              <a:t>      ③ 异步方法的参数可以任意个数任意类型，但不能为</a:t>
            </a:r>
            <a:r>
              <a:rPr lang="en-US" dirty="0" smtClean="0">
                <a:ea typeface="楷体" pitchFamily="49" charset="-122"/>
                <a:cs typeface="Times New Roman" pitchFamily="18" charset="0"/>
              </a:rPr>
              <a:t>out</a:t>
            </a:r>
            <a:r>
              <a:rPr lang="zh-CN" altLang="en-US" dirty="0" smtClean="0">
                <a:ea typeface="楷体" pitchFamily="49" charset="-122"/>
                <a:cs typeface="Times New Roman" pitchFamily="18" charset="0"/>
              </a:rPr>
              <a:t>或</a:t>
            </a:r>
            <a:r>
              <a:rPr lang="en-US" dirty="0" smtClean="0">
                <a:ea typeface="楷体" pitchFamily="49" charset="-122"/>
                <a:cs typeface="Times New Roman" pitchFamily="18" charset="0"/>
              </a:rPr>
              <a:t>ref</a:t>
            </a:r>
            <a:r>
              <a:rPr lang="zh-CN" altLang="en-US" dirty="0" smtClean="0">
                <a:ea typeface="楷体" pitchFamily="49" charset="-122"/>
                <a:cs typeface="Times New Roman" pitchFamily="18" charset="0"/>
              </a:rPr>
              <a:t>参数。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7858180"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④ 异步方法的返回类型如下：</a:t>
            </a:r>
          </a:p>
        </p:txBody>
      </p:sp>
      <p:sp>
        <p:nvSpPr>
          <p:cNvPr id="3" name="TextBox 2"/>
          <p:cNvSpPr txBox="1"/>
          <p:nvPr/>
        </p:nvSpPr>
        <p:spPr>
          <a:xfrm>
            <a:off x="928662" y="928670"/>
            <a:ext cx="7786742" cy="5054525"/>
          </a:xfrm>
          <a:prstGeom prst="rect">
            <a:avLst/>
          </a:prstGeom>
          <a:noFill/>
        </p:spPr>
        <p:txBody>
          <a:bodyPr wrap="square" rtlCol="0">
            <a:spAutoFit/>
          </a:bodyPr>
          <a:lstStyle/>
          <a:p>
            <a:pPr marL="457200" indent="-457200">
              <a:lnSpc>
                <a:spcPts val="3000"/>
              </a:lnSpc>
              <a:buFont typeface="Wingdings" pitchFamily="2" charset="2"/>
              <a:buChar char="l"/>
            </a:pPr>
            <a:r>
              <a:rPr lang="en-US" sz="2000" dirty="0" smtClean="0">
                <a:solidFill>
                  <a:srgbClr val="FF0000"/>
                </a:solidFill>
                <a:ea typeface="楷体" pitchFamily="49" charset="-122"/>
                <a:cs typeface="Times New Roman" pitchFamily="18" charset="0"/>
              </a:rPr>
              <a:t>void</a:t>
            </a:r>
            <a:r>
              <a:rPr lang="zh-CN" altLang="en-US" sz="2000" dirty="0" smtClean="0">
                <a:solidFill>
                  <a:srgbClr val="FF0000"/>
                </a:solidFill>
                <a:ea typeface="楷体" pitchFamily="49" charset="-122"/>
                <a:cs typeface="Times New Roman" pitchFamily="18" charset="0"/>
              </a:rPr>
              <a:t>：</a:t>
            </a:r>
            <a:r>
              <a:rPr lang="zh-CN" altLang="en-US" sz="2000" dirty="0" smtClean="0">
                <a:ea typeface="楷体" pitchFamily="49" charset="-122"/>
                <a:cs typeface="Times New Roman" pitchFamily="18" charset="0"/>
              </a:rPr>
              <a:t>如果调用方法仅仅想执行异步方法，而不需要与它做任何交互时，异步方法可以返回</a:t>
            </a:r>
            <a:r>
              <a:rPr lang="en-US" sz="2000" dirty="0" smtClean="0">
                <a:ea typeface="楷体" pitchFamily="49" charset="-122"/>
                <a:cs typeface="Times New Roman" pitchFamily="18" charset="0"/>
              </a:rPr>
              <a:t>void</a:t>
            </a:r>
            <a:r>
              <a:rPr lang="zh-CN" altLang="en-US" sz="2000" dirty="0" smtClean="0">
                <a:ea typeface="楷体" pitchFamily="49" charset="-122"/>
                <a:cs typeface="Times New Roman" pitchFamily="18" charset="0"/>
              </a:rPr>
              <a:t>类型，即不返回任何东西。所以，返回类型为</a:t>
            </a:r>
            <a:r>
              <a:rPr lang="en-US" sz="2000" dirty="0" smtClean="0">
                <a:ea typeface="楷体" pitchFamily="49" charset="-122"/>
                <a:cs typeface="Times New Roman" pitchFamily="18" charset="0"/>
              </a:rPr>
              <a:t>void</a:t>
            </a:r>
            <a:r>
              <a:rPr lang="zh-CN" altLang="en-US" sz="2000" dirty="0" smtClean="0">
                <a:ea typeface="楷体" pitchFamily="49" charset="-122"/>
                <a:cs typeface="Times New Roman" pitchFamily="18" charset="0"/>
              </a:rPr>
              <a:t>的异步方法中一般不包含</a:t>
            </a:r>
            <a:r>
              <a:rPr lang="en-US" sz="2000" dirty="0" smtClean="0">
                <a:ea typeface="楷体" pitchFamily="49" charset="-122"/>
                <a:cs typeface="Times New Roman" pitchFamily="18" charset="0"/>
              </a:rPr>
              <a:t>return</a:t>
            </a:r>
            <a:r>
              <a:rPr lang="zh-CN" altLang="en-US" sz="2000" dirty="0" smtClean="0">
                <a:ea typeface="楷体" pitchFamily="49" charset="-122"/>
                <a:cs typeface="Times New Roman" pitchFamily="18" charset="0"/>
              </a:rPr>
              <a:t>语句，即使有</a:t>
            </a:r>
            <a:r>
              <a:rPr lang="en-US" sz="2000" dirty="0" smtClean="0">
                <a:ea typeface="楷体" pitchFamily="49" charset="-122"/>
                <a:cs typeface="Times New Roman" pitchFamily="18" charset="0"/>
              </a:rPr>
              <a:t>return</a:t>
            </a:r>
            <a:r>
              <a:rPr lang="zh-CN" altLang="en-US" sz="2000" dirty="0" smtClean="0">
                <a:ea typeface="楷体" pitchFamily="49" charset="-122"/>
                <a:cs typeface="Times New Roman" pitchFamily="18" charset="0"/>
              </a:rPr>
              <a:t>语句，也不返回任何东西。</a:t>
            </a:r>
          </a:p>
          <a:p>
            <a:pPr marL="457200" indent="-457200">
              <a:lnSpc>
                <a:spcPts val="3000"/>
              </a:lnSpc>
              <a:buFont typeface="Wingdings" pitchFamily="2" charset="2"/>
              <a:buChar char="l"/>
            </a:pPr>
            <a:r>
              <a:rPr lang="en-US" sz="2000" dirty="0" smtClean="0">
                <a:solidFill>
                  <a:srgbClr val="FF0000"/>
                </a:solidFill>
                <a:ea typeface="楷体" pitchFamily="49" charset="-122"/>
                <a:cs typeface="Times New Roman" pitchFamily="18" charset="0"/>
              </a:rPr>
              <a:t>Task</a:t>
            </a:r>
            <a:r>
              <a:rPr lang="zh-CN" altLang="en-US" sz="2000" dirty="0" smtClean="0">
                <a:solidFill>
                  <a:srgbClr val="FF0000"/>
                </a:solidFill>
                <a:ea typeface="楷体" pitchFamily="49" charset="-122"/>
                <a:cs typeface="Times New Roman" pitchFamily="18" charset="0"/>
              </a:rPr>
              <a:t>：</a:t>
            </a:r>
            <a:r>
              <a:rPr lang="zh-CN" altLang="en-US" sz="2000" dirty="0" smtClean="0">
                <a:ea typeface="楷体" pitchFamily="49" charset="-122"/>
                <a:cs typeface="Times New Roman" pitchFamily="18" charset="0"/>
              </a:rPr>
              <a:t>如果调用方法不需要从异步方法返回某个值，但需要检查异步方法的状态，那么异步方法可以返回一个</a:t>
            </a:r>
            <a:r>
              <a:rPr lang="en-US" sz="2000" dirty="0" smtClean="0">
                <a:ea typeface="楷体" pitchFamily="49" charset="-122"/>
                <a:cs typeface="Times New Roman" pitchFamily="18" charset="0"/>
              </a:rPr>
              <a:t>Task</a:t>
            </a:r>
            <a:r>
              <a:rPr lang="zh-CN" altLang="en-US" sz="2000" dirty="0" smtClean="0">
                <a:ea typeface="楷体" pitchFamily="49" charset="-122"/>
                <a:cs typeface="Times New Roman" pitchFamily="18" charset="0"/>
              </a:rPr>
              <a:t>类型的对象。所以，返回类型为</a:t>
            </a:r>
            <a:r>
              <a:rPr lang="en-US" sz="2000" dirty="0" smtClean="0">
                <a:ea typeface="楷体" pitchFamily="49" charset="-122"/>
                <a:cs typeface="Times New Roman" pitchFamily="18" charset="0"/>
              </a:rPr>
              <a:t>Task</a:t>
            </a:r>
            <a:r>
              <a:rPr lang="zh-CN" altLang="en-US" sz="2000" dirty="0" smtClean="0">
                <a:ea typeface="楷体" pitchFamily="49" charset="-122"/>
                <a:cs typeface="Times New Roman" pitchFamily="18" charset="0"/>
              </a:rPr>
              <a:t>的异步方法中一般不包含</a:t>
            </a:r>
            <a:r>
              <a:rPr lang="en-US" sz="2000" dirty="0" smtClean="0">
                <a:ea typeface="楷体" pitchFamily="49" charset="-122"/>
                <a:cs typeface="Times New Roman" pitchFamily="18" charset="0"/>
              </a:rPr>
              <a:t>return</a:t>
            </a:r>
            <a:r>
              <a:rPr lang="zh-CN" altLang="en-US" sz="2000" dirty="0" smtClean="0">
                <a:ea typeface="楷体" pitchFamily="49" charset="-122"/>
                <a:cs typeface="Times New Roman" pitchFamily="18" charset="0"/>
              </a:rPr>
              <a:t>语句，即使有</a:t>
            </a:r>
            <a:r>
              <a:rPr lang="en-US" sz="2000" dirty="0" smtClean="0">
                <a:ea typeface="楷体" pitchFamily="49" charset="-122"/>
                <a:cs typeface="Times New Roman" pitchFamily="18" charset="0"/>
              </a:rPr>
              <a:t>return</a:t>
            </a:r>
            <a:r>
              <a:rPr lang="zh-CN" altLang="en-US" sz="2000" dirty="0" smtClean="0">
                <a:ea typeface="楷体" pitchFamily="49" charset="-122"/>
                <a:cs typeface="Times New Roman" pitchFamily="18" charset="0"/>
              </a:rPr>
              <a:t>语句，也不返回任何东西。</a:t>
            </a:r>
          </a:p>
          <a:p>
            <a:pPr marL="457200" indent="-457200">
              <a:lnSpc>
                <a:spcPts val="3000"/>
              </a:lnSpc>
              <a:buFont typeface="Wingdings" pitchFamily="2" charset="2"/>
              <a:buChar char="l"/>
            </a:pPr>
            <a:r>
              <a:rPr lang="en-US" sz="2000" dirty="0" smtClean="0">
                <a:solidFill>
                  <a:srgbClr val="FF0000"/>
                </a:solidFill>
                <a:ea typeface="楷体" pitchFamily="49" charset="-122"/>
                <a:cs typeface="Times New Roman" pitchFamily="18" charset="0"/>
              </a:rPr>
              <a:t>Task&lt;T&gt;</a:t>
            </a:r>
            <a:r>
              <a:rPr lang="zh-CN" altLang="en-US" sz="2000" dirty="0" smtClean="0">
                <a:solidFill>
                  <a:srgbClr val="FF0000"/>
                </a:solidFill>
                <a:ea typeface="楷体" pitchFamily="49" charset="-122"/>
                <a:cs typeface="Times New Roman" pitchFamily="18" charset="0"/>
              </a:rPr>
              <a:t>：</a:t>
            </a:r>
            <a:r>
              <a:rPr lang="zh-CN" altLang="en-US" sz="2000" dirty="0" smtClean="0">
                <a:ea typeface="楷体" pitchFamily="49" charset="-122"/>
                <a:cs typeface="Times New Roman" pitchFamily="18" charset="0"/>
              </a:rPr>
              <a:t>如果调用方法需要从异步方法返回某个</a:t>
            </a:r>
            <a:r>
              <a:rPr lang="en-US" sz="2000" dirty="0" smtClean="0">
                <a:ea typeface="楷体" pitchFamily="49" charset="-122"/>
                <a:cs typeface="Times New Roman" pitchFamily="18" charset="0"/>
              </a:rPr>
              <a:t>T</a:t>
            </a:r>
            <a:r>
              <a:rPr lang="zh-CN" altLang="en-US" sz="2000" dirty="0" smtClean="0">
                <a:ea typeface="楷体" pitchFamily="49" charset="-122"/>
                <a:cs typeface="Times New Roman" pitchFamily="18" charset="0"/>
              </a:rPr>
              <a:t>类型的值，异步方法的返回类型必须是</a:t>
            </a:r>
            <a:r>
              <a:rPr lang="en-US" sz="2000" dirty="0" smtClean="0">
                <a:ea typeface="楷体" pitchFamily="49" charset="-122"/>
                <a:cs typeface="Times New Roman" pitchFamily="18" charset="0"/>
              </a:rPr>
              <a:t>Task&lt;T&gt;</a:t>
            </a:r>
            <a:r>
              <a:rPr lang="zh-CN" altLang="en-US" sz="2000" dirty="0" smtClean="0">
                <a:ea typeface="楷体" pitchFamily="49" charset="-122"/>
                <a:cs typeface="Times New Roman" pitchFamily="18" charset="0"/>
              </a:rPr>
              <a:t>。调用方法通过读取异步方法返回的</a:t>
            </a:r>
            <a:r>
              <a:rPr lang="en-US" sz="2000" dirty="0" smtClean="0">
                <a:ea typeface="楷体" pitchFamily="49" charset="-122"/>
                <a:cs typeface="Times New Roman" pitchFamily="18" charset="0"/>
              </a:rPr>
              <a:t>Task&lt;T&gt;</a:t>
            </a:r>
            <a:r>
              <a:rPr lang="zh-CN" altLang="en-US" sz="2000" dirty="0" smtClean="0">
                <a:ea typeface="楷体" pitchFamily="49" charset="-122"/>
                <a:cs typeface="Times New Roman" pitchFamily="18" charset="0"/>
              </a:rPr>
              <a:t>类型对象的</a:t>
            </a:r>
            <a:r>
              <a:rPr lang="en-US" sz="2000" dirty="0" smtClean="0">
                <a:ea typeface="楷体" pitchFamily="49" charset="-122"/>
                <a:cs typeface="Times New Roman" pitchFamily="18" charset="0"/>
              </a:rPr>
              <a:t>Result</a:t>
            </a:r>
            <a:r>
              <a:rPr lang="zh-CN" altLang="en-US" sz="2000" dirty="0" smtClean="0">
                <a:ea typeface="楷体" pitchFamily="49" charset="-122"/>
                <a:cs typeface="Times New Roman" pitchFamily="18" charset="0"/>
              </a:rPr>
              <a:t>属性来获取这个</a:t>
            </a:r>
            <a:r>
              <a:rPr lang="en-US" sz="2000" dirty="0" smtClean="0">
                <a:ea typeface="楷体" pitchFamily="49" charset="-122"/>
                <a:cs typeface="Times New Roman" pitchFamily="18" charset="0"/>
              </a:rPr>
              <a:t>T</a:t>
            </a:r>
            <a:r>
              <a:rPr lang="zh-CN" altLang="en-US" sz="2000" dirty="0" smtClean="0">
                <a:ea typeface="楷体" pitchFamily="49" charset="-122"/>
                <a:cs typeface="Times New Roman" pitchFamily="18" charset="0"/>
              </a:rPr>
              <a:t>类型的值。所以，返回类型为</a:t>
            </a:r>
            <a:r>
              <a:rPr lang="en-US" sz="2000" dirty="0" smtClean="0">
                <a:ea typeface="楷体" pitchFamily="49" charset="-122"/>
                <a:cs typeface="Times New Roman" pitchFamily="18" charset="0"/>
              </a:rPr>
              <a:t>Task&lt;T&gt;</a:t>
            </a:r>
            <a:r>
              <a:rPr lang="zh-CN" altLang="en-US" sz="2000" dirty="0" smtClean="0">
                <a:ea typeface="楷体" pitchFamily="49" charset="-122"/>
                <a:cs typeface="Times New Roman" pitchFamily="18" charset="0"/>
              </a:rPr>
              <a:t>的异步方法中应有返回</a:t>
            </a:r>
            <a:r>
              <a:rPr lang="en-US" sz="2000" dirty="0" smtClean="0">
                <a:ea typeface="楷体" pitchFamily="49" charset="-122"/>
                <a:cs typeface="Times New Roman" pitchFamily="18" charset="0"/>
              </a:rPr>
              <a:t>T</a:t>
            </a:r>
            <a:r>
              <a:rPr lang="zh-CN" altLang="en-US" sz="2000" dirty="0" smtClean="0">
                <a:ea typeface="楷体" pitchFamily="49" charset="-122"/>
                <a:cs typeface="Times New Roman" pitchFamily="18" charset="0"/>
              </a:rPr>
              <a:t>类型值的</a:t>
            </a:r>
            <a:r>
              <a:rPr lang="en-US" sz="2000" dirty="0" smtClean="0">
                <a:ea typeface="楷体" pitchFamily="49" charset="-122"/>
                <a:cs typeface="Times New Roman" pitchFamily="18" charset="0"/>
              </a:rPr>
              <a:t>return</a:t>
            </a:r>
            <a:r>
              <a:rPr lang="zh-CN" altLang="en-US" sz="2000" dirty="0" smtClean="0">
                <a:ea typeface="楷体" pitchFamily="49" charset="-122"/>
                <a:cs typeface="Times New Roman" pitchFamily="18" charset="0"/>
              </a:rPr>
              <a:t>语句。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642910" y="1214422"/>
            <a:ext cx="7705725" cy="1130246"/>
          </a:xfrm>
          <a:prstGeom prst="rect">
            <a:avLst/>
          </a:prstGeom>
          <a:noFill/>
          <a:ln w="9525">
            <a:noFill/>
            <a:miter lim="800000"/>
            <a:headEnd/>
            <a:tailEnd/>
          </a:ln>
          <a:effectLst/>
        </p:spPr>
        <p:txBody>
          <a:bodyPr>
            <a:spAutoFit/>
          </a:bodyPr>
          <a:lstStyle/>
          <a:p>
            <a:pPr>
              <a:lnSpc>
                <a:spcPct val="150000"/>
              </a:lnSpc>
            </a:pPr>
            <a:r>
              <a:rPr lang="en-US" altLang="zh-CN" dirty="0" smtClean="0">
                <a:solidFill>
                  <a:srgbClr val="FF3300"/>
                </a:solidFill>
                <a:ea typeface="楷体" pitchFamily="49" charset="-122"/>
                <a:cs typeface="Times New Roman" pitchFamily="18" charset="0"/>
              </a:rPr>
              <a:t>1</a:t>
            </a:r>
            <a:r>
              <a:rPr lang="en-US" altLang="zh-CN" dirty="0">
                <a:solidFill>
                  <a:srgbClr val="FF3300"/>
                </a:solidFill>
                <a:ea typeface="楷体" pitchFamily="49" charset="-122"/>
                <a:cs typeface="Times New Roman" pitchFamily="18" charset="0"/>
              </a:rPr>
              <a:t>. Thread</a:t>
            </a:r>
            <a:r>
              <a:rPr lang="zh-CN" altLang="en-US" dirty="0">
                <a:solidFill>
                  <a:srgbClr val="FF3300"/>
                </a:solidFill>
                <a:ea typeface="楷体" pitchFamily="49" charset="-122"/>
                <a:cs typeface="Times New Roman" pitchFamily="18" charset="0"/>
              </a:rPr>
              <a:t>类</a:t>
            </a:r>
          </a:p>
          <a:p>
            <a:pPr>
              <a:lnSpc>
                <a:spcPct val="150000"/>
              </a:lnSpc>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Thread</a:t>
            </a:r>
            <a:r>
              <a:rPr lang="zh-CN" altLang="en-US" dirty="0">
                <a:ea typeface="楷体" pitchFamily="49" charset="-122"/>
                <a:cs typeface="Times New Roman" pitchFamily="18" charset="0"/>
              </a:rPr>
              <a:t>类是最重要的线程类。</a:t>
            </a:r>
          </a:p>
        </p:txBody>
      </p:sp>
      <p:graphicFrame>
        <p:nvGraphicFramePr>
          <p:cNvPr id="110686" name="Group 94"/>
          <p:cNvGraphicFramePr>
            <a:graphicFrameLocks noGrp="1"/>
          </p:cNvGraphicFramePr>
          <p:nvPr/>
        </p:nvGraphicFramePr>
        <p:xfrm>
          <a:off x="571472" y="2571744"/>
          <a:ext cx="7993062" cy="2346960"/>
        </p:xfrm>
        <a:graphic>
          <a:graphicData uri="http://schemas.openxmlformats.org/drawingml/2006/table">
            <a:tbl>
              <a:tblPr/>
              <a:tblGrid>
                <a:gridCol w="2376487"/>
                <a:gridCol w="5616575"/>
              </a:tblGrid>
              <a:tr h="220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33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CurrentThread</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获取当前正在运行的线程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IsAlive</a:t>
                      </a:r>
                      <a:endPar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获取一个值，该值指示当前线程的执行状态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IsBackground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获取或设置一个值，该值指示某个线程是否为后台线程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获取或设置线程的名称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Priority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获取或设置一个值，该值指示线程的调度优先级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CC00CC"/>
                          </a:solidFill>
                          <a:effectLst/>
                          <a:latin typeface="Times New Roman" pitchFamily="18" charset="0"/>
                          <a:ea typeface="楷体" pitchFamily="49" charset="-122"/>
                          <a:cs typeface="Times New Roman" pitchFamily="18" charset="0"/>
                        </a:rPr>
                        <a:t>ThreadState</a:t>
                      </a:r>
                      <a:endParaRPr kumimoji="0" lang="en-US" altLang="zh-CN" sz="1600" b="1" i="0" u="none" strike="noStrike" cap="none" normalizeH="0" baseline="0" dirty="0" smtClean="0">
                        <a:ln>
                          <a:noFill/>
                        </a:ln>
                        <a:solidFill>
                          <a:srgbClr val="CC00CC"/>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C00CC"/>
                          </a:solidFill>
                          <a:effectLst/>
                          <a:latin typeface="Times New Roman" pitchFamily="18" charset="0"/>
                          <a:ea typeface="楷体" pitchFamily="49" charset="-122"/>
                          <a:cs typeface="Times New Roman" pitchFamily="18" charset="0"/>
                        </a:rPr>
                        <a:t>获取一个值，该值包含当前线程的状态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571472" y="428604"/>
            <a:ext cx="450059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14.1.3 Thread</a:t>
            </a:r>
            <a:r>
              <a:rPr lang="zh-CN" altLang="en-US" sz="2800" dirty="0" smtClean="0">
                <a:solidFill>
                  <a:srgbClr val="FF3300"/>
                </a:solidFill>
                <a:latin typeface="黑体" pitchFamily="49" charset="-122"/>
                <a:ea typeface="黑体" pitchFamily="49" charset="-122"/>
              </a:rPr>
              <a:t>类及其应用</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000924" cy="461665"/>
          </a:xfrm>
          <a:prstGeom prst="rect">
            <a:avLst/>
          </a:prstGeom>
          <a:noFill/>
        </p:spPr>
        <p:txBody>
          <a:bodyPr wrap="square" rtlCol="0">
            <a:spAutoFit/>
          </a:bodyPr>
          <a:lstStyle/>
          <a:p>
            <a:r>
              <a:rPr lang="en-US" dirty="0" smtClean="0">
                <a:solidFill>
                  <a:srgbClr val="FF0000"/>
                </a:solidFill>
                <a:ea typeface="楷体" pitchFamily="49" charset="-122"/>
                <a:cs typeface="Times New Roman" pitchFamily="18" charset="0"/>
              </a:rPr>
              <a:t>4. await</a:t>
            </a:r>
            <a:r>
              <a:rPr lang="zh-CN" altLang="en-US" dirty="0" smtClean="0">
                <a:solidFill>
                  <a:srgbClr val="FF0000"/>
                </a:solidFill>
                <a:ea typeface="楷体" pitchFamily="49" charset="-122"/>
                <a:cs typeface="Times New Roman" pitchFamily="18" charset="0"/>
              </a:rPr>
              <a:t>表达式</a:t>
            </a:r>
          </a:p>
        </p:txBody>
      </p:sp>
      <p:sp>
        <p:nvSpPr>
          <p:cNvPr id="3" name="TextBox 2"/>
          <p:cNvSpPr txBox="1"/>
          <p:nvPr/>
        </p:nvSpPr>
        <p:spPr>
          <a:xfrm>
            <a:off x="714348" y="1357298"/>
            <a:ext cx="8143932" cy="2862322"/>
          </a:xfrm>
          <a:prstGeom prst="rect">
            <a:avLst/>
          </a:prstGeom>
          <a:noFill/>
        </p:spPr>
        <p:txBody>
          <a:bodyPr wrap="square" rtlCol="0">
            <a:spAutoFit/>
          </a:bodyPr>
          <a:lstStyle/>
          <a:p>
            <a:pPr>
              <a:lnSpc>
                <a:spcPct val="150000"/>
              </a:lnSpc>
            </a:pPr>
            <a:r>
              <a:rPr lang="en-US" dirty="0" smtClean="0">
                <a:ea typeface="楷体" pitchFamily="49" charset="-122"/>
                <a:cs typeface="Times New Roman" pitchFamily="18" charset="0"/>
              </a:rPr>
              <a:t>await</a:t>
            </a:r>
            <a:r>
              <a:rPr lang="zh-CN" altLang="en-US" dirty="0" smtClean="0">
                <a:ea typeface="楷体" pitchFamily="49" charset="-122"/>
                <a:cs typeface="Times New Roman" pitchFamily="18" charset="0"/>
              </a:rPr>
              <a:t>表达式的一般格式如下：</a:t>
            </a:r>
          </a:p>
          <a:p>
            <a:pPr lvl="1">
              <a:lnSpc>
                <a:spcPct val="150000"/>
              </a:lnSpc>
            </a:pPr>
            <a:r>
              <a:rPr lang="en-US" sz="2000" dirty="0" smtClean="0">
                <a:solidFill>
                  <a:srgbClr val="336600"/>
                </a:solidFill>
                <a:ea typeface="楷体" pitchFamily="49" charset="-122"/>
                <a:cs typeface="Times New Roman" pitchFamily="18" charset="0"/>
              </a:rPr>
              <a:t>await task</a:t>
            </a:r>
            <a:endParaRPr lang="zh-CN" altLang="en-US" sz="2000" dirty="0" smtClean="0">
              <a:solidFill>
                <a:srgbClr val="336600"/>
              </a:solidFill>
              <a:ea typeface="楷体" pitchFamily="49" charset="-122"/>
              <a:cs typeface="Times New Roman" pitchFamily="18" charset="0"/>
            </a:endParaRPr>
          </a:p>
          <a:p>
            <a:pPr>
              <a:lnSpc>
                <a:spcPct val="150000"/>
              </a:lnSpc>
            </a:pPr>
            <a:r>
              <a:rPr lang="zh-CN" altLang="en-US" dirty="0" smtClean="0">
                <a:ea typeface="楷体" pitchFamily="49" charset="-122"/>
                <a:cs typeface="Times New Roman" pitchFamily="18" charset="0"/>
              </a:rPr>
              <a:t>其中，</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指定一个异步任务。这个任务通常是一个</a:t>
            </a:r>
            <a:r>
              <a:rPr lang="en-US" dirty="0" smtClean="0">
                <a:ea typeface="楷体" pitchFamily="49" charset="-122"/>
                <a:cs typeface="Times New Roman" pitchFamily="18" charset="0"/>
              </a:rPr>
              <a:t>Task&lt;T&gt;</a:t>
            </a:r>
            <a:r>
              <a:rPr lang="zh-CN" altLang="en-US" dirty="0" smtClean="0">
                <a:ea typeface="楷体" pitchFamily="49" charset="-122"/>
                <a:cs typeface="Times New Roman" pitchFamily="18" charset="0"/>
              </a:rPr>
              <a:t>类型的对象。默认情况下，这个任务在当前线程异步运行。</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8143932" cy="230832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在</a:t>
            </a:r>
            <a:r>
              <a:rPr lang="en-US" dirty="0" smtClean="0">
                <a:ea typeface="楷体" pitchFamily="49" charset="-122"/>
                <a:cs typeface="Times New Roman" pitchFamily="18" charset="0"/>
              </a:rPr>
              <a:t>.NET Framework 4.5</a:t>
            </a:r>
            <a:r>
              <a:rPr lang="zh-CN" altLang="en-US" dirty="0" smtClean="0">
                <a:ea typeface="楷体" pitchFamily="49" charset="-122"/>
                <a:cs typeface="Times New Roman" pitchFamily="18" charset="0"/>
              </a:rPr>
              <a:t>版本中发布了大量的执行异步任务的异步方法。例如，前面</a:t>
            </a:r>
            <a:r>
              <a:rPr lang="en-US" dirty="0" err="1" smtClean="0">
                <a:ea typeface="楷体" pitchFamily="49" charset="-122"/>
                <a:cs typeface="Times New Roman" pitchFamily="18" charset="0"/>
              </a:rPr>
              <a:t>Form2</a:t>
            </a:r>
            <a:r>
              <a:rPr lang="zh-CN" altLang="en-US" dirty="0" smtClean="0">
                <a:ea typeface="楷体" pitchFamily="49" charset="-122"/>
                <a:cs typeface="Times New Roman" pitchFamily="18" charset="0"/>
              </a:rPr>
              <a:t>窗体中用到的</a:t>
            </a:r>
            <a:r>
              <a:rPr lang="en-US" dirty="0" err="1" smtClean="0">
                <a:ea typeface="楷体" pitchFamily="49" charset="-122"/>
                <a:cs typeface="Times New Roman" pitchFamily="18" charset="0"/>
              </a:rPr>
              <a:t>WebClient</a:t>
            </a:r>
            <a:r>
              <a:rPr lang="zh-CN" altLang="en-US" dirty="0" smtClean="0">
                <a:ea typeface="楷体" pitchFamily="49" charset="-122"/>
                <a:cs typeface="Times New Roman" pitchFamily="18" charset="0"/>
              </a:rPr>
              <a:t>类，就提供了异步下载的</a:t>
            </a:r>
            <a:r>
              <a:rPr lang="en-US" dirty="0" err="1" smtClean="0">
                <a:ea typeface="楷体" pitchFamily="49" charset="-122"/>
                <a:cs typeface="Times New Roman" pitchFamily="18" charset="0"/>
              </a:rPr>
              <a:t>DownloadStringTask</a:t>
            </a:r>
            <a:r>
              <a:rPr lang="en-US" dirty="0" err="1" smtClean="0">
                <a:solidFill>
                  <a:srgbClr val="CC00FF"/>
                </a:solidFill>
                <a:ea typeface="楷体" pitchFamily="49" charset="-122"/>
                <a:cs typeface="Times New Roman" pitchFamily="18" charset="0"/>
              </a:rPr>
              <a:t>Async</a:t>
            </a:r>
            <a:r>
              <a:rPr lang="zh-CN" altLang="en-US" dirty="0" smtClean="0">
                <a:ea typeface="楷体" pitchFamily="49" charset="-122"/>
                <a:cs typeface="Times New Roman" pitchFamily="18" charset="0"/>
              </a:rPr>
              <a:t>方法，它们的名称都以</a:t>
            </a:r>
            <a:r>
              <a:rPr lang="en-US" dirty="0" err="1" smtClean="0">
                <a:ea typeface="楷体" pitchFamily="49" charset="-122"/>
                <a:cs typeface="Times New Roman" pitchFamily="18" charset="0"/>
              </a:rPr>
              <a:t>Async</a:t>
            </a:r>
            <a:r>
              <a:rPr lang="zh-CN" altLang="en-US" dirty="0" smtClean="0">
                <a:ea typeface="楷体" pitchFamily="49" charset="-122"/>
                <a:cs typeface="Times New Roman" pitchFamily="18" charset="0"/>
              </a:rPr>
              <a:t>为后缀。</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072494" cy="1938992"/>
          </a:xfrm>
          <a:prstGeom prst="rect">
            <a:avLst/>
          </a:prstGeom>
          <a:noFill/>
        </p:spPr>
        <p:txBody>
          <a:bodyPr wrap="square" rtlCol="0">
            <a:spAutoFit/>
          </a:bodyPr>
          <a:lstStyle/>
          <a:p>
            <a:r>
              <a:rPr lang="zh-CN" altLang="en-US" dirty="0" smtClean="0">
                <a:ea typeface="楷体" pitchFamily="49" charset="-122"/>
                <a:cs typeface="Times New Roman" pitchFamily="18" charset="0"/>
              </a:rPr>
              <a:t>        除了使用</a:t>
            </a:r>
            <a:r>
              <a:rPr lang="en-US" dirty="0" smtClean="0">
                <a:ea typeface="楷体" pitchFamily="49" charset="-122"/>
                <a:cs typeface="Times New Roman" pitchFamily="18" charset="0"/>
              </a:rPr>
              <a:t>.NET Framework 4.5</a:t>
            </a:r>
            <a:r>
              <a:rPr lang="zh-CN" altLang="en-US" dirty="0" smtClean="0">
                <a:ea typeface="楷体" pitchFamily="49" charset="-122"/>
                <a:cs typeface="Times New Roman" pitchFamily="18" charset="0"/>
              </a:rPr>
              <a:t>版本中现成的异步方法外，用户可以编写自己的异步方法。最简单的方式是使用</a:t>
            </a:r>
            <a:r>
              <a:rPr lang="en-US" dirty="0" err="1" smtClean="0">
                <a:ea typeface="楷体" pitchFamily="49" charset="-122"/>
                <a:cs typeface="Times New Roman" pitchFamily="18" charset="0"/>
              </a:rPr>
              <a:t>Task.Run</a:t>
            </a:r>
            <a:r>
              <a:rPr lang="zh-CN" altLang="en-US" dirty="0" smtClean="0">
                <a:ea typeface="楷体" pitchFamily="49" charset="-122"/>
                <a:cs typeface="Times New Roman" pitchFamily="18" charset="0"/>
              </a:rPr>
              <a:t>方法来创建一个</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例如，以下是自己编写的异步方法（通常名称以</a:t>
            </a:r>
            <a:r>
              <a:rPr lang="en-US" dirty="0" err="1" smtClean="0">
                <a:solidFill>
                  <a:srgbClr val="CC00FF"/>
                </a:solidFill>
                <a:ea typeface="楷体" pitchFamily="49" charset="-122"/>
                <a:cs typeface="Times New Roman" pitchFamily="18" charset="0"/>
              </a:rPr>
              <a:t>Async</a:t>
            </a:r>
            <a:r>
              <a:rPr lang="zh-CN" altLang="en-US" dirty="0" smtClean="0">
                <a:ea typeface="楷体" pitchFamily="49" charset="-122"/>
                <a:cs typeface="Times New Roman" pitchFamily="18" charset="0"/>
              </a:rPr>
              <a:t>为后缀）：</a:t>
            </a:r>
          </a:p>
        </p:txBody>
      </p:sp>
      <p:sp>
        <p:nvSpPr>
          <p:cNvPr id="3" name="TextBox 2"/>
          <p:cNvSpPr txBox="1"/>
          <p:nvPr/>
        </p:nvSpPr>
        <p:spPr>
          <a:xfrm>
            <a:off x="1000100" y="2571744"/>
            <a:ext cx="7643866" cy="1323439"/>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public </a:t>
            </a:r>
            <a:r>
              <a:rPr lang="en-US" sz="2000" dirty="0" err="1" smtClean="0">
                <a:solidFill>
                  <a:srgbClr val="336600"/>
                </a:solidFill>
                <a:ea typeface="楷体" pitchFamily="49" charset="-122"/>
                <a:cs typeface="Times New Roman" pitchFamily="18" charset="0"/>
              </a:rPr>
              <a:t>async</a:t>
            </a:r>
            <a:r>
              <a:rPr lang="en-US" sz="2000" dirty="0" smtClean="0">
                <a:solidFill>
                  <a:srgbClr val="336600"/>
                </a:solidFill>
                <a:ea typeface="楷体" pitchFamily="49" charset="-122"/>
                <a:cs typeface="Times New Roman" pitchFamily="18" charset="0"/>
              </a:rPr>
              <a:t> Task&lt;string&gt; </a:t>
            </a:r>
            <a:r>
              <a:rPr lang="en-US" sz="2000" dirty="0" err="1" smtClean="0">
                <a:solidFill>
                  <a:srgbClr val="336600"/>
                </a:solidFill>
                <a:ea typeface="楷体" pitchFamily="49" charset="-122"/>
                <a:cs typeface="Times New Roman" pitchFamily="18" charset="0"/>
              </a:rPr>
              <a:t>methodAsync</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await </a:t>
            </a:r>
            <a:r>
              <a:rPr lang="en-US" sz="2000" dirty="0" err="1" smtClean="0">
                <a:solidFill>
                  <a:srgbClr val="336600"/>
                </a:solidFill>
                <a:ea typeface="楷体" pitchFamily="49" charset="-122"/>
                <a:cs typeface="Times New Roman" pitchFamily="18" charset="0"/>
              </a:rPr>
              <a:t>Task.Delay</a:t>
            </a:r>
            <a:r>
              <a:rPr lang="en-US" sz="2000" dirty="0" smtClean="0">
                <a:solidFill>
                  <a:srgbClr val="336600"/>
                </a:solidFill>
                <a:ea typeface="楷体" pitchFamily="49" charset="-122"/>
                <a:cs typeface="Times New Roman" pitchFamily="18" charset="0"/>
              </a:rPr>
              <a:t>(10000);	//</a:t>
            </a:r>
            <a:r>
              <a:rPr lang="zh-CN" altLang="en-US" sz="2000" dirty="0" smtClean="0">
                <a:solidFill>
                  <a:srgbClr val="336600"/>
                </a:solidFill>
                <a:ea typeface="楷体" pitchFamily="49" charset="-122"/>
                <a:cs typeface="Times New Roman" pitchFamily="18" charset="0"/>
              </a:rPr>
              <a:t>延迟</a:t>
            </a:r>
            <a:r>
              <a:rPr lang="en-US" sz="2000" dirty="0" err="1" smtClean="0">
                <a:solidFill>
                  <a:srgbClr val="336600"/>
                </a:solidFill>
                <a:ea typeface="楷体" pitchFamily="49" charset="-122"/>
                <a:cs typeface="Times New Roman" pitchFamily="18" charset="0"/>
              </a:rPr>
              <a:t>10000ms</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return "Finished";</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
        <p:nvSpPr>
          <p:cNvPr id="4" name="TextBox 3"/>
          <p:cNvSpPr txBox="1"/>
          <p:nvPr/>
        </p:nvSpPr>
        <p:spPr>
          <a:xfrm>
            <a:off x="928662" y="4143380"/>
            <a:ext cx="7715304" cy="1107996"/>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可以采用如下语句调用该异步方法：</a:t>
            </a:r>
          </a:p>
          <a:p>
            <a:pPr>
              <a:lnSpc>
                <a:spcPct val="150000"/>
              </a:lnSpc>
            </a:pPr>
            <a:r>
              <a:rPr lang="en-US" sz="2000" dirty="0" smtClean="0">
                <a:solidFill>
                  <a:srgbClr val="336600"/>
                </a:solidFill>
                <a:ea typeface="楷体" pitchFamily="49" charset="-122"/>
                <a:cs typeface="Times New Roman" pitchFamily="18" charset="0"/>
              </a:rPr>
              <a:t>string result = await </a:t>
            </a:r>
            <a:r>
              <a:rPr lang="en-US" sz="2000" dirty="0" err="1" smtClean="0">
                <a:solidFill>
                  <a:srgbClr val="336600"/>
                </a:solidFill>
                <a:ea typeface="楷体" pitchFamily="49" charset="-122"/>
                <a:cs typeface="Times New Roman" pitchFamily="18" charset="0"/>
              </a:rPr>
              <a:t>methodAsync</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5857916" cy="461665"/>
          </a:xfrm>
          <a:prstGeom prst="rect">
            <a:avLst/>
          </a:prstGeom>
          <a:noFill/>
        </p:spPr>
        <p:txBody>
          <a:bodyPr wrap="square" rtlCol="0">
            <a:spAutoFit/>
          </a:bodyPr>
          <a:lstStyle/>
          <a:p>
            <a:r>
              <a:rPr lang="en-US" dirty="0" smtClean="0">
                <a:solidFill>
                  <a:srgbClr val="FF0000"/>
                </a:solidFill>
                <a:ea typeface="楷体" pitchFamily="49" charset="-122"/>
                <a:cs typeface="Times New Roman" pitchFamily="18" charset="0"/>
              </a:rPr>
              <a:t>5. </a:t>
            </a:r>
            <a:r>
              <a:rPr lang="zh-CN" altLang="en-US" dirty="0" smtClean="0">
                <a:solidFill>
                  <a:srgbClr val="FF0000"/>
                </a:solidFill>
                <a:ea typeface="楷体" pitchFamily="49" charset="-122"/>
                <a:cs typeface="Times New Roman" pitchFamily="18" charset="0"/>
              </a:rPr>
              <a:t>异步方法的控制流</a:t>
            </a:r>
          </a:p>
        </p:txBody>
      </p:sp>
      <p:sp>
        <p:nvSpPr>
          <p:cNvPr id="3" name="TextBox 2"/>
          <p:cNvSpPr txBox="1"/>
          <p:nvPr/>
        </p:nvSpPr>
        <p:spPr>
          <a:xfrm>
            <a:off x="642910" y="1285860"/>
            <a:ext cx="8215370"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一般地，一个异步方法包含</a:t>
            </a:r>
            <a:r>
              <a:rPr lang="en-US" dirty="0" smtClean="0">
                <a:ea typeface="楷体" pitchFamily="49" charset="-122"/>
                <a:cs typeface="Times New Roman" pitchFamily="18" charset="0"/>
              </a:rPr>
              <a:t>3</a:t>
            </a:r>
            <a:r>
              <a:rPr lang="zh-CN" altLang="en-US" dirty="0" smtClean="0">
                <a:ea typeface="楷体" pitchFamily="49" charset="-122"/>
                <a:cs typeface="Times New Roman" pitchFamily="18" charset="0"/>
              </a:rPr>
              <a:t>个不同的区域：</a:t>
            </a:r>
          </a:p>
        </p:txBody>
      </p:sp>
      <p:sp>
        <p:nvSpPr>
          <p:cNvPr id="4" name="TextBox 3"/>
          <p:cNvSpPr txBox="1"/>
          <p:nvPr/>
        </p:nvSpPr>
        <p:spPr>
          <a:xfrm>
            <a:off x="714348" y="2000240"/>
            <a:ext cx="8072494" cy="2308324"/>
          </a:xfrm>
          <a:prstGeom prst="rect">
            <a:avLst/>
          </a:prstGeom>
          <a:noFill/>
        </p:spPr>
        <p:txBody>
          <a:bodyPr wrap="square" rtlCol="0">
            <a:spAutoFit/>
          </a:bodyPr>
          <a:lstStyle/>
          <a:p>
            <a:pPr marL="457200" indent="-457200">
              <a:lnSpc>
                <a:spcPct val="150000"/>
              </a:lnSpc>
              <a:buFont typeface="Wingdings" pitchFamily="2" charset="2"/>
              <a:buChar char="l"/>
            </a:pPr>
            <a:r>
              <a:rPr lang="zh-CN" altLang="en-US" dirty="0" smtClean="0">
                <a:ea typeface="楷体" pitchFamily="49" charset="-122"/>
                <a:cs typeface="Times New Roman" pitchFamily="18" charset="0"/>
              </a:rPr>
              <a:t>第一个</a:t>
            </a:r>
            <a:r>
              <a:rPr lang="en-US" dirty="0" smtClean="0">
                <a:ea typeface="楷体" pitchFamily="49" charset="-122"/>
                <a:cs typeface="Times New Roman" pitchFamily="18" charset="0"/>
              </a:rPr>
              <a:t>await</a:t>
            </a:r>
            <a:r>
              <a:rPr lang="zh-CN" altLang="en-US" dirty="0" smtClean="0">
                <a:ea typeface="楷体" pitchFamily="49" charset="-122"/>
                <a:cs typeface="Times New Roman" pitchFamily="18" charset="0"/>
              </a:rPr>
              <a:t>表达式之前的部分：从异步方法开始到第一个</a:t>
            </a:r>
            <a:r>
              <a:rPr lang="en-US" dirty="0" smtClean="0">
                <a:ea typeface="楷体" pitchFamily="49" charset="-122"/>
                <a:cs typeface="Times New Roman" pitchFamily="18" charset="0"/>
              </a:rPr>
              <a:t>await</a:t>
            </a:r>
            <a:r>
              <a:rPr lang="zh-CN" altLang="en-US" dirty="0" smtClean="0">
                <a:ea typeface="楷体" pitchFamily="49" charset="-122"/>
                <a:cs typeface="Times New Roman" pitchFamily="18" charset="0"/>
              </a:rPr>
              <a:t>表达式之间的所有代码。</a:t>
            </a:r>
          </a:p>
          <a:p>
            <a:pPr marL="457200" indent="-457200">
              <a:lnSpc>
                <a:spcPct val="150000"/>
              </a:lnSpc>
              <a:buFont typeface="Wingdings" pitchFamily="2" charset="2"/>
              <a:buChar char="l"/>
            </a:pPr>
            <a:r>
              <a:rPr lang="en-US" dirty="0" smtClean="0">
                <a:ea typeface="楷体" pitchFamily="49" charset="-122"/>
                <a:cs typeface="Times New Roman" pitchFamily="18" charset="0"/>
              </a:rPr>
              <a:t>await</a:t>
            </a:r>
            <a:r>
              <a:rPr lang="zh-CN" altLang="en-US" dirty="0" smtClean="0">
                <a:ea typeface="楷体" pitchFamily="49" charset="-122"/>
                <a:cs typeface="Times New Roman" pitchFamily="18" charset="0"/>
              </a:rPr>
              <a:t>表达式：表示被异步执行的任务。</a:t>
            </a:r>
          </a:p>
          <a:p>
            <a:pPr marL="457200" indent="-457200">
              <a:lnSpc>
                <a:spcPct val="150000"/>
              </a:lnSpc>
              <a:buFont typeface="Wingdings" pitchFamily="2" charset="2"/>
              <a:buChar char="l"/>
            </a:pPr>
            <a:r>
              <a:rPr lang="zh-CN" altLang="en-US" dirty="0" smtClean="0">
                <a:ea typeface="楷体" pitchFamily="49" charset="-122"/>
                <a:cs typeface="Times New Roman" pitchFamily="18" charset="0"/>
              </a:rPr>
              <a:t>后续部分：在</a:t>
            </a:r>
            <a:r>
              <a:rPr lang="en-US" dirty="0" smtClean="0">
                <a:ea typeface="楷体" pitchFamily="49" charset="-122"/>
                <a:cs typeface="Times New Roman" pitchFamily="18" charset="0"/>
              </a:rPr>
              <a:t>await</a:t>
            </a:r>
            <a:r>
              <a:rPr lang="zh-CN" altLang="en-US" dirty="0" smtClean="0">
                <a:ea typeface="楷体" pitchFamily="49" charset="-122"/>
                <a:cs typeface="Times New Roman" pitchFamily="18" charset="0"/>
              </a:rPr>
              <a:t>表达式之后的其余代码。</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8143932"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例如，一个异步方法</a:t>
            </a:r>
            <a:r>
              <a:rPr lang="en-US" dirty="0" err="1" smtClean="0">
                <a:ea typeface="楷体" pitchFamily="49" charset="-122"/>
                <a:cs typeface="Times New Roman" pitchFamily="18" charset="0"/>
              </a:rPr>
              <a:t>CharCountAsync</a:t>
            </a:r>
            <a:r>
              <a:rPr lang="zh-CN" altLang="en-US" dirty="0" smtClean="0">
                <a:ea typeface="楷体" pitchFamily="49" charset="-122"/>
                <a:cs typeface="Times New Roman" pitchFamily="18" charset="0"/>
              </a:rPr>
              <a:t>的上述</a:t>
            </a:r>
            <a:r>
              <a:rPr lang="en-US" dirty="0" smtClean="0">
                <a:ea typeface="楷体" pitchFamily="49" charset="-122"/>
                <a:cs typeface="Times New Roman" pitchFamily="18" charset="0"/>
              </a:rPr>
              <a:t>3</a:t>
            </a:r>
            <a:r>
              <a:rPr lang="zh-CN" altLang="en-US" dirty="0" smtClean="0">
                <a:ea typeface="楷体" pitchFamily="49" charset="-122"/>
                <a:cs typeface="Times New Roman" pitchFamily="18" charset="0"/>
              </a:rPr>
              <a:t>个部分如下：</a:t>
            </a:r>
          </a:p>
        </p:txBody>
      </p:sp>
      <p:pic>
        <p:nvPicPr>
          <p:cNvPr id="104450" name="Picture 2"/>
          <p:cNvPicPr>
            <a:picLocks noChangeAspect="1" noChangeArrowheads="1"/>
          </p:cNvPicPr>
          <p:nvPr/>
        </p:nvPicPr>
        <p:blipFill>
          <a:blip r:embed="rId2"/>
          <a:srcRect/>
          <a:stretch>
            <a:fillRect/>
          </a:stretch>
        </p:blipFill>
        <p:spPr bwMode="auto">
          <a:xfrm>
            <a:off x="571471" y="1142984"/>
            <a:ext cx="8427891" cy="2714644"/>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7786742" cy="461665"/>
          </a:xfrm>
          <a:prstGeom prst="rect">
            <a:avLst/>
          </a:prstGeom>
          <a:noFill/>
        </p:spPr>
        <p:txBody>
          <a:bodyPr wrap="square" rtlCol="0">
            <a:spAutoFit/>
          </a:bodyPr>
          <a:lstStyle/>
          <a:p>
            <a:r>
              <a:rPr lang="zh-CN" altLang="en-US" dirty="0" smtClean="0">
                <a:ea typeface="楷体" pitchFamily="49" charset="-122"/>
                <a:cs typeface="Times New Roman" pitchFamily="18" charset="0"/>
              </a:rPr>
              <a:t>异步方法的控制流如图</a:t>
            </a:r>
            <a:r>
              <a:rPr lang="en-US" dirty="0" smtClean="0">
                <a:ea typeface="楷体" pitchFamily="49" charset="-122"/>
                <a:cs typeface="Times New Roman" pitchFamily="18" charset="0"/>
              </a:rPr>
              <a:t>14.17</a:t>
            </a:r>
            <a:r>
              <a:rPr lang="zh-CN" altLang="en-US" dirty="0" smtClean="0">
                <a:ea typeface="楷体" pitchFamily="49" charset="-122"/>
                <a:cs typeface="Times New Roman" pitchFamily="18" charset="0"/>
              </a:rPr>
              <a:t>所示。</a:t>
            </a:r>
            <a:endParaRPr lang="zh-CN" altLang="en-US" dirty="0">
              <a:ea typeface="楷体" pitchFamily="49" charset="-122"/>
              <a:cs typeface="Times New Roman" pitchFamily="18" charset="0"/>
            </a:endParaRPr>
          </a:p>
        </p:txBody>
      </p:sp>
      <p:pic>
        <p:nvPicPr>
          <p:cNvPr id="105474" name="Picture 2"/>
          <p:cNvPicPr>
            <a:picLocks noChangeAspect="1" noChangeArrowheads="1"/>
          </p:cNvPicPr>
          <p:nvPr/>
        </p:nvPicPr>
        <p:blipFill>
          <a:blip r:embed="rId2"/>
          <a:srcRect/>
          <a:stretch>
            <a:fillRect/>
          </a:stretch>
        </p:blipFill>
        <p:spPr bwMode="auto">
          <a:xfrm>
            <a:off x="1428728" y="857232"/>
            <a:ext cx="4429156" cy="5280474"/>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6858048" cy="461665"/>
          </a:xfrm>
          <a:prstGeom prst="rect">
            <a:avLst/>
          </a:prstGeom>
          <a:noFill/>
        </p:spPr>
        <p:txBody>
          <a:bodyPr wrap="square" rtlCol="0">
            <a:spAutoFit/>
          </a:bodyPr>
          <a:lstStyle/>
          <a:p>
            <a:r>
              <a:rPr lang="en-US" dirty="0" smtClean="0">
                <a:solidFill>
                  <a:srgbClr val="FF0000"/>
                </a:solidFill>
                <a:ea typeface="楷体" pitchFamily="49" charset="-122"/>
                <a:cs typeface="Times New Roman" pitchFamily="18" charset="0"/>
              </a:rPr>
              <a:t>6. </a:t>
            </a:r>
            <a:r>
              <a:rPr lang="zh-CN" altLang="en-US" dirty="0" smtClean="0">
                <a:solidFill>
                  <a:srgbClr val="FF0000"/>
                </a:solidFill>
                <a:ea typeface="楷体" pitchFamily="49" charset="-122"/>
                <a:cs typeface="Times New Roman" pitchFamily="18" charset="0"/>
              </a:rPr>
              <a:t>在调用方法中同步地等待异步任务</a:t>
            </a:r>
          </a:p>
        </p:txBody>
      </p:sp>
      <p:sp>
        <p:nvSpPr>
          <p:cNvPr id="3" name="TextBox 2"/>
          <p:cNvSpPr txBox="1"/>
          <p:nvPr/>
        </p:nvSpPr>
        <p:spPr>
          <a:xfrm>
            <a:off x="785786" y="1285860"/>
            <a:ext cx="7500990" cy="3970318"/>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调用方法可以调用任意多个异步方法并接受它们返回的</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对象，然后代码会继续执行其他任务。但在某个点上可能会需要等待某个特殊的</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对象完成，然后再继续。</a:t>
            </a:r>
            <a:endParaRPr lang="en-US" altLang="zh-CN" dirty="0" smtClean="0">
              <a:ea typeface="楷体" pitchFamily="49" charset="-122"/>
              <a:cs typeface="Times New Roman" pitchFamily="18" charset="0"/>
            </a:endParaRPr>
          </a:p>
          <a:p>
            <a:pPr>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为此，</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类提供了</a:t>
            </a:r>
            <a:r>
              <a:rPr lang="en-US" dirty="0" smtClean="0">
                <a:ea typeface="楷体" pitchFamily="49" charset="-122"/>
                <a:cs typeface="Times New Roman" pitchFamily="18" charset="0"/>
              </a:rPr>
              <a:t>Wait</a:t>
            </a:r>
            <a:r>
              <a:rPr lang="zh-CN" altLang="en-US" dirty="0" smtClean="0">
                <a:ea typeface="楷体" pitchFamily="49" charset="-122"/>
                <a:cs typeface="Times New Roman" pitchFamily="18" charset="0"/>
              </a:rPr>
              <a:t>方法，可以在</a:t>
            </a:r>
            <a:r>
              <a:rPr lang="en-US" dirty="0" smtClean="0">
                <a:ea typeface="楷体" pitchFamily="49" charset="-122"/>
                <a:cs typeface="Times New Roman" pitchFamily="18" charset="0"/>
              </a:rPr>
              <a:t>Task</a:t>
            </a:r>
            <a:r>
              <a:rPr lang="zh-CN" altLang="en-US" dirty="0" smtClean="0">
                <a:ea typeface="楷体" pitchFamily="49" charset="-122"/>
                <a:cs typeface="Times New Roman" pitchFamily="18" charset="0"/>
              </a:rPr>
              <a:t>对象上调用该方法，用于等待该</a:t>
            </a:r>
            <a:r>
              <a:rPr lang="en-US" dirty="0" smtClean="0">
                <a:ea typeface="楷体" pitchFamily="49" charset="-122"/>
                <a:cs typeface="Times New Roman" pitchFamily="18" charset="0"/>
              </a:rPr>
              <a:t> Task</a:t>
            </a:r>
            <a:r>
              <a:rPr lang="zh-CN" altLang="en-US" dirty="0" smtClean="0">
                <a:ea typeface="楷体" pitchFamily="49" charset="-122"/>
                <a:cs typeface="Times New Roman" pitchFamily="18" charset="0"/>
              </a:rPr>
              <a:t>任务的完成（</a:t>
            </a:r>
            <a:r>
              <a:rPr lang="en-US" dirty="0" err="1" smtClean="0">
                <a:ea typeface="楷体" pitchFamily="49" charset="-122"/>
                <a:cs typeface="Times New Roman" pitchFamily="18" charset="0"/>
              </a:rPr>
              <a:t>WaitAll</a:t>
            </a:r>
            <a:r>
              <a:rPr lang="zh-CN" altLang="en-US" dirty="0" smtClean="0">
                <a:ea typeface="楷体" pitchFamily="49" charset="-122"/>
                <a:cs typeface="Times New Roman" pitchFamily="18" charset="0"/>
              </a:rPr>
              <a:t>方法用于等待所有指定的</a:t>
            </a:r>
            <a:r>
              <a:rPr lang="en-US" dirty="0" smtClean="0">
                <a:ea typeface="楷体" pitchFamily="49" charset="-122"/>
                <a:cs typeface="Times New Roman" pitchFamily="18" charset="0"/>
              </a:rPr>
              <a:t> Task </a:t>
            </a:r>
            <a:r>
              <a:rPr lang="zh-CN" altLang="en-US" dirty="0" smtClean="0">
                <a:ea typeface="楷体" pitchFamily="49" charset="-122"/>
                <a:cs typeface="Times New Roman" pitchFamily="18" charset="0"/>
              </a:rPr>
              <a:t>任务的完成）。</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7929618" cy="1200329"/>
          </a:xfrm>
          <a:prstGeom prst="rect">
            <a:avLst/>
          </a:prstGeom>
          <a:noFill/>
        </p:spPr>
        <p:txBody>
          <a:bodyPr wrap="square" rtlCol="0">
            <a:spAutoFit/>
          </a:bodyPr>
          <a:lstStyle/>
          <a:p>
            <a:pPr>
              <a:lnSpc>
                <a:spcPct val="150000"/>
              </a:lnSpc>
            </a:pPr>
            <a:r>
              <a:rPr lang="en-US" altLang="zh-CN" dirty="0" smtClean="0">
                <a:solidFill>
                  <a:srgbClr val="FF0000"/>
                </a:solidFill>
                <a:ea typeface="楷体" pitchFamily="49" charset="-122"/>
                <a:cs typeface="Times New Roman" pitchFamily="18" charset="0"/>
              </a:rPr>
              <a:t>      【</a:t>
            </a:r>
            <a:r>
              <a:rPr lang="zh-CN" altLang="en-US" dirty="0" smtClean="0">
                <a:solidFill>
                  <a:srgbClr val="FF0000"/>
                </a:solidFill>
                <a:ea typeface="楷体" pitchFamily="49" charset="-122"/>
                <a:cs typeface="Times New Roman" pitchFamily="18" charset="0"/>
              </a:rPr>
              <a:t>例</a:t>
            </a:r>
            <a:r>
              <a:rPr lang="en-US" dirty="0" smtClean="0">
                <a:solidFill>
                  <a:srgbClr val="FF0000"/>
                </a:solidFill>
                <a:ea typeface="楷体" pitchFamily="49" charset="-122"/>
                <a:cs typeface="Times New Roman" pitchFamily="18" charset="0"/>
              </a:rPr>
              <a:t>14.9</a:t>
            </a:r>
            <a:r>
              <a:rPr lang="en-US" altLang="zh-CN" dirty="0" smtClean="0">
                <a:solidFill>
                  <a:srgbClr val="FF0000"/>
                </a:solidFill>
                <a:ea typeface="楷体" pitchFamily="49" charset="-122"/>
                <a:cs typeface="Times New Roman" pitchFamily="18" charset="0"/>
              </a:rPr>
              <a:t>】</a:t>
            </a:r>
            <a:r>
              <a:rPr lang="zh-CN" altLang="en-US" dirty="0" smtClean="0">
                <a:ea typeface="楷体" pitchFamily="49" charset="-122"/>
                <a:cs typeface="Times New Roman" pitchFamily="18" charset="0"/>
              </a:rPr>
              <a:t>设计一个控制台应用程序项目</a:t>
            </a:r>
            <a:r>
              <a:rPr lang="en-US" dirty="0" err="1" smtClean="0">
                <a:ea typeface="楷体" pitchFamily="49" charset="-122"/>
                <a:cs typeface="Times New Roman" pitchFamily="18" charset="0"/>
              </a:rPr>
              <a:t>proj14</a:t>
            </a:r>
            <a:r>
              <a:rPr lang="en-US" dirty="0" smtClean="0">
                <a:ea typeface="楷体" pitchFamily="49" charset="-122"/>
                <a:cs typeface="Times New Roman" pitchFamily="18" charset="0"/>
              </a:rPr>
              <a:t>-9</a:t>
            </a:r>
            <a:r>
              <a:rPr lang="zh-CN" altLang="en-US" dirty="0" smtClean="0">
                <a:ea typeface="楷体" pitchFamily="49" charset="-122"/>
                <a:cs typeface="Times New Roman" pitchFamily="18" charset="0"/>
              </a:rPr>
              <a:t>，说明在调用方法中同步地等待异步任务的实现过程。</a:t>
            </a:r>
          </a:p>
        </p:txBody>
      </p:sp>
      <p:sp>
        <p:nvSpPr>
          <p:cNvPr id="3" name="TextBox 2"/>
          <p:cNvSpPr txBox="1"/>
          <p:nvPr/>
        </p:nvSpPr>
        <p:spPr>
          <a:xfrm>
            <a:off x="857224" y="2000240"/>
            <a:ext cx="7500990" cy="1015663"/>
          </a:xfrm>
          <a:prstGeom prst="rect">
            <a:avLst/>
          </a:prstGeom>
          <a:noFill/>
        </p:spPr>
        <p:txBody>
          <a:bodyPr wrap="square" rtlCol="0">
            <a:spAutoFit/>
          </a:bodyPr>
          <a:lstStyle/>
          <a:p>
            <a:r>
              <a:rPr lang="en-US" sz="2000" dirty="0" smtClean="0">
                <a:solidFill>
                  <a:srgbClr val="336600"/>
                </a:solidFill>
              </a:rPr>
              <a:t>using System;</a:t>
            </a:r>
            <a:endParaRPr lang="zh-CN" altLang="en-US" sz="2000" dirty="0" smtClean="0">
              <a:solidFill>
                <a:srgbClr val="336600"/>
              </a:solidFill>
            </a:endParaRPr>
          </a:p>
          <a:p>
            <a:r>
              <a:rPr lang="en-US" sz="2000" dirty="0" smtClean="0">
                <a:solidFill>
                  <a:srgbClr val="336600"/>
                </a:solidFill>
              </a:rPr>
              <a:t>using </a:t>
            </a:r>
            <a:r>
              <a:rPr lang="en-US" sz="2000" dirty="0" err="1" smtClean="0">
                <a:solidFill>
                  <a:srgbClr val="336600"/>
                </a:solidFill>
              </a:rPr>
              <a:t>System.Threading.Tasks</a:t>
            </a:r>
            <a:r>
              <a:rPr lang="en-US" sz="2000" dirty="0" smtClean="0">
                <a:solidFill>
                  <a:srgbClr val="336600"/>
                </a:solidFill>
              </a:rPr>
              <a:t>;</a:t>
            </a:r>
            <a:endParaRPr lang="zh-CN" altLang="en-US" sz="2000" dirty="0" smtClean="0">
              <a:solidFill>
                <a:srgbClr val="336600"/>
              </a:solidFill>
            </a:endParaRPr>
          </a:p>
          <a:p>
            <a:r>
              <a:rPr lang="en-US" sz="2000" dirty="0" smtClean="0">
                <a:solidFill>
                  <a:srgbClr val="336600"/>
                </a:solidFill>
              </a:rPr>
              <a:t>using </a:t>
            </a:r>
            <a:r>
              <a:rPr lang="en-US" sz="2000" dirty="0" err="1" smtClean="0">
                <a:solidFill>
                  <a:srgbClr val="336600"/>
                </a:solidFill>
              </a:rPr>
              <a:t>System.Net</a:t>
            </a:r>
            <a:r>
              <a:rPr lang="en-US" sz="2000" dirty="0" smtClean="0">
                <a:solidFill>
                  <a:srgbClr val="336600"/>
                </a:solidFill>
              </a:rPr>
              <a:t>;</a:t>
            </a:r>
            <a:endParaRPr lang="zh-CN" altLang="en-US" sz="2000" dirty="0" smtClean="0">
              <a:solidFill>
                <a:srgbClr val="3366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71480"/>
            <a:ext cx="8858280" cy="3785652"/>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namespace </a:t>
            </a:r>
            <a:r>
              <a:rPr lang="en-US" sz="2000" dirty="0" err="1" smtClean="0">
                <a:solidFill>
                  <a:srgbClr val="336600"/>
                </a:solidFill>
                <a:ea typeface="楷体" pitchFamily="49" charset="-122"/>
                <a:cs typeface="Times New Roman" pitchFamily="18" charset="0"/>
              </a:rPr>
              <a:t>proj14_9</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class </a:t>
            </a:r>
            <a:r>
              <a:rPr lang="en-US" sz="2000" dirty="0" err="1" smtClean="0">
                <a:solidFill>
                  <a:srgbClr val="336600"/>
                </a:solidFill>
                <a:ea typeface="楷体" pitchFamily="49" charset="-122"/>
                <a:cs typeface="Times New Roman" pitchFamily="18" charset="0"/>
              </a:rPr>
              <a:t>MyClass</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public void </a:t>
            </a:r>
            <a:r>
              <a:rPr lang="en-US" sz="2000" dirty="0" err="1" smtClean="0">
                <a:solidFill>
                  <a:srgbClr val="336600"/>
                </a:solidFill>
                <a:ea typeface="楷体" pitchFamily="49" charset="-122"/>
                <a:cs typeface="Times New Roman" pitchFamily="18" charset="0"/>
              </a:rPr>
              <a:t>DoRun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smtClean="0">
                <a:solidFill>
                  <a:srgbClr val="CC00CC"/>
                </a:solidFill>
                <a:ea typeface="楷体" pitchFamily="49" charset="-122"/>
                <a:cs typeface="Times New Roman" pitchFamily="18" charset="0"/>
              </a:rPr>
              <a:t>Task&lt;</a:t>
            </a:r>
            <a:r>
              <a:rPr lang="en-US" sz="2000" dirty="0" err="1" smtClean="0">
                <a:solidFill>
                  <a:srgbClr val="CC00CC"/>
                </a:solidFill>
                <a:ea typeface="楷体" pitchFamily="49" charset="-122"/>
                <a:cs typeface="Times New Roman" pitchFamily="18" charset="0"/>
              </a:rPr>
              <a:t>int</a:t>
            </a:r>
            <a:r>
              <a:rPr lang="en-US" sz="2000" dirty="0" smtClean="0">
                <a:solidFill>
                  <a:srgbClr val="CC00CC"/>
                </a:solidFill>
                <a:ea typeface="楷体" pitchFamily="49" charset="-122"/>
                <a:cs typeface="Times New Roman" pitchFamily="18" charset="0"/>
              </a:rPr>
              <a:t>&gt; </a:t>
            </a:r>
            <a:r>
              <a:rPr lang="en-US" sz="2000" dirty="0" err="1" smtClean="0">
                <a:solidFill>
                  <a:srgbClr val="CC00CC"/>
                </a:solidFill>
                <a:ea typeface="楷体" pitchFamily="49" charset="-122"/>
                <a:cs typeface="Times New Roman" pitchFamily="18" charset="0"/>
              </a:rPr>
              <a:t>t1</a:t>
            </a:r>
            <a:r>
              <a:rPr lang="en-US" sz="2000" dirty="0" smtClean="0">
                <a:solidFill>
                  <a:srgbClr val="CC00CC"/>
                </a:solidFill>
                <a:ea typeface="楷体" pitchFamily="49" charset="-122"/>
                <a:cs typeface="Times New Roman" pitchFamily="18" charset="0"/>
              </a:rPr>
              <a:t> = </a:t>
            </a:r>
            <a:r>
              <a:rPr lang="en-US" sz="2000" dirty="0" err="1" smtClean="0">
                <a:solidFill>
                  <a:srgbClr val="CC00CC"/>
                </a:solidFill>
                <a:ea typeface="楷体" pitchFamily="49" charset="-122"/>
                <a:cs typeface="Times New Roman" pitchFamily="18" charset="0"/>
              </a:rPr>
              <a:t>CountCharacters</a:t>
            </a:r>
            <a:r>
              <a:rPr lang="en-US" sz="2000" dirty="0" smtClean="0">
                <a:solidFill>
                  <a:srgbClr val="CC00CC"/>
                </a:solidFill>
                <a:ea typeface="楷体" pitchFamily="49" charset="-122"/>
                <a:cs typeface="Times New Roman" pitchFamily="18" charset="0"/>
              </a:rPr>
              <a:t>("</a:t>
            </a:r>
            <a:r>
              <a:rPr lang="en-US" sz="2000" dirty="0" err="1" smtClean="0">
                <a:solidFill>
                  <a:srgbClr val="CC00CC"/>
                </a:solidFill>
                <a:ea typeface="楷体" pitchFamily="49" charset="-122"/>
                <a:cs typeface="Times New Roman" pitchFamily="18" charset="0"/>
              </a:rPr>
              <a:t>https://jw.cicc.com.cn</a:t>
            </a:r>
            <a:r>
              <a:rPr lang="en-US" sz="2000" dirty="0" smtClean="0">
                <a:solidFill>
                  <a:srgbClr val="CC00CC"/>
                </a:solidFill>
                <a:ea typeface="楷体" pitchFamily="49" charset="-122"/>
                <a:cs typeface="Times New Roman" pitchFamily="18" charset="0"/>
              </a:rPr>
              <a:t>");</a:t>
            </a:r>
            <a:endParaRPr lang="zh-CN" altLang="en-US" sz="2000" dirty="0" smtClean="0">
              <a:solidFill>
                <a:srgbClr val="CC00CC"/>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t1.Wait</a:t>
            </a:r>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solidFill>
                  <a:srgbClr val="CC00CC"/>
                </a:solidFill>
                <a:ea typeface="楷体" pitchFamily="49" charset="-122"/>
                <a:cs typeface="Times New Roman" pitchFamily="18" charset="0"/>
              </a:rPr>
              <a:t>Task&lt;</a:t>
            </a:r>
            <a:r>
              <a:rPr lang="en-US" sz="2000" dirty="0" err="1" smtClean="0">
                <a:solidFill>
                  <a:srgbClr val="CC00CC"/>
                </a:solidFill>
                <a:ea typeface="楷体" pitchFamily="49" charset="-122"/>
                <a:cs typeface="Times New Roman" pitchFamily="18" charset="0"/>
              </a:rPr>
              <a:t>int</a:t>
            </a:r>
            <a:r>
              <a:rPr lang="en-US" sz="2000" dirty="0" smtClean="0">
                <a:solidFill>
                  <a:srgbClr val="CC00CC"/>
                </a:solidFill>
                <a:ea typeface="楷体" pitchFamily="49" charset="-122"/>
                <a:cs typeface="Times New Roman" pitchFamily="18" charset="0"/>
              </a:rPr>
              <a:t>&gt; </a:t>
            </a:r>
            <a:r>
              <a:rPr lang="en-US" sz="2000" dirty="0" err="1" smtClean="0">
                <a:solidFill>
                  <a:srgbClr val="CC00CC"/>
                </a:solidFill>
                <a:ea typeface="楷体" pitchFamily="49" charset="-122"/>
                <a:cs typeface="Times New Roman" pitchFamily="18" charset="0"/>
              </a:rPr>
              <a:t>t2</a:t>
            </a:r>
            <a:r>
              <a:rPr lang="en-US" sz="2000" dirty="0" smtClean="0">
                <a:solidFill>
                  <a:srgbClr val="CC00CC"/>
                </a:solidFill>
                <a:ea typeface="楷体" pitchFamily="49" charset="-122"/>
                <a:cs typeface="Times New Roman" pitchFamily="18" charset="0"/>
              </a:rPr>
              <a:t> = </a:t>
            </a:r>
            <a:r>
              <a:rPr lang="en-US" sz="2000" dirty="0" err="1" smtClean="0">
                <a:solidFill>
                  <a:srgbClr val="CC00CC"/>
                </a:solidFill>
                <a:ea typeface="楷体" pitchFamily="49" charset="-122"/>
                <a:cs typeface="Times New Roman" pitchFamily="18" charset="0"/>
              </a:rPr>
              <a:t>CountCharacters</a:t>
            </a:r>
            <a:r>
              <a:rPr lang="en-US" sz="2000" dirty="0" smtClean="0">
                <a:solidFill>
                  <a:srgbClr val="CC00CC"/>
                </a:solidFill>
                <a:ea typeface="楷体" pitchFamily="49" charset="-122"/>
                <a:cs typeface="Times New Roman" pitchFamily="18" charset="0"/>
              </a:rPr>
              <a:t>("</a:t>
            </a:r>
            <a:r>
              <a:rPr lang="en-US" sz="2000" dirty="0" err="1" smtClean="0">
                <a:solidFill>
                  <a:srgbClr val="CC00CC"/>
                </a:solidFill>
                <a:ea typeface="楷体" pitchFamily="49" charset="-122"/>
                <a:cs typeface="Times New Roman" pitchFamily="18" charset="0"/>
              </a:rPr>
              <a:t>http://www.chinahr.com</a:t>
            </a:r>
            <a:r>
              <a:rPr lang="en-US" sz="2000" dirty="0" smtClean="0">
                <a:solidFill>
                  <a:srgbClr val="CC00CC"/>
                </a:solidFill>
                <a:ea typeface="楷体" pitchFamily="49" charset="-122"/>
                <a:cs typeface="Times New Roman" pitchFamily="18" charset="0"/>
              </a:rPr>
              <a:t>");</a:t>
            </a:r>
            <a:endParaRPr lang="zh-CN" altLang="en-US" sz="2000" dirty="0" smtClean="0">
              <a:solidFill>
                <a:srgbClr val="CC00CC"/>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smtClean="0">
                <a:ea typeface="楷体" pitchFamily="49" charset="-122"/>
                <a:cs typeface="Times New Roman" pitchFamily="18" charset="0"/>
              </a:rPr>
              <a:t>       </a:t>
            </a:r>
            <a:r>
              <a:rPr lang="en-US" sz="2000" dirty="0" err="1" smtClean="0">
                <a:ea typeface="楷体" pitchFamily="49" charset="-122"/>
                <a:cs typeface="Times New Roman" pitchFamily="18" charset="0"/>
              </a:rPr>
              <a:t>t2.Wait</a:t>
            </a:r>
            <a:r>
              <a:rPr lang="en-US" sz="2000" dirty="0" smtClean="0">
                <a:ea typeface="楷体" pitchFamily="49" charset="-122"/>
                <a:cs typeface="Times New Roman" pitchFamily="18" charset="0"/>
              </a:rPr>
              <a:t>();</a:t>
            </a:r>
            <a:endParaRPr lang="zh-CN" altLang="en-US" sz="2000" dirty="0" smtClean="0">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t1</a:t>
            </a:r>
            <a:r>
              <a:rPr lang="zh-CN" altLang="en-US" sz="2000" dirty="0" smtClean="0">
                <a:solidFill>
                  <a:srgbClr val="336600"/>
                </a:solidFill>
                <a:ea typeface="楷体" pitchFamily="49" charset="-122"/>
                <a:cs typeface="Times New Roman" pitchFamily="18" charset="0"/>
              </a:rPr>
              <a:t>任务是否完成：</a:t>
            </a:r>
            <a:r>
              <a:rPr lang="en-US" sz="2000" dirty="0" smtClean="0">
                <a:solidFill>
                  <a:srgbClr val="336600"/>
                </a:solidFill>
                <a:ea typeface="楷体" pitchFamily="49" charset="-122"/>
                <a:cs typeface="Times New Roman" pitchFamily="18" charset="0"/>
              </a:rPr>
              <a:t>{0}", </a:t>
            </a:r>
            <a:r>
              <a:rPr lang="en-US" sz="2000" dirty="0" err="1" smtClean="0">
                <a:solidFill>
                  <a:srgbClr val="336600"/>
                </a:solidFill>
                <a:ea typeface="楷体" pitchFamily="49" charset="-122"/>
                <a:cs typeface="Times New Roman" pitchFamily="18" charset="0"/>
              </a:rPr>
              <a:t>t1.IsCompleted</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en-US" sz="2000" dirty="0" err="1" smtClean="0">
                <a:solidFill>
                  <a:srgbClr val="336600"/>
                </a:solidFill>
                <a:ea typeface="楷体" pitchFamily="49" charset="-122"/>
                <a:cs typeface="Times New Roman" pitchFamily="18" charset="0"/>
              </a:rPr>
              <a:t>t2</a:t>
            </a:r>
            <a:r>
              <a:rPr lang="zh-CN" altLang="en-US" sz="2000" dirty="0" smtClean="0">
                <a:solidFill>
                  <a:srgbClr val="336600"/>
                </a:solidFill>
                <a:ea typeface="楷体" pitchFamily="49" charset="-122"/>
                <a:cs typeface="Times New Roman" pitchFamily="18" charset="0"/>
              </a:rPr>
              <a:t>任务是否完成：</a:t>
            </a:r>
            <a:r>
              <a:rPr lang="en-US" sz="2000" dirty="0" smtClean="0">
                <a:solidFill>
                  <a:srgbClr val="336600"/>
                </a:solidFill>
                <a:ea typeface="楷体" pitchFamily="49" charset="-122"/>
                <a:cs typeface="Times New Roman" pitchFamily="18" charset="0"/>
              </a:rPr>
              <a:t>{0}", </a:t>
            </a:r>
            <a:r>
              <a:rPr lang="en-US" sz="2000" dirty="0" err="1" smtClean="0">
                <a:solidFill>
                  <a:srgbClr val="336600"/>
                </a:solidFill>
                <a:ea typeface="楷体" pitchFamily="49" charset="-122"/>
                <a:cs typeface="Times New Roman" pitchFamily="18" charset="0"/>
              </a:rPr>
              <a:t>t2.IsCompleted</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Console.WriteLine</a:t>
            </a:r>
            <a:r>
              <a:rPr lang="en-US"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返回的总字符数：</a:t>
            </a:r>
            <a:r>
              <a:rPr lang="en-US" sz="2000" dirty="0" smtClean="0">
                <a:solidFill>
                  <a:srgbClr val="336600"/>
                </a:solidFill>
                <a:ea typeface="楷体" pitchFamily="49" charset="-122"/>
                <a:cs typeface="Times New Roman" pitchFamily="18" charset="0"/>
              </a:rPr>
              <a:t>{0}", </a:t>
            </a:r>
            <a:r>
              <a:rPr lang="en-US" sz="2000" dirty="0" err="1" smtClean="0">
                <a:solidFill>
                  <a:srgbClr val="336600"/>
                </a:solidFill>
                <a:ea typeface="楷体" pitchFamily="49" charset="-122"/>
                <a:cs typeface="Times New Roman" pitchFamily="18" charset="0"/>
              </a:rPr>
              <a:t>t1.Result+t2.Result</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Console.ReadKey</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72494" cy="4093428"/>
          </a:xfrm>
          <a:prstGeom prst="rect">
            <a:avLst/>
          </a:prstGeom>
          <a:noFill/>
        </p:spPr>
        <p:txBody>
          <a:bodyPr wrap="square" rtlCol="0">
            <a:spAutoFit/>
          </a:bodyPr>
          <a:lstStyle/>
          <a:p>
            <a:r>
              <a:rPr lang="en-US" sz="2000" dirty="0" smtClean="0">
                <a:solidFill>
                  <a:srgbClr val="336600"/>
                </a:solidFill>
                <a:ea typeface="楷体" pitchFamily="49" charset="-122"/>
                <a:cs typeface="Times New Roman" pitchFamily="18" charset="0"/>
              </a:rPr>
              <a:t>      private </a:t>
            </a:r>
            <a:r>
              <a:rPr lang="en-US" sz="2000" dirty="0" err="1" smtClean="0">
                <a:ea typeface="楷体" pitchFamily="49" charset="-122"/>
                <a:cs typeface="Times New Roman" pitchFamily="18" charset="0"/>
              </a:rPr>
              <a:t>async</a:t>
            </a:r>
            <a:r>
              <a:rPr lang="en-US" sz="2000" dirty="0" smtClean="0">
                <a:ea typeface="楷体" pitchFamily="49" charset="-122"/>
                <a:cs typeface="Times New Roman" pitchFamily="18" charset="0"/>
              </a:rPr>
              <a:t> Task&lt;</a:t>
            </a:r>
            <a:r>
              <a:rPr lang="en-US" sz="2000" dirty="0" err="1" smtClean="0">
                <a:ea typeface="楷体" pitchFamily="49" charset="-122"/>
                <a:cs typeface="Times New Roman" pitchFamily="18" charset="0"/>
              </a:rPr>
              <a:t>int</a:t>
            </a:r>
            <a:r>
              <a:rPr lang="en-US" sz="2000" dirty="0" smtClean="0">
                <a:ea typeface="楷体" pitchFamily="49" charset="-122"/>
                <a:cs typeface="Times New Roman" pitchFamily="18" charset="0"/>
              </a:rPr>
              <a:t>&gt; </a:t>
            </a:r>
            <a:r>
              <a:rPr lang="en-US" sz="2000" dirty="0" err="1" smtClean="0">
                <a:solidFill>
                  <a:srgbClr val="336600"/>
                </a:solidFill>
                <a:ea typeface="楷体" pitchFamily="49" charset="-122"/>
                <a:cs typeface="Times New Roman" pitchFamily="18" charset="0"/>
              </a:rPr>
              <a:t>CountCharacters</a:t>
            </a:r>
            <a:r>
              <a:rPr lang="en-US" sz="2000" dirty="0" smtClean="0">
                <a:solidFill>
                  <a:srgbClr val="336600"/>
                </a:solidFill>
                <a:ea typeface="楷体" pitchFamily="49" charset="-122"/>
                <a:cs typeface="Times New Roman" pitchFamily="18" charset="0"/>
              </a:rPr>
              <a:t>(string </a:t>
            </a:r>
            <a:r>
              <a:rPr lang="en-US" sz="2000" dirty="0" err="1" smtClean="0">
                <a:solidFill>
                  <a:srgbClr val="336600"/>
                </a:solidFill>
                <a:ea typeface="楷体" pitchFamily="49" charset="-122"/>
                <a:cs typeface="Times New Roman" pitchFamily="18" charset="0"/>
              </a:rPr>
              <a:t>myuri</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smtClean="0">
                <a:solidFill>
                  <a:srgbClr val="CC00CC"/>
                </a:solidFill>
                <a:ea typeface="楷体" pitchFamily="49" charset="-122"/>
                <a:cs typeface="Times New Roman" pitchFamily="18" charset="0"/>
              </a:rPr>
              <a:t>string result=await new </a:t>
            </a:r>
          </a:p>
          <a:p>
            <a:r>
              <a:rPr lang="en-US" sz="2000" dirty="0" smtClean="0">
                <a:solidFill>
                  <a:srgbClr val="CC00CC"/>
                </a:solidFill>
                <a:ea typeface="楷体" pitchFamily="49" charset="-122"/>
                <a:cs typeface="Times New Roman" pitchFamily="18" charset="0"/>
              </a:rPr>
              <a:t>                     </a:t>
            </a:r>
            <a:r>
              <a:rPr lang="en-US" sz="2000" dirty="0" err="1" smtClean="0">
                <a:solidFill>
                  <a:srgbClr val="CC00CC"/>
                </a:solidFill>
                <a:ea typeface="楷体" pitchFamily="49" charset="-122"/>
                <a:cs typeface="Times New Roman" pitchFamily="18" charset="0"/>
              </a:rPr>
              <a:t>WebClient</a:t>
            </a:r>
            <a:r>
              <a:rPr lang="en-US" sz="2000" dirty="0" smtClean="0">
                <a:solidFill>
                  <a:srgbClr val="CC00CC"/>
                </a:solidFill>
                <a:ea typeface="楷体" pitchFamily="49" charset="-122"/>
                <a:cs typeface="Times New Roman" pitchFamily="18" charset="0"/>
              </a:rPr>
              <a:t>().</a:t>
            </a:r>
            <a:r>
              <a:rPr lang="en-US" sz="2000" dirty="0" err="1" smtClean="0">
                <a:solidFill>
                  <a:srgbClr val="CC00CC"/>
                </a:solidFill>
                <a:ea typeface="楷体" pitchFamily="49" charset="-122"/>
                <a:cs typeface="Times New Roman" pitchFamily="18" charset="0"/>
              </a:rPr>
              <a:t>DownloadStringTaskAsync</a:t>
            </a:r>
            <a:r>
              <a:rPr lang="en-US" sz="2000" dirty="0" smtClean="0">
                <a:solidFill>
                  <a:srgbClr val="CC00CC"/>
                </a:solidFill>
                <a:ea typeface="楷体" pitchFamily="49" charset="-122"/>
                <a:cs typeface="Times New Roman" pitchFamily="18" charset="0"/>
              </a:rPr>
              <a:t>(new Uri(</a:t>
            </a:r>
            <a:r>
              <a:rPr lang="en-US" sz="2000" dirty="0" err="1" smtClean="0">
                <a:solidFill>
                  <a:srgbClr val="CC00CC"/>
                </a:solidFill>
                <a:ea typeface="楷体" pitchFamily="49" charset="-122"/>
                <a:cs typeface="Times New Roman" pitchFamily="18" charset="0"/>
              </a:rPr>
              <a:t>myuri</a:t>
            </a:r>
            <a:r>
              <a:rPr lang="en-US" sz="2000" dirty="0" smtClean="0">
                <a:solidFill>
                  <a:srgbClr val="CC00CC"/>
                </a:solidFill>
                <a:ea typeface="楷体" pitchFamily="49" charset="-122"/>
                <a:cs typeface="Times New Roman" pitchFamily="18" charset="0"/>
              </a:rPr>
              <a:t>));</a:t>
            </a:r>
            <a:endParaRPr lang="zh-CN" altLang="en-US" sz="2000" dirty="0" smtClean="0">
              <a:solidFill>
                <a:srgbClr val="CC00CC"/>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return </a:t>
            </a:r>
            <a:r>
              <a:rPr lang="en-US" sz="2000" dirty="0" err="1" smtClean="0">
                <a:solidFill>
                  <a:srgbClr val="336600"/>
                </a:solidFill>
                <a:ea typeface="楷体" pitchFamily="49" charset="-122"/>
                <a:cs typeface="Times New Roman" pitchFamily="18" charset="0"/>
              </a:rPr>
              <a:t>result.Length</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class Program</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static void Main(string[] </a:t>
            </a:r>
            <a:r>
              <a:rPr lang="en-US" sz="2000" dirty="0" err="1" smtClean="0">
                <a:solidFill>
                  <a:srgbClr val="336600"/>
                </a:solidFill>
                <a:ea typeface="楷体" pitchFamily="49" charset="-122"/>
                <a:cs typeface="Times New Roman" pitchFamily="18" charset="0"/>
              </a:rPr>
              <a:t>args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	  </a:t>
            </a:r>
            <a:r>
              <a:rPr lang="en-US" sz="2000" dirty="0" err="1" smtClean="0">
                <a:solidFill>
                  <a:srgbClr val="336600"/>
                </a:solidFill>
                <a:ea typeface="楷体" pitchFamily="49" charset="-122"/>
                <a:cs typeface="Times New Roman" pitchFamily="18" charset="0"/>
              </a:rPr>
              <a:t>MyClass</a:t>
            </a:r>
            <a:r>
              <a:rPr lang="en-US" sz="2000" dirty="0" smtClean="0">
                <a:solidFill>
                  <a:srgbClr val="336600"/>
                </a:solidFill>
                <a:ea typeface="楷体" pitchFamily="49" charset="-122"/>
                <a:cs typeface="Times New Roman" pitchFamily="18" charset="0"/>
              </a:rPr>
              <a:t> s = new </a:t>
            </a:r>
            <a:r>
              <a:rPr lang="en-US" sz="2000" dirty="0" err="1" smtClean="0">
                <a:solidFill>
                  <a:srgbClr val="336600"/>
                </a:solidFill>
                <a:ea typeface="楷体" pitchFamily="49" charset="-122"/>
                <a:cs typeface="Times New Roman" pitchFamily="18" charset="0"/>
              </a:rPr>
              <a:t>MyClass</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r>
              <a:rPr lang="en-US" sz="2000" dirty="0" err="1" smtClean="0">
                <a:solidFill>
                  <a:srgbClr val="336600"/>
                </a:solidFill>
                <a:ea typeface="楷体" pitchFamily="49" charset="-122"/>
                <a:cs typeface="Times New Roman" pitchFamily="18" charset="0"/>
              </a:rPr>
              <a:t>s.DoRun</a:t>
            </a:r>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    }</a:t>
            </a:r>
            <a:endParaRPr lang="zh-CN" altLang="en-US" sz="2000" dirty="0" smtClean="0">
              <a:solidFill>
                <a:srgbClr val="336600"/>
              </a:solidFill>
              <a:ea typeface="楷体" pitchFamily="49" charset="-122"/>
              <a:cs typeface="Times New Roman" pitchFamily="18" charset="0"/>
            </a:endParaRPr>
          </a:p>
          <a:p>
            <a:r>
              <a:rPr lang="en-US" sz="2000" dirty="0" smtClean="0">
                <a:solidFill>
                  <a:srgbClr val="336600"/>
                </a:solidFill>
                <a:ea typeface="楷体" pitchFamily="49" charset="-122"/>
                <a:cs typeface="Times New Roman" pitchFamily="18" charset="0"/>
              </a:rPr>
              <a:t>}</a:t>
            </a:r>
            <a:endParaRPr lang="zh-CN" altLang="en-US" sz="2000" dirty="0" smtClean="0">
              <a:solidFill>
                <a:srgbClr val="336600"/>
              </a:solidFill>
              <a:ea typeface="楷体" pitchFamily="49" charset="-122"/>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71480"/>
            <a:ext cx="6572296" cy="461665"/>
          </a:xfrm>
          <a:prstGeom prst="rect">
            <a:avLst/>
          </a:prstGeom>
          <a:noFill/>
        </p:spPr>
        <p:txBody>
          <a:bodyPr wrap="square" rtlCol="0">
            <a:spAutoFit/>
          </a:bodyPr>
          <a:lstStyle/>
          <a:p>
            <a:r>
              <a:rPr lang="en-US" dirty="0" err="1" smtClean="0">
                <a:ea typeface="楷体" pitchFamily="49" charset="-122"/>
                <a:cs typeface="Times New Roman" pitchFamily="18" charset="0"/>
              </a:rPr>
              <a:t>ThreadState</a:t>
            </a:r>
            <a:r>
              <a:rPr lang="zh-CN" altLang="en-US" dirty="0" smtClean="0">
                <a:ea typeface="楷体" pitchFamily="49" charset="-122"/>
                <a:cs typeface="Times New Roman" pitchFamily="18" charset="0"/>
              </a:rPr>
              <a:t>属性的取值及其说明</a:t>
            </a:r>
            <a:endParaRPr lang="zh-CN" altLang="en-US" dirty="0">
              <a:ea typeface="楷体" pitchFamily="49" charset="-122"/>
              <a:cs typeface="Times New Roman" pitchFamily="18" charset="0"/>
            </a:endParaRPr>
          </a:p>
        </p:txBody>
      </p:sp>
      <p:graphicFrame>
        <p:nvGraphicFramePr>
          <p:cNvPr id="5" name="表格 4"/>
          <p:cNvGraphicFramePr>
            <a:graphicFrameLocks noGrp="1"/>
          </p:cNvGraphicFramePr>
          <p:nvPr/>
        </p:nvGraphicFramePr>
        <p:xfrm>
          <a:off x="571472" y="1428738"/>
          <a:ext cx="7858180" cy="4572000"/>
        </p:xfrm>
        <a:graphic>
          <a:graphicData uri="http://schemas.openxmlformats.org/drawingml/2006/table">
            <a:tbl>
              <a:tblPr/>
              <a:tblGrid>
                <a:gridCol w="1958724"/>
                <a:gridCol w="5899456"/>
              </a:tblGrid>
              <a:tr h="283442">
                <a:tc>
                  <a:txBody>
                    <a:bodyPr/>
                    <a:lstStyle/>
                    <a:p>
                      <a:pPr indent="0" algn="ctr">
                        <a:lnSpc>
                          <a:spcPts val="3000"/>
                        </a:lnSpc>
                        <a:spcAft>
                          <a:spcPts val="0"/>
                        </a:spcAft>
                      </a:pPr>
                      <a:r>
                        <a:rPr lang="zh-CN" sz="1600" b="1" kern="0" dirty="0">
                          <a:solidFill>
                            <a:srgbClr val="FF0000"/>
                          </a:solidFill>
                          <a:latin typeface="Times New Roman" pitchFamily="18" charset="0"/>
                          <a:ea typeface="楷体" pitchFamily="49" charset="-122"/>
                          <a:cs typeface="Times New Roman" pitchFamily="18" charset="0"/>
                        </a:rPr>
                        <a:t>成员名称</a:t>
                      </a:r>
                      <a:endParaRPr lang="zh-CN" sz="1600" b="1" kern="100" dirty="0">
                        <a:solidFill>
                          <a:srgbClr val="FF00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ts val="3000"/>
                        </a:lnSpc>
                        <a:spcAft>
                          <a:spcPts val="0"/>
                        </a:spcAft>
                      </a:pPr>
                      <a:r>
                        <a:rPr lang="zh-CN" sz="1600" b="1" kern="0" dirty="0">
                          <a:solidFill>
                            <a:srgbClr val="FF0000"/>
                          </a:solidFill>
                          <a:latin typeface="Times New Roman" pitchFamily="18" charset="0"/>
                          <a:ea typeface="楷体" pitchFamily="49" charset="-122"/>
                          <a:cs typeface="Times New Roman" pitchFamily="18" charset="0"/>
                        </a:rPr>
                        <a:t>说</a:t>
                      </a:r>
                      <a:r>
                        <a:rPr lang="en-US" sz="1600" b="1" kern="0" dirty="0">
                          <a:solidFill>
                            <a:srgbClr val="FF0000"/>
                          </a:solidFill>
                          <a:latin typeface="Times New Roman" pitchFamily="18" charset="0"/>
                          <a:ea typeface="楷体" pitchFamily="49" charset="-122"/>
                          <a:cs typeface="Times New Roman" pitchFamily="18" charset="0"/>
                        </a:rPr>
                        <a:t>    </a:t>
                      </a:r>
                      <a:r>
                        <a:rPr lang="zh-CN" sz="1600" b="1" kern="0" dirty="0">
                          <a:solidFill>
                            <a:srgbClr val="FF0000"/>
                          </a:solidFill>
                          <a:latin typeface="Times New Roman" pitchFamily="18" charset="0"/>
                          <a:ea typeface="楷体" pitchFamily="49" charset="-122"/>
                          <a:cs typeface="Times New Roman" pitchFamily="18" charset="0"/>
                        </a:rPr>
                        <a:t>明</a:t>
                      </a:r>
                      <a:endParaRPr lang="zh-CN" sz="1600" b="1" kern="100" dirty="0">
                        <a:solidFill>
                          <a:srgbClr val="FF00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83442">
                <a:tc>
                  <a:txBody>
                    <a:bodyPr/>
                    <a:lstStyle/>
                    <a:p>
                      <a:pPr indent="0" algn="just">
                        <a:lnSpc>
                          <a:spcPts val="3000"/>
                        </a:lnSpc>
                        <a:spcAft>
                          <a:spcPts val="0"/>
                        </a:spcAft>
                      </a:pPr>
                      <a:r>
                        <a:rPr lang="en-US" sz="1600" b="1" kern="0" dirty="0">
                          <a:solidFill>
                            <a:srgbClr val="0000FF"/>
                          </a:solidFill>
                          <a:latin typeface="Times New Roman" pitchFamily="18" charset="0"/>
                          <a:ea typeface="楷体" pitchFamily="49" charset="-122"/>
                          <a:cs typeface="Times New Roman" pitchFamily="18" charset="0"/>
                        </a:rPr>
                        <a:t>Aborted</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a:solidFill>
                            <a:srgbClr val="0000FF"/>
                          </a:solidFill>
                          <a:latin typeface="Times New Roman" pitchFamily="18" charset="0"/>
                          <a:ea typeface="楷体" pitchFamily="49" charset="-122"/>
                          <a:cs typeface="Times New Roman" pitchFamily="18" charset="0"/>
                        </a:rPr>
                        <a:t>线程已终止，但其状态尚未更改为</a:t>
                      </a:r>
                      <a:r>
                        <a:rPr lang="en-US" sz="1600" b="1" kern="100">
                          <a:solidFill>
                            <a:srgbClr val="0000FF"/>
                          </a:solidFill>
                          <a:latin typeface="Times New Roman" pitchFamily="18" charset="0"/>
                          <a:ea typeface="楷体" pitchFamily="49" charset="-122"/>
                          <a:cs typeface="Times New Roman" pitchFamily="18" charset="0"/>
                        </a:rPr>
                        <a:t> Stopped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dirty="0" err="1">
                          <a:solidFill>
                            <a:srgbClr val="0000FF"/>
                          </a:solidFill>
                          <a:latin typeface="Times New Roman" pitchFamily="18" charset="0"/>
                          <a:ea typeface="楷体" pitchFamily="49" charset="-122"/>
                          <a:cs typeface="Times New Roman" pitchFamily="18" charset="0"/>
                        </a:rPr>
                        <a:t>AbortRequested</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已对线程调用了</a:t>
                      </a:r>
                      <a:r>
                        <a:rPr lang="en-US" sz="1600" b="1" kern="0" dirty="0">
                          <a:solidFill>
                            <a:srgbClr val="0000FF"/>
                          </a:solidFill>
                          <a:latin typeface="Times New Roman" pitchFamily="18" charset="0"/>
                          <a:ea typeface="楷体" pitchFamily="49" charset="-122"/>
                          <a:cs typeface="Times New Roman" pitchFamily="18" charset="0"/>
                        </a:rPr>
                        <a:t>Abort</a:t>
                      </a:r>
                      <a:r>
                        <a:rPr lang="zh-CN" sz="1600" b="1" kern="100" dirty="0">
                          <a:solidFill>
                            <a:srgbClr val="0000FF"/>
                          </a:solidFill>
                          <a:latin typeface="Times New Roman" pitchFamily="18" charset="0"/>
                          <a:ea typeface="楷体" pitchFamily="49" charset="-122"/>
                          <a:cs typeface="Times New Roman" pitchFamily="18" charset="0"/>
                        </a:rPr>
                        <a:t>方法，正在请求终止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Background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0" dirty="0">
                          <a:solidFill>
                            <a:srgbClr val="0000FF"/>
                          </a:solidFill>
                          <a:latin typeface="Times New Roman" pitchFamily="18" charset="0"/>
                          <a:ea typeface="楷体" pitchFamily="49" charset="-122"/>
                          <a:cs typeface="Times New Roman" pitchFamily="18" charset="0"/>
                        </a:rPr>
                        <a:t>线程正作为后台线程执行</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Running</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线程正在运行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Stopped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0" dirty="0">
                          <a:solidFill>
                            <a:srgbClr val="0000FF"/>
                          </a:solidFill>
                          <a:latin typeface="Times New Roman" pitchFamily="18" charset="0"/>
                          <a:ea typeface="楷体" pitchFamily="49" charset="-122"/>
                          <a:cs typeface="Times New Roman" pitchFamily="18" charset="0"/>
                        </a:rPr>
                        <a:t>线程已停止</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StopRequested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0" dirty="0">
                          <a:solidFill>
                            <a:srgbClr val="0000FF"/>
                          </a:solidFill>
                          <a:latin typeface="Times New Roman" pitchFamily="18" charset="0"/>
                          <a:ea typeface="楷体" pitchFamily="49" charset="-122"/>
                          <a:cs typeface="Times New Roman" pitchFamily="18" charset="0"/>
                        </a:rPr>
                        <a:t>正在请求线程停止，</a:t>
                      </a:r>
                      <a:r>
                        <a:rPr lang="zh-CN" sz="1600" b="1" kern="100" dirty="0">
                          <a:solidFill>
                            <a:srgbClr val="0000FF"/>
                          </a:solidFill>
                          <a:latin typeface="Times New Roman" pitchFamily="18" charset="0"/>
                          <a:ea typeface="楷体" pitchFamily="49" charset="-122"/>
                          <a:cs typeface="Times New Roman" pitchFamily="18" charset="0"/>
                        </a:rPr>
                        <a:t>这仅用于内部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Suspended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0" dirty="0">
                          <a:solidFill>
                            <a:srgbClr val="0000FF"/>
                          </a:solidFill>
                          <a:latin typeface="Times New Roman" pitchFamily="18" charset="0"/>
                          <a:ea typeface="楷体" pitchFamily="49" charset="-122"/>
                          <a:cs typeface="Times New Roman" pitchFamily="18" charset="0"/>
                        </a:rPr>
                        <a:t>线程已挂起</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SuspendRequested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0" dirty="0">
                          <a:solidFill>
                            <a:srgbClr val="0000FF"/>
                          </a:solidFill>
                          <a:latin typeface="Times New Roman" pitchFamily="18" charset="0"/>
                          <a:ea typeface="楷体" pitchFamily="49" charset="-122"/>
                          <a:cs typeface="Times New Roman" pitchFamily="18" charset="0"/>
                        </a:rPr>
                        <a:t>正在请求线程挂起</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Unstarted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线程尚未启动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442">
                <a:tc>
                  <a:txBody>
                    <a:bodyPr/>
                    <a:lstStyle/>
                    <a:p>
                      <a:pPr indent="0" algn="just">
                        <a:lnSpc>
                          <a:spcPts val="3000"/>
                        </a:lnSpc>
                        <a:spcAft>
                          <a:spcPts val="0"/>
                        </a:spcAft>
                      </a:pPr>
                      <a:r>
                        <a:rPr lang="en-US" sz="1600" b="1" kern="0">
                          <a:solidFill>
                            <a:srgbClr val="0000FF"/>
                          </a:solidFill>
                          <a:latin typeface="Times New Roman" pitchFamily="18" charset="0"/>
                          <a:ea typeface="楷体" pitchFamily="49" charset="-122"/>
                          <a:cs typeface="Times New Roman" pitchFamily="18" charset="0"/>
                        </a:rPr>
                        <a:t>WaitSleepJoin</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3000"/>
                        </a:lnSpc>
                        <a:spcAft>
                          <a:spcPts val="0"/>
                        </a:spcAft>
                      </a:pPr>
                      <a:r>
                        <a:rPr lang="zh-CN" sz="1600" b="1" kern="0" dirty="0">
                          <a:solidFill>
                            <a:srgbClr val="0000FF"/>
                          </a:solidFill>
                          <a:latin typeface="Times New Roman" pitchFamily="18" charset="0"/>
                          <a:ea typeface="楷体" pitchFamily="49" charset="-122"/>
                          <a:cs typeface="Times New Roman" pitchFamily="18" charset="0"/>
                        </a:rPr>
                        <a:t>由于调用</a:t>
                      </a:r>
                      <a:r>
                        <a:rPr lang="en-US" sz="1600" b="1" kern="100" dirty="0" err="1">
                          <a:solidFill>
                            <a:srgbClr val="0000FF"/>
                          </a:solidFill>
                          <a:latin typeface="Times New Roman" pitchFamily="18" charset="0"/>
                          <a:ea typeface="楷体" pitchFamily="49" charset="-122"/>
                          <a:cs typeface="Times New Roman" pitchFamily="18" charset="0"/>
                        </a:rPr>
                        <a:t>Thread.Sleep</a:t>
                      </a:r>
                      <a:r>
                        <a:rPr lang="en-US" sz="1600" b="1" kern="100" dirty="0">
                          <a:solidFill>
                            <a:srgbClr val="0000FF"/>
                          </a:solidFill>
                          <a:latin typeface="Times New Roman" pitchFamily="18" charset="0"/>
                          <a:ea typeface="楷体" pitchFamily="49" charset="-122"/>
                          <a:cs typeface="Times New Roman" pitchFamily="18" charset="0"/>
                        </a:rPr>
                        <a:t> </a:t>
                      </a:r>
                      <a:r>
                        <a:rPr lang="zh-CN" sz="1600" b="1" kern="100" dirty="0">
                          <a:solidFill>
                            <a:srgbClr val="0000FF"/>
                          </a:solidFill>
                          <a:latin typeface="Times New Roman" pitchFamily="18" charset="0"/>
                          <a:ea typeface="楷体" pitchFamily="49" charset="-122"/>
                          <a:cs typeface="Times New Roman" pitchFamily="18" charset="0"/>
                        </a:rPr>
                        <a:t>或</a:t>
                      </a:r>
                      <a:r>
                        <a:rPr lang="en-US" sz="1600" b="1" kern="100" dirty="0">
                          <a:solidFill>
                            <a:srgbClr val="0000FF"/>
                          </a:solidFill>
                          <a:latin typeface="Times New Roman" pitchFamily="18" charset="0"/>
                          <a:ea typeface="楷体" pitchFamily="49" charset="-122"/>
                          <a:cs typeface="Times New Roman" pitchFamily="18" charset="0"/>
                        </a:rPr>
                        <a:t> </a:t>
                      </a:r>
                      <a:r>
                        <a:rPr lang="en-US" sz="1600" b="1" kern="100" dirty="0" err="1">
                          <a:solidFill>
                            <a:srgbClr val="0000FF"/>
                          </a:solidFill>
                          <a:latin typeface="Times New Roman" pitchFamily="18" charset="0"/>
                          <a:ea typeface="楷体" pitchFamily="49" charset="-122"/>
                          <a:cs typeface="Times New Roman" pitchFamily="18" charset="0"/>
                        </a:rPr>
                        <a:t>Thread.Join</a:t>
                      </a:r>
                      <a:r>
                        <a:rPr lang="zh-CN" sz="1600" b="1" kern="0" dirty="0">
                          <a:solidFill>
                            <a:srgbClr val="0000FF"/>
                          </a:solidFill>
                          <a:latin typeface="Times New Roman" pitchFamily="18" charset="0"/>
                          <a:ea typeface="楷体" pitchFamily="49" charset="-122"/>
                          <a:cs typeface="Times New Roman" pitchFamily="18" charset="0"/>
                        </a:rPr>
                        <a:t>等，线程已被阻止（等待或挂起）</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286808" cy="1200329"/>
          </a:xfrm>
          <a:prstGeom prst="rect">
            <a:avLst/>
          </a:prstGeom>
          <a:noFill/>
        </p:spPr>
        <p:txBody>
          <a:bodyPr wrap="square" rtlCol="0">
            <a:spAutoFit/>
          </a:bodyPr>
          <a:lstStyle/>
          <a:p>
            <a:r>
              <a:rPr lang="zh-CN" altLang="en-US" dirty="0" smtClean="0">
                <a:ea typeface="楷体" pitchFamily="49" charset="-122"/>
                <a:cs typeface="Times New Roman" pitchFamily="18" charset="0"/>
              </a:rPr>
              <a:t>        上述程序中，</a:t>
            </a:r>
            <a:r>
              <a:rPr lang="en-US" dirty="0" err="1" smtClean="0">
                <a:ea typeface="楷体" pitchFamily="49" charset="-122"/>
                <a:cs typeface="Times New Roman" pitchFamily="18" charset="0"/>
              </a:rPr>
              <a:t>DoRun</a:t>
            </a:r>
            <a:r>
              <a:rPr lang="zh-CN" altLang="en-US" dirty="0" smtClean="0">
                <a:ea typeface="楷体" pitchFamily="49" charset="-122"/>
                <a:cs typeface="Times New Roman" pitchFamily="18" charset="0"/>
              </a:rPr>
              <a:t>调用方法有两处调用异步方法</a:t>
            </a:r>
            <a:r>
              <a:rPr lang="en-US" dirty="0" err="1" smtClean="0">
                <a:ea typeface="楷体" pitchFamily="49" charset="-122"/>
                <a:cs typeface="Times New Roman" pitchFamily="18" charset="0"/>
              </a:rPr>
              <a:t>CountCharacters</a:t>
            </a:r>
            <a:r>
              <a:rPr lang="zh-CN" altLang="en-US" dirty="0" smtClean="0">
                <a:ea typeface="楷体" pitchFamily="49" charset="-122"/>
                <a:cs typeface="Times New Roman" pitchFamily="18" charset="0"/>
              </a:rPr>
              <a:t>，通过使用</a:t>
            </a:r>
            <a:r>
              <a:rPr lang="en-US" dirty="0" smtClean="0">
                <a:ea typeface="楷体" pitchFamily="49" charset="-122"/>
                <a:cs typeface="Times New Roman" pitchFamily="18" charset="0"/>
              </a:rPr>
              <a:t>Wait</a:t>
            </a:r>
            <a:r>
              <a:rPr lang="zh-CN" altLang="en-US" dirty="0" smtClean="0">
                <a:ea typeface="楷体" pitchFamily="49" charset="-122"/>
                <a:cs typeface="Times New Roman" pitchFamily="18" charset="0"/>
              </a:rPr>
              <a:t>方法，</a:t>
            </a:r>
            <a:r>
              <a:rPr lang="en-US" dirty="0" err="1" smtClean="0">
                <a:ea typeface="楷体" pitchFamily="49" charset="-122"/>
                <a:cs typeface="Times New Roman" pitchFamily="18" charset="0"/>
              </a:rPr>
              <a:t>t1</a:t>
            </a:r>
            <a:r>
              <a:rPr lang="zh-CN" altLang="en-US" dirty="0" smtClean="0">
                <a:ea typeface="楷体" pitchFamily="49" charset="-122"/>
                <a:cs typeface="Times New Roman" pitchFamily="18" charset="0"/>
              </a:rPr>
              <a:t>任务完成后，再执行</a:t>
            </a:r>
            <a:r>
              <a:rPr lang="en-US" dirty="0" err="1" smtClean="0">
                <a:ea typeface="楷体" pitchFamily="49" charset="-122"/>
                <a:cs typeface="Times New Roman" pitchFamily="18" charset="0"/>
              </a:rPr>
              <a:t>t2</a:t>
            </a:r>
            <a:r>
              <a:rPr lang="zh-CN" altLang="en-US" dirty="0" smtClean="0">
                <a:ea typeface="楷体" pitchFamily="49" charset="-122"/>
                <a:cs typeface="Times New Roman" pitchFamily="18" charset="0"/>
              </a:rPr>
              <a:t>任务，从而达到同步的目的。</a:t>
            </a:r>
            <a:endParaRPr lang="zh-CN" altLang="en-US" dirty="0">
              <a:ea typeface="楷体" pitchFamily="49" charset="-122"/>
              <a:cs typeface="Times New Roman" pitchFamily="18" charset="0"/>
            </a:endParaRPr>
          </a:p>
        </p:txBody>
      </p:sp>
      <p:pic>
        <p:nvPicPr>
          <p:cNvPr id="3" name="图片 2"/>
          <p:cNvPicPr/>
          <p:nvPr/>
        </p:nvPicPr>
        <p:blipFill>
          <a:blip r:embed="rId2"/>
          <a:srcRect/>
          <a:stretch>
            <a:fillRect/>
          </a:stretch>
        </p:blipFill>
        <p:spPr bwMode="auto">
          <a:xfrm>
            <a:off x="2357422" y="2285992"/>
            <a:ext cx="3286148" cy="1357322"/>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459</TotalTime>
  <Words>3277</Words>
  <Application>Microsoft Office PowerPoint</Application>
  <PresentationFormat>全屏显示(4:3)</PresentationFormat>
  <Paragraphs>701</Paragraphs>
  <Slides>91</Slides>
  <Notes>0</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164</cp:revision>
  <dcterms:created xsi:type="dcterms:W3CDTF">2009-07-07T03:19:41Z</dcterms:created>
  <dcterms:modified xsi:type="dcterms:W3CDTF">2015-04-28T02:38:48Z</dcterms:modified>
</cp:coreProperties>
</file>