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6" r:id="rId3"/>
    <p:sldId id="258" r:id="rId4"/>
    <p:sldId id="327" r:id="rId5"/>
    <p:sldId id="328" r:id="rId6"/>
    <p:sldId id="329" r:id="rId7"/>
    <p:sldId id="330" r:id="rId8"/>
    <p:sldId id="331" r:id="rId9"/>
    <p:sldId id="519" r:id="rId10"/>
    <p:sldId id="332" r:id="rId11"/>
    <p:sldId id="333" r:id="rId12"/>
    <p:sldId id="334" r:id="rId13"/>
    <p:sldId id="335" r:id="rId14"/>
    <p:sldId id="336" r:id="rId15"/>
    <p:sldId id="337" r:id="rId16"/>
    <p:sldId id="338" r:id="rId17"/>
    <p:sldId id="339" r:id="rId18"/>
    <p:sldId id="340" r:id="rId19"/>
    <p:sldId id="341" r:id="rId20"/>
    <p:sldId id="428" r:id="rId21"/>
    <p:sldId id="342" r:id="rId22"/>
    <p:sldId id="343" r:id="rId23"/>
    <p:sldId id="344" r:id="rId24"/>
    <p:sldId id="345" r:id="rId25"/>
    <p:sldId id="429" r:id="rId26"/>
    <p:sldId id="346" r:id="rId27"/>
    <p:sldId id="347" r:id="rId28"/>
    <p:sldId id="434"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72" r:id="rId53"/>
    <p:sldId id="373" r:id="rId54"/>
    <p:sldId id="374" r:id="rId55"/>
    <p:sldId id="375" r:id="rId56"/>
    <p:sldId id="376" r:id="rId57"/>
    <p:sldId id="377" r:id="rId58"/>
    <p:sldId id="378" r:id="rId59"/>
    <p:sldId id="379" r:id="rId60"/>
    <p:sldId id="380" r:id="rId61"/>
    <p:sldId id="381" r:id="rId62"/>
    <p:sldId id="382" r:id="rId63"/>
    <p:sldId id="430" r:id="rId64"/>
    <p:sldId id="383" r:id="rId65"/>
    <p:sldId id="384" r:id="rId66"/>
    <p:sldId id="385" r:id="rId67"/>
    <p:sldId id="431"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399" r:id="rId82"/>
    <p:sldId id="400" r:id="rId83"/>
    <p:sldId id="432" r:id="rId84"/>
    <p:sldId id="401" r:id="rId85"/>
    <p:sldId id="402" r:id="rId86"/>
    <p:sldId id="403" r:id="rId87"/>
    <p:sldId id="404" r:id="rId88"/>
    <p:sldId id="405" r:id="rId89"/>
    <p:sldId id="406" r:id="rId90"/>
    <p:sldId id="407" r:id="rId91"/>
    <p:sldId id="408" r:id="rId92"/>
    <p:sldId id="409" r:id="rId93"/>
    <p:sldId id="410" r:id="rId94"/>
    <p:sldId id="411"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 id="433" r:id="rId109"/>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81" autoAdjust="0"/>
    <p:restoredTop sz="94660"/>
  </p:normalViewPr>
  <p:slideViewPr>
    <p:cSldViewPr>
      <p:cViewPr>
        <p:scale>
          <a:sx n="75" d="100"/>
          <a:sy n="75" d="100"/>
        </p:scale>
        <p:origin x="-1830"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75F40A7E-8C76-4E0F-8A79-193F8F43B56C}" type="slidenum">
              <a:rPr lang="en-US" altLang="zh-CN"/>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CCF350-2348-44EA-9F10-70ED0F2F9BC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6FC17C-FE5E-4EDE-909A-8A2300F45FC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B3F7A86-2E34-4914-87E8-AA9E973F590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D804112-2A3D-44BB-BB9B-9B7D98610F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B85CD74-519A-428A-B4CE-74C9A6718BF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8649309-CACB-415B-90DB-5CC14138E1F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4050654-C954-4191-85BB-CD48CB731B9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C73A2CD-9573-4D64-BACC-2E322265C18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EF4124-8B97-492F-9DA7-14A52672CA4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5A306AF-2319-4C39-9ACF-4683A6928A0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mj-lt"/>
                <a:ea typeface="+mn-ea"/>
              </a:defRPr>
            </a:lvl1pPr>
          </a:lstStyle>
          <a:p>
            <a:fld id="{B5CA29DF-85C1-45BF-BEB0-4509F0BE4D4E}" type="slidenum">
              <a:rPr lang="en-US" altLang="zh-CN"/>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anose="02010600030101010101" pitchFamily="2" charset="-122"/>
        </a:defRPr>
      </a:lvl2pPr>
      <a:lvl3pPr algn="l" rtl="0" fontAlgn="base">
        <a:spcBef>
          <a:spcPct val="0"/>
        </a:spcBef>
        <a:spcAft>
          <a:spcPct val="0"/>
        </a:spcAft>
        <a:defRPr sz="4200">
          <a:solidFill>
            <a:schemeClr val="tx2"/>
          </a:solidFill>
          <a:latin typeface="Garamond" pitchFamily="18" charset="0"/>
          <a:ea typeface="宋体" panose="02010600030101010101" pitchFamily="2" charset="-122"/>
        </a:defRPr>
      </a:lvl3pPr>
      <a:lvl4pPr algn="l" rtl="0" fontAlgn="base">
        <a:spcBef>
          <a:spcPct val="0"/>
        </a:spcBef>
        <a:spcAft>
          <a:spcPct val="0"/>
        </a:spcAft>
        <a:defRPr sz="4200">
          <a:solidFill>
            <a:schemeClr val="tx2"/>
          </a:solidFill>
          <a:latin typeface="Garamond" pitchFamily="18" charset="0"/>
          <a:ea typeface="宋体" panose="02010600030101010101" pitchFamily="2" charset="-122"/>
        </a:defRPr>
      </a:lvl4pPr>
      <a:lvl5pPr algn="l" rtl="0" fontAlgn="base">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571472" y="285728"/>
            <a:ext cx="8358245" cy="707886"/>
          </a:xfrm>
          <a:prstGeom prst="rect">
            <a:avLst/>
          </a:prstGeom>
          <a:noFill/>
          <a:ln w="9525">
            <a:noFill/>
            <a:miter lim="800000"/>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spcBef>
                <a:spcPct val="50000"/>
              </a:spcBef>
            </a:pP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第</a:t>
            </a:r>
            <a:r>
              <a:rPr lang="en-US" altLang="zh-CN" sz="4000"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15</a:t>
            </a:r>
            <a:r>
              <a:rPr lang="zh-CN" altLang="en-US" sz="4000"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章</a:t>
            </a: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　</a:t>
            </a:r>
            <a:r>
              <a:rPr lang="en-US" altLang="zh-CN" sz="4000" cap="all" dirty="0" err="1">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ADO.NET</a:t>
            </a:r>
            <a:r>
              <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rPr>
              <a:t>数据库访问技术  </a:t>
            </a:r>
            <a:endParaRPr lang="zh-CN" altLang="en-US" sz="4000" cap="all"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anose="02010800040101010101" pitchFamily="2" charset="-122"/>
            </a:endParaRPr>
          </a:p>
        </p:txBody>
      </p:sp>
      <p:sp>
        <p:nvSpPr>
          <p:cNvPr id="88069" name="Text Box 5"/>
          <p:cNvSpPr txBox="1">
            <a:spLocks noChangeArrowheads="1"/>
          </p:cNvSpPr>
          <p:nvPr/>
        </p:nvSpPr>
        <p:spPr bwMode="auto">
          <a:xfrm>
            <a:off x="2339975" y="1357298"/>
            <a:ext cx="5400675" cy="4694198"/>
          </a:xfrm>
          <a:prstGeom prst="rect">
            <a:avLst/>
          </a:prstGeom>
          <a:noFill/>
          <a:ln w="38100">
            <a:solidFill>
              <a:srgbClr val="0000FF"/>
            </a:solidFill>
            <a:miter lim="800000"/>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lIns="198000" tIns="190800" bIns="190800">
            <a:spAutoFit/>
            <a:flatTx/>
          </a:bodyPr>
          <a:lstStyle/>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15.1 </a:t>
            </a:r>
            <a:r>
              <a:rPr lang="zh-CN" altLang="en-US" sz="2800" dirty="0" smtClean="0">
                <a:solidFill>
                  <a:srgbClr val="FF3300"/>
                </a:solidFill>
                <a:latin typeface="黑体" panose="02010609060101010101" pitchFamily="49" charset="-122"/>
                <a:ea typeface="黑体" panose="02010609060101010101" pitchFamily="49" charset="-122"/>
              </a:rPr>
              <a:t>数据库</a:t>
            </a:r>
            <a:r>
              <a:rPr lang="zh-CN" altLang="en-US" sz="2800" dirty="0">
                <a:solidFill>
                  <a:srgbClr val="FF3300"/>
                </a:solidFill>
                <a:latin typeface="黑体" panose="02010609060101010101" pitchFamily="49" charset="-122"/>
                <a:ea typeface="黑体" panose="02010609060101010101" pitchFamily="49" charset="-122"/>
              </a:rPr>
              <a:t>概述</a:t>
            </a:r>
            <a:endParaRPr lang="zh-CN" altLang="en-US" sz="2800" dirty="0">
              <a:solidFill>
                <a:srgbClr val="FF33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15.2 </a:t>
            </a:r>
            <a:r>
              <a:rPr lang="en-US" altLang="zh-CN" sz="2800" dirty="0" err="1">
                <a:solidFill>
                  <a:srgbClr val="FF3300"/>
                </a:solidFill>
                <a:latin typeface="黑体" panose="02010609060101010101" pitchFamily="49" charset="-122"/>
                <a:ea typeface="黑体" panose="02010609060101010101" pitchFamily="49" charset="-122"/>
              </a:rPr>
              <a:t>ADO.NET</a:t>
            </a:r>
            <a:r>
              <a:rPr lang="zh-CN" altLang="en-US" sz="2800" dirty="0">
                <a:solidFill>
                  <a:srgbClr val="FF3300"/>
                </a:solidFill>
                <a:latin typeface="黑体" panose="02010609060101010101" pitchFamily="49" charset="-122"/>
                <a:ea typeface="黑体" panose="02010609060101010101" pitchFamily="49" charset="-122"/>
              </a:rPr>
              <a:t>模型</a:t>
            </a:r>
            <a:endParaRPr lang="zh-CN" altLang="en-US" sz="2800" dirty="0">
              <a:solidFill>
                <a:srgbClr val="FF33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15.3 </a:t>
            </a:r>
            <a:r>
              <a:rPr lang="en-US" altLang="zh-CN" sz="2800" dirty="0" err="1">
                <a:solidFill>
                  <a:srgbClr val="FF3300"/>
                </a:solidFill>
                <a:latin typeface="黑体" panose="02010609060101010101" pitchFamily="49" charset="-122"/>
                <a:ea typeface="黑体" panose="02010609060101010101" pitchFamily="49" charset="-122"/>
              </a:rPr>
              <a:t>ADO.NET</a:t>
            </a:r>
            <a:r>
              <a:rPr lang="zh-CN" altLang="en-US" sz="2800" dirty="0">
                <a:solidFill>
                  <a:srgbClr val="FF3300"/>
                </a:solidFill>
                <a:latin typeface="黑体" panose="02010609060101010101" pitchFamily="49" charset="-122"/>
                <a:ea typeface="黑体" panose="02010609060101010101" pitchFamily="49" charset="-122"/>
              </a:rPr>
              <a:t>的数据访问对象</a:t>
            </a:r>
            <a:endParaRPr lang="zh-CN" altLang="en-US" sz="2800" dirty="0">
              <a:solidFill>
                <a:srgbClr val="FF33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15.4 </a:t>
            </a:r>
            <a:r>
              <a:rPr lang="en-US" altLang="zh-CN" sz="2800" dirty="0" err="1">
                <a:solidFill>
                  <a:srgbClr val="FF3300"/>
                </a:solidFill>
                <a:latin typeface="黑体" panose="02010609060101010101" pitchFamily="49" charset="-122"/>
                <a:ea typeface="黑体" panose="02010609060101010101" pitchFamily="49" charset="-122"/>
              </a:rPr>
              <a:t>DataSet</a:t>
            </a:r>
            <a:r>
              <a:rPr lang="zh-CN" altLang="en-US" sz="2800" dirty="0">
                <a:solidFill>
                  <a:srgbClr val="FF3300"/>
                </a:solidFill>
                <a:latin typeface="黑体" panose="02010609060101010101" pitchFamily="49" charset="-122"/>
                <a:ea typeface="黑体" panose="02010609060101010101" pitchFamily="49" charset="-122"/>
              </a:rPr>
              <a:t>对象</a:t>
            </a:r>
            <a:endParaRPr lang="zh-CN" altLang="en-US" sz="2800" dirty="0">
              <a:solidFill>
                <a:srgbClr val="FF33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15.5 </a:t>
            </a:r>
            <a:r>
              <a:rPr lang="zh-CN" altLang="en-US" sz="2800" dirty="0">
                <a:solidFill>
                  <a:srgbClr val="FF3300"/>
                </a:solidFill>
                <a:latin typeface="黑体" panose="02010609060101010101" pitchFamily="49" charset="-122"/>
                <a:ea typeface="黑体" panose="02010609060101010101" pitchFamily="49" charset="-122"/>
              </a:rPr>
              <a:t>数据绑定 </a:t>
            </a:r>
            <a:endParaRPr lang="zh-CN" altLang="en-US" sz="2800" dirty="0">
              <a:solidFill>
                <a:srgbClr val="FF33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15.6 </a:t>
            </a:r>
            <a:r>
              <a:rPr lang="en-US" altLang="zh-CN" sz="2800" dirty="0" err="1">
                <a:solidFill>
                  <a:srgbClr val="FF3300"/>
                </a:solidFill>
                <a:latin typeface="黑体" panose="02010609060101010101" pitchFamily="49" charset="-122"/>
                <a:ea typeface="黑体" panose="02010609060101010101" pitchFamily="49" charset="-122"/>
              </a:rPr>
              <a:t>DataView</a:t>
            </a:r>
            <a:r>
              <a:rPr lang="zh-CN" altLang="en-US" sz="2800" dirty="0">
                <a:solidFill>
                  <a:srgbClr val="FF3300"/>
                </a:solidFill>
                <a:latin typeface="黑体" panose="02010609060101010101" pitchFamily="49" charset="-122"/>
                <a:ea typeface="黑体" panose="02010609060101010101" pitchFamily="49" charset="-122"/>
              </a:rPr>
              <a:t>对象 </a:t>
            </a:r>
            <a:endParaRPr lang="zh-CN" altLang="en-US" sz="2800" dirty="0">
              <a:solidFill>
                <a:srgbClr val="FF3300"/>
              </a:solidFill>
              <a:latin typeface="黑体" panose="02010609060101010101" pitchFamily="49" charset="-122"/>
              <a:ea typeface="黑体" panose="02010609060101010101" pitchFamily="49" charset="-122"/>
            </a:endParaRPr>
          </a:p>
          <a:p>
            <a:pPr>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15.7 </a:t>
            </a:r>
            <a:r>
              <a:rPr lang="en-US" altLang="zh-CN" sz="2800" dirty="0" err="1">
                <a:solidFill>
                  <a:srgbClr val="FF3300"/>
                </a:solidFill>
                <a:latin typeface="黑体" panose="02010609060101010101" pitchFamily="49" charset="-122"/>
                <a:ea typeface="黑体" panose="02010609060101010101" pitchFamily="49" charset="-122"/>
              </a:rPr>
              <a:t>DataGridView</a:t>
            </a:r>
            <a:r>
              <a:rPr lang="zh-CN" altLang="en-US" sz="2800" dirty="0">
                <a:solidFill>
                  <a:srgbClr val="FF3300"/>
                </a:solidFill>
                <a:latin typeface="黑体" panose="02010609060101010101" pitchFamily="49" charset="-122"/>
                <a:ea typeface="黑体" panose="02010609060101010101" pitchFamily="49" charset="-122"/>
              </a:rPr>
              <a:t>控件  </a:t>
            </a:r>
            <a:endParaRPr lang="zh-CN" altLang="en-US" sz="2800"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539750" y="404813"/>
            <a:ext cx="8135938" cy="2647950"/>
          </a:xfrm>
          <a:prstGeom prst="rect">
            <a:avLst/>
          </a:prstGeom>
          <a:noFill/>
          <a:ln w="9525">
            <a:noFill/>
            <a:miter lim="800000"/>
          </a:ln>
          <a:effectLst/>
        </p:spPr>
        <p:txBody>
          <a:bodyPr>
            <a:spAutoFit/>
          </a:bodyPr>
          <a:lstStyle/>
          <a:p>
            <a:pPr>
              <a:lnSpc>
                <a:spcPct val="140000"/>
              </a:lnSpc>
            </a:pPr>
            <a:r>
              <a:rPr lang="zh-CN" altLang="en-US" dirty="0">
                <a:ea typeface="楷体" panose="02010609060101010101" pitchFamily="49" charset="-122"/>
                <a:cs typeface="Times New Roman" panose="02020603050405020304" pitchFamily="18" charset="0"/>
              </a:rPr>
              <a:t>在</a:t>
            </a:r>
            <a:r>
              <a:rPr lang="en-US" altLang="zh-CN" dirty="0">
                <a:ea typeface="楷体" panose="02010609060101010101" pitchFamily="49" charset="-122"/>
                <a:cs typeface="Times New Roman" panose="02020603050405020304" pitchFamily="18" charset="0"/>
              </a:rPr>
              <a:t>.NET Framework</a:t>
            </a:r>
            <a:r>
              <a:rPr lang="zh-CN" altLang="en-US" dirty="0">
                <a:ea typeface="楷体" panose="02010609060101010101" pitchFamily="49" charset="-122"/>
                <a:cs typeface="Times New Roman" panose="02020603050405020304" pitchFamily="18" charset="0"/>
              </a:rPr>
              <a:t>中常用的有如下</a:t>
            </a:r>
            <a:r>
              <a:rPr lang="en-US" altLang="zh-CN" dirty="0">
                <a:ea typeface="楷体" panose="02010609060101010101" pitchFamily="49" charset="-122"/>
                <a:cs typeface="Times New Roman" panose="02020603050405020304" pitchFamily="18" charset="0"/>
              </a:rPr>
              <a:t>4</a:t>
            </a:r>
            <a:r>
              <a:rPr lang="zh-CN" altLang="en-US" dirty="0">
                <a:ea typeface="楷体" panose="02010609060101010101" pitchFamily="49" charset="-122"/>
                <a:cs typeface="Times New Roman" panose="02020603050405020304" pitchFamily="18" charset="0"/>
              </a:rPr>
              <a:t>组数据提供程序：</a:t>
            </a:r>
            <a:endParaRPr lang="zh-CN" altLang="en-US" dirty="0">
              <a:ea typeface="楷体" panose="02010609060101010101" pitchFamily="49" charset="-122"/>
              <a:cs typeface="Times New Roman" panose="02020603050405020304" pitchFamily="18" charset="0"/>
            </a:endParaRPr>
          </a:p>
          <a:p>
            <a:pPr>
              <a:lnSpc>
                <a:spcPct val="140000"/>
              </a:lnSpc>
            </a:pP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SQL.NET</a:t>
            </a:r>
            <a:r>
              <a:rPr lang="en-US" altLang="zh-CN" dirty="0">
                <a:ea typeface="楷体" panose="02010609060101010101" pitchFamily="49" charset="-122"/>
                <a:cs typeface="Times New Roman" panose="02020603050405020304" pitchFamily="18" charset="0"/>
              </a:rPr>
              <a:t> Data Provider</a:t>
            </a:r>
            <a:endParaRPr lang="en-US" altLang="zh-CN" dirty="0">
              <a:ea typeface="楷体" panose="02010609060101010101" pitchFamily="49" charset="-122"/>
              <a:cs typeface="Times New Roman" panose="02020603050405020304" pitchFamily="18" charset="0"/>
            </a:endParaRPr>
          </a:p>
          <a:p>
            <a:pPr>
              <a:lnSpc>
                <a:spcPct val="140000"/>
              </a:lnSpc>
            </a:pP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2</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OLEDB.NET</a:t>
            </a:r>
            <a:r>
              <a:rPr lang="en-US" altLang="zh-CN" dirty="0">
                <a:ea typeface="楷体" panose="02010609060101010101" pitchFamily="49" charset="-122"/>
                <a:cs typeface="Times New Roman" panose="02020603050405020304" pitchFamily="18" charset="0"/>
              </a:rPr>
              <a:t> Data Provider</a:t>
            </a:r>
            <a:endParaRPr lang="en-US" altLang="zh-CN" dirty="0">
              <a:ea typeface="楷体" panose="02010609060101010101" pitchFamily="49" charset="-122"/>
              <a:cs typeface="Times New Roman" panose="02020603050405020304" pitchFamily="18" charset="0"/>
            </a:endParaRPr>
          </a:p>
          <a:p>
            <a:pPr>
              <a:lnSpc>
                <a:spcPct val="140000"/>
              </a:lnSpc>
            </a:pP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3</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ODBC.NET</a:t>
            </a:r>
            <a:r>
              <a:rPr lang="en-US" altLang="zh-CN" dirty="0">
                <a:ea typeface="楷体" panose="02010609060101010101" pitchFamily="49" charset="-122"/>
                <a:cs typeface="Times New Roman" panose="02020603050405020304" pitchFamily="18" charset="0"/>
              </a:rPr>
              <a:t> Data Provider</a:t>
            </a:r>
            <a:endParaRPr lang="en-US" altLang="zh-CN" dirty="0">
              <a:ea typeface="楷体" panose="02010609060101010101" pitchFamily="49" charset="-122"/>
              <a:cs typeface="Times New Roman" panose="02020603050405020304" pitchFamily="18" charset="0"/>
            </a:endParaRPr>
          </a:p>
          <a:p>
            <a:pPr>
              <a:lnSpc>
                <a:spcPct val="140000"/>
              </a:lnSpc>
            </a:pP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4</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ORACLE.NET</a:t>
            </a:r>
            <a:r>
              <a:rPr lang="en-US" altLang="zh-CN" dirty="0">
                <a:ea typeface="楷体" panose="02010609060101010101" pitchFamily="49" charset="-122"/>
                <a:cs typeface="Times New Roman" panose="02020603050405020304" pitchFamily="18" charset="0"/>
              </a:rPr>
              <a:t> Data Provider</a:t>
            </a:r>
            <a:endParaRPr lang="en-US" altLang="zh-CN" dirty="0">
              <a:ea typeface="楷体" panose="02010609060101010101" pitchFamily="49" charset="-122"/>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539750" y="404813"/>
            <a:ext cx="8064500" cy="5578475"/>
          </a:xfrm>
          <a:prstGeom prst="rect">
            <a:avLst/>
          </a:prstGeom>
          <a:noFill/>
          <a:ln w="9525">
            <a:noFill/>
            <a:miter lim="800000"/>
          </a:ln>
          <a:effectLst/>
        </p:spPr>
        <p:txBody>
          <a:bodyPr>
            <a:spAutoFit/>
          </a:bodyPr>
          <a:lstStyle/>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dataGridView1.DataSource</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myds.Tables</a:t>
            </a:r>
            <a:r>
              <a:rPr lang="en-US" altLang="zh-CN" sz="2000" dirty="0">
                <a:solidFill>
                  <a:srgbClr val="FF3300"/>
                </a:solidFill>
                <a:ea typeface="楷体" panose="02010609060101010101" pitchFamily="49" charset="-122"/>
                <a:cs typeface="Times New Roman" panose="02020603050405020304" pitchFamily="18" charset="0"/>
              </a:rPr>
              <a:t>["student"];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dataGridView1.GridColor</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Color.RoyalBlue</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dataGridView1.ScrollBars</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ScrollBars.Vertical</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dataGridView1.CellBorderStyle</a:t>
            </a:r>
            <a:r>
              <a:rPr lang="en-US" altLang="zh-CN" sz="2000" dirty="0">
                <a:solidFill>
                  <a:srgbClr val="FF3300"/>
                </a:solidFill>
                <a:ea typeface="楷体" panose="02010609060101010101" pitchFamily="49" charset="-122"/>
                <a:cs typeface="Times New Roman" panose="02020603050405020304" pitchFamily="18" charset="0"/>
              </a:rPr>
              <a:t>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DataGridViewCellBorderStyle.Single</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dataGridView1.Columns</a:t>
            </a:r>
            <a:r>
              <a:rPr lang="en-US" altLang="zh-CN" sz="2000" dirty="0">
                <a:solidFill>
                  <a:srgbClr val="FF3300"/>
                </a:solidFill>
                <a:ea typeface="楷体" panose="02010609060101010101" pitchFamily="49" charset="-122"/>
                <a:cs typeface="Times New Roman" panose="02020603050405020304" pitchFamily="18" charset="0"/>
              </a:rPr>
              <a:t>[0].</a:t>
            </a:r>
            <a:r>
              <a:rPr lang="en-US" altLang="zh-CN" sz="2000" dirty="0" err="1">
                <a:solidFill>
                  <a:srgbClr val="FF3300"/>
                </a:solidFill>
                <a:ea typeface="楷体" panose="02010609060101010101" pitchFamily="49" charset="-122"/>
                <a:cs typeface="Times New Roman" panose="02020603050405020304" pitchFamily="18" charset="0"/>
              </a:rPr>
              <a:t>AutoSizeMode</a:t>
            </a:r>
            <a:r>
              <a:rPr lang="en-US" altLang="zh-CN" sz="2000" dirty="0">
                <a:solidFill>
                  <a:srgbClr val="FF3300"/>
                </a:solidFill>
                <a:ea typeface="楷体" panose="02010609060101010101" pitchFamily="49" charset="-122"/>
                <a:cs typeface="Times New Roman" panose="02020603050405020304" pitchFamily="18" charset="0"/>
              </a:rPr>
              <a:t>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DataGridViewAutoSizeColumnMode.AllCells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dataGridView1.Columns</a:t>
            </a:r>
            <a:r>
              <a:rPr lang="en-US" altLang="zh-CN" sz="2000" dirty="0">
                <a:solidFill>
                  <a:srgbClr val="FF3300"/>
                </a:solidFill>
                <a:ea typeface="楷体" panose="02010609060101010101" pitchFamily="49" charset="-122"/>
                <a:cs typeface="Times New Roman" panose="02020603050405020304" pitchFamily="18" charset="0"/>
              </a:rPr>
              <a:t>[1].</a:t>
            </a:r>
            <a:r>
              <a:rPr lang="en-US" altLang="zh-CN" sz="2000" dirty="0" err="1">
                <a:solidFill>
                  <a:srgbClr val="FF3300"/>
                </a:solidFill>
                <a:ea typeface="楷体" panose="02010609060101010101" pitchFamily="49" charset="-122"/>
                <a:cs typeface="Times New Roman" panose="02020603050405020304" pitchFamily="18" charset="0"/>
              </a:rPr>
              <a:t>AutoSizeMode</a:t>
            </a:r>
            <a:r>
              <a:rPr lang="en-US" altLang="zh-CN" sz="2000" dirty="0">
                <a:solidFill>
                  <a:srgbClr val="FF3300"/>
                </a:solidFill>
                <a:ea typeface="楷体" panose="02010609060101010101" pitchFamily="49" charset="-122"/>
                <a:cs typeface="Times New Roman" panose="02020603050405020304" pitchFamily="18" charset="0"/>
              </a:rPr>
              <a:t>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DataGridViewAutoSizeColumnMode.AllCells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dataGridView1.Columns</a:t>
            </a:r>
            <a:r>
              <a:rPr lang="en-US" altLang="zh-CN" sz="2000" dirty="0">
                <a:solidFill>
                  <a:srgbClr val="FF3300"/>
                </a:solidFill>
                <a:ea typeface="楷体" panose="02010609060101010101" pitchFamily="49" charset="-122"/>
                <a:cs typeface="Times New Roman" panose="02020603050405020304" pitchFamily="18" charset="0"/>
              </a:rPr>
              <a:t>[2].</a:t>
            </a:r>
            <a:r>
              <a:rPr lang="en-US" altLang="zh-CN" sz="2000" dirty="0" err="1">
                <a:solidFill>
                  <a:srgbClr val="FF3300"/>
                </a:solidFill>
                <a:ea typeface="楷体" panose="02010609060101010101" pitchFamily="49" charset="-122"/>
                <a:cs typeface="Times New Roman" panose="02020603050405020304" pitchFamily="18" charset="0"/>
              </a:rPr>
              <a:t>AutoSizeMode</a:t>
            </a:r>
            <a:r>
              <a:rPr lang="en-US" altLang="zh-CN" sz="2000" dirty="0">
                <a:solidFill>
                  <a:srgbClr val="FF3300"/>
                </a:solidFill>
                <a:ea typeface="楷体" panose="02010609060101010101" pitchFamily="49" charset="-122"/>
                <a:cs typeface="Times New Roman" panose="02020603050405020304" pitchFamily="18" charset="0"/>
              </a:rPr>
              <a:t>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DataGridViewAutoSizeColumnMode.AllCells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dataGridView1.Columns</a:t>
            </a:r>
            <a:r>
              <a:rPr lang="en-US" altLang="zh-CN" sz="2000" dirty="0">
                <a:solidFill>
                  <a:srgbClr val="FF3300"/>
                </a:solidFill>
                <a:ea typeface="楷体" panose="02010609060101010101" pitchFamily="49" charset="-122"/>
                <a:cs typeface="Times New Roman" panose="02020603050405020304" pitchFamily="18" charset="0"/>
              </a:rPr>
              <a:t>[3].</a:t>
            </a:r>
            <a:r>
              <a:rPr lang="en-US" altLang="zh-CN" sz="2000" dirty="0" err="1">
                <a:solidFill>
                  <a:srgbClr val="FF3300"/>
                </a:solidFill>
                <a:ea typeface="楷体" panose="02010609060101010101" pitchFamily="49" charset="-122"/>
                <a:cs typeface="Times New Roman" panose="02020603050405020304" pitchFamily="18" charset="0"/>
              </a:rPr>
              <a:t>AutoSizeMode</a:t>
            </a:r>
            <a:r>
              <a:rPr lang="en-US" altLang="zh-CN" sz="2000" dirty="0">
                <a:solidFill>
                  <a:srgbClr val="FF3300"/>
                </a:solidFill>
                <a:ea typeface="楷体" panose="02010609060101010101" pitchFamily="49" charset="-122"/>
                <a:cs typeface="Times New Roman" panose="02020603050405020304" pitchFamily="18" charset="0"/>
              </a:rPr>
              <a:t>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DataGridViewAutoSizeColumnMode.AllCells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dataGridView1.Columns</a:t>
            </a:r>
            <a:r>
              <a:rPr lang="en-US" altLang="zh-CN" sz="2000" dirty="0">
                <a:solidFill>
                  <a:srgbClr val="FF3300"/>
                </a:solidFill>
                <a:ea typeface="楷体" panose="02010609060101010101" pitchFamily="49" charset="-122"/>
                <a:cs typeface="Times New Roman" panose="02020603050405020304" pitchFamily="18" charset="0"/>
              </a:rPr>
              <a:t>[4].</a:t>
            </a:r>
            <a:r>
              <a:rPr lang="en-US" altLang="zh-CN" sz="2000" dirty="0" err="1">
                <a:solidFill>
                  <a:srgbClr val="FF3300"/>
                </a:solidFill>
                <a:ea typeface="楷体" panose="02010609060101010101" pitchFamily="49" charset="-122"/>
                <a:cs typeface="Times New Roman" panose="02020603050405020304" pitchFamily="18" charset="0"/>
              </a:rPr>
              <a:t>AutoSizeMode</a:t>
            </a:r>
            <a:r>
              <a:rPr lang="en-US" altLang="zh-CN" sz="2000" dirty="0">
                <a:solidFill>
                  <a:srgbClr val="FF3300"/>
                </a:solidFill>
                <a:ea typeface="楷体" panose="02010609060101010101" pitchFamily="49" charset="-122"/>
                <a:cs typeface="Times New Roman" panose="02020603050405020304" pitchFamily="18" charset="0"/>
              </a:rPr>
              <a:t>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DataGridViewAutoSizeColumnMode.AllCells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label1.Text</a:t>
            </a:r>
            <a:r>
              <a:rPr lang="en-US" altLang="zh-CN" sz="2000" dirty="0">
                <a:solidFill>
                  <a:schemeClr val="hlink"/>
                </a:solidFill>
                <a:ea typeface="楷体" panose="02010609060101010101" pitchFamily="49" charset="-122"/>
                <a:cs typeface="Times New Roman" panose="02020603050405020304" pitchFamily="18" charset="0"/>
              </a:rPr>
              <a:t> =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468313" y="260350"/>
            <a:ext cx="7416800" cy="4093428"/>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dataGridView1_CellClick</a:t>
            </a:r>
            <a:r>
              <a:rPr lang="en-US" altLang="zh-CN" sz="2000" dirty="0">
                <a:solidFill>
                  <a:schemeClr val="hlink"/>
                </a:solidFill>
                <a:ea typeface="楷体" panose="02010609060101010101" pitchFamily="49" charset="-122"/>
                <a:cs typeface="Times New Roman" panose="02020603050405020304" pitchFamily="18" charset="0"/>
              </a:rPr>
              <a:t>(object sender,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DataGridViewCellEventArgs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label1.Text</a:t>
            </a:r>
            <a:r>
              <a:rPr lang="en-US" altLang="zh-CN" sz="2000" dirty="0">
                <a:solidFill>
                  <a:schemeClr val="hlink"/>
                </a:solidFill>
                <a:ea typeface="楷体" panose="02010609060101010101" pitchFamily="49" charset="-122"/>
                <a:cs typeface="Times New Roman" panose="02020603050405020304" pitchFamily="18" charset="0"/>
              </a:rPr>
              <a:t> =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try</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a:t>
            </a:r>
            <a:r>
              <a:rPr lang="en-US" altLang="zh-CN" sz="2000" dirty="0" err="1">
                <a:solidFill>
                  <a:schemeClr val="hlink"/>
                </a:solidFill>
                <a:ea typeface="楷体" panose="02010609060101010101" pitchFamily="49" charset="-122"/>
                <a:cs typeface="Times New Roman" panose="02020603050405020304" pitchFamily="18" charset="0"/>
              </a:rPr>
              <a:t>e.RowIndex</a:t>
            </a:r>
            <a:r>
              <a:rPr lang="en-US" altLang="zh-CN" sz="2000" dirty="0">
                <a:solidFill>
                  <a:schemeClr val="hlink"/>
                </a:solidFill>
                <a:ea typeface="楷体" panose="02010609060101010101" pitchFamily="49" charset="-122"/>
                <a:cs typeface="Times New Roman" panose="02020603050405020304" pitchFamily="18" charset="0"/>
              </a:rPr>
              <a:t> &lt; </a:t>
            </a:r>
            <a:r>
              <a:rPr lang="en-US" altLang="zh-CN" sz="2000" dirty="0" err="1">
                <a:solidFill>
                  <a:schemeClr val="hlink"/>
                </a:solidFill>
                <a:ea typeface="楷体" panose="02010609060101010101" pitchFamily="49" charset="-122"/>
                <a:cs typeface="Times New Roman" panose="02020603050405020304" pitchFamily="18" charset="0"/>
              </a:rPr>
              <a:t>dataGridView1.RowCount</a:t>
            </a:r>
            <a:r>
              <a:rPr lang="en-US" altLang="zh-CN" sz="2000" dirty="0">
                <a:solidFill>
                  <a:schemeClr val="hlink"/>
                </a:solidFill>
                <a:ea typeface="楷体" panose="02010609060101010101" pitchFamily="49" charset="-122"/>
                <a:cs typeface="Times New Roman" panose="02020603050405020304" pitchFamily="18" charset="0"/>
              </a:rPr>
              <a:t> - 1)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label1.Text</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选择的学生学号为</a:t>
            </a:r>
            <a:r>
              <a:rPr lang="en-US" altLang="zh-CN" sz="2000" dirty="0">
                <a:solidFill>
                  <a:schemeClr val="hlink"/>
                </a:solidFill>
                <a:ea typeface="楷体" panose="02010609060101010101" pitchFamily="49" charset="-122"/>
                <a:cs typeface="Times New Roman" panose="02020603050405020304" pitchFamily="18" charset="0"/>
              </a:rPr>
              <a:t>:" +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dataGridView1.Rows</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e.RowIndex</a:t>
            </a:r>
            <a:r>
              <a:rPr lang="en-US" altLang="zh-CN" sz="2000" dirty="0">
                <a:solidFill>
                  <a:schemeClr val="hlink"/>
                </a:solidFill>
                <a:ea typeface="楷体" panose="02010609060101010101" pitchFamily="49" charset="-122"/>
                <a:cs typeface="Times New Roman" panose="02020603050405020304" pitchFamily="18" charset="0"/>
              </a:rPr>
              <a:t>].Cells[0].Value;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catch(Exception ex)</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MessageBox.Show</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需选中一个学生记录</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信息提示</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4" name="图片 3"/>
          <p:cNvPicPr/>
          <p:nvPr/>
        </p:nvPicPr>
        <p:blipFill>
          <a:blip r:embed="rId1"/>
          <a:srcRect/>
          <a:stretch>
            <a:fillRect/>
          </a:stretch>
        </p:blipFill>
        <p:spPr bwMode="auto">
          <a:xfrm>
            <a:off x="1500166" y="4071942"/>
            <a:ext cx="3000396" cy="178595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642910" y="1500174"/>
            <a:ext cx="7920038" cy="1754326"/>
          </a:xfrm>
          <a:prstGeom prst="rect">
            <a:avLst/>
          </a:prstGeom>
          <a:noFill/>
          <a:ln w="9525">
            <a:noFill/>
            <a:miter lim="800000"/>
          </a:ln>
          <a:effectLst/>
        </p:spPr>
        <p:txBody>
          <a:bodyPr>
            <a:spAutoFit/>
          </a:bodyPr>
          <a:lstStyle/>
          <a:p>
            <a:pPr>
              <a:lnSpc>
                <a:spcPct val="150000"/>
              </a:lnSpc>
            </a:pPr>
            <a:r>
              <a:rPr lang="en-US" altLang="zh-CN" dirty="0" smtClean="0">
                <a:ea typeface="楷体" panose="02010609060101010101" pitchFamily="49" charset="-122"/>
                <a:cs typeface="Times New Roman" panose="02020603050405020304" pitchFamily="18" charset="0"/>
              </a:rPr>
              <a:t>       </a:t>
            </a:r>
            <a:r>
              <a:rPr lang="en-US" altLang="zh-CN" dirty="0" err="1" smtClean="0">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对象用于在窗体上显示记录数据，而</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对象可以方便地对源数据记录进行排序等操作，两者结合可以设计复杂的应用程序。</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642918"/>
            <a:ext cx="72152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15.7.3 </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DataGridView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与</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对象结合</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Text Box 3"/>
          <p:cNvSpPr txBox="1">
            <a:spLocks noChangeArrowheads="1"/>
          </p:cNvSpPr>
          <p:nvPr/>
        </p:nvSpPr>
        <p:spPr bwMode="auto">
          <a:xfrm>
            <a:off x="539750" y="404813"/>
            <a:ext cx="7920038"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【15.23</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设计一个窗体，用于实现对</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表中记录的通用查找和排序操作。 </a:t>
            </a:r>
            <a:endParaRPr lang="zh-CN" altLang="en-US" dirty="0">
              <a:ea typeface="楷体" panose="02010609060101010101" pitchFamily="49" charset="-122"/>
              <a:cs typeface="Times New Roman" panose="02020603050405020304" pitchFamily="18" charset="0"/>
            </a:endParaRPr>
          </a:p>
        </p:txBody>
      </p:sp>
      <p:sp>
        <p:nvSpPr>
          <p:cNvPr id="218116" name="Text Box 4"/>
          <p:cNvSpPr txBox="1">
            <a:spLocks noChangeArrowheads="1"/>
          </p:cNvSpPr>
          <p:nvPr/>
        </p:nvSpPr>
        <p:spPr bwMode="auto">
          <a:xfrm>
            <a:off x="539750" y="1341438"/>
            <a:ext cx="1800225" cy="457200"/>
          </a:xfrm>
          <a:prstGeom prst="rect">
            <a:avLst/>
          </a:prstGeom>
          <a:noFill/>
          <a:ln w="9525">
            <a:noFill/>
            <a:miter lim="800000"/>
          </a:ln>
          <a:effectLst/>
        </p:spPr>
        <p:txBody>
          <a:bodyPr>
            <a:spAutoFit/>
          </a:bodyPr>
          <a:lstStyle/>
          <a:p>
            <a:pPr>
              <a:spcBef>
                <a:spcPct val="50000"/>
              </a:spcBef>
            </a:pPr>
            <a:r>
              <a:rPr lang="zh-CN" altLang="en-US">
                <a:ea typeface="楷体" panose="02010609060101010101" pitchFamily="49" charset="-122"/>
                <a:cs typeface="Times New Roman" panose="02020603050405020304" pitchFamily="18" charset="0"/>
              </a:rPr>
              <a:t>设计界面：</a:t>
            </a:r>
            <a:endParaRPr lang="zh-CN" altLang="en-US">
              <a:ea typeface="楷体" panose="02010609060101010101" pitchFamily="49" charset="-122"/>
              <a:cs typeface="Times New Roman" panose="02020603050405020304" pitchFamily="18" charset="0"/>
            </a:endParaRPr>
          </a:p>
        </p:txBody>
      </p:sp>
      <p:sp>
        <p:nvSpPr>
          <p:cNvPr id="218117" name="Text Box 5"/>
          <p:cNvSpPr txBox="1">
            <a:spLocks noChangeArrowheads="1"/>
          </p:cNvSpPr>
          <p:nvPr/>
        </p:nvSpPr>
        <p:spPr bwMode="auto">
          <a:xfrm>
            <a:off x="642910" y="3286124"/>
            <a:ext cx="1800225" cy="457200"/>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运行界面：</a:t>
            </a:r>
            <a:endParaRPr lang="zh-CN" altLang="en-US" dirty="0">
              <a:ea typeface="楷体" panose="02010609060101010101" pitchFamily="49" charset="-122"/>
              <a:cs typeface="Times New Roman" panose="02020603050405020304" pitchFamily="18" charset="0"/>
            </a:endParaRPr>
          </a:p>
        </p:txBody>
      </p:sp>
      <p:pic>
        <p:nvPicPr>
          <p:cNvPr id="8" name="图片 7"/>
          <p:cNvPicPr/>
          <p:nvPr/>
        </p:nvPicPr>
        <p:blipFill>
          <a:blip r:embed="rId1"/>
          <a:srcRect/>
          <a:stretch>
            <a:fillRect/>
          </a:stretch>
        </p:blipFill>
        <p:spPr bwMode="auto">
          <a:xfrm>
            <a:off x="2571736" y="1285860"/>
            <a:ext cx="2786082" cy="2214578"/>
          </a:xfrm>
          <a:prstGeom prst="rect">
            <a:avLst/>
          </a:prstGeom>
          <a:noFill/>
          <a:ln w="9525">
            <a:noFill/>
            <a:miter lim="800000"/>
            <a:headEnd/>
            <a:tailEnd/>
          </a:ln>
        </p:spPr>
      </p:pic>
      <p:pic>
        <p:nvPicPr>
          <p:cNvPr id="9" name="图片 8"/>
          <p:cNvPicPr/>
          <p:nvPr/>
        </p:nvPicPr>
        <p:blipFill>
          <a:blip r:embed="rId2"/>
          <a:srcRect/>
          <a:stretch>
            <a:fillRect/>
          </a:stretch>
        </p:blipFill>
        <p:spPr bwMode="auto">
          <a:xfrm>
            <a:off x="1285852" y="3786190"/>
            <a:ext cx="2857520" cy="2214578"/>
          </a:xfrm>
          <a:prstGeom prst="rect">
            <a:avLst/>
          </a:prstGeom>
          <a:noFill/>
          <a:ln w="9525">
            <a:noFill/>
            <a:miter lim="800000"/>
            <a:headEnd/>
            <a:tailEnd/>
          </a:ln>
        </p:spPr>
      </p:pic>
      <p:pic>
        <p:nvPicPr>
          <p:cNvPr id="10" name="图片 9"/>
          <p:cNvPicPr/>
          <p:nvPr/>
        </p:nvPicPr>
        <p:blipFill>
          <a:blip r:embed="rId3"/>
          <a:srcRect/>
          <a:stretch>
            <a:fillRect/>
          </a:stretch>
        </p:blipFill>
        <p:spPr bwMode="auto">
          <a:xfrm>
            <a:off x="4429124" y="3786190"/>
            <a:ext cx="2714644"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642910" y="1571612"/>
            <a:ext cx="8135938" cy="2308324"/>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当运行时</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对象中的数据可以修改，只是内存中的数据发生了更改，对应数据源数据并没有改动。</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为了更新数据源，需对相应的</a:t>
            </a:r>
            <a:r>
              <a:rPr lang="en-US" altLang="zh-CN" dirty="0" err="1">
                <a:ea typeface="楷体" panose="02010609060101010101" pitchFamily="49" charset="-122"/>
                <a:cs typeface="Times New Roman" panose="02020603050405020304" pitchFamily="18" charset="0"/>
              </a:rPr>
              <a:t>OleDbDataAdapter</a:t>
            </a:r>
            <a:r>
              <a:rPr lang="zh-CN" altLang="en-US" dirty="0">
                <a:ea typeface="楷体" panose="02010609060101010101" pitchFamily="49" charset="-122"/>
                <a:cs typeface="Times New Roman" panose="02020603050405020304" pitchFamily="18" charset="0"/>
              </a:rPr>
              <a:t>对象执行</a:t>
            </a:r>
            <a:r>
              <a:rPr lang="en-US" altLang="zh-CN" dirty="0">
                <a:ea typeface="楷体" panose="02010609060101010101" pitchFamily="49" charset="-122"/>
                <a:cs typeface="Times New Roman" panose="02020603050405020304" pitchFamily="18" charset="0"/>
              </a:rPr>
              <a:t>Update</a:t>
            </a:r>
            <a:r>
              <a:rPr lang="zh-CN" altLang="en-US" dirty="0">
                <a:ea typeface="楷体" panose="02010609060101010101" pitchFamily="49" charset="-122"/>
                <a:cs typeface="Times New Roman" panose="02020603050405020304" pitchFamily="18" charset="0"/>
              </a:rPr>
              <a:t>方法。 </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691202"/>
            <a:ext cx="742955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15.7.4 </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通过</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DataGridView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对象更新数据源</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539750" y="404813"/>
            <a:ext cx="8064500"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【15.24</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设计一个窗体，用于实现对</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表中记录的修改操作。</a:t>
            </a:r>
            <a:endParaRPr lang="zh-CN" altLang="en-US" dirty="0">
              <a:ea typeface="楷体" panose="02010609060101010101" pitchFamily="49" charset="-122"/>
              <a:cs typeface="Times New Roman" panose="02020603050405020304" pitchFamily="18" charset="0"/>
            </a:endParaRPr>
          </a:p>
        </p:txBody>
      </p:sp>
      <p:sp>
        <p:nvSpPr>
          <p:cNvPr id="216068" name="Text Box 4"/>
          <p:cNvSpPr txBox="1">
            <a:spLocks noChangeArrowheads="1"/>
          </p:cNvSpPr>
          <p:nvPr/>
        </p:nvSpPr>
        <p:spPr bwMode="auto">
          <a:xfrm>
            <a:off x="179388" y="1419225"/>
            <a:ext cx="8893175" cy="5226046"/>
          </a:xfrm>
          <a:prstGeom prst="rect">
            <a:avLst/>
          </a:prstGeom>
          <a:noFill/>
          <a:ln w="9525">
            <a:noFill/>
            <a:miter lim="800000"/>
          </a:ln>
          <a:effectLst/>
        </p:spPr>
        <p:txBody>
          <a:bodyPr>
            <a:spAutoFit/>
          </a:bodyPr>
          <a:lstStyle/>
          <a:p>
            <a:pPr>
              <a:lnSpc>
                <a:spcPct val="80000"/>
              </a:lnSpc>
              <a:spcBef>
                <a:spcPct val="50000"/>
              </a:spcBef>
            </a:pPr>
            <a:r>
              <a:rPr lang="en-US" altLang="zh-CN" dirty="0" err="1">
                <a:ea typeface="楷体" panose="02010609060101010101" pitchFamily="49" charset="-122"/>
                <a:cs typeface="Times New Roman" panose="02020603050405020304" pitchFamily="18" charset="0"/>
              </a:rPr>
              <a:t>Form15</a:t>
            </a:r>
            <a:r>
              <a:rPr lang="zh-CN" altLang="en-US" dirty="0">
                <a:ea typeface="楷体" panose="02010609060101010101" pitchFamily="49" charset="-122"/>
                <a:cs typeface="Times New Roman" panose="02020603050405020304" pitchFamily="18" charset="0"/>
              </a:rPr>
              <a:t>窗体</a:t>
            </a:r>
            <a:endParaRPr lang="zh-CN" altLang="en-US" dirty="0">
              <a:ea typeface="楷体" panose="02010609060101010101" pitchFamily="49" charset="-122"/>
              <a:cs typeface="Times New Roman" panose="02020603050405020304" pitchFamily="18" charset="0"/>
            </a:endParaRPr>
          </a:p>
          <a:p>
            <a:pPr>
              <a:lnSpc>
                <a:spcPct val="80000"/>
              </a:lnSpc>
              <a:spcBef>
                <a:spcPct val="50000"/>
              </a:spcBef>
            </a:pPr>
            <a:r>
              <a:rPr lang="zh-CN" altLang="en-US" dirty="0">
                <a:ea typeface="楷体" panose="02010609060101010101" pitchFamily="49" charset="-122"/>
                <a:cs typeface="Times New Roman" panose="02020603050405020304" pitchFamily="18" charset="0"/>
              </a:rPr>
              <a:t>设计界面。</a:t>
            </a:r>
            <a:endParaRPr lang="zh-CN" altLang="en-US" dirty="0">
              <a:ea typeface="楷体" panose="02010609060101010101" pitchFamily="49" charset="-122"/>
              <a:cs typeface="Times New Roman" panose="02020603050405020304" pitchFamily="18" charset="0"/>
            </a:endParaRPr>
          </a:p>
          <a:p>
            <a:pPr>
              <a:lnSpc>
                <a:spcPct val="80000"/>
              </a:lnSpc>
              <a:spcBef>
                <a:spcPct val="50000"/>
              </a:spcBef>
            </a:pPr>
            <a:r>
              <a:rPr lang="zh-CN" altLang="en-US" dirty="0">
                <a:ea typeface="楷体" panose="02010609060101010101" pitchFamily="49" charset="-122"/>
                <a:cs typeface="Times New Roman" panose="02020603050405020304" pitchFamily="18" charset="0"/>
              </a:rPr>
              <a:t>主要事件过程：</a:t>
            </a:r>
            <a:endParaRPr lang="zh-CN" altLang="en-US" dirty="0">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button1_Click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OleDbCommandBuilder</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mycmdbuilder</a:t>
            </a:r>
            <a:r>
              <a:rPr lang="en-US" altLang="zh-CN" sz="2000" dirty="0">
                <a:solidFill>
                  <a:srgbClr val="FF3300"/>
                </a:solidFill>
                <a:ea typeface="楷体" panose="02010609060101010101" pitchFamily="49" charset="-122"/>
                <a:cs typeface="Times New Roman" panose="02020603050405020304" pitchFamily="18" charset="0"/>
              </a:rPr>
              <a:t> =new </a:t>
            </a:r>
            <a:r>
              <a:rPr lang="en-US" altLang="zh-CN" sz="2000" dirty="0" err="1">
                <a:solidFill>
                  <a:srgbClr val="FF3300"/>
                </a:solidFill>
                <a:ea typeface="楷体" panose="02010609060101010101" pitchFamily="49" charset="-122"/>
                <a:cs typeface="Times New Roman" panose="02020603050405020304" pitchFamily="18" charset="0"/>
              </a:rPr>
              <a:t>leDbCommandBuilder</a:t>
            </a:r>
            <a:r>
              <a:rPr lang="en-US" altLang="zh-CN" sz="2000" dirty="0">
                <a:solidFill>
                  <a:srgbClr val="FF3300"/>
                </a:solidFill>
                <a:ea typeface="楷体" panose="02010609060101010101" pitchFamily="49" charset="-122"/>
                <a:cs typeface="Times New Roman" panose="02020603050405020304" pitchFamily="18" charset="0"/>
              </a:rPr>
              <a:t>(</a:t>
            </a:r>
            <a:r>
              <a:rPr lang="en-US" altLang="zh-CN" sz="2000" dirty="0" err="1">
                <a:solidFill>
                  <a:srgbClr val="FF3300"/>
                </a:solidFill>
                <a:ea typeface="楷体" panose="02010609060101010101" pitchFamily="49" charset="-122"/>
                <a:cs typeface="Times New Roman" panose="02020603050405020304" pitchFamily="18" charset="0"/>
              </a:rPr>
              <a:t>myda</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获取对应的修改命令</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9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if (</a:t>
            </a:r>
            <a:r>
              <a:rPr lang="en-US" altLang="zh-CN" sz="2000" dirty="0" err="1">
                <a:solidFill>
                  <a:schemeClr val="hlink"/>
                </a:solidFill>
                <a:ea typeface="楷体" panose="02010609060101010101" pitchFamily="49" charset="-122"/>
                <a:cs typeface="Times New Roman" panose="02020603050405020304" pitchFamily="18" charset="0"/>
              </a:rPr>
              <a:t>myds.HasChanges</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如果有数据改动</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9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    try</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myda.Update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"student");   //</a:t>
            </a:r>
            <a:r>
              <a:rPr lang="zh-CN" altLang="en-US" sz="2000" dirty="0">
                <a:solidFill>
                  <a:schemeClr val="hlink"/>
                </a:solidFill>
                <a:ea typeface="楷体" panose="02010609060101010101" pitchFamily="49" charset="-122"/>
                <a:cs typeface="Times New Roman" panose="02020603050405020304" pitchFamily="18" charset="0"/>
              </a:rPr>
              <a:t>更新数据源</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9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catch(Exception ex)</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MessageBox.Show</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数据修改不正确，如学号重复等</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信息提示</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90000"/>
              </a:lnSpc>
            </a:pP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4572000" y="928670"/>
            <a:ext cx="2928958"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611188" y="692150"/>
            <a:ext cx="1800225" cy="457200"/>
          </a:xfrm>
          <a:prstGeom prst="rect">
            <a:avLst/>
          </a:prstGeom>
          <a:noFill/>
          <a:ln w="9525">
            <a:noFill/>
            <a:miter lim="800000"/>
          </a:ln>
          <a:effectLst/>
        </p:spPr>
        <p:txBody>
          <a:bodyPr>
            <a:spAutoFit/>
          </a:bodyPr>
          <a:lstStyle/>
          <a:p>
            <a:pPr>
              <a:spcBef>
                <a:spcPct val="50000"/>
              </a:spcBef>
            </a:pPr>
            <a:r>
              <a:rPr lang="zh-CN" altLang="en-US" dirty="0">
                <a:latin typeface="楷体" panose="02010609060101010101" pitchFamily="49" charset="-122"/>
                <a:ea typeface="楷体" panose="02010609060101010101" pitchFamily="49" charset="-122"/>
              </a:rPr>
              <a:t>运行界面：</a:t>
            </a:r>
            <a:endParaRPr lang="zh-CN" altLang="en-US" dirty="0">
              <a:latin typeface="楷体" panose="02010609060101010101" pitchFamily="49" charset="-122"/>
              <a:ea typeface="楷体" panose="02010609060101010101" pitchFamily="49" charset="-122"/>
            </a:endParaRPr>
          </a:p>
        </p:txBody>
      </p:sp>
      <p:pic>
        <p:nvPicPr>
          <p:cNvPr id="4" name="图片 3"/>
          <p:cNvPicPr/>
          <p:nvPr/>
        </p:nvPicPr>
        <p:blipFill>
          <a:blip r:embed="rId1"/>
          <a:srcRect/>
          <a:stretch>
            <a:fillRect/>
          </a:stretch>
        </p:blipFill>
        <p:spPr bwMode="auto">
          <a:xfrm>
            <a:off x="1071538" y="1500174"/>
            <a:ext cx="3786214" cy="2214578"/>
          </a:xfrm>
          <a:prstGeom prst="rect">
            <a:avLst/>
          </a:prstGeom>
          <a:noFill/>
          <a:ln w="9525">
            <a:noFill/>
            <a:miter lim="800000"/>
            <a:headEnd/>
            <a:tailEnd/>
          </a:ln>
        </p:spPr>
      </p:pic>
      <p:sp>
        <p:nvSpPr>
          <p:cNvPr id="5" name="矩形 4"/>
          <p:cNvSpPr/>
          <p:nvPr/>
        </p:nvSpPr>
        <p:spPr bwMode="auto">
          <a:xfrm>
            <a:off x="1285852" y="2714620"/>
            <a:ext cx="3357586" cy="428628"/>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endParaRPr>
          </a:p>
        </p:txBody>
      </p:sp>
      <p:cxnSp>
        <p:nvCxnSpPr>
          <p:cNvPr id="7" name="直接箭头连接符 6"/>
          <p:cNvCxnSpPr/>
          <p:nvPr/>
        </p:nvCxnSpPr>
        <p:spPr bwMode="auto">
          <a:xfrm rot="5400000" flipH="1" flipV="1">
            <a:off x="2714612" y="4000504"/>
            <a:ext cx="285752" cy="1588"/>
          </a:xfrm>
          <a:prstGeom prst="straightConnector1">
            <a:avLst/>
          </a:prstGeom>
          <a:solidFill>
            <a:schemeClr val="accent1"/>
          </a:solidFill>
          <a:ln w="38100" cap="flat" cmpd="sng" algn="ctr">
            <a:solidFill>
              <a:srgbClr val="006600"/>
            </a:solidFill>
            <a:prstDash val="solid"/>
            <a:round/>
            <a:headEnd type="none" w="med" len="med"/>
            <a:tailEnd type="arrow"/>
          </a:ln>
          <a:effectLst/>
        </p:spPr>
      </p:cxnSp>
      <p:sp>
        <p:nvSpPr>
          <p:cNvPr id="8" name="TextBox 7"/>
          <p:cNvSpPr txBox="1"/>
          <p:nvPr/>
        </p:nvSpPr>
        <p:spPr>
          <a:xfrm>
            <a:off x="714348" y="4214818"/>
            <a:ext cx="5500726" cy="461665"/>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修改后单击“更改”，数据库发生更新</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endParaRPr kumimoji="0" lang="zh-CN" altLang="en-US" sz="4000" dirty="0">
              <a:solidFill>
                <a:srgbClr val="FF3300"/>
              </a:solidFill>
              <a:effectLst>
                <a:outerShdw blurRad="38100" dist="38100" dir="2700000" algn="tl">
                  <a:srgbClr val="00000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468313" y="476250"/>
            <a:ext cx="8389967" cy="4154984"/>
          </a:xfrm>
          <a:prstGeom prst="rect">
            <a:avLst/>
          </a:prstGeom>
          <a:noFill/>
          <a:ln w="9525">
            <a:noFill/>
            <a:miter lim="800000"/>
          </a:ln>
          <a:effectLst/>
        </p:spPr>
        <p:txBody>
          <a:bodyPr wrap="square">
            <a:spAutoFit/>
          </a:bodyPr>
          <a:lstStyle/>
          <a:p>
            <a:r>
              <a:rPr lang="en-US" altLang="zh-CN" dirty="0">
                <a:solidFill>
                  <a:srgbClr val="FF3300"/>
                </a:solidFill>
                <a:ea typeface="楷体" panose="02010609060101010101" pitchFamily="49" charset="-122"/>
                <a:cs typeface="Times New Roman" panose="02020603050405020304" pitchFamily="18" charset="0"/>
              </a:rPr>
              <a:t>2. </a:t>
            </a:r>
            <a:r>
              <a:rPr lang="en-US" altLang="zh-CN" dirty="0" err="1">
                <a:solidFill>
                  <a:srgbClr val="FF3300"/>
                </a:solidFill>
                <a:ea typeface="楷体" panose="02010609060101010101" pitchFamily="49" charset="-122"/>
                <a:cs typeface="Times New Roman" panose="02020603050405020304" pitchFamily="18" charset="0"/>
              </a:rPr>
              <a:t>DataSet</a:t>
            </a:r>
            <a:endParaRPr lang="en-US" altLang="zh-CN" dirty="0">
              <a:solidFill>
                <a:srgbClr val="FF3300"/>
              </a:solidFill>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（数据集）是</a:t>
            </a:r>
            <a:r>
              <a:rPr lang="en-US" altLang="zh-CN" dirty="0">
                <a:ea typeface="楷体" panose="02010609060101010101" pitchFamily="49" charset="-122"/>
                <a:cs typeface="Times New Roman" panose="02020603050405020304" pitchFamily="18" charset="0"/>
              </a:rPr>
              <a:t>ADO .NET</a:t>
            </a:r>
            <a:r>
              <a:rPr lang="zh-CN" altLang="en-US" dirty="0">
                <a:ea typeface="楷体" panose="02010609060101010101" pitchFamily="49" charset="-122"/>
                <a:cs typeface="Times New Roman" panose="02020603050405020304" pitchFamily="18" charset="0"/>
              </a:rPr>
              <a:t>离线数据访问模型中的核心对象，主要使用时机是在内存中暂存并处理各种从数据源中所取回的数据。</a:t>
            </a:r>
            <a:endParaRPr lang="zh-CN" altLang="en-US"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其实就是一个存放在内存中的数据暂存区，这些数据必须通过</a:t>
            </a:r>
            <a:r>
              <a:rPr lang="en-US" altLang="zh-CN" dirty="0" err="1">
                <a:ea typeface="楷体" panose="02010609060101010101" pitchFamily="49" charset="-122"/>
                <a:cs typeface="Times New Roman" panose="02020603050405020304" pitchFamily="18" charset="0"/>
              </a:rPr>
              <a:t>DataAdapter</a:t>
            </a:r>
            <a:r>
              <a:rPr lang="zh-CN" altLang="en-US" dirty="0">
                <a:ea typeface="楷体" panose="02010609060101010101" pitchFamily="49" charset="-122"/>
                <a:cs typeface="Times New Roman" panose="02020603050405020304" pitchFamily="18" charset="0"/>
              </a:rPr>
              <a:t>对象与数据库进行数据交换。在</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内部允许同时存放一个或多个不同的数据表（</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）对象。</a:t>
            </a:r>
            <a:endParaRPr lang="zh-CN" altLang="en-US"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这些数据表是由数据列和数据域所组成的，并包含有主索引键、外部索引键、数据表间的关系（</a:t>
            </a:r>
            <a:r>
              <a:rPr lang="en-US" altLang="zh-CN" dirty="0">
                <a:ea typeface="楷体" panose="02010609060101010101" pitchFamily="49" charset="-122"/>
                <a:cs typeface="Times New Roman" panose="02020603050405020304" pitchFamily="18" charset="0"/>
              </a:rPr>
              <a:t>Relation</a:t>
            </a:r>
            <a:r>
              <a:rPr lang="zh-CN" altLang="en-US" dirty="0">
                <a:ea typeface="楷体" panose="02010609060101010101" pitchFamily="49" charset="-122"/>
                <a:cs typeface="Times New Roman" panose="02020603050405020304" pitchFamily="18" charset="0"/>
              </a:rPr>
              <a:t>）信息以及数据格式的条件限制（</a:t>
            </a:r>
            <a:r>
              <a:rPr lang="en-US" altLang="zh-CN" dirty="0">
                <a:ea typeface="楷体" panose="02010609060101010101" pitchFamily="49" charset="-122"/>
                <a:cs typeface="Times New Roman" panose="02020603050405020304" pitchFamily="18" charset="0"/>
              </a:rPr>
              <a:t>Constraint</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642910" y="1071546"/>
            <a:ext cx="8208963" cy="4971169"/>
          </a:xfrm>
          <a:prstGeom prst="rect">
            <a:avLst/>
          </a:prstGeom>
          <a:noFill/>
          <a:ln w="9525">
            <a:noFill/>
            <a:miter lim="800000"/>
          </a:ln>
          <a:effectLst/>
        </p:spPr>
        <p:txBody>
          <a:bodyPr>
            <a:spAutoFit/>
          </a:bodyPr>
          <a:lstStyle/>
          <a:p>
            <a:pPr>
              <a:lnSpc>
                <a:spcPts val="3200"/>
              </a:lnSpc>
            </a:pPr>
            <a:r>
              <a:rPr lang="en-US" altLang="zh-CN" dirty="0" err="1" smtClean="0">
                <a:ea typeface="楷体" panose="02010609060101010101" pitchFamily="49" charset="-122"/>
                <a:cs typeface="Times New Roman" panose="02020603050405020304" pitchFamily="18" charset="0"/>
              </a:rPr>
              <a:t>ADO.NET</a:t>
            </a:r>
            <a:r>
              <a:rPr lang="zh-CN" altLang="en-US" dirty="0">
                <a:ea typeface="楷体" panose="02010609060101010101" pitchFamily="49" charset="-122"/>
                <a:cs typeface="Times New Roman" panose="02020603050405020304" pitchFamily="18" charset="0"/>
              </a:rPr>
              <a:t>数据库访问的一般流程如下：</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）建立</a:t>
            </a:r>
            <a:r>
              <a:rPr lang="en-US" altLang="zh-CN" sz="2000" dirty="0">
                <a:ea typeface="楷体" panose="02010609060101010101" pitchFamily="49" charset="-122"/>
                <a:cs typeface="Times New Roman" panose="02020603050405020304" pitchFamily="18" charset="0"/>
              </a:rPr>
              <a:t>Connection</a:t>
            </a:r>
            <a:r>
              <a:rPr lang="zh-CN" altLang="en-US" sz="2000" dirty="0">
                <a:ea typeface="楷体" panose="02010609060101010101" pitchFamily="49" charset="-122"/>
                <a:cs typeface="Times New Roman" panose="02020603050405020304" pitchFamily="18" charset="0"/>
              </a:rPr>
              <a:t>对象，创建一个数据库连接。</a:t>
            </a:r>
            <a:endParaRPr lang="zh-CN" altLang="en-US" sz="2000"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）在建立连接的基础上可以使用</a:t>
            </a:r>
            <a:r>
              <a:rPr lang="en-US" altLang="zh-CN" sz="2000" dirty="0">
                <a:ea typeface="楷体" panose="02010609060101010101" pitchFamily="49" charset="-122"/>
                <a:cs typeface="Times New Roman" panose="02020603050405020304" pitchFamily="18" charset="0"/>
              </a:rPr>
              <a:t>Command</a:t>
            </a:r>
            <a:r>
              <a:rPr lang="zh-CN" altLang="en-US" sz="2000" dirty="0">
                <a:ea typeface="楷体" panose="02010609060101010101" pitchFamily="49" charset="-122"/>
                <a:cs typeface="Times New Roman" panose="02020603050405020304" pitchFamily="18" charset="0"/>
              </a:rPr>
              <a:t>对象对数据库发送查询、新增、修改和删除等命令。</a:t>
            </a:r>
            <a:endParaRPr lang="zh-CN" altLang="en-US" sz="2000"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3</a:t>
            </a:r>
            <a:r>
              <a:rPr lang="zh-CN" altLang="en-US" sz="2000" dirty="0">
                <a:ea typeface="楷体" panose="02010609060101010101" pitchFamily="49" charset="-122"/>
                <a:cs typeface="Times New Roman" panose="02020603050405020304" pitchFamily="18" charset="0"/>
              </a:rPr>
              <a:t>）创建</a:t>
            </a:r>
            <a:r>
              <a:rPr lang="en-US" altLang="zh-CN" sz="2000" dirty="0" err="1">
                <a:ea typeface="楷体" panose="02010609060101010101" pitchFamily="49" charset="-122"/>
                <a:cs typeface="Times New Roman" panose="02020603050405020304" pitchFamily="18" charset="0"/>
              </a:rPr>
              <a:t>DataAdapter</a:t>
            </a:r>
            <a:r>
              <a:rPr lang="zh-CN" altLang="en-US" sz="2000" dirty="0">
                <a:ea typeface="楷体" panose="02010609060101010101" pitchFamily="49" charset="-122"/>
                <a:cs typeface="Times New Roman" panose="02020603050405020304" pitchFamily="18" charset="0"/>
              </a:rPr>
              <a:t>对象，从数据库中取得数据。</a:t>
            </a:r>
            <a:endParaRPr lang="zh-CN" altLang="en-US" sz="2000"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4</a:t>
            </a:r>
            <a:r>
              <a:rPr lang="zh-CN" altLang="en-US" sz="2000" dirty="0">
                <a:ea typeface="楷体" panose="02010609060101010101" pitchFamily="49" charset="-122"/>
                <a:cs typeface="Times New Roman" panose="02020603050405020304" pitchFamily="18" charset="0"/>
              </a:rPr>
              <a:t>）创建</a:t>
            </a:r>
            <a:r>
              <a:rPr lang="en-US" altLang="zh-CN" sz="2000" dirty="0" err="1">
                <a:ea typeface="楷体" panose="02010609060101010101" pitchFamily="49" charset="-122"/>
                <a:cs typeface="Times New Roman" panose="02020603050405020304" pitchFamily="18" charset="0"/>
              </a:rPr>
              <a:t>DataSet</a:t>
            </a:r>
            <a:r>
              <a:rPr lang="zh-CN" altLang="en-US" sz="2000" dirty="0">
                <a:ea typeface="楷体" panose="02010609060101010101" pitchFamily="49" charset="-122"/>
                <a:cs typeface="Times New Roman" panose="02020603050405020304" pitchFamily="18" charset="0"/>
              </a:rPr>
              <a:t>对象，将</a:t>
            </a:r>
            <a:r>
              <a:rPr lang="en-US" altLang="zh-CN" sz="2000" dirty="0" err="1">
                <a:ea typeface="楷体" panose="02010609060101010101" pitchFamily="49" charset="-122"/>
                <a:cs typeface="Times New Roman" panose="02020603050405020304" pitchFamily="18" charset="0"/>
              </a:rPr>
              <a:t>DataAdapter</a:t>
            </a:r>
            <a:r>
              <a:rPr lang="zh-CN" altLang="en-US" sz="2000" dirty="0">
                <a:ea typeface="楷体" panose="02010609060101010101" pitchFamily="49" charset="-122"/>
                <a:cs typeface="Times New Roman" panose="02020603050405020304" pitchFamily="18" charset="0"/>
              </a:rPr>
              <a:t>对象填充到</a:t>
            </a:r>
            <a:r>
              <a:rPr lang="en-US" altLang="zh-CN" sz="2000" dirty="0" err="1">
                <a:ea typeface="楷体" panose="02010609060101010101" pitchFamily="49" charset="-122"/>
                <a:cs typeface="Times New Roman" panose="02020603050405020304" pitchFamily="18" charset="0"/>
              </a:rPr>
              <a:t>DataSet</a:t>
            </a:r>
            <a:r>
              <a:rPr lang="zh-CN" altLang="en-US" sz="2000" dirty="0">
                <a:ea typeface="楷体" panose="02010609060101010101" pitchFamily="49" charset="-122"/>
                <a:cs typeface="Times New Roman" panose="02020603050405020304" pitchFamily="18" charset="0"/>
              </a:rPr>
              <a:t>对象（数据集）中。</a:t>
            </a:r>
            <a:endParaRPr lang="zh-CN" altLang="en-US" sz="2000"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5</a:t>
            </a:r>
            <a:r>
              <a:rPr lang="zh-CN" altLang="en-US" sz="2000" dirty="0">
                <a:ea typeface="楷体" panose="02010609060101010101" pitchFamily="49" charset="-122"/>
                <a:cs typeface="Times New Roman" panose="02020603050405020304" pitchFamily="18" charset="0"/>
              </a:rPr>
              <a:t>）如果需要，可以重复操作，一个</a:t>
            </a:r>
            <a:r>
              <a:rPr lang="en-US" altLang="zh-CN" sz="2000" dirty="0" err="1">
                <a:ea typeface="楷体" panose="02010609060101010101" pitchFamily="49" charset="-122"/>
                <a:cs typeface="Times New Roman" panose="02020603050405020304" pitchFamily="18" charset="0"/>
              </a:rPr>
              <a:t>DataSet</a:t>
            </a:r>
            <a:r>
              <a:rPr lang="zh-CN" altLang="en-US" sz="2000" dirty="0">
                <a:ea typeface="楷体" panose="02010609060101010101" pitchFamily="49" charset="-122"/>
                <a:cs typeface="Times New Roman" panose="02020603050405020304" pitchFamily="18" charset="0"/>
              </a:rPr>
              <a:t>对象可以容纳多个数据集合。</a:t>
            </a:r>
            <a:endParaRPr lang="zh-CN" altLang="en-US" sz="2000"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6</a:t>
            </a:r>
            <a:r>
              <a:rPr lang="zh-CN" altLang="en-US" sz="2000" dirty="0">
                <a:ea typeface="楷体" panose="02010609060101010101" pitchFamily="49" charset="-122"/>
                <a:cs typeface="Times New Roman" panose="02020603050405020304" pitchFamily="18" charset="0"/>
              </a:rPr>
              <a:t>）关闭数据库。</a:t>
            </a:r>
            <a:endParaRPr lang="zh-CN" altLang="en-US" sz="2000" dirty="0">
              <a:ea typeface="楷体" panose="02010609060101010101" pitchFamily="49" charset="-122"/>
              <a:cs typeface="Times New Roman" panose="02020603050405020304" pitchFamily="18" charset="0"/>
            </a:endParaRPr>
          </a:p>
          <a:p>
            <a:pPr>
              <a:lnSpc>
                <a:spcPts val="32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7</a:t>
            </a:r>
            <a:r>
              <a:rPr lang="zh-CN" altLang="en-US" sz="2000" dirty="0">
                <a:ea typeface="楷体" panose="02010609060101010101" pitchFamily="49" charset="-122"/>
                <a:cs typeface="Times New Roman" panose="02020603050405020304" pitchFamily="18" charset="0"/>
              </a:rPr>
              <a:t>）在</a:t>
            </a:r>
            <a:r>
              <a:rPr lang="en-US" altLang="zh-CN" sz="2000" dirty="0" err="1">
                <a:ea typeface="楷体" panose="02010609060101010101" pitchFamily="49" charset="-122"/>
                <a:cs typeface="Times New Roman" panose="02020603050405020304" pitchFamily="18" charset="0"/>
              </a:rPr>
              <a:t>DataSet</a:t>
            </a:r>
            <a:r>
              <a:rPr lang="zh-CN" altLang="en-US" sz="2000" dirty="0">
                <a:ea typeface="楷体" panose="02010609060101010101" pitchFamily="49" charset="-122"/>
                <a:cs typeface="Times New Roman" panose="02020603050405020304" pitchFamily="18" charset="0"/>
              </a:rPr>
              <a:t>上进行所需要的操作。数据集的数据要输出到窗体中或者网页上面，需要设定数据显示控件的数据源为数据集。 </a:t>
            </a:r>
            <a:endParaRPr lang="zh-CN" altLang="en-US" sz="2000"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635798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15.2.3 </a:t>
            </a:r>
            <a:r>
              <a:rPr lang="en-US" altLang="zh-CN" sz="2800" dirty="0" err="1" smtClean="0">
                <a:solidFill>
                  <a:srgbClr val="FF3300"/>
                </a:solidFill>
                <a:latin typeface="黑体" panose="02010609060101010101" pitchFamily="49" charset="-122"/>
                <a:ea typeface="黑体" panose="02010609060101010101" pitchFamily="49" charset="-122"/>
              </a:rPr>
              <a:t>ADO.NET</a:t>
            </a:r>
            <a:r>
              <a:rPr lang="zh-CN" altLang="en-US" sz="2800" dirty="0" smtClean="0">
                <a:solidFill>
                  <a:srgbClr val="FF3300"/>
                </a:solidFill>
                <a:latin typeface="黑体" panose="02010609060101010101" pitchFamily="49" charset="-122"/>
                <a:ea typeface="黑体" panose="02010609060101010101" pitchFamily="49" charset="-122"/>
              </a:rPr>
              <a:t>数据库的访问流程</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571472" y="2428868"/>
            <a:ext cx="8353425" cy="1684244"/>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在数据访问中首先必须是建立数据库的物理连接。</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.NET Data Provider</a:t>
            </a:r>
            <a:r>
              <a:rPr lang="zh-CN" altLang="en-US" dirty="0">
                <a:ea typeface="楷体" panose="02010609060101010101" pitchFamily="49" charset="-122"/>
                <a:cs typeface="Times New Roman" panose="02020603050405020304" pitchFamily="18" charset="0"/>
              </a:rPr>
              <a:t>使用</a:t>
            </a:r>
            <a:r>
              <a:rPr lang="en-US" altLang="zh-CN" dirty="0" err="1">
                <a:ea typeface="楷体" panose="02010609060101010101" pitchFamily="49" charset="-122"/>
                <a:cs typeface="Times New Roman" panose="02020603050405020304" pitchFamily="18" charset="0"/>
              </a:rPr>
              <a:t>OleDbConnection</a:t>
            </a:r>
            <a:r>
              <a:rPr lang="zh-CN" altLang="en-US" dirty="0">
                <a:ea typeface="楷体" panose="02010609060101010101" pitchFamily="49" charset="-122"/>
                <a:cs typeface="Times New Roman" panose="02020603050405020304" pitchFamily="18" charset="0"/>
              </a:rPr>
              <a:t>类的对象标识与一个数据库的物理连接。</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1500166" y="428604"/>
            <a:ext cx="6215106"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15.3 </a:t>
            </a:r>
            <a:r>
              <a:rPr lang="en-US" altLang="zh-CN" sz="320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ADO.NET</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的数据访问对象</a:t>
            </a:r>
            <a:endPar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4" name="TextBox 3"/>
          <p:cNvSpPr txBox="1"/>
          <p:nvPr/>
        </p:nvSpPr>
        <p:spPr>
          <a:xfrm>
            <a:off x="500034" y="1428736"/>
            <a:ext cx="585791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15.3.1  </a:t>
            </a:r>
            <a:r>
              <a:rPr lang="en-US" altLang="zh-CN" sz="2800" dirty="0" err="1" smtClean="0">
                <a:solidFill>
                  <a:srgbClr val="FF3300"/>
                </a:solidFill>
                <a:latin typeface="黑体" panose="02010609060101010101" pitchFamily="49" charset="-122"/>
                <a:ea typeface="黑体" panose="02010609060101010101" pitchFamily="49" charset="-122"/>
              </a:rPr>
              <a:t>OleDbConnection</a:t>
            </a:r>
            <a:r>
              <a:rPr lang="zh-CN" altLang="en-US" sz="2800" dirty="0" smtClean="0">
                <a:solidFill>
                  <a:srgbClr val="FF3300"/>
                </a:solidFill>
                <a:latin typeface="黑体" panose="02010609060101010101" pitchFamily="49" charset="-122"/>
                <a:ea typeface="黑体" panose="02010609060101010101" pitchFamily="49" charset="-122"/>
              </a:rPr>
              <a:t>对象</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468313" y="404813"/>
            <a:ext cx="8135937" cy="457200"/>
          </a:xfrm>
          <a:prstGeom prst="rect">
            <a:avLst/>
          </a:prstGeom>
          <a:noFill/>
          <a:ln w="9525">
            <a:noFill/>
            <a:miter lim="800000"/>
          </a:ln>
          <a:effectLst/>
        </p:spPr>
        <p:txBody>
          <a:bodyPr>
            <a:spAutoFit/>
          </a:bodyPr>
          <a:lstStyle/>
          <a:p>
            <a:r>
              <a:rPr lang="en-US" altLang="zh-CN" b="0" dirty="0">
                <a:solidFill>
                  <a:srgbClr val="FF3300"/>
                </a:solidFill>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1. </a:t>
            </a:r>
            <a:r>
              <a:rPr lang="en-US" altLang="zh-CN" dirty="0" err="1">
                <a:solidFill>
                  <a:srgbClr val="FF3300"/>
                </a:solidFill>
                <a:ea typeface="楷体" panose="02010609060101010101" pitchFamily="49" charset="-122"/>
                <a:cs typeface="Times New Roman" panose="02020603050405020304" pitchFamily="18" charset="0"/>
              </a:rPr>
              <a:t>OleDbConnection</a:t>
            </a:r>
            <a:r>
              <a:rPr lang="zh-CN" altLang="en-US" dirty="0">
                <a:solidFill>
                  <a:srgbClr val="FF3300"/>
                </a:solidFill>
                <a:ea typeface="楷体" panose="02010609060101010101" pitchFamily="49" charset="-122"/>
                <a:cs typeface="Times New Roman" panose="02020603050405020304" pitchFamily="18" charset="0"/>
              </a:rPr>
              <a:t>类</a:t>
            </a:r>
            <a:endParaRPr lang="zh-CN" altLang="en-US" dirty="0">
              <a:solidFill>
                <a:srgbClr val="FF3300"/>
              </a:solidFill>
              <a:ea typeface="楷体" panose="02010609060101010101" pitchFamily="49" charset="-122"/>
              <a:cs typeface="Times New Roman" panose="02020603050405020304" pitchFamily="18" charset="0"/>
            </a:endParaRPr>
          </a:p>
        </p:txBody>
      </p:sp>
      <p:graphicFrame>
        <p:nvGraphicFramePr>
          <p:cNvPr id="191586" name="Group 98"/>
          <p:cNvGraphicFramePr>
            <a:graphicFrameLocks noGrp="1"/>
          </p:cNvGraphicFramePr>
          <p:nvPr/>
        </p:nvGraphicFramePr>
        <p:xfrm>
          <a:off x="755650" y="1268413"/>
          <a:ext cx="7777163" cy="3657600"/>
        </p:xfrm>
        <a:graphic>
          <a:graphicData uri="http://schemas.openxmlformats.org/drawingml/2006/table">
            <a:tbl>
              <a:tblPr/>
              <a:tblGrid>
                <a:gridCol w="2879725"/>
                <a:gridCol w="4897438"/>
              </a:tblGrid>
              <a:tr h="2254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OleDbConnection</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ConnectionString</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获取或设置用于打开数据库的字符串。</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ConnectionTimeout</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获取在尝试建立连接时终止尝试并生成错误之前所等待的时间。</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Database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获取当前数据库或连接打开后要使用的数据库的名称。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DataSource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获取数据源的服务器名或文件名。</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Provider</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获取在连接字符串的“</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Provider=”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子句中指定的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提供程序的名称。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State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获取连接的当前状态。其取值及其说明如表</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15.7</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所示。</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539" name="Group 75"/>
          <p:cNvGraphicFramePr>
            <a:graphicFrameLocks noGrp="1"/>
          </p:cNvGraphicFramePr>
          <p:nvPr/>
        </p:nvGraphicFramePr>
        <p:xfrm>
          <a:off x="323850" y="908050"/>
          <a:ext cx="8424863" cy="2651760"/>
        </p:xfrm>
        <a:graphic>
          <a:graphicData uri="http://schemas.openxmlformats.org/drawingml/2006/table">
            <a:tbl>
              <a:tblPr/>
              <a:tblGrid>
                <a:gridCol w="2952750"/>
                <a:gridCol w="5472113"/>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OleDbConnection</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　</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Open</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使用 </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ConnectionString</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所指定的属性设置打开数据库连接。</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Close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关闭与数据库的连接。这是关闭任何打开连接的首选方法。</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CreateCommand</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创建并返回一个与 </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OleDbConnection</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关联的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OleDbCommand</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ChangeDatabase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为打开的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OleDbConnection</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更改当前数据库。</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323850" y="333375"/>
            <a:ext cx="8820150" cy="5392951"/>
          </a:xfrm>
          <a:prstGeom prst="rect">
            <a:avLst/>
          </a:prstGeom>
          <a:noFill/>
          <a:ln w="9525">
            <a:noFill/>
            <a:miter lim="800000"/>
          </a:ln>
          <a:effectLst/>
        </p:spPr>
        <p:txBody>
          <a:bodyPr>
            <a:spAutoFit/>
          </a:bodyPr>
          <a:lstStyle/>
          <a:p>
            <a:pPr>
              <a:lnSpc>
                <a:spcPts val="32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建立连接字符串</a:t>
            </a:r>
            <a:r>
              <a:rPr lang="en-US" altLang="zh-CN" dirty="0" err="1">
                <a:solidFill>
                  <a:srgbClr val="FF3300"/>
                </a:solidFill>
                <a:ea typeface="楷体" panose="02010609060101010101" pitchFamily="49" charset="-122"/>
                <a:cs typeface="Times New Roman" panose="02020603050405020304" pitchFamily="18" charset="0"/>
              </a:rPr>
              <a:t>ConnectionString</a:t>
            </a:r>
            <a:endParaRPr lang="en-US" altLang="zh-CN" dirty="0">
              <a:solidFill>
                <a:srgbClr val="FF33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建立</a:t>
            </a:r>
            <a:r>
              <a:rPr lang="zh-CN" altLang="en-US" dirty="0">
                <a:ea typeface="楷体" panose="02010609060101010101" pitchFamily="49" charset="-122"/>
                <a:cs typeface="Times New Roman" panose="02020603050405020304" pitchFamily="18" charset="0"/>
              </a:rPr>
              <a:t>连接的核心是建立连接字符串</a:t>
            </a:r>
            <a:r>
              <a:rPr lang="en-US" altLang="zh-CN" dirty="0" err="1">
                <a:ea typeface="楷体" panose="02010609060101010101" pitchFamily="49" charset="-122"/>
                <a:cs typeface="Times New Roman" panose="02020603050405020304" pitchFamily="18" charset="0"/>
              </a:rPr>
              <a:t>ConnectionString</a:t>
            </a:r>
            <a:r>
              <a:rPr lang="zh-CN" altLang="en-US" dirty="0">
                <a:ea typeface="楷体" panose="02010609060101010101" pitchFamily="49" charset="-122"/>
                <a:cs typeface="Times New Roman" panose="02020603050405020304" pitchFamily="18" charset="0"/>
              </a:rPr>
              <a:t>。建立连接主要有两种方法。</a:t>
            </a:r>
            <a:endParaRPr lang="zh-CN" altLang="en-US" b="0" dirty="0">
              <a:ea typeface="楷体" panose="02010609060101010101" pitchFamily="49" charset="-122"/>
              <a:cs typeface="Times New Roman" panose="02020603050405020304" pitchFamily="18" charset="0"/>
            </a:endParaRPr>
          </a:p>
          <a:p>
            <a:pPr>
              <a:lnSpc>
                <a:spcPts val="32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）直接建立连接字符串</a:t>
            </a:r>
            <a:endParaRPr lang="zh-CN" altLang="en-US" dirty="0">
              <a:solidFill>
                <a:srgbClr val="FF33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直接</a:t>
            </a:r>
            <a:r>
              <a:rPr lang="zh-CN" altLang="en-US" dirty="0">
                <a:ea typeface="楷体" panose="02010609060101010101" pitchFamily="49" charset="-122"/>
                <a:cs typeface="Times New Roman" panose="02020603050405020304" pitchFamily="18" charset="0"/>
              </a:rPr>
              <a:t>建立连接字符串的方式是：先创建一个</a:t>
            </a:r>
            <a:r>
              <a:rPr lang="en-US" altLang="zh-CN" dirty="0" err="1">
                <a:ea typeface="楷体" panose="02010609060101010101" pitchFamily="49" charset="-122"/>
                <a:cs typeface="Times New Roman" panose="02020603050405020304" pitchFamily="18" charset="0"/>
              </a:rPr>
              <a:t>OleDbConnection</a:t>
            </a:r>
            <a:r>
              <a:rPr lang="zh-CN" altLang="en-US" dirty="0">
                <a:ea typeface="楷体" panose="02010609060101010101" pitchFamily="49" charset="-122"/>
                <a:cs typeface="Times New Roman" panose="02020603050405020304" pitchFamily="18" charset="0"/>
              </a:rPr>
              <a:t>对象，将其</a:t>
            </a:r>
            <a:r>
              <a:rPr lang="en-US" altLang="zh-CN" dirty="0" err="1">
                <a:ea typeface="楷体" panose="02010609060101010101" pitchFamily="49" charset="-122"/>
                <a:cs typeface="Times New Roman" panose="02020603050405020304" pitchFamily="18" charset="0"/>
              </a:rPr>
              <a:t>ConnectionString</a:t>
            </a:r>
            <a:r>
              <a:rPr lang="zh-CN" altLang="en-US" dirty="0">
                <a:ea typeface="楷体" panose="02010609060101010101" pitchFamily="49" charset="-122"/>
                <a:cs typeface="Times New Roman" panose="02020603050405020304" pitchFamily="18" charset="0"/>
              </a:rPr>
              <a:t>属性设置为如下值：</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　</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其中</a:t>
            </a:r>
            <a:r>
              <a:rPr lang="en-US" altLang="zh-CN" dirty="0">
                <a:ea typeface="楷体" panose="02010609060101010101" pitchFamily="49" charset="-122"/>
                <a:cs typeface="Times New Roman" panose="02020603050405020304" pitchFamily="18" charset="0"/>
              </a:rPr>
              <a:t>Provider</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Data Source</a:t>
            </a:r>
            <a:r>
              <a:rPr lang="zh-CN" altLang="en-US" dirty="0">
                <a:ea typeface="楷体" panose="02010609060101010101" pitchFamily="49" charset="-122"/>
                <a:cs typeface="Times New Roman" panose="02020603050405020304" pitchFamily="18" charset="0"/>
              </a:rPr>
              <a:t>是必选项，如果</a:t>
            </a:r>
            <a:r>
              <a:rPr lang="en-US" altLang="zh-CN" dirty="0">
                <a:ea typeface="楷体" panose="02010609060101010101" pitchFamily="49" charset="-122"/>
                <a:cs typeface="Times New Roman" panose="02020603050405020304" pitchFamily="18" charset="0"/>
              </a:rPr>
              <a:t>Access</a:t>
            </a:r>
            <a:r>
              <a:rPr lang="zh-CN" altLang="en-US" dirty="0">
                <a:ea typeface="楷体" panose="02010609060101010101" pitchFamily="49" charset="-122"/>
                <a:cs typeface="Times New Roman" panose="02020603050405020304" pitchFamily="18" charset="0"/>
              </a:rPr>
              <a:t>数据库没有密码，后两者都可以省略。由</a:t>
            </a:r>
            <a:r>
              <a:rPr lang="en-US" altLang="zh-CN" dirty="0">
                <a:ea typeface="楷体" panose="02010609060101010101" pitchFamily="49" charset="-122"/>
                <a:cs typeface="Times New Roman" panose="02020603050405020304" pitchFamily="18" charset="0"/>
              </a:rPr>
              <a:t>Access</a:t>
            </a:r>
            <a:r>
              <a:rPr lang="zh-CN" altLang="en-US" dirty="0">
                <a:ea typeface="楷体" panose="02010609060101010101" pitchFamily="49" charset="-122"/>
                <a:cs typeface="Times New Roman" panose="02020603050405020304" pitchFamily="18" charset="0"/>
              </a:rPr>
              <a:t>数据库是基于文件的数据库，因此在实际项目中应该将</a:t>
            </a:r>
            <a:r>
              <a:rPr lang="en-US" altLang="zh-CN" dirty="0">
                <a:ea typeface="楷体" panose="02010609060101010101" pitchFamily="49" charset="-122"/>
                <a:cs typeface="Times New Roman" panose="02020603050405020304" pitchFamily="18" charset="0"/>
              </a:rPr>
              <a:t>Data Source</a:t>
            </a:r>
            <a:r>
              <a:rPr lang="zh-CN" altLang="en-US" dirty="0">
                <a:ea typeface="楷体" panose="02010609060101010101" pitchFamily="49" charset="-122"/>
                <a:cs typeface="Times New Roman" panose="02020603050405020304" pitchFamily="18" charset="0"/>
              </a:rPr>
              <a:t>属性值转化为服务器的绝对路径。</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最后</a:t>
            </a:r>
            <a:r>
              <a:rPr lang="zh-CN" altLang="en-US" dirty="0">
                <a:ea typeface="楷体" panose="02010609060101010101" pitchFamily="49" charset="-122"/>
                <a:cs typeface="Times New Roman" panose="02020603050405020304" pitchFamily="18" charset="0"/>
              </a:rPr>
              <a:t>用</a:t>
            </a:r>
            <a:r>
              <a:rPr lang="en-US" altLang="zh-CN" dirty="0">
                <a:ea typeface="楷体" panose="02010609060101010101" pitchFamily="49" charset="-122"/>
                <a:cs typeface="Times New Roman" panose="02020603050405020304" pitchFamily="18" charset="0"/>
              </a:rPr>
              <a:t>Open</a:t>
            </a:r>
            <a:r>
              <a:rPr lang="zh-CN" altLang="en-US" dirty="0">
                <a:ea typeface="楷体" panose="02010609060101010101" pitchFamily="49" charset="-122"/>
                <a:cs typeface="Times New Roman" panose="02020603050405020304" pitchFamily="18" charset="0"/>
              </a:rPr>
              <a:t>方法打开连接。 </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404813"/>
            <a:ext cx="8135937" cy="830997"/>
          </a:xfrm>
          <a:prstGeom prst="rect">
            <a:avLst/>
          </a:prstGeom>
          <a:noFill/>
          <a:ln w="9525">
            <a:noFill/>
            <a:miter lim="800000"/>
          </a:ln>
          <a:effectLst/>
        </p:spPr>
        <p:txBody>
          <a:bodyPr>
            <a:spAutoFit/>
          </a:bodyPr>
          <a:lstStyle/>
          <a:p>
            <a:pPr>
              <a:spcBef>
                <a:spcPct val="50000"/>
              </a:spcBef>
            </a:pPr>
            <a:r>
              <a:rPr lang="en-US" altLang="zh-CN"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15.10</a:t>
            </a:r>
            <a:r>
              <a:rPr lang="en-US" altLang="zh-CN" dirty="0">
                <a:solidFill>
                  <a:srgbClr val="FF3300"/>
                </a:solidFill>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设计一个窗体，说明直接建立连接字符串的连接过程。 </a:t>
            </a:r>
            <a:endParaRPr lang="zh-CN" altLang="en-US" dirty="0">
              <a:ea typeface="楷体" panose="02010609060101010101" pitchFamily="49" charset="-122"/>
              <a:cs typeface="Times New Roman" panose="02020603050405020304" pitchFamily="18" charset="0"/>
            </a:endParaRPr>
          </a:p>
        </p:txBody>
      </p:sp>
      <p:sp>
        <p:nvSpPr>
          <p:cNvPr id="188419" name="Text Box 3"/>
          <p:cNvSpPr txBox="1">
            <a:spLocks noChangeArrowheads="1"/>
          </p:cNvSpPr>
          <p:nvPr/>
        </p:nvSpPr>
        <p:spPr bwMode="auto">
          <a:xfrm>
            <a:off x="396875" y="1241425"/>
            <a:ext cx="8207375" cy="4462760"/>
          </a:xfrm>
          <a:prstGeom prst="rect">
            <a:avLst/>
          </a:prstGeom>
          <a:noFill/>
          <a:ln w="9525">
            <a:noFill/>
            <a:miter lim="800000"/>
          </a:ln>
          <a:effectLst/>
        </p:spPr>
        <p:txBody>
          <a:bodyPr>
            <a:spAutoFit/>
          </a:bodyPr>
          <a:lstStyle/>
          <a:p>
            <a:r>
              <a:rPr lang="en-US" altLang="zh-CN" dirty="0" err="1">
                <a:ea typeface="楷体" panose="02010609060101010101" pitchFamily="49" charset="-122"/>
                <a:cs typeface="Times New Roman" panose="02020603050405020304" pitchFamily="18" charset="0"/>
              </a:rPr>
              <a:t>Form1</a:t>
            </a: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button1_Click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string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mystr</a:t>
            </a:r>
            <a:r>
              <a:rPr lang="en-US" altLang="zh-CN" sz="2000" dirty="0" smtClean="0">
                <a:solidFill>
                  <a:schemeClr val="hlink"/>
                </a:solidFill>
                <a:ea typeface="楷体" panose="02010609060101010101" pitchFamily="49" charset="-122"/>
                <a:cs typeface="Times New Roman" panose="02020603050405020304" pitchFamily="18" charset="0"/>
              </a:rPr>
              <a:t>=@"Provider=</a:t>
            </a:r>
            <a:r>
              <a:rPr lang="en-US" altLang="zh-CN" sz="2000" dirty="0" err="1" smtClean="0">
                <a:solidFill>
                  <a:schemeClr val="hlink"/>
                </a:solidFill>
                <a:ea typeface="楷体" panose="02010609060101010101" pitchFamily="49" charset="-122"/>
                <a:cs typeface="Times New Roman" panose="02020603050405020304" pitchFamily="18" charset="0"/>
              </a:rPr>
              <a:t>Microsoft.ACE.OLEDB.12.0;Data</a:t>
            </a:r>
            <a:r>
              <a:rPr lang="en-US" altLang="zh-CN" sz="2000" dirty="0" smtClean="0">
                <a:solidFill>
                  <a:schemeClr val="hlink"/>
                </a:solidFill>
                <a:ea typeface="楷体" panose="02010609060101010101" pitchFamily="49" charset="-122"/>
                <a:cs typeface="Times New Roman" panose="02020603050405020304" pitchFamily="18" charset="0"/>
              </a:rPr>
              <a:t> Source=</a:t>
            </a:r>
            <a:r>
              <a:rPr lang="en-US" altLang="zh-CN" sz="2000" dirty="0" err="1" smtClean="0">
                <a:solidFill>
                  <a:schemeClr val="hlink"/>
                </a:solidFill>
                <a:ea typeface="楷体" panose="02010609060101010101" pitchFamily="49" charset="-122"/>
                <a:cs typeface="Times New Roman" panose="02020603050405020304" pitchFamily="18" charset="0"/>
              </a:rPr>
              <a:t>D:\C#</a:t>
            </a:r>
            <a:r>
              <a:rPr lang="zh-CN" altLang="en-US" sz="2000" dirty="0" smtClean="0">
                <a:solidFill>
                  <a:schemeClr val="hlink"/>
                </a:solidFill>
                <a:ea typeface="楷体" panose="02010609060101010101" pitchFamily="49" charset="-122"/>
                <a:cs typeface="Times New Roman" panose="02020603050405020304" pitchFamily="18" charset="0"/>
              </a:rPr>
              <a:t>程序</a:t>
            </a:r>
            <a:r>
              <a:rPr lang="en-US" altLang="zh-CN" sz="2000" dirty="0" smtClean="0">
                <a:solidFill>
                  <a:schemeClr val="hlink"/>
                </a:solidFill>
                <a:ea typeface="楷体" panose="02010609060101010101" pitchFamily="49" charset="-122"/>
                <a:cs typeface="Times New Roman" panose="02020603050405020304" pitchFamily="18" charset="0"/>
              </a:rPr>
              <a:t>\</a:t>
            </a:r>
            <a:r>
              <a:rPr lang="en-US" altLang="zh-CN" sz="2000" dirty="0" err="1" smtClean="0">
                <a:solidFill>
                  <a:schemeClr val="hlink"/>
                </a:solidFill>
                <a:ea typeface="楷体" panose="02010609060101010101" pitchFamily="49" charset="-122"/>
                <a:cs typeface="Times New Roman" panose="02020603050405020304" pitchFamily="18" charset="0"/>
              </a:rPr>
              <a:t>ch15</a:t>
            </a:r>
            <a:r>
              <a:rPr lang="en-US" altLang="zh-CN" sz="2000" dirty="0" smtClean="0">
                <a:solidFill>
                  <a:schemeClr val="hlink"/>
                </a:solidFill>
                <a:ea typeface="楷体" panose="02010609060101010101" pitchFamily="49" charset="-122"/>
                <a:cs typeface="Times New Roman" panose="02020603050405020304" pitchFamily="18" charset="0"/>
              </a:rPr>
              <a:t>\</a:t>
            </a:r>
            <a:r>
              <a:rPr lang="en-US" altLang="zh-CN" sz="2000" dirty="0" err="1" smtClean="0">
                <a:solidFill>
                  <a:schemeClr val="hlink"/>
                </a:solidFill>
                <a:ea typeface="楷体" panose="02010609060101010101" pitchFamily="49" charset="-122"/>
                <a:cs typeface="Times New Roman" panose="02020603050405020304" pitchFamily="18" charset="0"/>
              </a:rPr>
              <a:t>school.accdb</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myconn.ConnectionString</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if (</a:t>
            </a:r>
            <a:r>
              <a:rPr lang="en-US" altLang="zh-CN" sz="2000" dirty="0" err="1">
                <a:solidFill>
                  <a:schemeClr val="hlink"/>
                </a:solidFill>
                <a:ea typeface="楷体" panose="02010609060101010101" pitchFamily="49" charset="-122"/>
                <a:cs typeface="Times New Roman" panose="02020603050405020304" pitchFamily="18" charset="0"/>
              </a:rPr>
              <a:t>myconn.State</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ConnectionState.Open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label1.Text</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成功连接到</a:t>
            </a:r>
            <a:r>
              <a:rPr lang="en-US" altLang="zh-CN" sz="2000" dirty="0">
                <a:solidFill>
                  <a:schemeClr val="hlink"/>
                </a:solidFill>
                <a:ea typeface="楷体" panose="02010609060101010101" pitchFamily="49" charset="-122"/>
                <a:cs typeface="Times New Roman" panose="02020603050405020304" pitchFamily="18" charset="0"/>
              </a:rPr>
              <a:t>Access</a:t>
            </a:r>
            <a:r>
              <a:rPr lang="zh-CN" altLang="en-US" sz="2000" dirty="0">
                <a:solidFill>
                  <a:schemeClr val="hlink"/>
                </a:solidFill>
                <a:ea typeface="楷体" panose="02010609060101010101" pitchFamily="49" charset="-122"/>
                <a:cs typeface="Times New Roman" panose="02020603050405020304" pitchFamily="18" charset="0"/>
              </a:rPr>
              <a:t>数据库</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else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label1.Text</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不能连接到</a:t>
            </a:r>
            <a:r>
              <a:rPr lang="en-US" altLang="zh-CN" sz="2000" dirty="0">
                <a:solidFill>
                  <a:schemeClr val="hlink"/>
                </a:solidFill>
                <a:ea typeface="楷体" panose="02010609060101010101" pitchFamily="49" charset="-122"/>
                <a:cs typeface="Times New Roman" panose="02020603050405020304" pitchFamily="18" charset="0"/>
              </a:rPr>
              <a:t>Access</a:t>
            </a:r>
            <a:r>
              <a:rPr lang="zh-CN" altLang="en-US" sz="2000" dirty="0">
                <a:solidFill>
                  <a:schemeClr val="hlink"/>
                </a:solidFill>
                <a:ea typeface="楷体" panose="02010609060101010101" pitchFamily="49" charset="-122"/>
                <a:cs typeface="Times New Roman" panose="02020603050405020304" pitchFamily="18" charset="0"/>
              </a:rPr>
              <a:t>数据库</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6286512" y="3571876"/>
            <a:ext cx="2500330" cy="17145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50825" y="476250"/>
            <a:ext cx="8281988" cy="2723823"/>
          </a:xfrm>
          <a:prstGeom prst="rect">
            <a:avLst/>
          </a:prstGeom>
          <a:noFill/>
          <a:ln w="9525">
            <a:noFill/>
            <a:miter lim="800000"/>
          </a:ln>
          <a:effectLst/>
        </p:spPr>
        <p:txBody>
          <a:bodyPr>
            <a:spAutoFit/>
          </a:bodyPr>
          <a:lstStyle/>
          <a:p>
            <a:pPr>
              <a:lnSpc>
                <a:spcPct val="1500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）通过属性窗口建立连接字符串</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① </a:t>
            </a:r>
            <a:r>
              <a:rPr lang="zh-CN" altLang="en-US" sz="2200" dirty="0" smtClean="0">
                <a:ea typeface="楷体" panose="02010609060101010101" pitchFamily="49" charset="-122"/>
                <a:cs typeface="Times New Roman" panose="02020603050405020304" pitchFamily="18" charset="0"/>
              </a:rPr>
              <a:t>先</a:t>
            </a:r>
            <a:r>
              <a:rPr lang="zh-CN" altLang="en-US" sz="2200" dirty="0">
                <a:ea typeface="楷体" panose="02010609060101010101" pitchFamily="49" charset="-122"/>
                <a:cs typeface="Times New Roman" panose="02020603050405020304" pitchFamily="18" charset="0"/>
              </a:rPr>
              <a:t>要在窗体上放置一个</a:t>
            </a:r>
            <a:r>
              <a:rPr lang="en-US" altLang="zh-CN" sz="2200" dirty="0" err="1">
                <a:ea typeface="楷体" panose="02010609060101010101" pitchFamily="49" charset="-122"/>
                <a:cs typeface="Times New Roman" panose="02020603050405020304" pitchFamily="18" charset="0"/>
              </a:rPr>
              <a:t>OleDbConnection</a:t>
            </a:r>
            <a:r>
              <a:rPr lang="zh-CN" altLang="en-US" sz="2200" dirty="0">
                <a:ea typeface="楷体" panose="02010609060101010101" pitchFamily="49" charset="-122"/>
                <a:cs typeface="Times New Roman" panose="02020603050405020304" pitchFamily="18" charset="0"/>
              </a:rPr>
              <a:t>控件</a:t>
            </a:r>
            <a:r>
              <a:rPr lang="zh-CN" altLang="en-US"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nSpc>
                <a:spcPct val="150000"/>
              </a:lnSpc>
            </a:pPr>
            <a:r>
              <a:rPr lang="en-US" altLang="zh-CN" sz="2200" dirty="0" smtClean="0">
                <a:ea typeface="楷体" panose="02010609060101010101" pitchFamily="49" charset="-122"/>
                <a:cs typeface="Times New Roman" panose="02020603050405020304" pitchFamily="18" charset="0"/>
              </a:rPr>
              <a:t>      ② </a:t>
            </a:r>
            <a:r>
              <a:rPr lang="zh-CN" altLang="en-US" sz="2200" dirty="0" smtClean="0">
                <a:ea typeface="楷体" panose="02010609060101010101" pitchFamily="49" charset="-122"/>
                <a:cs typeface="Times New Roman" panose="02020603050405020304" pitchFamily="18" charset="0"/>
              </a:rPr>
              <a:t>在“属性”窗口中单击</a:t>
            </a:r>
            <a:r>
              <a:rPr lang="en-US" altLang="zh-CN" sz="2200" dirty="0" err="1" smtClean="0">
                <a:ea typeface="楷体" panose="02010609060101010101" pitchFamily="49" charset="-122"/>
                <a:cs typeface="Times New Roman" panose="02020603050405020304" pitchFamily="18" charset="0"/>
              </a:rPr>
              <a:t>OleDbConnection</a:t>
            </a:r>
            <a:r>
              <a:rPr lang="zh-CN" altLang="en-US" sz="2200" dirty="0" smtClean="0">
                <a:ea typeface="楷体" panose="02010609060101010101" pitchFamily="49" charset="-122"/>
                <a:cs typeface="Times New Roman" panose="02020603050405020304" pitchFamily="18" charset="0"/>
              </a:rPr>
              <a:t>控件的</a:t>
            </a:r>
            <a:r>
              <a:rPr lang="en-US" altLang="zh-CN" sz="2200" dirty="0" err="1" smtClean="0">
                <a:ea typeface="楷体" panose="02010609060101010101" pitchFamily="49" charset="-122"/>
                <a:cs typeface="Times New Roman" panose="02020603050405020304" pitchFamily="18" charset="0"/>
              </a:rPr>
              <a:t>ConnectionString</a:t>
            </a:r>
            <a:r>
              <a:rPr lang="zh-CN" altLang="en-US" sz="2200" dirty="0" smtClean="0">
                <a:ea typeface="楷体" panose="02010609060101010101" pitchFamily="49" charset="-122"/>
                <a:cs typeface="Times New Roman" panose="02020603050405020304" pitchFamily="18" charset="0"/>
              </a:rPr>
              <a:t>属性右侧的　按钮，从弹出的下拉列表中选择“新建连接”选项，打开 “添加连接”对话框，操作如下。</a:t>
            </a:r>
            <a:endParaRPr lang="zh-CN" altLang="en-US" sz="2200" dirty="0">
              <a:ea typeface="楷体" panose="02010609060101010101" pitchFamily="49" charset="-122"/>
              <a:cs typeface="Times New Roman" panose="02020603050405020304" pitchFamily="18" charset="0"/>
            </a:endParaRPr>
          </a:p>
        </p:txBody>
      </p:sp>
      <p:pic>
        <p:nvPicPr>
          <p:cNvPr id="187395" name="Picture 3"/>
          <p:cNvPicPr>
            <a:picLocks noChangeAspect="1" noChangeArrowheads="1"/>
          </p:cNvPicPr>
          <p:nvPr/>
        </p:nvPicPr>
        <p:blipFill>
          <a:blip r:embed="rId1"/>
          <a:srcRect/>
          <a:stretch>
            <a:fillRect/>
          </a:stretch>
        </p:blipFill>
        <p:spPr bwMode="auto">
          <a:xfrm>
            <a:off x="3929058" y="2285992"/>
            <a:ext cx="201612" cy="201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500034" y="1142984"/>
            <a:ext cx="3000396" cy="3929090"/>
          </a:xfrm>
          <a:prstGeom prst="rect">
            <a:avLst/>
          </a:prstGeom>
          <a:noFill/>
          <a:ln w="9525">
            <a:noFill/>
            <a:miter lim="800000"/>
            <a:headEnd/>
            <a:tailEnd/>
          </a:ln>
        </p:spPr>
      </p:pic>
      <p:pic>
        <p:nvPicPr>
          <p:cNvPr id="5" name="图片 4"/>
          <p:cNvPicPr/>
          <p:nvPr/>
        </p:nvPicPr>
        <p:blipFill>
          <a:blip r:embed="rId2"/>
          <a:srcRect/>
          <a:stretch>
            <a:fillRect/>
          </a:stretch>
        </p:blipFill>
        <p:spPr bwMode="auto">
          <a:xfrm>
            <a:off x="4786314" y="1714488"/>
            <a:ext cx="3571900" cy="257176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827088" y="404813"/>
            <a:ext cx="7200900"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15.1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数据库概述</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17421" name="Text Box 13"/>
          <p:cNvSpPr txBox="1">
            <a:spLocks noChangeArrowheads="1"/>
          </p:cNvSpPr>
          <p:nvPr/>
        </p:nvSpPr>
        <p:spPr bwMode="auto">
          <a:xfrm>
            <a:off x="1214414" y="1857364"/>
            <a:ext cx="4824413" cy="3785652"/>
          </a:xfrm>
          <a:prstGeom prst="rect">
            <a:avLst/>
          </a:prstGeom>
          <a:noFill/>
          <a:ln w="9525">
            <a:noFill/>
            <a:miter lim="800000"/>
          </a:ln>
          <a:effectLst/>
        </p:spPr>
        <p:txBody>
          <a:bodyPr>
            <a:spAutoFit/>
          </a:bodyPr>
          <a:lstStyle/>
          <a:p>
            <a:pPr algn="just">
              <a:spcBef>
                <a:spcPct val="50000"/>
              </a:spcBef>
            </a:pPr>
            <a:r>
              <a:rPr lang="en-US" altLang="zh-CN" dirty="0" smtClean="0">
                <a:ea typeface="楷体" panose="02010609060101010101" pitchFamily="49" charset="-122"/>
                <a:cs typeface="Times New Roman" panose="02020603050405020304" pitchFamily="18" charset="0"/>
              </a:rPr>
              <a:t>1</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表</a:t>
            </a:r>
            <a:endParaRPr lang="zh-CN" altLang="en-US" dirty="0">
              <a:ea typeface="楷体" panose="02010609060101010101" pitchFamily="49" charset="-122"/>
              <a:cs typeface="Times New Roman" panose="02020603050405020304" pitchFamily="18" charset="0"/>
            </a:endParaRPr>
          </a:p>
          <a:p>
            <a:pPr algn="just">
              <a:spcBef>
                <a:spcPct val="50000"/>
              </a:spcBef>
            </a:pPr>
            <a:r>
              <a:rPr lang="en-US" altLang="zh-CN" dirty="0">
                <a:ea typeface="楷体" panose="02010609060101010101" pitchFamily="49" charset="-122"/>
                <a:cs typeface="Times New Roman" panose="02020603050405020304" pitchFamily="18" charset="0"/>
              </a:rPr>
              <a:t>2. </a:t>
            </a:r>
            <a:r>
              <a:rPr lang="zh-CN" altLang="en-US" dirty="0">
                <a:ea typeface="楷体" panose="02010609060101010101" pitchFamily="49" charset="-122"/>
                <a:cs typeface="Times New Roman" panose="02020603050405020304" pitchFamily="18" charset="0"/>
              </a:rPr>
              <a:t>记录</a:t>
            </a:r>
            <a:endParaRPr lang="zh-CN" altLang="en-US" dirty="0">
              <a:ea typeface="楷体" panose="02010609060101010101" pitchFamily="49" charset="-122"/>
              <a:cs typeface="Times New Roman" panose="02020603050405020304" pitchFamily="18" charset="0"/>
            </a:endParaRPr>
          </a:p>
          <a:p>
            <a:pPr algn="just">
              <a:spcBef>
                <a:spcPct val="50000"/>
              </a:spcBef>
            </a:pPr>
            <a:r>
              <a:rPr lang="en-US" altLang="zh-CN" dirty="0">
                <a:ea typeface="楷体" panose="02010609060101010101" pitchFamily="49" charset="-122"/>
                <a:cs typeface="Times New Roman" panose="02020603050405020304" pitchFamily="18" charset="0"/>
              </a:rPr>
              <a:t>3. </a:t>
            </a:r>
            <a:r>
              <a:rPr lang="zh-CN" altLang="en-US" dirty="0">
                <a:ea typeface="楷体" panose="02010609060101010101" pitchFamily="49" charset="-122"/>
                <a:cs typeface="Times New Roman" panose="02020603050405020304" pitchFamily="18" charset="0"/>
              </a:rPr>
              <a:t>字段</a:t>
            </a:r>
            <a:endParaRPr lang="zh-CN" altLang="en-US" dirty="0">
              <a:ea typeface="楷体" panose="02010609060101010101" pitchFamily="49" charset="-122"/>
              <a:cs typeface="Times New Roman" panose="02020603050405020304" pitchFamily="18" charset="0"/>
            </a:endParaRPr>
          </a:p>
          <a:p>
            <a:pPr algn="just">
              <a:spcBef>
                <a:spcPct val="50000"/>
              </a:spcBef>
            </a:pPr>
            <a:r>
              <a:rPr lang="en-US" altLang="zh-CN" dirty="0">
                <a:ea typeface="楷体" panose="02010609060101010101" pitchFamily="49" charset="-122"/>
                <a:cs typeface="Times New Roman" panose="02020603050405020304" pitchFamily="18" charset="0"/>
              </a:rPr>
              <a:t>4. </a:t>
            </a:r>
            <a:r>
              <a:rPr lang="zh-CN" altLang="en-US" dirty="0">
                <a:ea typeface="楷体" panose="02010609060101010101" pitchFamily="49" charset="-122"/>
                <a:cs typeface="Times New Roman" panose="02020603050405020304" pitchFamily="18" charset="0"/>
              </a:rPr>
              <a:t>关系</a:t>
            </a:r>
            <a:endParaRPr lang="zh-CN" altLang="en-US" dirty="0">
              <a:ea typeface="楷体" panose="02010609060101010101" pitchFamily="49" charset="-122"/>
              <a:cs typeface="Times New Roman" panose="02020603050405020304" pitchFamily="18" charset="0"/>
            </a:endParaRPr>
          </a:p>
          <a:p>
            <a:pPr algn="just">
              <a:spcBef>
                <a:spcPct val="50000"/>
              </a:spcBef>
            </a:pPr>
            <a:r>
              <a:rPr lang="en-US" altLang="zh-CN" dirty="0">
                <a:ea typeface="楷体" panose="02010609060101010101" pitchFamily="49" charset="-122"/>
                <a:cs typeface="Times New Roman" panose="02020603050405020304" pitchFamily="18" charset="0"/>
              </a:rPr>
              <a:t>5. </a:t>
            </a:r>
            <a:r>
              <a:rPr lang="zh-CN" altLang="en-US" dirty="0">
                <a:ea typeface="楷体" panose="02010609060101010101" pitchFamily="49" charset="-122"/>
                <a:cs typeface="Times New Roman" panose="02020603050405020304" pitchFamily="18" charset="0"/>
              </a:rPr>
              <a:t>索引</a:t>
            </a:r>
            <a:endParaRPr lang="zh-CN" altLang="en-US" dirty="0">
              <a:ea typeface="楷体" panose="02010609060101010101" pitchFamily="49" charset="-122"/>
              <a:cs typeface="Times New Roman" panose="02020603050405020304" pitchFamily="18" charset="0"/>
            </a:endParaRPr>
          </a:p>
          <a:p>
            <a:pPr algn="just">
              <a:spcBef>
                <a:spcPct val="50000"/>
              </a:spcBef>
            </a:pPr>
            <a:r>
              <a:rPr lang="en-US" altLang="zh-CN" dirty="0">
                <a:ea typeface="楷体" panose="02010609060101010101" pitchFamily="49" charset="-122"/>
                <a:cs typeface="Times New Roman" panose="02020603050405020304" pitchFamily="18" charset="0"/>
              </a:rPr>
              <a:t>6. </a:t>
            </a:r>
            <a:r>
              <a:rPr lang="zh-CN" altLang="en-US" dirty="0">
                <a:ea typeface="楷体" panose="02010609060101010101" pitchFamily="49" charset="-122"/>
                <a:cs typeface="Times New Roman" panose="02020603050405020304" pitchFamily="18" charset="0"/>
              </a:rPr>
              <a:t>视图</a:t>
            </a:r>
            <a:endParaRPr lang="zh-CN" altLang="en-US" dirty="0">
              <a:ea typeface="楷体" panose="02010609060101010101" pitchFamily="49" charset="-122"/>
              <a:cs typeface="Times New Roman" panose="02020603050405020304" pitchFamily="18" charset="0"/>
            </a:endParaRPr>
          </a:p>
          <a:p>
            <a:pPr algn="just">
              <a:spcBef>
                <a:spcPct val="50000"/>
              </a:spcBef>
            </a:pPr>
            <a:r>
              <a:rPr lang="en-US" altLang="zh-CN" dirty="0">
                <a:ea typeface="楷体" panose="02010609060101010101" pitchFamily="49" charset="-122"/>
                <a:cs typeface="Times New Roman" panose="02020603050405020304" pitchFamily="18" charset="0"/>
              </a:rPr>
              <a:t>7. </a:t>
            </a:r>
            <a:r>
              <a:rPr lang="zh-CN" altLang="en-US" dirty="0">
                <a:ea typeface="楷体" panose="02010609060101010101" pitchFamily="49" charset="-122"/>
                <a:cs typeface="Times New Roman" panose="02020603050405020304" pitchFamily="18" charset="0"/>
              </a:rPr>
              <a:t>存储过程</a:t>
            </a:r>
            <a:endParaRPr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571472" y="1142984"/>
            <a:ext cx="535785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15.1.1  </a:t>
            </a:r>
            <a:r>
              <a:rPr lang="zh-CN" altLang="en-US" sz="2800" dirty="0" smtClean="0">
                <a:solidFill>
                  <a:srgbClr val="FF3300"/>
                </a:solidFill>
                <a:latin typeface="黑体" panose="02010609060101010101" pitchFamily="49" charset="-122"/>
                <a:ea typeface="黑体" panose="02010609060101010101" pitchFamily="49" charset="-122"/>
              </a:rPr>
              <a:t>关系数据库的基本结构</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2714612" y="785794"/>
            <a:ext cx="3571900" cy="37147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Text Box 3"/>
          <p:cNvSpPr txBox="1">
            <a:spLocks noChangeArrowheads="1"/>
          </p:cNvSpPr>
          <p:nvPr/>
        </p:nvSpPr>
        <p:spPr bwMode="auto">
          <a:xfrm>
            <a:off x="574675" y="785794"/>
            <a:ext cx="8569325" cy="2677656"/>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③ 单击</a:t>
            </a:r>
            <a:r>
              <a:rPr lang="zh-CN" altLang="en-US" dirty="0">
                <a:ea typeface="楷体" panose="02010609060101010101" pitchFamily="49" charset="-122"/>
                <a:cs typeface="Times New Roman" panose="02020603050405020304" pitchFamily="18" charset="0"/>
              </a:rPr>
              <a:t>“测试连接”按钮确定连接是否成功。在测试成功后单击“确定”按钮返回。此时，</a:t>
            </a:r>
            <a:r>
              <a:rPr lang="en-US" altLang="zh-CN" dirty="0" err="1">
                <a:ea typeface="楷体" panose="02010609060101010101" pitchFamily="49" charset="-122"/>
                <a:cs typeface="Times New Roman" panose="02020603050405020304" pitchFamily="18" charset="0"/>
              </a:rPr>
              <a:t>ConnectionString</a:t>
            </a:r>
            <a:r>
              <a:rPr lang="zh-CN" altLang="en-US" dirty="0">
                <a:ea typeface="楷体" panose="02010609060101010101" pitchFamily="49" charset="-122"/>
                <a:cs typeface="Times New Roman" panose="02020603050405020304" pitchFamily="18" charset="0"/>
              </a:rPr>
              <a:t>属性值改为：</a:t>
            </a:r>
            <a:endParaRPr lang="zh-CN" altLang="en-US" dirty="0">
              <a:ea typeface="楷体" panose="02010609060101010101" pitchFamily="49" charset="-122"/>
              <a:cs typeface="Times New Roman" panose="02020603050405020304" pitchFamily="18" charset="0"/>
            </a:endParaRPr>
          </a:p>
          <a:p>
            <a:pPr>
              <a:lnSpc>
                <a:spcPct val="150000"/>
              </a:lnSpc>
            </a:pPr>
            <a:r>
              <a:rPr lang="en-US" sz="2000" dirty="0" smtClean="0">
                <a:ea typeface="楷体" panose="02010609060101010101" pitchFamily="49" charset="-122"/>
                <a:cs typeface="Times New Roman" panose="02020603050405020304" pitchFamily="18" charset="0"/>
              </a:rPr>
              <a:t>       </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endParaRPr lang="zh-CN" altLang="en-US" sz="2000" dirty="0" smtClean="0">
              <a:solidFill>
                <a:srgbClr val="006600"/>
              </a:solidFill>
              <a:ea typeface="楷体" panose="02010609060101010101" pitchFamily="49" charset="-122"/>
              <a:cs typeface="Times New Roman" panose="02020603050405020304" pitchFamily="18" charset="0"/>
            </a:endParaRPr>
          </a:p>
        </p:txBody>
      </p:sp>
      <p:sp>
        <p:nvSpPr>
          <p:cNvPr id="185349" name="Text Box 5"/>
          <p:cNvSpPr txBox="1">
            <a:spLocks noChangeArrowheads="1"/>
          </p:cNvSpPr>
          <p:nvPr/>
        </p:nvSpPr>
        <p:spPr bwMode="auto">
          <a:xfrm>
            <a:off x="1357290" y="3714752"/>
            <a:ext cx="5400675" cy="457200"/>
          </a:xfrm>
          <a:prstGeom prst="rect">
            <a:avLst/>
          </a:prstGeom>
          <a:noFill/>
          <a:ln w="9525">
            <a:noFill/>
            <a:miter lim="800000"/>
          </a:ln>
          <a:effectLst/>
        </p:spPr>
        <p:txBody>
          <a:bodyPr>
            <a:spAutoFit/>
          </a:bodyPr>
          <a:lstStyle/>
          <a:p>
            <a:pPr>
              <a:spcBef>
                <a:spcPct val="50000"/>
              </a:spcBef>
            </a:pPr>
            <a:r>
              <a:rPr lang="zh-CN" altLang="en-US" dirty="0">
                <a:solidFill>
                  <a:srgbClr val="FF3300"/>
                </a:solidFill>
                <a:latin typeface="楷体" panose="02010609060101010101" pitchFamily="49" charset="-122"/>
                <a:ea typeface="楷体" panose="02010609060101010101" pitchFamily="49" charset="-122"/>
              </a:rPr>
              <a:t>两种方法建立的连接字符串是相同的。</a:t>
            </a:r>
            <a:endParaRPr lang="zh-CN" altLang="en-US" dirty="0">
              <a:solidFill>
                <a:srgbClr val="FF3300"/>
              </a:solidFill>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68313" y="333375"/>
            <a:ext cx="8207375"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15.11</a:t>
            </a:r>
            <a:r>
              <a:rPr lang="en-US" altLang="zh-CN" dirty="0">
                <a:solidFill>
                  <a:srgbClr val="FF3300"/>
                </a:solidFill>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设计一个窗体，说明通过属性窗口建立连接字符串的连接过程。 </a:t>
            </a:r>
            <a:endParaRPr lang="zh-CN" altLang="en-US" dirty="0">
              <a:ea typeface="楷体" panose="02010609060101010101" pitchFamily="49" charset="-122"/>
              <a:cs typeface="Times New Roman" panose="02020603050405020304" pitchFamily="18" charset="0"/>
            </a:endParaRPr>
          </a:p>
        </p:txBody>
      </p:sp>
      <p:sp>
        <p:nvSpPr>
          <p:cNvPr id="184323" name="Text Box 3"/>
          <p:cNvSpPr txBox="1">
            <a:spLocks noChangeArrowheads="1"/>
          </p:cNvSpPr>
          <p:nvPr/>
        </p:nvSpPr>
        <p:spPr bwMode="auto">
          <a:xfrm>
            <a:off x="684213" y="1268413"/>
            <a:ext cx="7920037" cy="3847207"/>
          </a:xfrm>
          <a:prstGeom prst="rect">
            <a:avLst/>
          </a:prstGeom>
          <a:noFill/>
          <a:ln w="9525">
            <a:noFill/>
            <a:miter lim="800000"/>
          </a:ln>
          <a:effectLst/>
        </p:spPr>
        <p:txBody>
          <a:bodyPr>
            <a:spAutoFit/>
          </a:bodyPr>
          <a:lstStyle/>
          <a:p>
            <a:pPr>
              <a:spcBef>
                <a:spcPct val="50000"/>
              </a:spcBef>
            </a:pPr>
            <a:r>
              <a:rPr lang="en-US" altLang="zh-CN">
                <a:ea typeface="楷体" panose="02010609060101010101" pitchFamily="49" charset="-122"/>
                <a:cs typeface="Times New Roman" panose="02020603050405020304" pitchFamily="18" charset="0"/>
              </a:rPr>
              <a:t>Form2</a:t>
            </a:r>
            <a:r>
              <a:rPr lang="zh-CN" altLang="en-US">
                <a:ea typeface="楷体" panose="02010609060101010101" pitchFamily="49" charset="-122"/>
                <a:cs typeface="Times New Roman" panose="02020603050405020304" pitchFamily="18" charset="0"/>
              </a:rPr>
              <a:t>：有一个命令按钮</a:t>
            </a:r>
            <a:r>
              <a:rPr lang="en-US" altLang="zh-CN">
                <a:ea typeface="楷体" panose="02010609060101010101" pitchFamily="49" charset="-122"/>
                <a:cs typeface="Times New Roman" panose="02020603050405020304" pitchFamily="18" charset="0"/>
              </a:rPr>
              <a:t>button1</a:t>
            </a:r>
            <a:r>
              <a:rPr lang="zh-CN" altLang="en-US">
                <a:ea typeface="楷体" panose="02010609060101010101" pitchFamily="49" charset="-122"/>
                <a:cs typeface="Times New Roman" panose="02020603050405020304" pitchFamily="18" charset="0"/>
              </a:rPr>
              <a:t>、一个标签</a:t>
            </a:r>
            <a:r>
              <a:rPr lang="en-US" altLang="zh-CN">
                <a:ea typeface="楷体" panose="02010609060101010101" pitchFamily="49" charset="-122"/>
                <a:cs typeface="Times New Roman" panose="02020603050405020304" pitchFamily="18" charset="0"/>
              </a:rPr>
              <a:t>label1</a:t>
            </a:r>
            <a:r>
              <a:rPr lang="zh-CN" altLang="en-US">
                <a:ea typeface="楷体" panose="02010609060101010101" pitchFamily="49" charset="-122"/>
                <a:cs typeface="Times New Roman" panose="02020603050405020304" pitchFamily="18" charset="0"/>
              </a:rPr>
              <a:t>和一个</a:t>
            </a:r>
            <a:r>
              <a:rPr lang="en-US" altLang="zh-CN">
                <a:ea typeface="楷体" panose="02010609060101010101" pitchFamily="49" charset="-122"/>
                <a:cs typeface="Times New Roman" panose="02020603050405020304" pitchFamily="18" charset="0"/>
              </a:rPr>
              <a:t>OleDbConnection</a:t>
            </a:r>
            <a:r>
              <a:rPr lang="zh-CN" altLang="en-US">
                <a:ea typeface="楷体" panose="02010609060101010101" pitchFamily="49" charset="-122"/>
                <a:cs typeface="Times New Roman" panose="02020603050405020304" pitchFamily="18" charset="0"/>
              </a:rPr>
              <a:t>控件</a:t>
            </a:r>
            <a:r>
              <a:rPr lang="en-US" altLang="zh-CN">
                <a:ea typeface="楷体" panose="02010609060101010101" pitchFamily="49" charset="-122"/>
                <a:cs typeface="Times New Roman" panose="02020603050405020304" pitchFamily="18" charset="0"/>
              </a:rPr>
              <a:t>oleDbConnection1</a:t>
            </a:r>
            <a:r>
              <a:rPr lang="zh-CN" altLang="en-US">
                <a:ea typeface="楷体" panose="02010609060101010101" pitchFamily="49" charset="-122"/>
                <a:cs typeface="Times New Roman" panose="02020603050405020304" pitchFamily="18" charset="0"/>
              </a:rPr>
              <a:t>（已建连接）。</a:t>
            </a:r>
            <a:endParaRPr lang="zh-CN" altLang="en-US">
              <a:ea typeface="楷体" panose="02010609060101010101" pitchFamily="49" charset="-122"/>
              <a:cs typeface="Times New Roman" panose="02020603050405020304" pitchFamily="18" charset="0"/>
            </a:endParaRPr>
          </a:p>
          <a:p>
            <a:pPr>
              <a:spcBef>
                <a:spcPct val="50000"/>
              </a:spcBef>
            </a:pPr>
            <a:r>
              <a:rPr lang="zh-CN" altLang="en-US">
                <a:ea typeface="楷体" panose="02010609060101010101" pitchFamily="49" charset="-122"/>
                <a:cs typeface="Times New Roman" panose="02020603050405020304" pitchFamily="18" charset="0"/>
              </a:rPr>
              <a:t>事件过程：</a:t>
            </a:r>
            <a:endParaRPr lang="zh-CN" altLang="en-US">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private void button1_Click(object sender, EventArgs e)</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    oleDbConnection1.Open();</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      if (oleDbConnection1.State == ConnectionState.Open)</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          label1.Text = "</a:t>
            </a:r>
            <a:r>
              <a:rPr lang="zh-CN" altLang="en-US" sz="2000">
                <a:solidFill>
                  <a:schemeClr val="hlink"/>
                </a:solidFill>
                <a:ea typeface="楷体" panose="02010609060101010101" pitchFamily="49" charset="-122"/>
                <a:cs typeface="Times New Roman" panose="02020603050405020304" pitchFamily="18" charset="0"/>
              </a:rPr>
              <a:t>成功连接到</a:t>
            </a:r>
            <a:r>
              <a:rPr lang="en-US" altLang="zh-CN" sz="2000">
                <a:solidFill>
                  <a:schemeClr val="hlink"/>
                </a:solidFill>
                <a:ea typeface="楷体" panose="02010609060101010101" pitchFamily="49" charset="-122"/>
                <a:cs typeface="Times New Roman" panose="02020603050405020304" pitchFamily="18" charset="0"/>
              </a:rPr>
              <a:t>Access</a:t>
            </a:r>
            <a:r>
              <a:rPr lang="zh-CN" altLang="en-US" sz="2000">
                <a:solidFill>
                  <a:schemeClr val="hlink"/>
                </a:solidFill>
                <a:ea typeface="楷体" panose="02010609060101010101" pitchFamily="49" charset="-122"/>
                <a:cs typeface="Times New Roman" panose="02020603050405020304" pitchFamily="18" charset="0"/>
              </a:rPr>
              <a:t>数据库</a:t>
            </a:r>
            <a:r>
              <a:rPr lang="en-US" altLang="zh-CN" sz="2000">
                <a:solidFill>
                  <a:schemeClr val="hlink"/>
                </a:solidFill>
                <a:ea typeface="楷体" panose="02010609060101010101" pitchFamily="49" charset="-122"/>
                <a:cs typeface="Times New Roman" panose="02020603050405020304" pitchFamily="18" charset="0"/>
              </a:rPr>
              <a:t>";</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      else</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          label1.Text = "</a:t>
            </a:r>
            <a:r>
              <a:rPr lang="zh-CN" altLang="en-US" sz="2000">
                <a:solidFill>
                  <a:schemeClr val="hlink"/>
                </a:solidFill>
                <a:ea typeface="楷体" panose="02010609060101010101" pitchFamily="49" charset="-122"/>
                <a:cs typeface="Times New Roman" panose="02020603050405020304" pitchFamily="18" charset="0"/>
              </a:rPr>
              <a:t>不能连接到</a:t>
            </a:r>
            <a:r>
              <a:rPr lang="en-US" altLang="zh-CN" sz="2000">
                <a:solidFill>
                  <a:schemeClr val="hlink"/>
                </a:solidFill>
                <a:ea typeface="楷体" panose="02010609060101010101" pitchFamily="49" charset="-122"/>
                <a:cs typeface="Times New Roman" panose="02020603050405020304" pitchFamily="18" charset="0"/>
              </a:rPr>
              <a:t>Access</a:t>
            </a:r>
            <a:r>
              <a:rPr lang="zh-CN" altLang="en-US" sz="2000">
                <a:solidFill>
                  <a:schemeClr val="hlink"/>
                </a:solidFill>
                <a:ea typeface="楷体" panose="02010609060101010101" pitchFamily="49" charset="-122"/>
                <a:cs typeface="Times New Roman" panose="02020603050405020304" pitchFamily="18" charset="0"/>
              </a:rPr>
              <a:t>数据库</a:t>
            </a:r>
            <a:r>
              <a:rPr lang="en-US" altLang="zh-CN" sz="2000">
                <a:solidFill>
                  <a:schemeClr val="hlink"/>
                </a:solidFill>
                <a:ea typeface="楷体" panose="02010609060101010101" pitchFamily="49" charset="-122"/>
                <a:cs typeface="Times New Roman" panose="02020603050405020304" pitchFamily="18" charset="0"/>
              </a:rPr>
              <a:t>";</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      oleDbConnection1.Close(); </a:t>
            </a:r>
            <a:endParaRPr lang="en-US" altLang="zh-CN" sz="2000">
              <a:solidFill>
                <a:schemeClr val="hlink"/>
              </a:solidFill>
              <a:ea typeface="楷体" panose="02010609060101010101" pitchFamily="49" charset="-122"/>
              <a:cs typeface="Times New Roman" panose="02020603050405020304" pitchFamily="18" charset="0"/>
            </a:endParaRPr>
          </a:p>
          <a:p>
            <a:r>
              <a:rPr lang="en-US" altLang="zh-CN" sz="2000">
                <a:solidFill>
                  <a:schemeClr val="hlink"/>
                </a:solidFill>
                <a:ea typeface="楷体" panose="02010609060101010101" pitchFamily="49" charset="-122"/>
                <a:cs typeface="Times New Roman" panose="02020603050405020304" pitchFamily="18" charset="0"/>
              </a:rPr>
              <a:t>}</a:t>
            </a:r>
            <a:endParaRPr lang="en-US" altLang="zh-CN" sz="200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500034" y="1643050"/>
            <a:ext cx="8424863" cy="2308324"/>
          </a:xfrm>
          <a:prstGeom prst="rect">
            <a:avLst/>
          </a:prstGeom>
          <a:noFill/>
          <a:ln w="9525">
            <a:noFill/>
            <a:miter lim="800000"/>
          </a:ln>
          <a:effectLst/>
        </p:spPr>
        <p:txBody>
          <a:bodyPr>
            <a:spAutoFit/>
          </a:bodyPr>
          <a:lstStyle/>
          <a:p>
            <a:pPr>
              <a:lnSpc>
                <a:spcPct val="150000"/>
              </a:lnSpc>
            </a:pPr>
            <a:r>
              <a:rPr lang="zh-CN" altLang="en-US" dirty="0" smtClean="0">
                <a:ea typeface="楷体" panose="02010609060101010101" pitchFamily="49" charset="-122"/>
                <a:cs typeface="Times New Roman" panose="02020603050405020304" pitchFamily="18" charset="0"/>
              </a:rPr>
              <a:t>       建立</a:t>
            </a:r>
            <a:r>
              <a:rPr lang="zh-CN" altLang="en-US" dirty="0">
                <a:ea typeface="楷体" panose="02010609060101010101" pitchFamily="49" charset="-122"/>
                <a:cs typeface="Times New Roman" panose="02020603050405020304" pitchFamily="18" charset="0"/>
              </a:rPr>
              <a:t>数据连接之后，就可以执行数据访问操作和数据操纵操作了。一般对数据库的操作被概括为</a:t>
            </a:r>
            <a:r>
              <a:rPr lang="en-US" altLang="zh-CN" dirty="0">
                <a:ea typeface="楷体" panose="02010609060101010101" pitchFamily="49" charset="-122"/>
                <a:cs typeface="Times New Roman" panose="02020603050405020304" pitchFamily="18" charset="0"/>
              </a:rPr>
              <a:t>CRUD—Create</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Read</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Update</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Delete</a:t>
            </a:r>
            <a:r>
              <a:rPr lang="zh-CN" altLang="en-US" dirty="0">
                <a:ea typeface="楷体" panose="02010609060101010101" pitchFamily="49" charset="-122"/>
                <a:cs typeface="Times New Roman" panose="02020603050405020304" pitchFamily="18" charset="0"/>
              </a:rPr>
              <a:t>。在</a:t>
            </a:r>
            <a:r>
              <a:rPr lang="en-US" altLang="zh-CN" dirty="0" err="1">
                <a:ea typeface="楷体" panose="02010609060101010101" pitchFamily="49" charset="-122"/>
                <a:cs typeface="Times New Roman" panose="02020603050405020304" pitchFamily="18" charset="0"/>
              </a:rPr>
              <a:t>ADO.NET</a:t>
            </a:r>
            <a:r>
              <a:rPr lang="zh-CN" altLang="en-US" dirty="0">
                <a:ea typeface="楷体" panose="02010609060101010101" pitchFamily="49" charset="-122"/>
                <a:cs typeface="Times New Roman" panose="02020603050405020304" pitchFamily="18" charset="0"/>
              </a:rPr>
              <a:t>中定义</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类去执行这些操作。 </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642910" y="571480"/>
            <a:ext cx="478634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15.3.2 </a:t>
            </a:r>
            <a:r>
              <a:rPr lang="en-US" altLang="zh-CN" sz="2800" dirty="0" err="1" smtClean="0">
                <a:solidFill>
                  <a:srgbClr val="FF3300"/>
                </a:solidFill>
                <a:latin typeface="黑体" panose="02010609060101010101" pitchFamily="49" charset="-122"/>
                <a:ea typeface="黑体" panose="02010609060101010101" pitchFamily="49" charset="-122"/>
              </a:rPr>
              <a:t>OleDbCommand</a:t>
            </a:r>
            <a:r>
              <a:rPr lang="zh-CN" altLang="en-US" sz="2800" dirty="0" smtClean="0">
                <a:solidFill>
                  <a:srgbClr val="FF3300"/>
                </a:solidFill>
                <a:latin typeface="黑体" panose="02010609060101010101" pitchFamily="49" charset="-122"/>
                <a:ea typeface="黑体" panose="02010609060101010101" pitchFamily="49" charset="-122"/>
              </a:rPr>
              <a:t>对象</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386" name="Group 90"/>
          <p:cNvGraphicFramePr>
            <a:graphicFrameLocks noGrp="1"/>
          </p:cNvGraphicFramePr>
          <p:nvPr/>
        </p:nvGraphicFramePr>
        <p:xfrm>
          <a:off x="571472" y="1071546"/>
          <a:ext cx="8353425" cy="3017520"/>
        </p:xfrm>
        <a:graphic>
          <a:graphicData uri="http://schemas.openxmlformats.org/drawingml/2006/table">
            <a:tbl>
              <a:tblPr/>
              <a:tblGrid>
                <a:gridCol w="2881313"/>
                <a:gridCol w="54721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OleDbCommand</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　　</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CommandText</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获取或设置要对数据源执行的 </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T-SQL </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语句或存储过程。</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CommandTimeout</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获取或设置在终止执行命令的尝试并生成错误之前的等待时间。</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CommandType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获取或设置一个值，该值指示如何解释</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CommandText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属性。其取值如表</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15.10</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所示。</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数据命令对象所使用的连接对象</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Parameters</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参数集合（</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OleDbParameterCollection</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345" name="Group 73"/>
          <p:cNvGraphicFramePr>
            <a:graphicFrameLocks noGrp="1"/>
          </p:cNvGraphicFramePr>
          <p:nvPr/>
        </p:nvGraphicFramePr>
        <p:xfrm>
          <a:off x="468313" y="692150"/>
          <a:ext cx="8424862" cy="2377440"/>
        </p:xfrm>
        <a:graphic>
          <a:graphicData uri="http://schemas.openxmlformats.org/drawingml/2006/table">
            <a:tbl>
              <a:tblPr/>
              <a:tblGrid>
                <a:gridCol w="2879725"/>
                <a:gridCol w="5545137"/>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OleDbCommand</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CreateParameter</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创建</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OleDbParameter</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对象的新实例。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ExecuteNonQuery</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针对</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执行</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语句并返回受影响的行数。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ExecuteReader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CommandText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发送到</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并生成一个</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OleDbDataReader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ExecuteScalar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执行查询，并返回查询所返回的结果集中第一行的第一列。忽略其他列或行。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539750" y="404813"/>
            <a:ext cx="8247092" cy="3623236"/>
          </a:xfrm>
          <a:prstGeom prst="rect">
            <a:avLst/>
          </a:prstGeom>
          <a:noFill/>
          <a:ln w="9525">
            <a:noFill/>
            <a:miter lim="800000"/>
          </a:ln>
          <a:effectLst/>
        </p:spPr>
        <p:txBody>
          <a:bodyPr wrap="square">
            <a:spAutoFit/>
          </a:bodyPr>
          <a:lstStyle/>
          <a:p>
            <a:pPr algn="just">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创建</a:t>
            </a:r>
            <a:r>
              <a:rPr lang="en-US" altLang="zh-CN" dirty="0" err="1">
                <a:solidFill>
                  <a:srgbClr val="FF3300"/>
                </a:solidFill>
                <a:ea typeface="楷体" panose="02010609060101010101" pitchFamily="49" charset="-122"/>
                <a:cs typeface="Times New Roman" panose="02020603050405020304" pitchFamily="18" charset="0"/>
              </a:rPr>
              <a:t>OleDbCommand</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类的主要构造函数如下：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cmdText</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cmdText</a:t>
            </a:r>
            <a:r>
              <a:rPr lang="en-US" altLang="zh-CN" sz="2000" dirty="0">
                <a:solidFill>
                  <a:schemeClr val="hlink"/>
                </a:solidFill>
                <a:ea typeface="楷体" panose="02010609060101010101" pitchFamily="49" charset="-122"/>
                <a:cs typeface="Times New Roman" panose="02020603050405020304" pitchFamily="18" charset="0"/>
              </a:rPr>
              <a:t>, connection);</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其中，</a:t>
            </a:r>
            <a:r>
              <a:rPr lang="en-US" altLang="zh-CN" dirty="0" err="1">
                <a:ea typeface="楷体" panose="02010609060101010101" pitchFamily="49" charset="-122"/>
                <a:cs typeface="Times New Roman" panose="02020603050405020304" pitchFamily="18" charset="0"/>
              </a:rPr>
              <a:t>cmdText</a:t>
            </a:r>
            <a:r>
              <a:rPr lang="zh-CN" altLang="en-US" dirty="0">
                <a:ea typeface="楷体" panose="02010609060101010101" pitchFamily="49" charset="-122"/>
                <a:cs typeface="Times New Roman" panose="02020603050405020304" pitchFamily="18" charset="0"/>
              </a:rPr>
              <a:t>参数指定查询的文本。</a:t>
            </a:r>
            <a:r>
              <a:rPr lang="en-US" altLang="zh-CN" dirty="0">
                <a:ea typeface="楷体" panose="02010609060101010101" pitchFamily="49" charset="-122"/>
                <a:cs typeface="Times New Roman" panose="02020603050405020304" pitchFamily="18" charset="0"/>
              </a:rPr>
              <a:t>connection</a:t>
            </a:r>
            <a:r>
              <a:rPr lang="zh-CN" altLang="en-US" dirty="0">
                <a:ea typeface="楷体" panose="02010609060101010101" pitchFamily="49" charset="-122"/>
                <a:cs typeface="Times New Roman" panose="02020603050405020304" pitchFamily="18" charset="0"/>
              </a:rPr>
              <a:t>参数是一个</a:t>
            </a:r>
            <a:r>
              <a:rPr lang="en-US" altLang="zh-CN" dirty="0" err="1">
                <a:ea typeface="楷体" panose="02010609060101010101" pitchFamily="49" charset="-122"/>
                <a:cs typeface="Times New Roman" panose="02020603050405020304" pitchFamily="18" charset="0"/>
              </a:rPr>
              <a:t>OleDbConnection</a:t>
            </a:r>
            <a:r>
              <a:rPr lang="zh-CN" altLang="en-US" dirty="0">
                <a:ea typeface="楷体" panose="02010609060101010101" pitchFamily="49" charset="-122"/>
                <a:cs typeface="Times New Roman" panose="02020603050405020304" pitchFamily="18" charset="0"/>
              </a:rPr>
              <a:t>，它表示到</a:t>
            </a:r>
            <a:r>
              <a:rPr lang="en-US" altLang="zh-CN" dirty="0">
                <a:ea typeface="楷体" panose="02010609060101010101" pitchFamily="49" charset="-122"/>
                <a:cs typeface="Times New Roman" panose="02020603050405020304" pitchFamily="18" charset="0"/>
              </a:rPr>
              <a:t>Access</a:t>
            </a:r>
            <a:r>
              <a:rPr lang="zh-CN" altLang="en-US" dirty="0">
                <a:ea typeface="楷体" panose="02010609060101010101" pitchFamily="49" charset="-122"/>
                <a:cs typeface="Times New Roman" panose="02020603050405020304" pitchFamily="18" charset="0"/>
              </a:rPr>
              <a:t>数据库的连接</a:t>
            </a:r>
            <a:r>
              <a:rPr lang="zh-CN" altLang="en-US" dirty="0" smtClean="0">
                <a:ea typeface="楷体" panose="02010609060101010101" pitchFamily="49" charset="-122"/>
                <a:cs typeface="Times New Roman" panose="02020603050405020304" pitchFamily="18" charset="0"/>
              </a:rPr>
              <a:t>。    </a:t>
            </a:r>
            <a:endParaRPr lang="en-US" altLang="zh-CN" sz="2000" dirty="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539750" y="404813"/>
            <a:ext cx="8247092" cy="3822650"/>
          </a:xfrm>
          <a:prstGeom prst="rect">
            <a:avLst/>
          </a:prstGeom>
          <a:noFill/>
          <a:ln w="9525">
            <a:noFill/>
            <a:miter lim="800000"/>
          </a:ln>
          <a:effectLst/>
        </p:spPr>
        <p:txBody>
          <a:bodyPr wrap="square">
            <a:spAutoFit/>
          </a:bodyPr>
          <a:lstStyle/>
          <a:p>
            <a:pPr algn="just">
              <a:lnSpc>
                <a:spcPct val="150000"/>
              </a:lnSpc>
            </a:pPr>
            <a:r>
              <a:rPr lang="zh-CN" altLang="en-US" dirty="0" smtClean="0">
                <a:ea typeface="楷体" panose="02010609060101010101" pitchFamily="49" charset="-122"/>
                <a:cs typeface="Times New Roman" panose="02020603050405020304" pitchFamily="18" charset="0"/>
              </a:rPr>
              <a:t>例如</a:t>
            </a:r>
            <a:r>
              <a:rPr lang="zh-CN" altLang="en-US" dirty="0">
                <a:ea typeface="楷体" panose="02010609060101010101" pitchFamily="49" charset="-122"/>
                <a:cs typeface="Times New Roman" panose="02020603050405020304" pitchFamily="18" charset="0"/>
              </a:rPr>
              <a:t>，以下语句创建一个</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对象</a:t>
            </a:r>
            <a:r>
              <a:rPr lang="en-US" altLang="zh-CN" dirty="0" err="1">
                <a:ea typeface="楷体" panose="02010609060101010101" pitchFamily="49" charset="-122"/>
                <a:cs typeface="Times New Roman" panose="02020603050405020304" pitchFamily="18" charset="0"/>
              </a:rPr>
              <a:t>mycmd</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rgbClr val="006600"/>
                </a:solidFill>
                <a:ea typeface="楷体" panose="02010609060101010101" pitchFamily="49" charset="-122"/>
                <a:cs typeface="Times New Roman" panose="02020603050405020304" pitchFamily="18" charset="0"/>
              </a:rPr>
              <a:t>OleDbConnection</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myconn</a:t>
            </a:r>
            <a:r>
              <a:rPr lang="en-US" altLang="zh-CN" sz="2000" dirty="0">
                <a:solidFill>
                  <a:srgbClr val="006600"/>
                </a:solidFill>
                <a:ea typeface="楷体" panose="02010609060101010101" pitchFamily="49" charset="-122"/>
                <a:cs typeface="Times New Roman" panose="02020603050405020304" pitchFamily="18" charset="0"/>
              </a:rPr>
              <a:t> = new </a:t>
            </a:r>
            <a:r>
              <a:rPr lang="en-US" altLang="zh-CN" sz="2000" dirty="0" err="1">
                <a:solidFill>
                  <a:srgbClr val="006600"/>
                </a:solidFill>
                <a:ea typeface="楷体" panose="02010609060101010101" pitchFamily="49" charset="-122"/>
                <a:cs typeface="Times New Roman" panose="02020603050405020304" pitchFamily="18" charset="0"/>
              </a:rPr>
              <a:t>OleDbConnection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150000"/>
              </a:lnSpc>
            </a:pPr>
            <a:r>
              <a:rPr lang="en-US" sz="2000" dirty="0" smtClean="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pPr>
              <a:lnSpc>
                <a:spcPct val="150000"/>
              </a:lnSpc>
            </a:pP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smtClean="0">
                <a:solidFill>
                  <a:srgbClr val="006600"/>
                </a:solidFill>
                <a:ea typeface="楷体" panose="02010609060101010101" pitchFamily="49" charset="-122"/>
                <a:cs typeface="Times New Roman" panose="02020603050405020304" pitchFamily="18" charset="0"/>
              </a:rPr>
              <a:t>myconn.ConnectionString</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mystr</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smtClean="0">
                <a:solidFill>
                  <a:srgbClr val="006600"/>
                </a:solidFill>
                <a:ea typeface="楷体" panose="02010609060101010101" pitchFamily="49" charset="-122"/>
                <a:cs typeface="Times New Roman" panose="02020603050405020304" pitchFamily="18" charset="0"/>
              </a:rPr>
              <a:t>myconn.Open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ct val="150000"/>
              </a:lnSpc>
            </a:pP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smtClean="0">
                <a:solidFill>
                  <a:srgbClr val="006600"/>
                </a:solidFill>
                <a:ea typeface="楷体" panose="02010609060101010101" pitchFamily="49" charset="-122"/>
                <a:cs typeface="Times New Roman" panose="02020603050405020304" pitchFamily="18" charset="0"/>
              </a:rPr>
              <a:t>OleDbCommand</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mycmd</a:t>
            </a:r>
            <a:r>
              <a:rPr lang="en-US" altLang="zh-CN" sz="2000" dirty="0">
                <a:solidFill>
                  <a:srgbClr val="006600"/>
                </a:solidFill>
                <a:ea typeface="楷体" panose="02010609060101010101" pitchFamily="49" charset="-122"/>
                <a:cs typeface="Times New Roman" panose="02020603050405020304" pitchFamily="18" charset="0"/>
              </a:rPr>
              <a:t> = new </a:t>
            </a:r>
            <a:r>
              <a:rPr lang="en-US" altLang="zh-CN" sz="2000" dirty="0" err="1">
                <a:solidFill>
                  <a:srgbClr val="006600"/>
                </a:solidFill>
                <a:ea typeface="楷体" panose="02010609060101010101" pitchFamily="49" charset="-122"/>
                <a:cs typeface="Times New Roman" panose="02020603050405020304" pitchFamily="18" charset="0"/>
              </a:rPr>
              <a:t>OleDbCommand</a:t>
            </a:r>
            <a:r>
              <a:rPr lang="en-US" altLang="zh-CN" sz="2000" dirty="0">
                <a:solidFill>
                  <a:srgbClr val="006600"/>
                </a:solidFill>
                <a:ea typeface="楷体" panose="02010609060101010101" pitchFamily="49" charset="-122"/>
                <a:cs typeface="Times New Roman" panose="02020603050405020304" pitchFamily="18" charset="0"/>
              </a:rPr>
              <a:t>("SELECT * FROM </a:t>
            </a:r>
            <a:r>
              <a:rPr lang="en-US" altLang="zh-CN" sz="2000" dirty="0" err="1">
                <a:solidFill>
                  <a:srgbClr val="006600"/>
                </a:solidFill>
                <a:ea typeface="楷体" panose="02010609060101010101" pitchFamily="49" charset="-122"/>
                <a:cs typeface="Times New Roman" panose="02020603050405020304" pitchFamily="18" charset="0"/>
              </a:rPr>
              <a:t>student",myconn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539750" y="404813"/>
            <a:ext cx="8135938" cy="2792239"/>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通过</a:t>
            </a:r>
            <a:r>
              <a:rPr lang="en-US" altLang="zh-CN" dirty="0" err="1">
                <a:solidFill>
                  <a:srgbClr val="FF3300"/>
                </a:solidFill>
                <a:ea typeface="楷体" panose="02010609060101010101" pitchFamily="49" charset="-122"/>
                <a:cs typeface="Times New Roman" panose="02020603050405020304" pitchFamily="18" charset="0"/>
              </a:rPr>
              <a:t>OleDbCommand</a:t>
            </a:r>
            <a:r>
              <a:rPr lang="zh-CN" altLang="en-US" dirty="0">
                <a:solidFill>
                  <a:srgbClr val="FF3300"/>
                </a:solidFill>
                <a:ea typeface="楷体" panose="02010609060101010101" pitchFamily="49" charset="-122"/>
                <a:cs typeface="Times New Roman" panose="02020603050405020304" pitchFamily="18" charset="0"/>
              </a:rPr>
              <a:t>对象返回单个值</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在</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的方法中，</a:t>
            </a:r>
            <a:r>
              <a:rPr lang="en-US" altLang="zh-CN" dirty="0" err="1">
                <a:ea typeface="楷体" panose="02010609060101010101" pitchFamily="49" charset="-122"/>
                <a:cs typeface="Times New Roman" panose="02020603050405020304" pitchFamily="18" charset="0"/>
              </a:rPr>
              <a:t>ExecuteScalar</a:t>
            </a:r>
            <a:r>
              <a:rPr lang="zh-CN" altLang="en-US" dirty="0">
                <a:ea typeface="楷体" panose="02010609060101010101" pitchFamily="49" charset="-122"/>
                <a:cs typeface="Times New Roman" panose="02020603050405020304" pitchFamily="18" charset="0"/>
              </a:rPr>
              <a:t>方法执行返回单个值的</a:t>
            </a:r>
            <a:r>
              <a:rPr lang="en-US" altLang="zh-CN" dirty="0">
                <a:ea typeface="楷体" panose="02010609060101010101" pitchFamily="49" charset="-122"/>
                <a:cs typeface="Times New Roman" panose="02020603050405020304" pitchFamily="18" charset="0"/>
              </a:rPr>
              <a:t>SQL</a:t>
            </a:r>
            <a:r>
              <a:rPr lang="zh-CN" altLang="en-US" dirty="0">
                <a:ea typeface="楷体" panose="02010609060101010101" pitchFamily="49" charset="-122"/>
                <a:cs typeface="Times New Roman" panose="02020603050405020304" pitchFamily="18" charset="0"/>
              </a:rPr>
              <a:t>命令。</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例如，如果想获取</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数据库中学生的总人数，则可以使用这个方法执行</a:t>
            </a:r>
            <a:r>
              <a:rPr lang="en-US" altLang="zh-CN" dirty="0">
                <a:ea typeface="楷体" panose="02010609060101010101" pitchFamily="49" charset="-122"/>
                <a:cs typeface="Times New Roman" panose="02020603050405020304" pitchFamily="18" charset="0"/>
              </a:rPr>
              <a:t>SQL</a:t>
            </a:r>
            <a:r>
              <a:rPr lang="zh-CN" altLang="en-US" dirty="0">
                <a:ea typeface="楷体" panose="02010609060101010101" pitchFamily="49" charset="-122"/>
                <a:cs typeface="Times New Roman" panose="02020603050405020304" pitchFamily="18" charset="0"/>
              </a:rPr>
              <a:t>查询</a:t>
            </a:r>
            <a:r>
              <a:rPr lang="en-US" altLang="zh-CN" sz="2000" dirty="0">
                <a:solidFill>
                  <a:schemeClr val="hlink"/>
                </a:solidFill>
                <a:ea typeface="楷体" panose="02010609060101010101" pitchFamily="49" charset="-122"/>
                <a:cs typeface="Times New Roman" panose="02020603050405020304" pitchFamily="18" charset="0"/>
              </a:rPr>
              <a:t>SELECT Count(*) FROM student</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11188" y="476250"/>
            <a:ext cx="8175654" cy="5384616"/>
          </a:xfrm>
          <a:prstGeom prst="rect">
            <a:avLst/>
          </a:prstGeom>
          <a:noFill/>
          <a:ln w="9525">
            <a:noFill/>
            <a:miter lim="800000"/>
          </a:ln>
          <a:effectLst/>
        </p:spPr>
        <p:txBody>
          <a:bodyPr wrap="square">
            <a:spAutoFit/>
          </a:bodyPr>
          <a:lstStyle/>
          <a:p>
            <a:pPr>
              <a:lnSpc>
                <a:spcPts val="3200"/>
              </a:lnSpc>
            </a:pPr>
            <a:r>
              <a:rPr lang="zh-CN" altLang="en-US" dirty="0">
                <a:ea typeface="楷体" panose="02010609060101010101" pitchFamily="49" charset="-122"/>
                <a:cs typeface="Times New Roman" panose="02020603050405020304" pitchFamily="18" charset="0"/>
              </a:rPr>
              <a:t>示例：</a:t>
            </a:r>
            <a:endParaRPr lang="zh-CN" altLang="en-US" dirty="0">
              <a:ea typeface="楷体" panose="02010609060101010101" pitchFamily="49" charset="-122"/>
              <a:cs typeface="Times New Roman" panose="02020603050405020304" pitchFamily="18" charset="0"/>
            </a:endParaRPr>
          </a:p>
          <a:p>
            <a:pPr>
              <a:lnSpc>
                <a:spcPts val="3200"/>
              </a:lnSpc>
            </a:pPr>
            <a:r>
              <a:rPr lang="en-US" altLang="zh-CN" sz="2000" dirty="0">
                <a:solidFill>
                  <a:srgbClr val="006600"/>
                </a:solidFill>
                <a:ea typeface="楷体" panose="02010609060101010101" pitchFamily="49" charset="-122"/>
                <a:cs typeface="Times New Roman" panose="02020603050405020304" pitchFamily="18" charset="0"/>
              </a:rPr>
              <a:t>string </a:t>
            </a:r>
            <a:r>
              <a:rPr lang="en-US" altLang="zh-CN" sz="2000" dirty="0" err="1">
                <a:solidFill>
                  <a:srgbClr val="006600"/>
                </a:solidFill>
                <a:ea typeface="楷体" panose="02010609060101010101" pitchFamily="49" charset="-122"/>
                <a:cs typeface="Times New Roman" panose="02020603050405020304" pitchFamily="18" charset="0"/>
              </a:rPr>
              <a:t>mystr,mysql</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OleDbConnection</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myconn</a:t>
            </a:r>
            <a:r>
              <a:rPr lang="en-US" altLang="zh-CN" sz="2000" dirty="0">
                <a:solidFill>
                  <a:srgbClr val="006600"/>
                </a:solidFill>
                <a:ea typeface="楷体" panose="02010609060101010101" pitchFamily="49" charset="-122"/>
                <a:cs typeface="Times New Roman" panose="02020603050405020304" pitchFamily="18" charset="0"/>
              </a:rPr>
              <a:t> = new </a:t>
            </a:r>
            <a:r>
              <a:rPr lang="en-US" altLang="zh-CN" sz="2000" dirty="0" err="1">
                <a:solidFill>
                  <a:srgbClr val="006600"/>
                </a:solidFill>
                <a:ea typeface="楷体" panose="02010609060101010101" pitchFamily="49" charset="-122"/>
                <a:cs typeface="Times New Roman" panose="02020603050405020304" pitchFamily="18" charset="0"/>
              </a:rPr>
              <a:t>OleDbConnection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OleDbCommand</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mycmd</a:t>
            </a:r>
            <a:r>
              <a:rPr lang="en-US" altLang="zh-CN" sz="2000" dirty="0">
                <a:solidFill>
                  <a:srgbClr val="006600"/>
                </a:solidFill>
                <a:ea typeface="楷体" panose="02010609060101010101" pitchFamily="49" charset="-122"/>
                <a:cs typeface="Times New Roman" panose="02020603050405020304" pitchFamily="18" charset="0"/>
              </a:rPr>
              <a:t> = new </a:t>
            </a:r>
            <a:r>
              <a:rPr lang="en-US" altLang="zh-CN" sz="2000" dirty="0" err="1">
                <a:solidFill>
                  <a:srgbClr val="006600"/>
                </a:solidFill>
                <a:ea typeface="楷体" panose="02010609060101010101" pitchFamily="49" charset="-122"/>
                <a:cs typeface="Times New Roman" panose="02020603050405020304" pitchFamily="18" charset="0"/>
              </a:rPr>
              <a:t>OleDbCommand</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smtClean="0">
                <a:solidFill>
                  <a:srgbClr val="006600"/>
                </a:solidFill>
                <a:ea typeface="楷体" panose="02010609060101010101" pitchFamily="49" charset="-122"/>
                <a:cs typeface="Times New Roman" panose="02020603050405020304" pitchFamily="18" charset="0"/>
              </a:rPr>
              <a:t>myconn.ConnectionString</a:t>
            </a:r>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mystr</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myconn.Open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mysql</a:t>
            </a:r>
            <a:r>
              <a:rPr lang="en-US" altLang="zh-CN" sz="2000" dirty="0">
                <a:solidFill>
                  <a:srgbClr val="006600"/>
                </a:solidFill>
                <a:ea typeface="楷体" panose="02010609060101010101" pitchFamily="49" charset="-122"/>
                <a:cs typeface="Times New Roman" panose="02020603050405020304" pitchFamily="18" charset="0"/>
              </a:rPr>
              <a:t> = "SELECT </a:t>
            </a:r>
            <a:r>
              <a:rPr lang="en-US" altLang="zh-CN" sz="2000" dirty="0" err="1">
                <a:solidFill>
                  <a:srgbClr val="006600"/>
                </a:solidFill>
                <a:ea typeface="楷体" panose="02010609060101010101" pitchFamily="49" charset="-122"/>
                <a:cs typeface="Times New Roman" panose="02020603050405020304" pitchFamily="18" charset="0"/>
              </a:rPr>
              <a:t>AVG</a:t>
            </a:r>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分数</a:t>
            </a:r>
            <a:r>
              <a:rPr lang="en-US" altLang="zh-CN" sz="2000" dirty="0">
                <a:solidFill>
                  <a:srgbClr val="006600"/>
                </a:solidFill>
                <a:ea typeface="楷体" panose="02010609060101010101" pitchFamily="49" charset="-122"/>
                <a:cs typeface="Times New Roman" panose="02020603050405020304" pitchFamily="18" charset="0"/>
              </a:rPr>
              <a:t>) FROM score";</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mycmd.CommandText</a:t>
            </a: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mysql</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mycmd.Connection</a:t>
            </a: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myconn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textBox1.Text</a:t>
            </a: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mycmd.ExecuteScalar</a:t>
            </a:r>
            <a:r>
              <a:rPr lang="en-US" altLang="zh-CN" sz="2000" dirty="0">
                <a:solidFill>
                  <a:srgbClr val="006600"/>
                </a:solidFill>
                <a:ea typeface="楷体" panose="02010609060101010101" pitchFamily="49" charset="-122"/>
                <a:cs typeface="Times New Roman" panose="02020603050405020304" pitchFamily="18" charset="0"/>
              </a:rPr>
              <a:t>().</a:t>
            </a:r>
            <a:r>
              <a:rPr lang="en-US" altLang="zh-CN" sz="2000" dirty="0" err="1">
                <a:solidFill>
                  <a:srgbClr val="006600"/>
                </a:solidFill>
                <a:ea typeface="楷体" panose="02010609060101010101" pitchFamily="49" charset="-122"/>
                <a:cs typeface="Times New Roman" panose="02020603050405020304" pitchFamily="18" charset="0"/>
              </a:rPr>
              <a:t>ToString</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err="1">
                <a:solidFill>
                  <a:srgbClr val="006600"/>
                </a:solidFill>
                <a:ea typeface="楷体" panose="02010609060101010101" pitchFamily="49" charset="-122"/>
                <a:cs typeface="Times New Roman" panose="02020603050405020304" pitchFamily="18" charset="0"/>
              </a:rPr>
              <a:t>myconn.Close</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4" name="图片 3"/>
          <p:cNvPicPr/>
          <p:nvPr/>
        </p:nvPicPr>
        <p:blipFill>
          <a:blip r:embed="rId1"/>
          <a:srcRect/>
          <a:stretch>
            <a:fillRect/>
          </a:stretch>
        </p:blipFill>
        <p:spPr bwMode="auto">
          <a:xfrm>
            <a:off x="6286512" y="2857496"/>
            <a:ext cx="2286016" cy="200026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926" name="Group 198"/>
          <p:cNvGraphicFramePr>
            <a:graphicFrameLocks noGrp="1"/>
          </p:cNvGraphicFramePr>
          <p:nvPr/>
        </p:nvGraphicFramePr>
        <p:xfrm>
          <a:off x="1692275" y="1924050"/>
          <a:ext cx="5356225" cy="2011680"/>
        </p:xfrm>
        <a:graphic>
          <a:graphicData uri="http://schemas.openxmlformats.org/drawingml/2006/table">
            <a:tbl>
              <a:tblPr/>
              <a:tblGrid>
                <a:gridCol w="1119188"/>
                <a:gridCol w="1041400"/>
                <a:gridCol w="1041400"/>
                <a:gridCol w="1041400"/>
                <a:gridCol w="1112837"/>
              </a:tblGrid>
              <a:tr h="2635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学号</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姓名</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性别</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民族</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班号</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王华</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汉族</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07001</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李兵</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汉族</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07001</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马棋</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回族</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07002</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孙丽</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女</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满族</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07002</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张军</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男</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汉族</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07001</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1925" name="Text Box 197"/>
          <p:cNvSpPr txBox="1">
            <a:spLocks noChangeArrowheads="1"/>
          </p:cNvSpPr>
          <p:nvPr/>
        </p:nvSpPr>
        <p:spPr bwMode="auto">
          <a:xfrm>
            <a:off x="539750" y="476250"/>
            <a:ext cx="5400675" cy="457200"/>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样本</a:t>
            </a:r>
            <a:r>
              <a:rPr lang="en-US" altLang="zh-CN" dirty="0">
                <a:ea typeface="楷体" panose="02010609060101010101" pitchFamily="49" charset="-122"/>
                <a:cs typeface="Times New Roman" panose="02020603050405020304" pitchFamily="18" charset="0"/>
              </a:rPr>
              <a:t>Access</a:t>
            </a:r>
            <a:r>
              <a:rPr lang="zh-CN" altLang="en-US" dirty="0">
                <a:ea typeface="楷体" panose="02010609060101010101" pitchFamily="49" charset="-122"/>
                <a:cs typeface="Times New Roman" panose="02020603050405020304" pitchFamily="18" charset="0"/>
              </a:rPr>
              <a:t>数据库：</a:t>
            </a:r>
            <a:r>
              <a:rPr lang="en-US" altLang="zh-CN" dirty="0" err="1" smtClean="0">
                <a:ea typeface="楷体" panose="02010609060101010101" pitchFamily="49" charset="-122"/>
                <a:cs typeface="Times New Roman" panose="02020603050405020304" pitchFamily="18" charset="0"/>
              </a:rPr>
              <a:t>School.accdb</a:t>
            </a:r>
            <a:endParaRPr lang="en-US" altLang="zh-CN" dirty="0">
              <a:ea typeface="楷体" panose="02010609060101010101" pitchFamily="49" charset="-122"/>
              <a:cs typeface="Times New Roman" panose="02020603050405020304" pitchFamily="18" charset="0"/>
            </a:endParaRPr>
          </a:p>
        </p:txBody>
      </p:sp>
      <p:sp>
        <p:nvSpPr>
          <p:cNvPr id="201927" name="Text Box 199"/>
          <p:cNvSpPr txBox="1">
            <a:spLocks noChangeArrowheads="1"/>
          </p:cNvSpPr>
          <p:nvPr/>
        </p:nvSpPr>
        <p:spPr bwMode="auto">
          <a:xfrm>
            <a:off x="2124075" y="1196975"/>
            <a:ext cx="1584325" cy="457200"/>
          </a:xfrm>
          <a:prstGeom prst="rect">
            <a:avLst/>
          </a:prstGeom>
          <a:noFill/>
          <a:ln w="9525">
            <a:noFill/>
            <a:miter lim="800000"/>
          </a:ln>
          <a:effectLst/>
        </p:spPr>
        <p:txBody>
          <a:bodyPr>
            <a:spAutoFit/>
          </a:bodyPr>
          <a:lstStyle/>
          <a:p>
            <a:pPr>
              <a:spcBef>
                <a:spcPct val="50000"/>
              </a:spcBef>
            </a:pPr>
            <a:r>
              <a:rPr lang="en-US" altLang="zh-CN">
                <a:ea typeface="楷体" panose="02010609060101010101" pitchFamily="49" charset="-122"/>
                <a:cs typeface="Times New Roman" panose="02020603050405020304" pitchFamily="18" charset="0"/>
              </a:rPr>
              <a:t>student</a:t>
            </a:r>
            <a:r>
              <a:rPr lang="zh-CN" altLang="en-US">
                <a:ea typeface="楷体" panose="02010609060101010101" pitchFamily="49" charset="-122"/>
                <a:cs typeface="Times New Roman" panose="02020603050405020304" pitchFamily="18" charset="0"/>
              </a:rPr>
              <a:t>表</a:t>
            </a:r>
            <a:endParaRPr lang="zh-CN" altLang="en-US">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539750" y="404813"/>
            <a:ext cx="8064500" cy="4454233"/>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4. </a:t>
            </a:r>
            <a:r>
              <a:rPr lang="zh-CN" altLang="en-US" dirty="0">
                <a:solidFill>
                  <a:srgbClr val="FF3300"/>
                </a:solidFill>
                <a:ea typeface="楷体" panose="02010609060101010101" pitchFamily="49" charset="-122"/>
                <a:cs typeface="Times New Roman" panose="02020603050405020304" pitchFamily="18" charset="0"/>
              </a:rPr>
              <a:t>通过</a:t>
            </a:r>
            <a:r>
              <a:rPr lang="en-US" altLang="zh-CN" dirty="0" err="1">
                <a:solidFill>
                  <a:srgbClr val="FF3300"/>
                </a:solidFill>
                <a:ea typeface="楷体" panose="02010609060101010101" pitchFamily="49" charset="-122"/>
                <a:cs typeface="Times New Roman" panose="02020603050405020304" pitchFamily="18" charset="0"/>
              </a:rPr>
              <a:t>OleDbCommand</a:t>
            </a:r>
            <a:r>
              <a:rPr lang="zh-CN" altLang="en-US" dirty="0">
                <a:solidFill>
                  <a:srgbClr val="FF3300"/>
                </a:solidFill>
                <a:ea typeface="楷体" panose="02010609060101010101" pitchFamily="49" charset="-122"/>
                <a:cs typeface="Times New Roman" panose="02020603050405020304" pitchFamily="18" charset="0"/>
              </a:rPr>
              <a:t>对象执行修改操作</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在</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的方法中，</a:t>
            </a:r>
            <a:r>
              <a:rPr lang="en-US" altLang="zh-CN" dirty="0" err="1">
                <a:ea typeface="楷体" panose="02010609060101010101" pitchFamily="49" charset="-122"/>
                <a:cs typeface="Times New Roman" panose="02020603050405020304" pitchFamily="18" charset="0"/>
              </a:rPr>
              <a:t>ExecuteNonQuery</a:t>
            </a:r>
            <a:r>
              <a:rPr lang="zh-CN" altLang="en-US" dirty="0">
                <a:ea typeface="楷体" panose="02010609060101010101" pitchFamily="49" charset="-122"/>
                <a:cs typeface="Times New Roman" panose="02020603050405020304" pitchFamily="18" charset="0"/>
              </a:rPr>
              <a:t>方法执行不返回结果的</a:t>
            </a:r>
            <a:r>
              <a:rPr lang="en-US" altLang="zh-CN" dirty="0">
                <a:ea typeface="楷体" panose="02010609060101010101" pitchFamily="49" charset="-122"/>
                <a:cs typeface="Times New Roman" panose="02020603050405020304" pitchFamily="18" charset="0"/>
              </a:rPr>
              <a:t>SQL</a:t>
            </a:r>
            <a:r>
              <a:rPr lang="zh-CN" altLang="en-US" dirty="0">
                <a:ea typeface="楷体" panose="02010609060101010101" pitchFamily="49" charset="-122"/>
                <a:cs typeface="Times New Roman" panose="02020603050405020304" pitchFamily="18" charset="0"/>
              </a:rPr>
              <a:t>命令。</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该方法主要用来更新数据，通常使用它来执行</a:t>
            </a:r>
            <a:r>
              <a:rPr lang="en-US" altLang="zh-CN" dirty="0">
                <a:ea typeface="楷体" panose="02010609060101010101" pitchFamily="49" charset="-122"/>
                <a:cs typeface="Times New Roman" panose="02020603050405020304" pitchFamily="18" charset="0"/>
              </a:rPr>
              <a:t>UPDATE</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INSERT</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DELETE</a:t>
            </a:r>
            <a:r>
              <a:rPr lang="zh-CN" altLang="en-US" dirty="0">
                <a:ea typeface="楷体" panose="02010609060101010101" pitchFamily="49" charset="-122"/>
                <a:cs typeface="Times New Roman" panose="02020603050405020304" pitchFamily="18" charset="0"/>
              </a:rPr>
              <a:t>语句。</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该方法不返回行，对于</a:t>
            </a:r>
            <a:r>
              <a:rPr lang="en-US" altLang="zh-CN" dirty="0">
                <a:ea typeface="楷体" panose="02010609060101010101" pitchFamily="49" charset="-122"/>
                <a:cs typeface="Times New Roman" panose="02020603050405020304" pitchFamily="18" charset="0"/>
              </a:rPr>
              <a:t>UPDATE</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INSERT</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DELETE </a:t>
            </a:r>
            <a:r>
              <a:rPr lang="zh-CN" altLang="en-US" dirty="0">
                <a:ea typeface="楷体" panose="02010609060101010101" pitchFamily="49" charset="-122"/>
                <a:cs typeface="Times New Roman" panose="02020603050405020304" pitchFamily="18" charset="0"/>
              </a:rPr>
              <a:t>语句，返回值为该命令所影响的行数，对于所有其他类型的语句，返回值为</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11188" y="333375"/>
            <a:ext cx="8208962"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15.13</a:t>
            </a:r>
            <a:r>
              <a:rPr lang="en-US" altLang="zh-CN" dirty="0">
                <a:solidFill>
                  <a:srgbClr val="FF3300"/>
                </a:solidFill>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设计一个窗体，通过</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对象将</a:t>
            </a:r>
            <a:r>
              <a:rPr lang="en-US" altLang="zh-CN" dirty="0">
                <a:ea typeface="楷体" panose="02010609060101010101" pitchFamily="49" charset="-122"/>
                <a:cs typeface="Times New Roman" panose="02020603050405020304" pitchFamily="18" charset="0"/>
              </a:rPr>
              <a:t>score</a:t>
            </a:r>
            <a:r>
              <a:rPr lang="zh-CN" altLang="en-US" dirty="0">
                <a:ea typeface="楷体" panose="02010609060101010101" pitchFamily="49" charset="-122"/>
                <a:cs typeface="Times New Roman" panose="02020603050405020304" pitchFamily="18" charset="0"/>
              </a:rPr>
              <a:t>表中所有分数增</a:t>
            </a:r>
            <a:r>
              <a:rPr lang="en-US" altLang="zh-CN" dirty="0">
                <a:ea typeface="楷体" panose="02010609060101010101" pitchFamily="49" charset="-122"/>
                <a:cs typeface="Times New Roman" panose="02020603050405020304" pitchFamily="18" charset="0"/>
              </a:rPr>
              <a:t>5</a:t>
            </a:r>
            <a:r>
              <a:rPr lang="zh-CN" altLang="en-US" dirty="0">
                <a:ea typeface="楷体" panose="02010609060101010101" pitchFamily="49" charset="-122"/>
                <a:cs typeface="Times New Roman" panose="02020603050405020304" pitchFamily="18" charset="0"/>
              </a:rPr>
              <a:t>分和减</a:t>
            </a:r>
            <a:r>
              <a:rPr lang="en-US" altLang="zh-CN" dirty="0">
                <a:ea typeface="楷体" panose="02010609060101010101" pitchFamily="49" charset="-122"/>
                <a:cs typeface="Times New Roman" panose="02020603050405020304" pitchFamily="18" charset="0"/>
              </a:rPr>
              <a:t>5</a:t>
            </a:r>
            <a:r>
              <a:rPr lang="zh-CN" altLang="en-US" dirty="0">
                <a:ea typeface="楷体" panose="02010609060101010101" pitchFamily="49" charset="-122"/>
                <a:cs typeface="Times New Roman" panose="02020603050405020304" pitchFamily="18" charset="0"/>
              </a:rPr>
              <a:t>分。</a:t>
            </a:r>
            <a:endParaRPr lang="zh-CN" altLang="en-US" dirty="0">
              <a:ea typeface="楷体" panose="02010609060101010101" pitchFamily="49" charset="-122"/>
              <a:cs typeface="Times New Roman" panose="02020603050405020304" pitchFamily="18" charset="0"/>
            </a:endParaRPr>
          </a:p>
        </p:txBody>
      </p:sp>
      <p:sp>
        <p:nvSpPr>
          <p:cNvPr id="177156" name="Text Box 4"/>
          <p:cNvSpPr txBox="1">
            <a:spLocks noChangeArrowheads="1"/>
          </p:cNvSpPr>
          <p:nvPr/>
        </p:nvSpPr>
        <p:spPr bwMode="auto">
          <a:xfrm>
            <a:off x="611188" y="1412875"/>
            <a:ext cx="7416800" cy="3375283"/>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Form4</a:t>
            </a:r>
            <a:r>
              <a:rPr lang="zh-CN" altLang="en-US" dirty="0">
                <a:ea typeface="楷体" panose="02010609060101010101" pitchFamily="49" charset="-122"/>
                <a:cs typeface="Times New Roman" panose="02020603050405020304" pitchFamily="18" charset="0"/>
              </a:rPr>
              <a:t>，设计界面</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private void </a:t>
            </a:r>
            <a:r>
              <a:rPr lang="en-US" altLang="zh-CN" sz="2000" dirty="0" err="1">
                <a:solidFill>
                  <a:srgbClr val="006600"/>
                </a:solidFill>
                <a:ea typeface="楷体" panose="02010609060101010101" pitchFamily="49" charset="-122"/>
                <a:cs typeface="Times New Roman" panose="02020603050405020304" pitchFamily="18" charset="0"/>
              </a:rPr>
              <a:t>Form4_Load</a:t>
            </a:r>
            <a:r>
              <a:rPr lang="en-US" altLang="zh-CN" sz="2000" dirty="0">
                <a:solidFill>
                  <a:srgbClr val="006600"/>
                </a:solidFill>
                <a:ea typeface="楷体" panose="02010609060101010101" pitchFamily="49" charset="-122"/>
                <a:cs typeface="Times New Roman" panose="02020603050405020304" pitchFamily="18" charset="0"/>
              </a:rPr>
              <a:t>(object sender, </a:t>
            </a:r>
            <a:r>
              <a:rPr lang="en-US" altLang="zh-CN" sz="2000" dirty="0" err="1">
                <a:solidFill>
                  <a:srgbClr val="006600"/>
                </a:solidFill>
                <a:ea typeface="楷体" panose="02010609060101010101" pitchFamily="49" charset="-122"/>
                <a:cs typeface="Times New Roman" panose="02020603050405020304" pitchFamily="18" charset="0"/>
              </a:rPr>
              <a:t>EventArgs</a:t>
            </a:r>
            <a:r>
              <a:rPr lang="en-US" altLang="zh-CN" sz="2000" dirty="0">
                <a:solidFill>
                  <a:srgbClr val="006600"/>
                </a:solidFill>
                <a:ea typeface="楷体" panose="02010609060101010101" pitchFamily="49" charset="-122"/>
                <a:cs typeface="Times New Roman" panose="02020603050405020304" pitchFamily="18" charset="0"/>
              </a:rPr>
              <a:t> e)</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string </a:t>
            </a:r>
            <a:r>
              <a:rPr lang="en-US" altLang="zh-CN" sz="2000" dirty="0" err="1">
                <a:solidFill>
                  <a:srgbClr val="006600"/>
                </a:solidFill>
                <a:ea typeface="楷体" panose="02010609060101010101" pitchFamily="49" charset="-122"/>
                <a:cs typeface="Times New Roman" panose="02020603050405020304" pitchFamily="18" charset="0"/>
              </a:rPr>
              <a:t>mystr</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pPr>
              <a:lnSpc>
                <a:spcPts val="3200"/>
              </a:lnSpc>
            </a:pPr>
            <a:r>
              <a:rPr lang="en-US" altLang="zh-CN" sz="2000" dirty="0">
                <a:solidFill>
                  <a:srgbClr val="006600"/>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r>
              <a:rPr lang="en-US" altLang="zh-CN" sz="2000" dirty="0" smtClean="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myconn.ConnectionString</a:t>
            </a:r>
            <a:r>
              <a:rPr lang="en-US" altLang="zh-CN" sz="2000" dirty="0">
                <a:solidFill>
                  <a:srgbClr val="006600"/>
                </a:solidFill>
                <a:ea typeface="楷体" panose="02010609060101010101" pitchFamily="49" charset="-122"/>
                <a:cs typeface="Times New Roman" panose="02020603050405020304" pitchFamily="18" charset="0"/>
              </a:rPr>
              <a:t> = </a:t>
            </a:r>
            <a:r>
              <a:rPr lang="en-US" altLang="zh-CN" sz="2000" dirty="0" err="1">
                <a:solidFill>
                  <a:srgbClr val="006600"/>
                </a:solidFill>
                <a:ea typeface="楷体" panose="02010609060101010101" pitchFamily="49" charset="-122"/>
                <a:cs typeface="Times New Roman" panose="02020603050405020304" pitchFamily="18" charset="0"/>
              </a:rPr>
              <a:t>mystr</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myconn.Open</a:t>
            </a:r>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a:p>
            <a:r>
              <a:rPr lang="en-US" altLang="zh-CN" sz="2000" dirty="0">
                <a:solidFill>
                  <a:srgbClr val="006600"/>
                </a:solidFill>
                <a:ea typeface="楷体" panose="02010609060101010101" pitchFamily="49" charset="-122"/>
                <a:cs typeface="Times New Roman" panose="02020603050405020304" pitchFamily="18" charset="0"/>
              </a:rPr>
              <a:t>}</a:t>
            </a:r>
            <a:endParaRPr lang="en-US" altLang="zh-CN" sz="2000" dirty="0">
              <a:solidFill>
                <a:srgbClr val="006600"/>
              </a:solidFill>
              <a:ea typeface="楷体" panose="02010609060101010101" pitchFamily="49" charset="-122"/>
              <a:cs typeface="Times New Roman" panose="02020603050405020304" pitchFamily="18" charset="0"/>
            </a:endParaRPr>
          </a:p>
        </p:txBody>
      </p:sp>
      <p:pic>
        <p:nvPicPr>
          <p:cNvPr id="6" name="图片 5"/>
          <p:cNvPicPr/>
          <p:nvPr/>
        </p:nvPicPr>
        <p:blipFill>
          <a:blip r:embed="rId1"/>
          <a:srcRect/>
          <a:stretch>
            <a:fillRect/>
          </a:stretch>
        </p:blipFill>
        <p:spPr bwMode="auto">
          <a:xfrm>
            <a:off x="5715008" y="928670"/>
            <a:ext cx="2928958" cy="150019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539750" y="404813"/>
            <a:ext cx="8064500" cy="4359275"/>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button1_Click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string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"UPDATE score SET </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+5";</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mycmd.CommandText</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mycmd.Connection</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a:t>
            </a:r>
            <a:r>
              <a:rPr lang="en-US" altLang="zh-CN" sz="2000" dirty="0" err="1">
                <a:solidFill>
                  <a:srgbClr val="FF3300"/>
                </a:solidFill>
                <a:ea typeface="楷体" panose="02010609060101010101" pitchFamily="49" charset="-122"/>
                <a:cs typeface="Times New Roman" panose="02020603050405020304" pitchFamily="18" charset="0"/>
              </a:rPr>
              <a:t>ExecuteNonQuery</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button2_Click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string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"UPDATE score SET </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-5";</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mycmd.CommandText</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mycmd.Connection</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a:t>
            </a:r>
            <a:r>
              <a:rPr lang="en-US" altLang="zh-CN" sz="2000" dirty="0" err="1">
                <a:solidFill>
                  <a:srgbClr val="FF3300"/>
                </a:solidFill>
                <a:ea typeface="楷体" panose="02010609060101010101" pitchFamily="49" charset="-122"/>
                <a:cs typeface="Times New Roman" panose="02020603050405020304" pitchFamily="18" charset="0"/>
              </a:rPr>
              <a:t>ExecuteNonQuery</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4" name="图片 3"/>
          <p:cNvPicPr/>
          <p:nvPr/>
        </p:nvPicPr>
        <p:blipFill>
          <a:blip r:embed="rId1"/>
          <a:srcRect/>
          <a:stretch>
            <a:fillRect/>
          </a:stretch>
        </p:blipFill>
        <p:spPr bwMode="auto">
          <a:xfrm>
            <a:off x="4786314" y="4143380"/>
            <a:ext cx="3214710" cy="171451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39750" y="476250"/>
            <a:ext cx="8064500" cy="4832092"/>
          </a:xfrm>
          <a:prstGeom prst="rect">
            <a:avLst/>
          </a:prstGeom>
          <a:noFill/>
          <a:ln w="9525">
            <a:noFill/>
            <a:miter lim="800000"/>
          </a:ln>
          <a:effectLst/>
        </p:spPr>
        <p:txBody>
          <a:bodyPr>
            <a:spAutoFit/>
          </a:bodyPr>
          <a:lstStyle/>
          <a:p>
            <a:pPr>
              <a:lnSpc>
                <a:spcPct val="110000"/>
              </a:lnSpc>
            </a:pPr>
            <a:r>
              <a:rPr lang="en-US" altLang="zh-CN" dirty="0">
                <a:solidFill>
                  <a:srgbClr val="FF3300"/>
                </a:solidFill>
                <a:ea typeface="楷体" panose="02010609060101010101" pitchFamily="49" charset="-122"/>
                <a:cs typeface="Times New Roman" panose="02020603050405020304" pitchFamily="18" charset="0"/>
              </a:rPr>
              <a:t>5. </a:t>
            </a:r>
            <a:r>
              <a:rPr lang="zh-CN" altLang="en-US" dirty="0">
                <a:solidFill>
                  <a:srgbClr val="FF3300"/>
                </a:solidFill>
                <a:ea typeface="楷体" panose="02010609060101010101" pitchFamily="49" charset="-122"/>
                <a:cs typeface="Times New Roman" panose="02020603050405020304" pitchFamily="18" charset="0"/>
              </a:rPr>
              <a:t>在</a:t>
            </a:r>
            <a:r>
              <a:rPr lang="en-US" altLang="zh-CN" dirty="0" err="1">
                <a:solidFill>
                  <a:srgbClr val="FF3300"/>
                </a:solidFill>
                <a:ea typeface="楷体" panose="02010609060101010101" pitchFamily="49" charset="-122"/>
                <a:cs typeface="Times New Roman" panose="02020603050405020304" pitchFamily="18" charset="0"/>
              </a:rPr>
              <a:t>OleDbCommand</a:t>
            </a:r>
            <a:r>
              <a:rPr lang="zh-CN" altLang="en-US" dirty="0">
                <a:solidFill>
                  <a:srgbClr val="FF3300"/>
                </a:solidFill>
                <a:ea typeface="楷体" panose="02010609060101010101" pitchFamily="49" charset="-122"/>
                <a:cs typeface="Times New Roman" panose="02020603050405020304" pitchFamily="18" charset="0"/>
              </a:rPr>
              <a:t>对象的命令中指定参数</a:t>
            </a:r>
            <a:endParaRPr lang="zh-CN" altLang="en-US" dirty="0">
              <a:solidFill>
                <a:srgbClr val="FF3300"/>
              </a:solidFill>
              <a:ea typeface="楷体" panose="02010609060101010101" pitchFamily="49" charset="-122"/>
              <a:cs typeface="Times New Roman" panose="02020603050405020304" pitchFamily="18" charset="0"/>
            </a:endParaRPr>
          </a:p>
          <a:p>
            <a:pPr>
              <a:lnSpc>
                <a:spcPct val="11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OLEDB.NET</a:t>
            </a:r>
            <a:r>
              <a:rPr lang="en-US" altLang="zh-CN" dirty="0">
                <a:ea typeface="楷体" panose="02010609060101010101" pitchFamily="49" charset="-122"/>
                <a:cs typeface="Times New Roman" panose="02020603050405020304" pitchFamily="18" charset="0"/>
              </a:rPr>
              <a:t> Data Provider</a:t>
            </a:r>
            <a:r>
              <a:rPr lang="zh-CN" altLang="en-US" dirty="0">
                <a:ea typeface="楷体" panose="02010609060101010101" pitchFamily="49" charset="-122"/>
                <a:cs typeface="Times New Roman" panose="02020603050405020304" pitchFamily="18" charset="0"/>
              </a:rPr>
              <a:t>支持执行命令中包含参数的情况，也就是说，可以使用包含参数的数据命令或存储过程执行数据筛选操作和数据更新等操作，其主要流程如下：</a:t>
            </a:r>
            <a:endParaRPr lang="zh-CN" altLang="en-US" dirty="0">
              <a:ea typeface="楷体" panose="02010609060101010101" pitchFamily="49" charset="-122"/>
              <a:cs typeface="Times New Roman" panose="02020603050405020304" pitchFamily="18" charset="0"/>
            </a:endParaRPr>
          </a:p>
          <a:p>
            <a:pPr>
              <a:lnSpc>
                <a:spcPct val="110000"/>
              </a:lnSpc>
            </a:pPr>
            <a:r>
              <a:rPr lang="zh-CN" altLang="en-US" dirty="0">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a:t>
            </a:r>
            <a:r>
              <a:rPr lang="en-US" altLang="zh-CN" sz="2000" dirty="0">
                <a:solidFill>
                  <a:srgbClr val="006600"/>
                </a:solidFill>
                <a:ea typeface="楷体" panose="02010609060101010101" pitchFamily="49" charset="-122"/>
                <a:cs typeface="Times New Roman" panose="02020603050405020304" pitchFamily="18" charset="0"/>
              </a:rPr>
              <a:t>1</a:t>
            </a:r>
            <a:r>
              <a:rPr lang="zh-CN" altLang="en-US" sz="2000" dirty="0">
                <a:solidFill>
                  <a:srgbClr val="006600"/>
                </a:solidFill>
                <a:ea typeface="楷体" panose="02010609060101010101" pitchFamily="49" charset="-122"/>
                <a:cs typeface="Times New Roman" panose="02020603050405020304" pitchFamily="18" charset="0"/>
              </a:rPr>
              <a:t>）创建</a:t>
            </a:r>
            <a:r>
              <a:rPr lang="en-US" altLang="zh-CN" sz="2000" dirty="0">
                <a:solidFill>
                  <a:srgbClr val="006600"/>
                </a:solidFill>
                <a:ea typeface="楷体" panose="02010609060101010101" pitchFamily="49" charset="-122"/>
                <a:cs typeface="Times New Roman" panose="02020603050405020304" pitchFamily="18" charset="0"/>
              </a:rPr>
              <a:t>Connection</a:t>
            </a:r>
            <a:r>
              <a:rPr lang="zh-CN" altLang="en-US" sz="2000" dirty="0">
                <a:solidFill>
                  <a:srgbClr val="006600"/>
                </a:solidFill>
                <a:ea typeface="楷体" panose="02010609060101010101" pitchFamily="49" charset="-122"/>
                <a:cs typeface="Times New Roman" panose="02020603050405020304" pitchFamily="18" charset="0"/>
              </a:rPr>
              <a:t>对象，并设置相应的属性值。</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1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2</a:t>
            </a:r>
            <a:r>
              <a:rPr lang="zh-CN" altLang="en-US" sz="2000" dirty="0">
                <a:solidFill>
                  <a:srgbClr val="006600"/>
                </a:solidFill>
                <a:ea typeface="楷体" panose="02010609060101010101" pitchFamily="49" charset="-122"/>
                <a:cs typeface="Times New Roman" panose="02020603050405020304" pitchFamily="18" charset="0"/>
              </a:rPr>
              <a:t>）打开</a:t>
            </a:r>
            <a:r>
              <a:rPr lang="en-US" altLang="zh-CN" sz="2000" dirty="0">
                <a:solidFill>
                  <a:srgbClr val="006600"/>
                </a:solidFill>
                <a:ea typeface="楷体" panose="02010609060101010101" pitchFamily="49" charset="-122"/>
                <a:cs typeface="Times New Roman" panose="02020603050405020304" pitchFamily="18" charset="0"/>
              </a:rPr>
              <a:t>Connection</a:t>
            </a:r>
            <a:r>
              <a:rPr lang="zh-CN" altLang="en-US" sz="2000" dirty="0">
                <a:solidFill>
                  <a:srgbClr val="006600"/>
                </a:solidFill>
                <a:ea typeface="楷体" panose="02010609060101010101" pitchFamily="49" charset="-122"/>
                <a:cs typeface="Times New Roman" panose="02020603050405020304" pitchFamily="18" charset="0"/>
              </a:rPr>
              <a:t>对象。</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1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3</a:t>
            </a:r>
            <a:r>
              <a:rPr lang="zh-CN" altLang="en-US" sz="2000" dirty="0">
                <a:solidFill>
                  <a:srgbClr val="006600"/>
                </a:solidFill>
                <a:ea typeface="楷体" panose="02010609060101010101" pitchFamily="49" charset="-122"/>
                <a:cs typeface="Times New Roman" panose="02020603050405020304" pitchFamily="18" charset="0"/>
              </a:rPr>
              <a:t>）创建</a:t>
            </a:r>
            <a:r>
              <a:rPr lang="en-US" altLang="zh-CN" sz="2000" dirty="0">
                <a:solidFill>
                  <a:srgbClr val="006600"/>
                </a:solidFill>
                <a:ea typeface="楷体" panose="02010609060101010101" pitchFamily="49" charset="-122"/>
                <a:cs typeface="Times New Roman" panose="02020603050405020304" pitchFamily="18" charset="0"/>
              </a:rPr>
              <a:t>Command</a:t>
            </a:r>
            <a:r>
              <a:rPr lang="zh-CN" altLang="en-US" sz="2000" dirty="0">
                <a:solidFill>
                  <a:srgbClr val="006600"/>
                </a:solidFill>
                <a:ea typeface="楷体" panose="02010609060101010101" pitchFamily="49" charset="-122"/>
                <a:cs typeface="Times New Roman" panose="02020603050405020304" pitchFamily="18" charset="0"/>
              </a:rPr>
              <a:t>对象并设置相应的属性值，其中</a:t>
            </a:r>
            <a:r>
              <a:rPr lang="en-US" altLang="zh-CN" sz="2000" dirty="0">
                <a:solidFill>
                  <a:srgbClr val="006600"/>
                </a:solidFill>
                <a:ea typeface="楷体" panose="02010609060101010101" pitchFamily="49" charset="-122"/>
                <a:cs typeface="Times New Roman" panose="02020603050405020304" pitchFamily="18" charset="0"/>
              </a:rPr>
              <a:t>SQL</a:t>
            </a:r>
            <a:r>
              <a:rPr lang="zh-CN" altLang="en-US" sz="2000" dirty="0">
                <a:solidFill>
                  <a:srgbClr val="006600"/>
                </a:solidFill>
                <a:ea typeface="楷体" panose="02010609060101010101" pitchFamily="49" charset="-122"/>
                <a:cs typeface="Times New Roman" panose="02020603050405020304" pitchFamily="18" charset="0"/>
              </a:rPr>
              <a:t>语句含有占位符。</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1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4</a:t>
            </a:r>
            <a:r>
              <a:rPr lang="zh-CN" altLang="en-US" sz="2000" dirty="0">
                <a:solidFill>
                  <a:srgbClr val="006600"/>
                </a:solidFill>
                <a:ea typeface="楷体" panose="02010609060101010101" pitchFamily="49" charset="-122"/>
                <a:cs typeface="Times New Roman" panose="02020603050405020304" pitchFamily="18" charset="0"/>
              </a:rPr>
              <a:t>）创建参数对象，将建立好的参数对象添加到</a:t>
            </a:r>
            <a:r>
              <a:rPr lang="en-US" altLang="zh-CN" sz="2000" dirty="0">
                <a:solidFill>
                  <a:srgbClr val="006600"/>
                </a:solidFill>
                <a:ea typeface="楷体" panose="02010609060101010101" pitchFamily="49" charset="-122"/>
                <a:cs typeface="Times New Roman" panose="02020603050405020304" pitchFamily="18" charset="0"/>
              </a:rPr>
              <a:t>Command</a:t>
            </a:r>
            <a:r>
              <a:rPr lang="zh-CN" altLang="en-US" sz="2000" dirty="0">
                <a:solidFill>
                  <a:srgbClr val="006600"/>
                </a:solidFill>
                <a:ea typeface="楷体" panose="02010609060101010101" pitchFamily="49" charset="-122"/>
                <a:cs typeface="Times New Roman" panose="02020603050405020304" pitchFamily="18" charset="0"/>
              </a:rPr>
              <a:t>对象的</a:t>
            </a:r>
            <a:r>
              <a:rPr lang="en-US" altLang="zh-CN" sz="2000" dirty="0">
                <a:solidFill>
                  <a:srgbClr val="006600"/>
                </a:solidFill>
                <a:ea typeface="楷体" panose="02010609060101010101" pitchFamily="49" charset="-122"/>
                <a:cs typeface="Times New Roman" panose="02020603050405020304" pitchFamily="18" charset="0"/>
              </a:rPr>
              <a:t>Parameters</a:t>
            </a:r>
            <a:r>
              <a:rPr lang="zh-CN" altLang="en-US" sz="2000" dirty="0">
                <a:solidFill>
                  <a:srgbClr val="006600"/>
                </a:solidFill>
                <a:ea typeface="楷体" panose="02010609060101010101" pitchFamily="49" charset="-122"/>
                <a:cs typeface="Times New Roman" panose="02020603050405020304" pitchFamily="18" charset="0"/>
              </a:rPr>
              <a:t>集合中。</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1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5</a:t>
            </a:r>
            <a:r>
              <a:rPr lang="zh-CN" altLang="en-US" sz="2000" dirty="0">
                <a:solidFill>
                  <a:srgbClr val="006600"/>
                </a:solidFill>
                <a:ea typeface="楷体" panose="02010609060101010101" pitchFamily="49" charset="-122"/>
                <a:cs typeface="Times New Roman" panose="02020603050405020304" pitchFamily="18" charset="0"/>
              </a:rPr>
              <a:t>）为参数对象赋值。</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1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6</a:t>
            </a:r>
            <a:r>
              <a:rPr lang="zh-CN" altLang="en-US" sz="2000" dirty="0">
                <a:solidFill>
                  <a:srgbClr val="006600"/>
                </a:solidFill>
                <a:ea typeface="楷体" panose="02010609060101010101" pitchFamily="49" charset="-122"/>
                <a:cs typeface="Times New Roman" panose="02020603050405020304" pitchFamily="18" charset="0"/>
              </a:rPr>
              <a:t>）执行数据命令。</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1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7</a:t>
            </a:r>
            <a:r>
              <a:rPr lang="zh-CN" altLang="en-US" sz="2000" dirty="0">
                <a:solidFill>
                  <a:srgbClr val="006600"/>
                </a:solidFill>
                <a:ea typeface="楷体" panose="02010609060101010101" pitchFamily="49" charset="-122"/>
                <a:cs typeface="Times New Roman" panose="02020603050405020304" pitchFamily="18" charset="0"/>
              </a:rPr>
              <a:t>）关闭相关对象。</a:t>
            </a:r>
            <a:endParaRPr lang="zh-CN" altLang="en-US" sz="2000" dirty="0">
              <a:solidFill>
                <a:srgbClr val="006600"/>
              </a:solidFill>
              <a:ea typeface="楷体" panose="02010609060101010101" pitchFamily="49"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539750" y="404813"/>
            <a:ext cx="8208963"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15.14</a:t>
            </a:r>
            <a:r>
              <a:rPr lang="en-US" altLang="zh-CN" dirty="0">
                <a:solidFill>
                  <a:srgbClr val="FF3300"/>
                </a:solidFill>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设计一个窗体，通过</a:t>
            </a:r>
            <a:r>
              <a:rPr lang="en-US" altLang="zh-CN" dirty="0" err="1">
                <a:ea typeface="楷体" panose="02010609060101010101" pitchFamily="49" charset="-122"/>
                <a:cs typeface="Times New Roman" panose="02020603050405020304" pitchFamily="18" charset="0"/>
              </a:rPr>
              <a:t>OleDbCommand</a:t>
            </a:r>
            <a:r>
              <a:rPr lang="zh-CN" altLang="en-US" dirty="0">
                <a:ea typeface="楷体" panose="02010609060101010101" pitchFamily="49" charset="-122"/>
                <a:cs typeface="Times New Roman" panose="02020603050405020304" pitchFamily="18" charset="0"/>
              </a:rPr>
              <a:t>对象求出指定学号学生的平均分。 </a:t>
            </a:r>
            <a:endParaRPr lang="zh-CN" altLang="en-US" dirty="0">
              <a:ea typeface="楷体" panose="02010609060101010101" pitchFamily="49" charset="-122"/>
              <a:cs typeface="Times New Roman" panose="02020603050405020304" pitchFamily="18" charset="0"/>
            </a:endParaRPr>
          </a:p>
        </p:txBody>
      </p:sp>
      <p:sp>
        <p:nvSpPr>
          <p:cNvPr id="174083" name="Text Box 3"/>
          <p:cNvSpPr txBox="1">
            <a:spLocks noChangeArrowheads="1"/>
          </p:cNvSpPr>
          <p:nvPr/>
        </p:nvSpPr>
        <p:spPr bwMode="auto">
          <a:xfrm>
            <a:off x="611188" y="1412875"/>
            <a:ext cx="7416800" cy="3683060"/>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Form5</a:t>
            </a:r>
            <a:r>
              <a:rPr lang="zh-CN" altLang="en-US" dirty="0">
                <a:ea typeface="楷体" panose="02010609060101010101" pitchFamily="49" charset="-122"/>
                <a:cs typeface="Times New Roman" panose="02020603050405020304" pitchFamily="18" charset="0"/>
              </a:rPr>
              <a:t>，设计界面</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button1_Click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4714876" y="857232"/>
            <a:ext cx="2857520" cy="150019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39750" y="404813"/>
            <a:ext cx="8064500" cy="2530475"/>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a:t>
            </a:r>
            <a:r>
              <a:rPr lang="en-US" altLang="zh-CN" sz="2000" dirty="0" err="1">
                <a:solidFill>
                  <a:schemeClr val="hlink"/>
                </a:solidFill>
                <a:ea typeface="楷体" panose="02010609060101010101" pitchFamily="49" charset="-122"/>
                <a:cs typeface="Times New Roman" panose="02020603050405020304" pitchFamily="18" charset="0"/>
              </a:rPr>
              <a:t>AVG</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 FROM score WHERE </a:t>
            </a:r>
            <a:r>
              <a:rPr lang="zh-CN" altLang="en-US" sz="2000" dirty="0">
                <a:solidFill>
                  <a:schemeClr val="hlink"/>
                </a:solidFill>
                <a:ea typeface="楷体" panose="02010609060101010101" pitchFamily="49" charset="-122"/>
                <a:cs typeface="Times New Roman" panose="02020603050405020304" pitchFamily="18" charset="0"/>
              </a:rPr>
              <a:t>学号</a:t>
            </a:r>
            <a:r>
              <a:rPr lang="en-US" altLang="zh-CN" sz="2000" dirty="0">
                <a:solidFill>
                  <a:schemeClr val="hlink"/>
                </a:solidFill>
                <a:ea typeface="楷体" panose="02010609060101010101" pitchFamily="49" charset="-122"/>
                <a:cs typeface="Times New Roman" panose="02020603050405020304" pitchFamily="18" charset="0"/>
              </a:rPr>
              <a:t>=@no";</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mycmd.CommandText</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mycmd.Connection</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mycmd.Parameters.Add</a:t>
            </a:r>
            <a:r>
              <a:rPr lang="en-US" altLang="zh-CN" sz="2000" dirty="0">
                <a:solidFill>
                  <a:srgbClr val="FF3300"/>
                </a:solidFill>
                <a:ea typeface="楷体" panose="02010609060101010101" pitchFamily="49" charset="-122"/>
                <a:cs typeface="Times New Roman" panose="02020603050405020304" pitchFamily="18" charset="0"/>
              </a:rPr>
              <a:t>("@no", </a:t>
            </a:r>
            <a:r>
              <a:rPr lang="en-US" altLang="zh-CN" sz="2000" dirty="0" err="1">
                <a:solidFill>
                  <a:srgbClr val="FF3300"/>
                </a:solidFill>
                <a:ea typeface="楷体" panose="02010609060101010101" pitchFamily="49" charset="-122"/>
                <a:cs typeface="Times New Roman" panose="02020603050405020304" pitchFamily="18" charset="0"/>
              </a:rPr>
              <a:t>OleDbType.VarChar</a:t>
            </a:r>
            <a:r>
              <a:rPr lang="en-US" altLang="zh-CN" sz="2000" dirty="0">
                <a:solidFill>
                  <a:srgbClr val="FF3300"/>
                </a:solidFill>
                <a:ea typeface="楷体" panose="02010609060101010101" pitchFamily="49" charset="-122"/>
                <a:cs typeface="Times New Roman" panose="02020603050405020304" pitchFamily="18" charset="0"/>
              </a:rPr>
              <a:t>, 5).Value = </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textBox1.Text</a:t>
            </a:r>
            <a:r>
              <a:rPr lang="en-US" altLang="zh-CN" sz="2000" dirty="0">
                <a:solidFill>
                  <a:srgbClr val="FF3300"/>
                </a:solidFill>
                <a:ea typeface="楷体" panose="02010609060101010101" pitchFamily="49" charset="-122"/>
                <a:cs typeface="Times New Roman" panose="02020603050405020304" pitchFamily="18" charset="0"/>
              </a:rPr>
              <a:t>;    //</a:t>
            </a:r>
            <a:r>
              <a:rPr lang="zh-CN" altLang="en-US" sz="2000" dirty="0">
                <a:solidFill>
                  <a:srgbClr val="FF3300"/>
                </a:solidFill>
                <a:ea typeface="楷体" panose="02010609060101010101" pitchFamily="49" charset="-122"/>
                <a:cs typeface="Times New Roman" panose="02020603050405020304" pitchFamily="18" charset="0"/>
              </a:rPr>
              <a:t>设置参数值</a:t>
            </a:r>
            <a:endParaRPr lang="zh-CN" altLang="en-US" sz="2000" dirty="0">
              <a:solidFill>
                <a:srgbClr val="FF3300"/>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textBox2.Text</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mycmd.ExecuteScalar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ToString</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4" name="图片 3"/>
          <p:cNvPicPr/>
          <p:nvPr/>
        </p:nvPicPr>
        <p:blipFill>
          <a:blip r:embed="rId1"/>
          <a:srcRect/>
          <a:stretch>
            <a:fillRect/>
          </a:stretch>
        </p:blipFill>
        <p:spPr bwMode="auto">
          <a:xfrm>
            <a:off x="1571604" y="2857496"/>
            <a:ext cx="3214710" cy="200026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00034" y="1142984"/>
            <a:ext cx="8358246" cy="3807902"/>
          </a:xfrm>
          <a:prstGeom prst="rect">
            <a:avLst/>
          </a:prstGeom>
          <a:noFill/>
          <a:ln w="9525">
            <a:noFill/>
            <a:miter lim="800000"/>
          </a:ln>
          <a:effectLst/>
        </p:spPr>
        <p:txBody>
          <a:bodyPr wrap="square">
            <a:spAutoFit/>
          </a:bodyPr>
          <a:lstStyle/>
          <a:p>
            <a:pPr>
              <a:lnSpc>
                <a:spcPct val="150000"/>
              </a:lnSpc>
            </a:pPr>
            <a:r>
              <a:rPr lang="zh-CN" altLang="en-US" dirty="0" smtClean="0">
                <a:ea typeface="楷体" panose="02010609060101010101" pitchFamily="49" charset="-122"/>
                <a:cs typeface="Times New Roman" panose="02020603050405020304" pitchFamily="18" charset="0"/>
              </a:rPr>
              <a:t>       当</a:t>
            </a:r>
            <a:r>
              <a:rPr lang="zh-CN" altLang="en-US" dirty="0">
                <a:ea typeface="楷体" panose="02010609060101010101" pitchFamily="49" charset="-122"/>
                <a:cs typeface="Times New Roman" panose="02020603050405020304" pitchFamily="18" charset="0"/>
              </a:rPr>
              <a:t>执行返回结果集的命令时，需要一个方法从结果集中提取数据。处理结果集的方法有两个：</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zh-CN" altLang="en-US" sz="2000" dirty="0">
                <a:solidFill>
                  <a:srgbClr val="006600"/>
                </a:solidFill>
                <a:ea typeface="楷体" panose="02010609060101010101" pitchFamily="49" charset="-122"/>
                <a:cs typeface="Times New Roman" panose="02020603050405020304" pitchFamily="18" charset="0"/>
              </a:rPr>
              <a:t>（</a:t>
            </a:r>
            <a:r>
              <a:rPr lang="en-US" altLang="zh-CN" sz="2000" dirty="0">
                <a:solidFill>
                  <a:srgbClr val="006600"/>
                </a:solidFill>
                <a:ea typeface="楷体" panose="02010609060101010101" pitchFamily="49" charset="-122"/>
                <a:cs typeface="Times New Roman" panose="02020603050405020304" pitchFamily="18" charset="0"/>
              </a:rPr>
              <a:t>1</a:t>
            </a:r>
            <a:r>
              <a:rPr lang="zh-CN" altLang="en-US" sz="2000" dirty="0">
                <a:solidFill>
                  <a:srgbClr val="006600"/>
                </a:solidFill>
                <a:ea typeface="楷体" panose="02010609060101010101" pitchFamily="49" charset="-122"/>
                <a:cs typeface="Times New Roman" panose="02020603050405020304" pitchFamily="18" charset="0"/>
              </a:rPr>
              <a:t>）使用</a:t>
            </a:r>
            <a:r>
              <a:rPr lang="en-US" altLang="zh-CN" sz="2000" dirty="0" err="1">
                <a:solidFill>
                  <a:srgbClr val="006600"/>
                </a:solidFill>
                <a:ea typeface="楷体" panose="02010609060101010101" pitchFamily="49" charset="-122"/>
                <a:cs typeface="Times New Roman" panose="02020603050405020304" pitchFamily="18" charset="0"/>
              </a:rPr>
              <a:t>DataReader</a:t>
            </a:r>
            <a:r>
              <a:rPr lang="zh-CN" altLang="en-US" sz="2000" dirty="0">
                <a:solidFill>
                  <a:srgbClr val="006600"/>
                </a:solidFill>
                <a:ea typeface="楷体" panose="02010609060101010101" pitchFamily="49" charset="-122"/>
                <a:cs typeface="Times New Roman" panose="02020603050405020304" pitchFamily="18" charset="0"/>
              </a:rPr>
              <a:t>对象（数据阅读器）；</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sz="2000" dirty="0">
                <a:solidFill>
                  <a:srgbClr val="006600"/>
                </a:solidFill>
                <a:ea typeface="楷体" panose="02010609060101010101" pitchFamily="49" charset="-122"/>
                <a:cs typeface="Times New Roman" panose="02020603050405020304" pitchFamily="18" charset="0"/>
              </a:rPr>
              <a:t>　（</a:t>
            </a:r>
            <a:r>
              <a:rPr lang="en-US" altLang="zh-CN" sz="2000" dirty="0">
                <a:solidFill>
                  <a:srgbClr val="006600"/>
                </a:solidFill>
                <a:ea typeface="楷体" panose="02010609060101010101" pitchFamily="49" charset="-122"/>
                <a:cs typeface="Times New Roman" panose="02020603050405020304" pitchFamily="18" charset="0"/>
              </a:rPr>
              <a:t>2</a:t>
            </a:r>
            <a:r>
              <a:rPr lang="zh-CN" altLang="en-US" sz="2000" dirty="0">
                <a:solidFill>
                  <a:srgbClr val="006600"/>
                </a:solidFill>
                <a:ea typeface="楷体" panose="02010609060101010101" pitchFamily="49" charset="-122"/>
                <a:cs typeface="Times New Roman" panose="02020603050405020304" pitchFamily="18" charset="0"/>
              </a:rPr>
              <a:t>）同时使用</a:t>
            </a:r>
            <a:r>
              <a:rPr lang="en-US" altLang="zh-CN" sz="2000" dirty="0" err="1">
                <a:solidFill>
                  <a:srgbClr val="006600"/>
                </a:solidFill>
                <a:ea typeface="楷体" panose="02010609060101010101" pitchFamily="49" charset="-122"/>
                <a:cs typeface="Times New Roman" panose="02020603050405020304" pitchFamily="18" charset="0"/>
              </a:rPr>
              <a:t>DataAdapter</a:t>
            </a:r>
            <a:r>
              <a:rPr lang="zh-CN" altLang="en-US" sz="2000" dirty="0">
                <a:solidFill>
                  <a:srgbClr val="006600"/>
                </a:solidFill>
                <a:ea typeface="楷体" panose="02010609060101010101" pitchFamily="49" charset="-122"/>
                <a:cs typeface="Times New Roman" panose="02020603050405020304" pitchFamily="18" charset="0"/>
              </a:rPr>
              <a:t>对象（数据适配器）和</a:t>
            </a:r>
            <a:r>
              <a:rPr lang="en-US" altLang="zh-CN" sz="2000" dirty="0" err="1">
                <a:solidFill>
                  <a:srgbClr val="006600"/>
                </a:solidFill>
                <a:ea typeface="楷体" panose="02010609060101010101" pitchFamily="49" charset="-122"/>
                <a:cs typeface="Times New Roman" panose="02020603050405020304" pitchFamily="18" charset="0"/>
              </a:rPr>
              <a:t>ADO.NET</a:t>
            </a:r>
            <a:r>
              <a:rPr lang="en-US" altLang="zh-CN" sz="2000" dirty="0">
                <a:solidFill>
                  <a:srgbClr val="006600"/>
                </a:solidFill>
                <a:ea typeface="楷体" panose="02010609060101010101" pitchFamily="49" charset="-122"/>
                <a:cs typeface="Times New Roman" panose="02020603050405020304" pitchFamily="18" charset="0"/>
              </a:rPr>
              <a:t> </a:t>
            </a:r>
            <a:r>
              <a:rPr lang="en-US" altLang="zh-CN" sz="2000" dirty="0" err="1">
                <a:solidFill>
                  <a:srgbClr val="006600"/>
                </a:solidFill>
                <a:ea typeface="楷体" panose="02010609060101010101" pitchFamily="49" charset="-122"/>
                <a:cs typeface="Times New Roman" panose="02020603050405020304" pitchFamily="18" charset="0"/>
              </a:rPr>
              <a:t>DataSet</a:t>
            </a:r>
            <a:r>
              <a:rPr lang="zh-CN" altLang="en-US" sz="2000" dirty="0">
                <a:solidFill>
                  <a:srgbClr val="006600"/>
                </a:solidFill>
                <a:ea typeface="楷体" panose="02010609060101010101" pitchFamily="49" charset="-122"/>
                <a:cs typeface="Times New Roman" panose="02020603050405020304" pitchFamily="18" charset="0"/>
              </a:rPr>
              <a:t>。</a:t>
            </a:r>
            <a:endParaRPr lang="zh-CN" altLang="en-US" sz="2000" dirty="0">
              <a:solidFill>
                <a:srgbClr val="0066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使用</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对象可以从数据库中得到只读的、只能向前的数据流。使用</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对象还可以提高应用程序的性能，减少系统开销，因为同一时间只有一条行记录在内存中。</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00034" y="428604"/>
            <a:ext cx="450059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15.3.3 </a:t>
            </a:r>
            <a:r>
              <a:rPr lang="en-US" altLang="zh-CN" sz="2800" dirty="0" err="1" smtClean="0">
                <a:solidFill>
                  <a:srgbClr val="FF3300"/>
                </a:solidFill>
                <a:latin typeface="黑体" panose="02010609060101010101" pitchFamily="49" charset="-122"/>
                <a:ea typeface="黑体" panose="02010609060101010101" pitchFamily="49" charset="-122"/>
              </a:rPr>
              <a:t>DataReader</a:t>
            </a:r>
            <a:r>
              <a:rPr lang="zh-CN" altLang="en-US" sz="2800" dirty="0" smtClean="0">
                <a:solidFill>
                  <a:srgbClr val="FF3300"/>
                </a:solidFill>
                <a:latin typeface="黑体" panose="02010609060101010101" pitchFamily="49" charset="-122"/>
                <a:ea typeface="黑体" panose="02010609060101010101" pitchFamily="49" charset="-122"/>
              </a:rPr>
              <a:t>对象</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70" name="Group 62"/>
          <p:cNvGraphicFramePr>
            <a:graphicFrameLocks noGrp="1"/>
          </p:cNvGraphicFramePr>
          <p:nvPr/>
        </p:nvGraphicFramePr>
        <p:xfrm>
          <a:off x="611188" y="1392238"/>
          <a:ext cx="7920037" cy="1463040"/>
        </p:xfrm>
        <a:graphic>
          <a:graphicData uri="http://schemas.openxmlformats.org/drawingml/2006/table">
            <a:tbl>
              <a:tblPr/>
              <a:tblGrid>
                <a:gridCol w="2665412"/>
                <a:gridCol w="5254625"/>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DataReader</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FieldCount</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获取当前行中的列数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IsClosed</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获取一个布尔值，指出</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DataReader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对象是否关闭</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RecordsAffected</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获取执行</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语句时修改的行数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1067" name="Text Box 59"/>
          <p:cNvSpPr txBox="1">
            <a:spLocks noChangeArrowheads="1"/>
          </p:cNvSpPr>
          <p:nvPr/>
        </p:nvSpPr>
        <p:spPr bwMode="auto">
          <a:xfrm>
            <a:off x="539750" y="404813"/>
            <a:ext cx="5976938" cy="457200"/>
          </a:xfrm>
          <a:prstGeom prst="rect">
            <a:avLst/>
          </a:prstGeom>
          <a:noFill/>
          <a:ln w="9525">
            <a:noFill/>
            <a:miter lim="800000"/>
          </a:ln>
          <a:effectLst/>
        </p:spPr>
        <p:txBody>
          <a:bodyPr>
            <a:spAutoFit/>
          </a:bodyPr>
          <a:lstStyle/>
          <a:p>
            <a:pPr algn="just">
              <a:spcBef>
                <a:spcPct val="50000"/>
              </a:spcBef>
            </a:pPr>
            <a:r>
              <a:rPr lang="en-US" altLang="zh-CN" dirty="0">
                <a:solidFill>
                  <a:srgbClr val="FF3300"/>
                </a:solidFill>
                <a:ea typeface="楷体" panose="02010609060101010101" pitchFamily="49" charset="-122"/>
                <a:cs typeface="Times New Roman" panose="02020603050405020304" pitchFamily="18" charset="0"/>
              </a:rPr>
              <a:t>1.  </a:t>
            </a:r>
            <a:r>
              <a:rPr lang="en-US" altLang="zh-CN" dirty="0" err="1">
                <a:solidFill>
                  <a:srgbClr val="FF3300"/>
                </a:solidFill>
                <a:ea typeface="楷体" panose="02010609060101010101" pitchFamily="49" charset="-122"/>
                <a:cs typeface="Times New Roman" panose="02020603050405020304" pitchFamily="18" charset="0"/>
              </a:rPr>
              <a:t>DataReader</a:t>
            </a:r>
            <a:r>
              <a:rPr lang="zh-CN" altLang="en-US" dirty="0">
                <a:solidFill>
                  <a:srgbClr val="FF3300"/>
                </a:solidFill>
                <a:ea typeface="楷体" panose="02010609060101010101" pitchFamily="49" charset="-122"/>
                <a:cs typeface="Times New Roman" panose="02020603050405020304" pitchFamily="18" charset="0"/>
              </a:rPr>
              <a:t>类的属性和方法</a:t>
            </a:r>
            <a:endParaRPr lang="zh-CN" altLang="en-US" dirty="0">
              <a:solidFill>
                <a:srgbClr val="FF3300"/>
              </a:solidFill>
              <a:ea typeface="楷体" panose="02010609060101010101" pitchFamily="49"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0152" name="Group 168"/>
          <p:cNvGraphicFramePr>
            <a:graphicFrameLocks noGrp="1"/>
          </p:cNvGraphicFramePr>
          <p:nvPr/>
        </p:nvGraphicFramePr>
        <p:xfrm>
          <a:off x="611188" y="379413"/>
          <a:ext cx="7921625" cy="5303520"/>
        </p:xfrm>
        <a:graphic>
          <a:graphicData uri="http://schemas.openxmlformats.org/drawingml/2006/table">
            <a:tbl>
              <a:tblPr/>
              <a:tblGrid>
                <a:gridCol w="2952750"/>
                <a:gridCol w="4968875"/>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DataReader</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Read</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DataReader</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对象前进到下一行并读取，返回布尔值指示是否有多行。</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Close</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关闭</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DataReader</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IsDBNull</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返回布尔值，表示列是否包含</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NULL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值。</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NextResult</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DataReader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对象移到下一个结果集，返回布尔值指示该结果集是否有多行。</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GetBoolean</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返回指定列的值，类型为布尔值。</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GetString</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返回指定列的值，类型为字符串。</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GetByte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返回指定列的值，类型为字节。</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GetInt32</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返回指定列的值，类型为整型值。</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GetDouble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返回指定列的值，类型为双精度值。</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GetDataTime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返回指定列的值，类型为日期时间值。</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GetOrdinal</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返回指定列的序号或数字位置（首为</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GetBoolean</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返回指定列的值，类型为对象。</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68313" y="404813"/>
            <a:ext cx="8280400" cy="4801314"/>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创建</a:t>
            </a:r>
            <a:r>
              <a:rPr lang="en-US" altLang="zh-CN" dirty="0" err="1">
                <a:solidFill>
                  <a:srgbClr val="FF3300"/>
                </a:solidFill>
                <a:ea typeface="楷体" panose="02010609060101010101" pitchFamily="49" charset="-122"/>
                <a:cs typeface="Times New Roman" panose="02020603050405020304" pitchFamily="18" charset="0"/>
              </a:rPr>
              <a:t>DataReader</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类没有提供公有的构造函数。通常调用</a:t>
            </a:r>
            <a:r>
              <a:rPr lang="en-US" altLang="zh-CN" dirty="0">
                <a:ea typeface="楷体" panose="02010609060101010101" pitchFamily="49" charset="-122"/>
                <a:cs typeface="Times New Roman" panose="02020603050405020304" pitchFamily="18" charset="0"/>
              </a:rPr>
              <a:t>Command</a:t>
            </a:r>
            <a:r>
              <a:rPr lang="zh-CN" altLang="en-US" dirty="0">
                <a:ea typeface="楷体" panose="02010609060101010101" pitchFamily="49" charset="-122"/>
                <a:cs typeface="Times New Roman" panose="02020603050405020304" pitchFamily="18" charset="0"/>
              </a:rPr>
              <a:t>类的</a:t>
            </a:r>
            <a:r>
              <a:rPr lang="en-US" altLang="zh-CN" dirty="0" err="1">
                <a:ea typeface="楷体" panose="02010609060101010101" pitchFamily="49" charset="-122"/>
                <a:cs typeface="Times New Roman" panose="02020603050405020304" pitchFamily="18" charset="0"/>
              </a:rPr>
              <a:t>ExecuteReader</a:t>
            </a:r>
            <a:r>
              <a:rPr lang="zh-CN" altLang="en-US" dirty="0">
                <a:ea typeface="楷体" panose="02010609060101010101" pitchFamily="49" charset="-122"/>
                <a:cs typeface="Times New Roman" panose="02020603050405020304" pitchFamily="18" charset="0"/>
              </a:rPr>
              <a:t>方法，这个方法将返回一个</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对象。</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例如，以下代码创建一个</a:t>
            </a:r>
            <a:r>
              <a:rPr lang="en-US" altLang="zh-CN" dirty="0" err="1">
                <a:ea typeface="楷体" panose="02010609060101010101" pitchFamily="49" charset="-122"/>
                <a:cs typeface="Times New Roman" panose="02020603050405020304" pitchFamily="18" charset="0"/>
              </a:rPr>
              <a:t>myreader</a:t>
            </a:r>
            <a:r>
              <a:rPr lang="zh-CN" altLang="en-US" dirty="0">
                <a:ea typeface="楷体" panose="02010609060101010101" pitchFamily="49" charset="-122"/>
                <a:cs typeface="Times New Roman" panose="02020603050405020304" pitchFamily="18" charset="0"/>
              </a:rPr>
              <a:t>对象：</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cmd</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CommandText</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ConnectionObject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OleDbDataReader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cmd.ExecuteReader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注意：</a:t>
            </a:r>
            <a:r>
              <a:rPr lang="en-US" altLang="zh-CN" dirty="0" err="1">
                <a:ea typeface="楷体" panose="02010609060101010101" pitchFamily="49" charset="-122"/>
                <a:cs typeface="Times New Roman" panose="02020603050405020304" pitchFamily="18" charset="0"/>
              </a:rPr>
              <a:t>OleDbDataReader</a:t>
            </a:r>
            <a:r>
              <a:rPr lang="zh-CN" altLang="en-US" dirty="0">
                <a:ea typeface="楷体" panose="02010609060101010101" pitchFamily="49" charset="-122"/>
                <a:cs typeface="Times New Roman" panose="02020603050405020304" pitchFamily="18" charset="0"/>
              </a:rPr>
              <a:t>对象不能使用</a:t>
            </a:r>
            <a:r>
              <a:rPr lang="en-US" altLang="zh-CN" dirty="0">
                <a:ea typeface="楷体" panose="02010609060101010101" pitchFamily="49" charset="-122"/>
                <a:cs typeface="Times New Roman" panose="02020603050405020304" pitchFamily="18" charset="0"/>
              </a:rPr>
              <a:t>new</a:t>
            </a:r>
            <a:r>
              <a:rPr lang="zh-CN" altLang="en-US" dirty="0">
                <a:ea typeface="楷体" panose="02010609060101010101" pitchFamily="49" charset="-122"/>
                <a:cs typeface="Times New Roman" panose="02020603050405020304" pitchFamily="18" charset="0"/>
              </a:rPr>
              <a:t>来创建。 </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923904" y="493696"/>
            <a:ext cx="1584325" cy="457200"/>
          </a:xfrm>
          <a:prstGeom prst="rect">
            <a:avLst/>
          </a:prstGeom>
          <a:noFill/>
          <a:ln w="9525">
            <a:noFill/>
            <a:miter lim="800000"/>
          </a:ln>
          <a:effectLst/>
        </p:spPr>
        <p:txBody>
          <a:bodyPr>
            <a:spAutoFit/>
          </a:bodyPr>
          <a:lstStyle/>
          <a:p>
            <a:pPr>
              <a:spcBef>
                <a:spcPct val="50000"/>
              </a:spcBef>
            </a:pPr>
            <a:r>
              <a:rPr lang="en-US" altLang="zh-CN">
                <a:ea typeface="楷体" panose="02010609060101010101" pitchFamily="49" charset="-122"/>
                <a:cs typeface="Times New Roman" panose="02020603050405020304" pitchFamily="18" charset="0"/>
              </a:rPr>
              <a:t>score</a:t>
            </a:r>
            <a:r>
              <a:rPr lang="zh-CN" altLang="en-US">
                <a:ea typeface="楷体" panose="02010609060101010101" pitchFamily="49" charset="-122"/>
                <a:cs typeface="Times New Roman" panose="02020603050405020304" pitchFamily="18" charset="0"/>
              </a:rPr>
              <a:t>表</a:t>
            </a:r>
            <a:endParaRPr lang="zh-CN" altLang="en-US">
              <a:ea typeface="楷体" panose="02010609060101010101" pitchFamily="49" charset="-122"/>
              <a:cs typeface="Times New Roman" panose="02020603050405020304" pitchFamily="18" charset="0"/>
            </a:endParaRPr>
          </a:p>
        </p:txBody>
      </p:sp>
      <p:graphicFrame>
        <p:nvGraphicFramePr>
          <p:cNvPr id="200916" name="Group 212"/>
          <p:cNvGraphicFramePr>
            <a:graphicFrameLocks noGrp="1"/>
          </p:cNvGraphicFramePr>
          <p:nvPr/>
        </p:nvGraphicFramePr>
        <p:xfrm>
          <a:off x="1500166" y="1142984"/>
          <a:ext cx="5087938" cy="3688080"/>
        </p:xfrm>
        <a:graphic>
          <a:graphicData uri="http://schemas.openxmlformats.org/drawingml/2006/table">
            <a:tbl>
              <a:tblPr/>
              <a:tblGrid>
                <a:gridCol w="1693863"/>
                <a:gridCol w="1697037"/>
                <a:gridCol w="1697038"/>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学号</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课程名</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分数</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语言</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80</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语言</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76</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语言</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88</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语言</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70</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语言</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90</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83</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70</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79</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52</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92</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539750" y="404813"/>
            <a:ext cx="8208963" cy="2585323"/>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遍历</a:t>
            </a:r>
            <a:r>
              <a:rPr lang="en-US" altLang="zh-CN" dirty="0" err="1">
                <a:solidFill>
                  <a:srgbClr val="FF3300"/>
                </a:solidFill>
                <a:ea typeface="楷体" panose="02010609060101010101" pitchFamily="49" charset="-122"/>
                <a:cs typeface="Times New Roman" panose="02020603050405020304" pitchFamily="18" charset="0"/>
              </a:rPr>
              <a:t>OleDbDataReader</a:t>
            </a:r>
            <a:r>
              <a:rPr lang="zh-CN" altLang="en-US" dirty="0">
                <a:solidFill>
                  <a:srgbClr val="FF3300"/>
                </a:solidFill>
                <a:ea typeface="楷体" panose="02010609060101010101" pitchFamily="49" charset="-122"/>
                <a:cs typeface="Times New Roman" panose="02020603050405020304" pitchFamily="18" charset="0"/>
              </a:rPr>
              <a:t>对象的记录</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使用</a:t>
            </a:r>
            <a:r>
              <a:rPr lang="en-US" altLang="zh-CN" dirty="0">
                <a:ea typeface="楷体" panose="02010609060101010101" pitchFamily="49" charset="-122"/>
                <a:cs typeface="Times New Roman" panose="02020603050405020304" pitchFamily="18" charset="0"/>
              </a:rPr>
              <a:t>While</a:t>
            </a:r>
            <a:r>
              <a:rPr lang="zh-CN" altLang="en-US" dirty="0">
                <a:ea typeface="楷体" panose="02010609060101010101" pitchFamily="49" charset="-122"/>
                <a:cs typeface="Times New Roman" panose="02020603050405020304" pitchFamily="18" charset="0"/>
              </a:rPr>
              <a:t>循环来遍历记录：</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while (</a:t>
            </a:r>
            <a:r>
              <a:rPr lang="en-US" altLang="zh-CN" sz="2000" dirty="0" err="1">
                <a:solidFill>
                  <a:schemeClr val="hlink"/>
                </a:solidFill>
                <a:ea typeface="楷体" panose="02010609060101010101" pitchFamily="49" charset="-122"/>
                <a:cs typeface="Times New Roman" panose="02020603050405020304" pitchFamily="18" charset="0"/>
              </a:rPr>
              <a:t>myreader.Read</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读取数据</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539750" y="404813"/>
            <a:ext cx="7993063" cy="5791907"/>
          </a:xfrm>
          <a:prstGeom prst="rect">
            <a:avLst/>
          </a:prstGeom>
          <a:noFill/>
          <a:ln w="9525">
            <a:noFill/>
            <a:miter lim="800000"/>
          </a:ln>
          <a:effectLst/>
        </p:spPr>
        <p:txBody>
          <a:bodyPr>
            <a:spAutoFit/>
          </a:bodyPr>
          <a:lstStyle/>
          <a:p>
            <a:pPr>
              <a:lnSpc>
                <a:spcPts val="3200"/>
              </a:lnSpc>
            </a:pPr>
            <a:r>
              <a:rPr lang="en-US" altLang="zh-CN" dirty="0">
                <a:solidFill>
                  <a:srgbClr val="FF3300"/>
                </a:solidFill>
                <a:ea typeface="楷体" panose="02010609060101010101" pitchFamily="49" charset="-122"/>
                <a:cs typeface="Times New Roman" panose="02020603050405020304" pitchFamily="18" charset="0"/>
              </a:rPr>
              <a:t>4</a:t>
            </a:r>
            <a:r>
              <a:rPr lang="zh-CN" altLang="en-US" dirty="0">
                <a:solidFill>
                  <a:srgbClr val="FF3300"/>
                </a:solidFill>
                <a:ea typeface="楷体" panose="02010609060101010101" pitchFamily="49" charset="-122"/>
                <a:cs typeface="Times New Roman" panose="02020603050405020304" pitchFamily="18" charset="0"/>
              </a:rPr>
              <a:t>．访问字段中的值</a:t>
            </a:r>
            <a:endParaRPr lang="zh-CN" altLang="en-US" dirty="0">
              <a:solidFill>
                <a:srgbClr val="FF33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使用以下语句获取一个</a:t>
            </a:r>
            <a:r>
              <a:rPr lang="en-US" altLang="zh-CN" dirty="0" err="1">
                <a:ea typeface="楷体" panose="02010609060101010101" pitchFamily="49" charset="-122"/>
                <a:cs typeface="Times New Roman" panose="02020603050405020304" pitchFamily="18" charset="0"/>
              </a:rPr>
              <a:t>OleDbDataReader</a:t>
            </a:r>
            <a:r>
              <a:rPr lang="zh-CN" altLang="en-US" dirty="0">
                <a:ea typeface="楷体" panose="02010609060101010101" pitchFamily="49" charset="-122"/>
                <a:cs typeface="Times New Roman" panose="02020603050405020304" pitchFamily="18" charset="0"/>
              </a:rPr>
              <a:t>对象：</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OleDbDataReader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mycmd.ExecuteReader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Item</a:t>
            </a:r>
            <a:r>
              <a:rPr lang="zh-CN" altLang="en-US" dirty="0">
                <a:solidFill>
                  <a:srgbClr val="FF3300"/>
                </a:solidFill>
                <a:ea typeface="楷体" panose="02010609060101010101" pitchFamily="49" charset="-122"/>
                <a:cs typeface="Times New Roman" panose="02020603050405020304" pitchFamily="18" charset="0"/>
              </a:rPr>
              <a:t>属性</a:t>
            </a:r>
            <a:endParaRPr lang="zh-CN" altLang="en-US" dirty="0">
              <a:solidFill>
                <a:srgbClr val="FF33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每一个</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对象都定义了一个</a:t>
            </a:r>
            <a:r>
              <a:rPr lang="en-US" altLang="zh-CN" dirty="0">
                <a:ea typeface="楷体" panose="02010609060101010101" pitchFamily="49" charset="-122"/>
                <a:cs typeface="Times New Roman" panose="02020603050405020304" pitchFamily="18" charset="0"/>
              </a:rPr>
              <a:t>Item</a:t>
            </a:r>
            <a:r>
              <a:rPr lang="zh-CN" altLang="en-US" dirty="0">
                <a:ea typeface="楷体" panose="02010609060101010101" pitchFamily="49" charset="-122"/>
                <a:cs typeface="Times New Roman" panose="02020603050405020304" pitchFamily="18" charset="0"/>
              </a:rPr>
              <a:t>属性，此属性返回一个代码字段属性的对象。</a:t>
            </a:r>
            <a:r>
              <a:rPr lang="en-US" altLang="zh-CN" dirty="0">
                <a:ea typeface="楷体" panose="02010609060101010101" pitchFamily="49" charset="-122"/>
                <a:cs typeface="Times New Roman" panose="02020603050405020304" pitchFamily="18" charset="0"/>
              </a:rPr>
              <a:t>Item</a:t>
            </a:r>
            <a:r>
              <a:rPr lang="zh-CN" altLang="en-US" dirty="0">
                <a:ea typeface="楷体" panose="02010609060101010101" pitchFamily="49" charset="-122"/>
                <a:cs typeface="Times New Roman" panose="02020603050405020304" pitchFamily="18" charset="0"/>
              </a:rPr>
              <a:t>属性是</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对象的索引。需要注意的是</a:t>
            </a:r>
            <a:r>
              <a:rPr lang="en-US" altLang="zh-CN" dirty="0">
                <a:ea typeface="楷体" panose="02010609060101010101" pitchFamily="49" charset="-122"/>
                <a:cs typeface="Times New Roman" panose="02020603050405020304" pitchFamily="18" charset="0"/>
              </a:rPr>
              <a:t>Item</a:t>
            </a:r>
            <a:r>
              <a:rPr lang="zh-CN" altLang="en-US" dirty="0">
                <a:ea typeface="楷体" panose="02010609060101010101" pitchFamily="49" charset="-122"/>
                <a:cs typeface="Times New Roman" panose="02020603050405020304" pitchFamily="18" charset="0"/>
              </a:rPr>
              <a:t>属性总是基于</a:t>
            </a:r>
            <a:r>
              <a:rPr lang="en-US" altLang="zh-CN" dirty="0">
                <a:ea typeface="楷体" panose="02010609060101010101" pitchFamily="49" charset="-122"/>
                <a:cs typeface="Times New Roman" panose="02020603050405020304" pitchFamily="18" charset="0"/>
              </a:rPr>
              <a:t>0</a:t>
            </a:r>
            <a:r>
              <a:rPr lang="zh-CN" altLang="en-US" dirty="0">
                <a:ea typeface="楷体" panose="02010609060101010101" pitchFamily="49" charset="-122"/>
                <a:cs typeface="Times New Roman" panose="02020603050405020304" pitchFamily="18" charset="0"/>
              </a:rPr>
              <a:t>开始编号的：</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FieldName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FieldIndex</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Get</a:t>
            </a:r>
            <a:r>
              <a:rPr lang="zh-CN" altLang="en-US" dirty="0">
                <a:solidFill>
                  <a:srgbClr val="FF3300"/>
                </a:solidFill>
                <a:ea typeface="楷体" panose="02010609060101010101" pitchFamily="49" charset="-122"/>
                <a:cs typeface="Times New Roman" panose="02020603050405020304" pitchFamily="18" charset="0"/>
              </a:rPr>
              <a:t>方法</a:t>
            </a:r>
            <a:endParaRPr lang="zh-CN" altLang="en-US" dirty="0">
              <a:solidFill>
                <a:srgbClr val="FF33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每一个</a:t>
            </a:r>
            <a:r>
              <a:rPr lang="en-US" altLang="zh-CN" dirty="0" err="1">
                <a:ea typeface="楷体" panose="02010609060101010101" pitchFamily="49" charset="-122"/>
                <a:cs typeface="Times New Roman" panose="02020603050405020304" pitchFamily="18" charset="0"/>
              </a:rPr>
              <a:t>DataReader</a:t>
            </a:r>
            <a:r>
              <a:rPr lang="zh-CN" altLang="en-US" dirty="0">
                <a:ea typeface="楷体" panose="02010609060101010101" pitchFamily="49" charset="-122"/>
                <a:cs typeface="Times New Roman" panose="02020603050405020304" pitchFamily="18" charset="0"/>
              </a:rPr>
              <a:t>对象都定义了一组</a:t>
            </a:r>
            <a:r>
              <a:rPr lang="en-US" altLang="zh-CN" dirty="0">
                <a:ea typeface="楷体" panose="02010609060101010101" pitchFamily="49" charset="-122"/>
                <a:cs typeface="Times New Roman" panose="02020603050405020304" pitchFamily="18" charset="0"/>
              </a:rPr>
              <a:t>Get</a:t>
            </a:r>
            <a:r>
              <a:rPr lang="zh-CN" altLang="en-US" dirty="0">
                <a:ea typeface="楷体" panose="02010609060101010101" pitchFamily="49" charset="-122"/>
                <a:cs typeface="Times New Roman" panose="02020603050405020304" pitchFamily="18" charset="0"/>
              </a:rPr>
              <a:t>方法，那些方法将返回适当类型的值。例如</a:t>
            </a:r>
            <a:r>
              <a:rPr lang="en-US" altLang="zh-CN" dirty="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a:p>
            <a:pPr>
              <a:lnSpc>
                <a:spcPts val="32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myreader.GetInt32</a:t>
            </a:r>
            <a:r>
              <a:rPr lang="en-US" altLang="zh-CN" sz="2000" dirty="0">
                <a:solidFill>
                  <a:schemeClr val="hlink"/>
                </a:solidFill>
                <a:ea typeface="楷体" panose="02010609060101010101" pitchFamily="49" charset="-122"/>
                <a:cs typeface="Times New Roman" panose="02020603050405020304" pitchFamily="18" charset="0"/>
              </a:rPr>
              <a:t>[0]      //</a:t>
            </a:r>
            <a:r>
              <a:rPr lang="zh-CN" altLang="en-US" sz="2000" dirty="0">
                <a:solidFill>
                  <a:schemeClr val="hlink"/>
                </a:solidFill>
                <a:ea typeface="楷体" panose="02010609060101010101" pitchFamily="49" charset="-122"/>
                <a:cs typeface="Times New Roman" panose="02020603050405020304" pitchFamily="18" charset="0"/>
              </a:rPr>
              <a:t>第</a:t>
            </a:r>
            <a:r>
              <a:rPr lang="en-US" altLang="zh-CN" sz="2000" dirty="0">
                <a:solidFill>
                  <a:schemeClr val="hlink"/>
                </a:solidFill>
                <a:ea typeface="楷体" panose="02010609060101010101" pitchFamily="49" charset="-122"/>
                <a:cs typeface="Times New Roman" panose="02020603050405020304" pitchFamily="18" charset="0"/>
              </a:rPr>
              <a:t>1</a:t>
            </a:r>
            <a:r>
              <a:rPr lang="zh-CN" altLang="en-US" sz="2000" dirty="0">
                <a:solidFill>
                  <a:schemeClr val="hlink"/>
                </a:solidFill>
                <a:ea typeface="楷体" panose="02010609060101010101" pitchFamily="49" charset="-122"/>
                <a:cs typeface="Times New Roman" panose="02020603050405020304" pitchFamily="18" charset="0"/>
              </a:rPr>
              <a:t>个字段值</a:t>
            </a:r>
            <a:endParaRPr lang="zh-CN" altLang="en-US" sz="2000" dirty="0">
              <a:solidFill>
                <a:schemeClr val="hlink"/>
              </a:solidFill>
              <a:ea typeface="楷体" panose="02010609060101010101" pitchFamily="49" charset="-122"/>
              <a:cs typeface="Times New Roman" panose="02020603050405020304" pitchFamily="18" charset="0"/>
            </a:endParaRPr>
          </a:p>
          <a:p>
            <a:pPr>
              <a:lnSpc>
                <a:spcPts val="32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myreader.GetString</a:t>
            </a:r>
            <a:r>
              <a:rPr lang="en-US" altLang="zh-CN" sz="2000" dirty="0">
                <a:solidFill>
                  <a:schemeClr val="hlink"/>
                </a:solidFill>
                <a:ea typeface="楷体" panose="02010609060101010101" pitchFamily="49" charset="-122"/>
                <a:cs typeface="Times New Roman" panose="02020603050405020304" pitchFamily="18" charset="0"/>
              </a:rPr>
              <a:t>[1] </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第</a:t>
            </a:r>
            <a:r>
              <a:rPr lang="en-US" altLang="zh-CN" sz="2000" dirty="0">
                <a:solidFill>
                  <a:schemeClr val="hlink"/>
                </a:solidFill>
                <a:ea typeface="楷体" panose="02010609060101010101" pitchFamily="49" charset="-122"/>
                <a:cs typeface="Times New Roman" panose="02020603050405020304" pitchFamily="18" charset="0"/>
              </a:rPr>
              <a:t>2</a:t>
            </a:r>
            <a:r>
              <a:rPr lang="zh-CN" altLang="en-US" sz="2000" dirty="0">
                <a:solidFill>
                  <a:schemeClr val="hlink"/>
                </a:solidFill>
                <a:ea typeface="楷体" panose="02010609060101010101" pitchFamily="49" charset="-122"/>
                <a:cs typeface="Times New Roman" panose="02020603050405020304" pitchFamily="18" charset="0"/>
              </a:rPr>
              <a:t>个字段值</a:t>
            </a:r>
            <a:endParaRPr lang="zh-CN" altLang="en-US"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539750" y="404813"/>
            <a:ext cx="8135938"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smtClean="0">
                <a:solidFill>
                  <a:srgbClr val="FF3300"/>
                </a:solidFill>
                <a:ea typeface="楷体" panose="02010609060101010101" pitchFamily="49" charset="-122"/>
                <a:cs typeface="Times New Roman" panose="02020603050405020304" pitchFamily="18" charset="0"/>
              </a:rPr>
              <a:t>例</a:t>
            </a:r>
            <a:r>
              <a:rPr lang="en-US" altLang="zh-CN" dirty="0" smtClean="0">
                <a:solidFill>
                  <a:srgbClr val="FF3300"/>
                </a:solidFill>
                <a:ea typeface="楷体" panose="02010609060101010101" pitchFamily="49" charset="-122"/>
                <a:cs typeface="Times New Roman" panose="02020603050405020304" pitchFamily="18" charset="0"/>
              </a:rPr>
              <a:t>15.15</a:t>
            </a:r>
            <a:r>
              <a:rPr lang="en-US" altLang="zh-CN" dirty="0">
                <a:solidFill>
                  <a:srgbClr val="FF3300"/>
                </a:solidFill>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设计一个窗体，通过</a:t>
            </a:r>
            <a:r>
              <a:rPr lang="en-US" altLang="zh-CN" dirty="0" err="1">
                <a:ea typeface="楷体" panose="02010609060101010101" pitchFamily="49" charset="-122"/>
                <a:cs typeface="Times New Roman" panose="02020603050405020304" pitchFamily="18" charset="0"/>
              </a:rPr>
              <a:t>OleDbDataReader</a:t>
            </a:r>
            <a:r>
              <a:rPr lang="zh-CN" altLang="en-US" dirty="0">
                <a:ea typeface="楷体" panose="02010609060101010101" pitchFamily="49" charset="-122"/>
                <a:cs typeface="Times New Roman" panose="02020603050405020304" pitchFamily="18" charset="0"/>
              </a:rPr>
              <a:t>对象输出所有学生记录。 </a:t>
            </a:r>
            <a:endParaRPr lang="zh-CN" altLang="en-US" dirty="0">
              <a:ea typeface="楷体" panose="02010609060101010101" pitchFamily="49" charset="-122"/>
              <a:cs typeface="Times New Roman" panose="02020603050405020304" pitchFamily="18" charset="0"/>
            </a:endParaRPr>
          </a:p>
        </p:txBody>
      </p:sp>
      <p:sp>
        <p:nvSpPr>
          <p:cNvPr id="165891" name="Text Box 3"/>
          <p:cNvSpPr txBox="1">
            <a:spLocks noChangeArrowheads="1"/>
          </p:cNvSpPr>
          <p:nvPr/>
        </p:nvSpPr>
        <p:spPr bwMode="auto">
          <a:xfrm>
            <a:off x="611188" y="1412875"/>
            <a:ext cx="7416800" cy="4965462"/>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Form6</a:t>
            </a:r>
            <a:r>
              <a:rPr lang="zh-CN" altLang="en-US" dirty="0">
                <a:ea typeface="楷体" panose="02010609060101010101" pitchFamily="49" charset="-122"/>
                <a:cs typeface="Times New Roman" panose="02020603050405020304" pitchFamily="18" charset="0"/>
              </a:rPr>
              <a:t>，设计界面</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button1_Click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OleDbCommand</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pPr>
              <a:lnSpc>
                <a:spcPts val="2800"/>
              </a:lnSpc>
            </a:pP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 FROM student";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mycmd.CommandText</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8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mycmd.Connection</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4286248" y="785794"/>
            <a:ext cx="2428892" cy="164307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23850" y="404813"/>
            <a:ext cx="8640763" cy="3785652"/>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OleDbDataReader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mycmd.ExecuteReader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listBox1.Items.Add</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学号</a:t>
            </a:r>
            <a:r>
              <a:rPr lang="en-US" altLang="zh-CN" sz="2000" dirty="0">
                <a:solidFill>
                  <a:schemeClr val="hlink"/>
                </a:solidFill>
                <a:ea typeface="楷体" panose="02010609060101010101" pitchFamily="49" charset="-122"/>
                <a:cs typeface="Times New Roman" panose="02020603050405020304" pitchFamily="18" charset="0"/>
              </a:rPr>
              <a:t>\t</a:t>
            </a:r>
            <a:r>
              <a:rPr lang="zh-CN" altLang="en-US" sz="2000" dirty="0">
                <a:solidFill>
                  <a:schemeClr val="hlink"/>
                </a:solidFill>
                <a:ea typeface="楷体" panose="02010609060101010101" pitchFamily="49" charset="-122"/>
                <a:cs typeface="Times New Roman" panose="02020603050405020304" pitchFamily="18" charset="0"/>
              </a:rPr>
              <a:t>姓名</a:t>
            </a:r>
            <a:r>
              <a:rPr lang="en-US" altLang="zh-CN" sz="2000" dirty="0">
                <a:solidFill>
                  <a:schemeClr val="hlink"/>
                </a:solidFill>
                <a:ea typeface="楷体" panose="02010609060101010101" pitchFamily="49" charset="-122"/>
                <a:cs typeface="Times New Roman" panose="02020603050405020304" pitchFamily="18" charset="0"/>
              </a:rPr>
              <a:t>\t</a:t>
            </a:r>
            <a:r>
              <a:rPr lang="zh-CN" altLang="en-US" sz="2000" dirty="0">
                <a:solidFill>
                  <a:schemeClr val="hlink"/>
                </a:solidFill>
                <a:ea typeface="楷体" panose="02010609060101010101" pitchFamily="49" charset="-122"/>
                <a:cs typeface="Times New Roman" panose="02020603050405020304" pitchFamily="18" charset="0"/>
              </a:rPr>
              <a:t>性别</a:t>
            </a:r>
            <a:r>
              <a:rPr lang="en-US" altLang="zh-CN" sz="2000" dirty="0">
                <a:solidFill>
                  <a:schemeClr val="hlink"/>
                </a:solidFill>
                <a:ea typeface="楷体" panose="02010609060101010101" pitchFamily="49" charset="-122"/>
                <a:cs typeface="Times New Roman" panose="02020603050405020304" pitchFamily="18" charset="0"/>
              </a:rPr>
              <a:t>\t</a:t>
            </a:r>
            <a:r>
              <a:rPr lang="zh-CN" altLang="en-US" sz="2000" dirty="0">
                <a:solidFill>
                  <a:schemeClr val="hlink"/>
                </a:solidFill>
                <a:ea typeface="楷体" panose="02010609060101010101" pitchFamily="49" charset="-122"/>
                <a:cs typeface="Times New Roman" panose="02020603050405020304" pitchFamily="18" charset="0"/>
              </a:rPr>
              <a:t>民族</a:t>
            </a:r>
            <a:r>
              <a:rPr lang="en-US" altLang="zh-CN" sz="2000" dirty="0">
                <a:solidFill>
                  <a:schemeClr val="hlink"/>
                </a:solidFill>
                <a:ea typeface="楷体" panose="02010609060101010101" pitchFamily="49" charset="-122"/>
                <a:cs typeface="Times New Roman" panose="02020603050405020304" pitchFamily="18" charset="0"/>
              </a:rPr>
              <a:t>\t</a:t>
            </a:r>
            <a:r>
              <a:rPr lang="zh-CN" altLang="en-US" sz="2000" dirty="0">
                <a:solidFill>
                  <a:schemeClr val="hlink"/>
                </a:solidFill>
                <a:ea typeface="楷体" panose="02010609060101010101" pitchFamily="49" charset="-122"/>
                <a:cs typeface="Times New Roman" panose="02020603050405020304" pitchFamily="18" charset="0"/>
              </a:rPr>
              <a:t>班号</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listBox1.Items.Add</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循环读取信息</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while (</a:t>
            </a:r>
            <a:r>
              <a:rPr lang="en-US" altLang="zh-CN" sz="2000" dirty="0" err="1">
                <a:solidFill>
                  <a:schemeClr val="hlink"/>
                </a:solidFill>
                <a:ea typeface="楷体" panose="02010609060101010101" pitchFamily="49" charset="-122"/>
                <a:cs typeface="Times New Roman" panose="02020603050405020304" pitchFamily="18" charset="0"/>
              </a:rPr>
              <a:t>myreader.Read</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listBox1.Items.Add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String.Format</a:t>
            </a:r>
            <a:r>
              <a:rPr lang="en-US" altLang="zh-CN" sz="2000" dirty="0">
                <a:solidFill>
                  <a:schemeClr val="hlink"/>
                </a:solidFill>
                <a:ea typeface="楷体" panose="02010609060101010101" pitchFamily="49" charset="-122"/>
                <a:cs typeface="Times New Roman" panose="02020603050405020304" pitchFamily="18" charset="0"/>
              </a:rPr>
              <a:t>("{0}\t{1}\t{2}\t{3}\t{4}",</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[0].</a:t>
            </a:r>
            <a:r>
              <a:rPr lang="en-US" altLang="zh-CN" sz="2000" dirty="0" err="1">
                <a:solidFill>
                  <a:schemeClr val="hlink"/>
                </a:solidFill>
                <a:ea typeface="楷体" panose="02010609060101010101" pitchFamily="49" charset="-122"/>
                <a:cs typeface="Times New Roman" panose="02020603050405020304" pitchFamily="18" charset="0"/>
              </a:rPr>
              <a:t>ToString</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[1].</a:t>
            </a:r>
            <a:r>
              <a:rPr lang="en-US" altLang="zh-CN" sz="2000" dirty="0" err="1">
                <a:solidFill>
                  <a:schemeClr val="hlink"/>
                </a:solidFill>
                <a:ea typeface="楷体" panose="02010609060101010101" pitchFamily="49" charset="-122"/>
                <a:cs typeface="Times New Roman" panose="02020603050405020304" pitchFamily="18" charset="0"/>
              </a:rPr>
              <a:t>ToString</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[2].</a:t>
            </a:r>
            <a:r>
              <a:rPr lang="en-US" altLang="zh-CN" sz="2000" dirty="0" err="1">
                <a:solidFill>
                  <a:schemeClr val="hlink"/>
                </a:solidFill>
                <a:ea typeface="楷体" panose="02010609060101010101" pitchFamily="49" charset="-122"/>
                <a:cs typeface="Times New Roman" panose="02020603050405020304" pitchFamily="18" charset="0"/>
              </a:rPr>
              <a:t>ToString</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[3].</a:t>
            </a:r>
            <a:r>
              <a:rPr lang="en-US" altLang="zh-CN" sz="2000" dirty="0" err="1">
                <a:solidFill>
                  <a:schemeClr val="hlink"/>
                </a:solidFill>
                <a:ea typeface="楷体" panose="02010609060101010101" pitchFamily="49" charset="-122"/>
                <a:cs typeface="Times New Roman" panose="02020603050405020304" pitchFamily="18" charset="0"/>
              </a:rPr>
              <a:t>ToString</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a:t>
            </a:r>
            <a:r>
              <a:rPr lang="en-US" altLang="zh-CN" sz="2000" dirty="0">
                <a:solidFill>
                  <a:schemeClr val="hlink"/>
                </a:solidFill>
                <a:ea typeface="楷体" panose="02010609060101010101" pitchFamily="49" charset="-122"/>
                <a:cs typeface="Times New Roman" panose="02020603050405020304" pitchFamily="18" charset="0"/>
              </a:rPr>
              <a:t>[4].</a:t>
            </a:r>
            <a:r>
              <a:rPr lang="en-US" altLang="zh-CN" sz="2000" dirty="0" err="1">
                <a:solidFill>
                  <a:schemeClr val="hlink"/>
                </a:solidFill>
                <a:ea typeface="楷体" panose="02010609060101010101" pitchFamily="49" charset="-122"/>
                <a:cs typeface="Times New Roman" panose="02020603050405020304" pitchFamily="18" charset="0"/>
              </a:rPr>
              <a:t>ToString</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myreader.Close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4" name="图片 3"/>
          <p:cNvPicPr/>
          <p:nvPr/>
        </p:nvPicPr>
        <p:blipFill>
          <a:blip r:embed="rId1"/>
          <a:srcRect/>
          <a:stretch>
            <a:fillRect/>
          </a:stretch>
        </p:blipFill>
        <p:spPr bwMode="auto">
          <a:xfrm>
            <a:off x="3143240" y="3714752"/>
            <a:ext cx="2928958" cy="214314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571472" y="1500174"/>
            <a:ext cx="8135937" cy="1754326"/>
          </a:xfrm>
          <a:prstGeom prst="rect">
            <a:avLst/>
          </a:prstGeom>
          <a:noFill/>
          <a:ln w="9525">
            <a:noFill/>
            <a:miter lim="800000"/>
          </a:ln>
          <a:effectLst/>
        </p:spPr>
        <p:txBody>
          <a:bodyPr>
            <a:spAutoFit/>
          </a:bodyPr>
          <a:lstStyle/>
          <a:p>
            <a:pPr>
              <a:lnSpc>
                <a:spcPct val="150000"/>
              </a:lnSpc>
            </a:pPr>
            <a:r>
              <a:rPr lang="en-US" altLang="zh-CN" dirty="0" smtClean="0">
                <a:ea typeface="楷体" panose="02010609060101010101" pitchFamily="49" charset="-122"/>
                <a:cs typeface="Times New Roman" panose="02020603050405020304" pitchFamily="18" charset="0"/>
              </a:rPr>
              <a:t>      </a:t>
            </a:r>
            <a:r>
              <a:rPr lang="en-US" altLang="zh-CN" dirty="0" err="1" smtClean="0">
                <a:ea typeface="楷体" panose="02010609060101010101" pitchFamily="49" charset="-122"/>
                <a:cs typeface="Times New Roman" panose="02020603050405020304" pitchFamily="18" charset="0"/>
              </a:rPr>
              <a:t>OleDbDataAdapter</a:t>
            </a:r>
            <a:r>
              <a:rPr lang="zh-CN" altLang="en-US" dirty="0">
                <a:ea typeface="楷体" panose="02010609060101010101" pitchFamily="49" charset="-122"/>
                <a:cs typeface="Times New Roman" panose="02020603050405020304" pitchFamily="18" charset="0"/>
              </a:rPr>
              <a:t>对象（数据适配器）可以执行</a:t>
            </a:r>
            <a:r>
              <a:rPr lang="en-US" altLang="zh-CN" dirty="0">
                <a:ea typeface="楷体" panose="02010609060101010101" pitchFamily="49" charset="-122"/>
                <a:cs typeface="Times New Roman" panose="02020603050405020304" pitchFamily="18" charset="0"/>
              </a:rPr>
              <a:t>SQL</a:t>
            </a:r>
            <a:r>
              <a:rPr lang="zh-CN" altLang="en-US" dirty="0">
                <a:ea typeface="楷体" panose="02010609060101010101" pitchFamily="49" charset="-122"/>
                <a:cs typeface="Times New Roman" panose="02020603050405020304" pitchFamily="18" charset="0"/>
              </a:rPr>
              <a:t>命令以及调用存储过程、传递参数，最重要的是取得数据结果集，在数据库和</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对象之间来回传输数据</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528641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15.3.4 </a:t>
            </a:r>
            <a:r>
              <a:rPr lang="en-US" altLang="zh-CN" sz="2800" dirty="0" err="1" smtClean="0">
                <a:solidFill>
                  <a:srgbClr val="FF3300"/>
                </a:solidFill>
                <a:latin typeface="黑体" panose="02010609060101010101" pitchFamily="49" charset="-122"/>
                <a:ea typeface="黑体" panose="02010609060101010101" pitchFamily="49" charset="-122"/>
              </a:rPr>
              <a:t>OleDbDataAdapter</a:t>
            </a:r>
            <a:r>
              <a:rPr lang="zh-CN" altLang="en-US" sz="2800" dirty="0" smtClean="0">
                <a:solidFill>
                  <a:srgbClr val="FF3300"/>
                </a:solidFill>
                <a:latin typeface="黑体" panose="02010609060101010101" pitchFamily="49" charset="-122"/>
                <a:ea typeface="黑体" panose="02010609060101010101" pitchFamily="49" charset="-122"/>
              </a:rPr>
              <a:t>对象</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932" name="Group 116"/>
          <p:cNvGraphicFramePr>
            <a:graphicFrameLocks noGrp="1"/>
          </p:cNvGraphicFramePr>
          <p:nvPr/>
        </p:nvGraphicFramePr>
        <p:xfrm>
          <a:off x="468313" y="207963"/>
          <a:ext cx="8064500" cy="5891535"/>
        </p:xfrm>
        <a:graphic>
          <a:graphicData uri="http://schemas.openxmlformats.org/drawingml/2006/table">
            <a:tbl>
              <a:tblPr/>
              <a:tblGrid>
                <a:gridCol w="3168650"/>
                <a:gridCol w="4895850"/>
              </a:tblGrid>
              <a:tr h="3413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OleDbDataAdapter</a:t>
                      </a: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类的属性</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说明</a:t>
                      </a:r>
                      <a:endParaRPr kumimoji="0" lang="zh-CN" altLang="en-US" sz="16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SelectCommand</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语句或存储过程，用于选择数据源中的记录。</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InsertCommand</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语句或存储过程，用于将新记录插入到数据源中。</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UpdateCommand</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语句或存储过程，用于更新数据源中的记录。</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DeleteCommand</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语句或存储过程，用于从数据集中删除记录。</a:t>
                      </a:r>
                      <a:endPar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AcceptChangesDuringFill</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获取或设置一个值，该值指示在任何</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Fill</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操作过程中时，是否接受对行所做的修改。</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AcceptChangesDuringUpdate </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获取或设置在</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Update</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期间是否调用</a:t>
                      </a: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FillLoadOption </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a:t>
                      </a: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LoadOption</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，后者确定适配器如何从</a:t>
                      </a: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DbDataReader</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中填充</a:t>
                      </a: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MissingMappingAction </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确定传入数据没有匹配的表或列时需要执行的操作。</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MissingSchemaAction </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确定现有</a:t>
                      </a: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架构与传入数据不匹配时需要执行的操作。</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TableMappings </a:t>
                      </a:r>
                      <a:endPar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获取一个集合，它提供源表和</a:t>
                      </a:r>
                      <a:r>
                        <a:rPr kumimoji="0" lang="en-US" altLang="zh-CN" sz="16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之间的主映射。</a:t>
                      </a:r>
                      <a:endPar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65" name="Group 73"/>
          <p:cNvGraphicFramePr>
            <a:graphicFrameLocks noGrp="1"/>
          </p:cNvGraphicFramePr>
          <p:nvPr/>
        </p:nvGraphicFramePr>
        <p:xfrm>
          <a:off x="684213" y="692150"/>
          <a:ext cx="7632700" cy="4297680"/>
        </p:xfrm>
        <a:graphic>
          <a:graphicData uri="http://schemas.openxmlformats.org/drawingml/2006/table">
            <a:tbl>
              <a:tblPr/>
              <a:tblGrid>
                <a:gridCol w="3030531"/>
                <a:gridCol w="460216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OleDbDataAdapter</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类的方法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Fill</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用来自动执行</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OleDbDataAdapter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SelectCommand</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属性中相对应的</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语句，以检索数据库中的数据，然后更新数据集中的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对象，如果</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对象不存在，则创建它。</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FillSchema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添加到</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中，并配置架构以匹配数据源中的架构。</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GetFillParameters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获取当执行</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 SELECT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语句时由用户设置的参数。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Update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用来自动执行</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UpdateCommand</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InsertCommand</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或</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DeleteCommand</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属性相对应的</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语句，以使数据集中的数据来更新数据库。</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11188" y="476250"/>
            <a:ext cx="7921625" cy="4099648"/>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创建</a:t>
            </a:r>
            <a:r>
              <a:rPr lang="en-US" altLang="zh-CN" dirty="0" err="1">
                <a:solidFill>
                  <a:srgbClr val="FF3300"/>
                </a:solidFill>
                <a:ea typeface="楷体" panose="02010609060101010101" pitchFamily="49" charset="-122"/>
                <a:cs typeface="Times New Roman" panose="02020603050405020304" pitchFamily="18" charset="0"/>
              </a:rPr>
              <a:t>OleDbDataAdapter</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创建</a:t>
            </a:r>
            <a:r>
              <a:rPr lang="en-US" altLang="zh-CN" dirty="0" err="1">
                <a:ea typeface="楷体" panose="02010609060101010101" pitchFamily="49" charset="-122"/>
                <a:cs typeface="Times New Roman" panose="02020603050405020304" pitchFamily="18" charset="0"/>
              </a:rPr>
              <a:t>OleDbDataAdapter</a:t>
            </a:r>
            <a:r>
              <a:rPr lang="zh-CN" altLang="en-US" dirty="0">
                <a:ea typeface="楷体" panose="02010609060101010101" pitchFamily="49" charset="-122"/>
                <a:cs typeface="Times New Roman" panose="02020603050405020304" pitchFamily="18" charset="0"/>
              </a:rPr>
              <a:t>对象有两种方式。</a:t>
            </a:r>
            <a:endParaRPr lang="zh-CN" altLang="en-US" b="0" dirty="0">
              <a:ea typeface="楷体" panose="02010609060101010101" pitchFamily="49" charset="-122"/>
              <a:cs typeface="Times New Roman" panose="02020603050405020304" pitchFamily="18" charset="0"/>
            </a:endParaRPr>
          </a:p>
          <a:p>
            <a:pPr>
              <a:lnSpc>
                <a:spcPct val="1500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）用程序代码创建</a:t>
            </a:r>
            <a:r>
              <a:rPr lang="en-US" altLang="zh-CN" dirty="0" err="1">
                <a:solidFill>
                  <a:srgbClr val="FF3300"/>
                </a:solidFill>
                <a:ea typeface="楷体" panose="02010609060101010101" pitchFamily="49" charset="-122"/>
                <a:cs typeface="Times New Roman" panose="02020603050405020304" pitchFamily="18" charset="0"/>
              </a:rPr>
              <a:t>OleDbDataAdapter</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OleDbDataAdapter</a:t>
            </a:r>
            <a:r>
              <a:rPr lang="zh-CN" altLang="en-US" dirty="0">
                <a:ea typeface="楷体" panose="02010609060101010101" pitchFamily="49" charset="-122"/>
                <a:cs typeface="Times New Roman" panose="02020603050405020304" pitchFamily="18" charset="0"/>
              </a:rPr>
              <a:t>类有以下构造函数：</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selectCommandText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selectCommandText,selectConnection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selectCommandText,selectConnectionString</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39750" y="476250"/>
            <a:ext cx="8135938" cy="2422907"/>
          </a:xfrm>
          <a:prstGeom prst="rect">
            <a:avLst/>
          </a:prstGeom>
          <a:noFill/>
          <a:ln w="9525">
            <a:noFill/>
            <a:miter lim="800000"/>
          </a:ln>
          <a:effectLst/>
        </p:spPr>
        <p:txBody>
          <a:bodyPr>
            <a:spAutoFit/>
          </a:bodyPr>
          <a:lstStyle/>
          <a:p>
            <a:pPr>
              <a:lnSpc>
                <a:spcPct val="150000"/>
              </a:lnSpc>
              <a:spcBef>
                <a:spcPct val="50000"/>
              </a:spcBef>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）通过设计工具创建</a:t>
            </a:r>
            <a:r>
              <a:rPr lang="en-US" altLang="zh-CN" dirty="0" err="1">
                <a:solidFill>
                  <a:srgbClr val="FF3300"/>
                </a:solidFill>
                <a:ea typeface="楷体" panose="02010609060101010101" pitchFamily="49" charset="-122"/>
                <a:cs typeface="Times New Roman" panose="02020603050405020304" pitchFamily="18" charset="0"/>
              </a:rPr>
              <a:t>OleDbDataAdapter</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从</a:t>
            </a:r>
            <a:r>
              <a:rPr lang="zh-CN" altLang="en-US" dirty="0">
                <a:ea typeface="楷体" panose="02010609060101010101" pitchFamily="49" charset="-122"/>
                <a:cs typeface="Times New Roman" panose="02020603050405020304" pitchFamily="18" charset="0"/>
              </a:rPr>
              <a:t>工具箱中的“数据”选项卡中选取</a:t>
            </a:r>
            <a:r>
              <a:rPr lang="en-US" altLang="zh-CN" dirty="0" err="1">
                <a:ea typeface="楷体" panose="02010609060101010101" pitchFamily="49" charset="-122"/>
                <a:cs typeface="Times New Roman" panose="02020603050405020304" pitchFamily="18" charset="0"/>
              </a:rPr>
              <a:t>OleDbDataAdapter</a:t>
            </a:r>
            <a:r>
              <a:rPr lang="zh-CN" altLang="en-US" dirty="0">
                <a:ea typeface="楷体" panose="02010609060101010101" pitchFamily="49" charset="-122"/>
                <a:cs typeface="Times New Roman" panose="02020603050405020304" pitchFamily="18" charset="0"/>
              </a:rPr>
              <a:t>并拖放到窗体中，这时会出现数据适配器配置</a:t>
            </a:r>
            <a:r>
              <a:rPr lang="zh-CN" altLang="en-US" dirty="0" smtClean="0">
                <a:ea typeface="楷体" panose="02010609060101010101" pitchFamily="49" charset="-122"/>
                <a:cs typeface="Times New Roman" panose="02020603050405020304" pitchFamily="18" charset="0"/>
              </a:rPr>
              <a:t>向导。操作如下：</a:t>
            </a:r>
            <a:endParaRPr lang="en-US" altLang="zh-CN" dirty="0">
              <a:solidFill>
                <a:srgbClr val="FF3300"/>
              </a:solidFill>
              <a:ea typeface="楷体" panose="02010609060101010101" pitchFamily="49"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571472" y="1357298"/>
            <a:ext cx="3357586" cy="3071834"/>
          </a:xfrm>
          <a:prstGeom prst="rect">
            <a:avLst/>
          </a:prstGeom>
          <a:noFill/>
          <a:ln w="9525">
            <a:noFill/>
            <a:miter lim="800000"/>
            <a:headEnd/>
            <a:tailEnd/>
          </a:ln>
        </p:spPr>
      </p:pic>
      <p:pic>
        <p:nvPicPr>
          <p:cNvPr id="5" name="图片 4"/>
          <p:cNvPicPr/>
          <p:nvPr/>
        </p:nvPicPr>
        <p:blipFill>
          <a:blip r:embed="rId2"/>
          <a:srcRect/>
          <a:stretch>
            <a:fillRect/>
          </a:stretch>
        </p:blipFill>
        <p:spPr bwMode="auto">
          <a:xfrm>
            <a:off x="4857752" y="1428736"/>
            <a:ext cx="3500462" cy="285752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571472" y="1357298"/>
            <a:ext cx="8135938" cy="1684244"/>
          </a:xfrm>
          <a:prstGeom prst="rect">
            <a:avLst/>
          </a:prstGeom>
          <a:noFill/>
          <a:ln w="9525">
            <a:noFill/>
            <a:miter lim="800000"/>
          </a:ln>
          <a:effectLst/>
        </p:spPr>
        <p:txBody>
          <a:bodyPr>
            <a:spAutoFit/>
          </a:bodyPr>
          <a:lstStyle/>
          <a:p>
            <a:pPr algn="just">
              <a:lnSpc>
                <a:spcPct val="150000"/>
              </a:lnSpc>
              <a:spcBef>
                <a:spcPct val="50000"/>
              </a:spcBef>
            </a:pPr>
            <a:r>
              <a:rPr lang="zh-CN" altLang="en-US" dirty="0" smtClean="0">
                <a:ea typeface="楷体" panose="02010609060101010101" pitchFamily="49" charset="-122"/>
                <a:cs typeface="Times New Roman" panose="02020603050405020304" pitchFamily="18" charset="0"/>
              </a:rPr>
              <a:t>数据</a:t>
            </a:r>
            <a:r>
              <a:rPr lang="zh-CN" altLang="en-US" dirty="0">
                <a:ea typeface="楷体" panose="02010609060101010101" pitchFamily="49" charset="-122"/>
                <a:cs typeface="Times New Roman" panose="02020603050405020304" pitchFamily="18" charset="0"/>
              </a:rPr>
              <a:t>定义语句：</a:t>
            </a:r>
            <a:r>
              <a:rPr lang="en-US" altLang="zh-CN" dirty="0">
                <a:ea typeface="楷体" panose="02010609060101010101" pitchFamily="49" charset="-122"/>
                <a:cs typeface="Times New Roman" panose="02020603050405020304" pitchFamily="18" charset="0"/>
              </a:rPr>
              <a:t>CREATE</a:t>
            </a:r>
            <a:endParaRPr lang="en-US" altLang="zh-CN"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数据操纵语句：</a:t>
            </a:r>
            <a:r>
              <a:rPr lang="en-US" altLang="zh-CN" dirty="0">
                <a:ea typeface="楷体" panose="02010609060101010101" pitchFamily="49" charset="-122"/>
                <a:cs typeface="Times New Roman" panose="02020603050405020304" pitchFamily="18" charset="0"/>
              </a:rPr>
              <a:t>INSERT</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UPDATE</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DELETE </a:t>
            </a:r>
            <a:endParaRPr lang="en-US" altLang="zh-CN"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数据查询语句 ：</a:t>
            </a:r>
            <a:r>
              <a:rPr lang="en-US" altLang="zh-CN" dirty="0">
                <a:ea typeface="楷体" panose="02010609060101010101" pitchFamily="49" charset="-122"/>
                <a:cs typeface="Times New Roman" panose="02020603050405020304" pitchFamily="18" charset="0"/>
              </a:rPr>
              <a:t>SELECT</a:t>
            </a:r>
            <a:endParaRPr lang="en-US" altLang="zh-CN"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585791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15.1.2  </a:t>
            </a:r>
            <a:r>
              <a:rPr lang="zh-CN" altLang="en-US" sz="2800" dirty="0" smtClean="0">
                <a:solidFill>
                  <a:srgbClr val="FF3300"/>
                </a:solidFill>
                <a:latin typeface="黑体" panose="02010609060101010101" pitchFamily="49" charset="-122"/>
                <a:ea typeface="黑体" panose="02010609060101010101" pitchFamily="49" charset="-122"/>
              </a:rPr>
              <a:t>结构化查询语言（</a:t>
            </a:r>
            <a:r>
              <a:rPr lang="en-US" altLang="zh-CN" sz="2800" dirty="0" smtClean="0">
                <a:solidFill>
                  <a:srgbClr val="FF3300"/>
                </a:solidFill>
                <a:latin typeface="黑体" panose="02010609060101010101" pitchFamily="49" charset="-122"/>
                <a:ea typeface="黑体" panose="02010609060101010101" pitchFamily="49" charset="-122"/>
              </a:rPr>
              <a:t>SQL</a:t>
            </a:r>
            <a:r>
              <a:rPr lang="zh-CN" altLang="en-US" sz="2800" dirty="0" smtClean="0">
                <a:solidFill>
                  <a:srgbClr val="FF3300"/>
                </a:solidFill>
                <a:latin typeface="黑体" panose="02010609060101010101" pitchFamily="49" charset="-122"/>
                <a:ea typeface="黑体" panose="02010609060101010101" pitchFamily="49" charset="-122"/>
              </a:rPr>
              <a:t>）</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642910" y="1428736"/>
            <a:ext cx="3286148" cy="3000396"/>
          </a:xfrm>
          <a:prstGeom prst="rect">
            <a:avLst/>
          </a:prstGeom>
          <a:noFill/>
          <a:ln w="9525">
            <a:noFill/>
            <a:miter lim="800000"/>
            <a:headEnd/>
            <a:tailEnd/>
          </a:ln>
        </p:spPr>
      </p:pic>
      <p:pic>
        <p:nvPicPr>
          <p:cNvPr id="5" name="图片 4"/>
          <p:cNvPicPr/>
          <p:nvPr/>
        </p:nvPicPr>
        <p:blipFill>
          <a:blip r:embed="rId2"/>
          <a:srcRect/>
          <a:stretch>
            <a:fillRect/>
          </a:stretch>
        </p:blipFill>
        <p:spPr bwMode="auto">
          <a:xfrm>
            <a:off x="4572000" y="1428736"/>
            <a:ext cx="3429024" cy="300039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539750" y="404813"/>
            <a:ext cx="7993063" cy="3743141"/>
          </a:xfrm>
          <a:prstGeom prst="rect">
            <a:avLst/>
          </a:prstGeom>
          <a:noFill/>
          <a:ln w="9525">
            <a:noFill/>
            <a:miter lim="800000"/>
          </a:ln>
          <a:effectLst/>
        </p:spPr>
        <p:txBody>
          <a:bodyPr>
            <a:spAutoFit/>
          </a:bodyPr>
          <a:lstStyle/>
          <a:p>
            <a:pPr>
              <a:lnSpc>
                <a:spcPts val="32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使用</a:t>
            </a:r>
            <a:r>
              <a:rPr lang="en-US" altLang="zh-CN" dirty="0">
                <a:solidFill>
                  <a:srgbClr val="FF3300"/>
                </a:solidFill>
                <a:ea typeface="楷体" panose="02010609060101010101" pitchFamily="49" charset="-122"/>
                <a:cs typeface="Times New Roman" panose="02020603050405020304" pitchFamily="18" charset="0"/>
              </a:rPr>
              <a:t>Fill</a:t>
            </a:r>
            <a:r>
              <a:rPr lang="zh-CN" altLang="en-US" dirty="0">
                <a:solidFill>
                  <a:srgbClr val="FF3300"/>
                </a:solidFill>
                <a:ea typeface="楷体" panose="02010609060101010101" pitchFamily="49" charset="-122"/>
                <a:cs typeface="Times New Roman" panose="02020603050405020304" pitchFamily="18" charset="0"/>
              </a:rPr>
              <a:t>方法</a:t>
            </a:r>
            <a:endParaRPr lang="zh-CN" altLang="en-US" dirty="0">
              <a:solidFill>
                <a:srgbClr val="FF3300"/>
              </a:solidFill>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Fill</a:t>
            </a:r>
            <a:r>
              <a:rPr lang="zh-CN" altLang="en-US" dirty="0">
                <a:ea typeface="楷体" panose="02010609060101010101" pitchFamily="49" charset="-122"/>
                <a:cs typeface="Times New Roman" panose="02020603050405020304" pitchFamily="18" charset="0"/>
              </a:rPr>
              <a:t>方法用于向</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对象填充从数据源中读取的数据。</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调用</a:t>
            </a:r>
            <a:r>
              <a:rPr lang="en-US" altLang="zh-CN" dirty="0">
                <a:ea typeface="楷体" panose="02010609060101010101" pitchFamily="49" charset="-122"/>
                <a:cs typeface="Times New Roman" panose="02020603050405020304" pitchFamily="18" charset="0"/>
              </a:rPr>
              <a:t>Fill</a:t>
            </a:r>
            <a:r>
              <a:rPr lang="zh-CN" altLang="en-US" dirty="0">
                <a:ea typeface="楷体" panose="02010609060101010101" pitchFamily="49" charset="-122"/>
                <a:cs typeface="Times New Roman" panose="02020603050405020304" pitchFamily="18" charset="0"/>
              </a:rPr>
              <a:t>方法的语法格式有多种，常见的格式如下：</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zh-CN" altLang="en-US" sz="2000" dirty="0">
                <a:solidFill>
                  <a:schemeClr val="hlink"/>
                </a:solidFill>
                <a:ea typeface="楷体" panose="02010609060101010101" pitchFamily="49" charset="-122"/>
                <a:cs typeface="Times New Roman" panose="02020603050405020304" pitchFamily="18" charset="0"/>
              </a:rPr>
              <a:t>对象名</a:t>
            </a:r>
            <a:r>
              <a:rPr lang="en-US" altLang="zh-CN" sz="2000" dirty="0">
                <a:solidFill>
                  <a:schemeClr val="hlink"/>
                </a:solidFill>
                <a:ea typeface="楷体" panose="02010609060101010101" pitchFamily="49" charset="-122"/>
                <a:cs typeface="Times New Roman" panose="02020603050405020304" pitchFamily="18" charset="0"/>
              </a:rPr>
              <a:t>.Fill(</a:t>
            </a:r>
            <a:r>
              <a:rPr lang="en-US" altLang="zh-CN" sz="2000" dirty="0" err="1">
                <a:solidFill>
                  <a:schemeClr val="hlink"/>
                </a:solidFill>
                <a:ea typeface="楷体" panose="02010609060101010101" pitchFamily="49" charset="-122"/>
                <a:cs typeface="Times New Roman" panose="02020603050405020304" pitchFamily="18" charset="0"/>
              </a:rPr>
              <a:t>DataSet</a:t>
            </a:r>
            <a:r>
              <a:rPr lang="zh-CN" altLang="en-US" sz="2000" dirty="0">
                <a:solidFill>
                  <a:schemeClr val="hlink"/>
                </a:solidFill>
                <a:ea typeface="楷体" panose="02010609060101010101" pitchFamily="49" charset="-122"/>
                <a:cs typeface="Times New Roman" panose="02020603050405020304" pitchFamily="18" charset="0"/>
              </a:rPr>
              <a:t>对象名，</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数据表名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其中第一个参数是数据集对象名，表示要填充的数据集对象；第二个参数是一个字符串，表示在本地缓冲区中建立的临时表的名称。</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dirty="0">
                <a:ea typeface="楷体" panose="02010609060101010101" pitchFamily="49" charset="-122"/>
                <a:cs typeface="Times New Roman" panose="02020603050405020304" pitchFamily="18" charset="0"/>
              </a:rPr>
              <a:t>     例如，以下语句用</a:t>
            </a:r>
            <a:r>
              <a:rPr lang="en-US" altLang="zh-CN" dirty="0">
                <a:ea typeface="楷体" panose="02010609060101010101" pitchFamily="49" charset="-122"/>
                <a:cs typeface="Times New Roman" panose="02020603050405020304" pitchFamily="18" charset="0"/>
              </a:rPr>
              <a:t>course</a:t>
            </a:r>
            <a:r>
              <a:rPr lang="zh-CN" altLang="en-US" dirty="0">
                <a:ea typeface="楷体" panose="02010609060101010101" pitchFamily="49" charset="-122"/>
                <a:cs typeface="Times New Roman" panose="02020603050405020304" pitchFamily="18" charset="0"/>
              </a:rPr>
              <a:t>表数据填充数据集</a:t>
            </a:r>
            <a:r>
              <a:rPr lang="en-US" altLang="zh-CN" dirty="0" err="1">
                <a:ea typeface="楷体" panose="02010609060101010101" pitchFamily="49" charset="-122"/>
                <a:cs typeface="Times New Roman" panose="02020603050405020304" pitchFamily="18" charset="0"/>
              </a:rPr>
              <a:t>mydataset1</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ts val="32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OleDbDataAdapter1.Fill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mydataset1,"course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155651" name="AutoShape 3"/>
          <p:cNvSpPr>
            <a:spLocks noChangeArrowheads="1"/>
          </p:cNvSpPr>
          <p:nvPr/>
        </p:nvSpPr>
        <p:spPr bwMode="auto">
          <a:xfrm>
            <a:off x="2143108" y="4929198"/>
            <a:ext cx="2160588" cy="719138"/>
          </a:xfrm>
          <a:prstGeom prst="wedgeEllipseCallout">
            <a:avLst>
              <a:gd name="adj1" fmla="val 64769"/>
              <a:gd name="adj2" fmla="val -181569"/>
            </a:avLst>
          </a:prstGeom>
          <a:solidFill>
            <a:schemeClr val="accent1"/>
          </a:solidFill>
          <a:ln w="9525">
            <a:solidFill>
              <a:schemeClr val="tx1"/>
            </a:solidFill>
            <a:miter lim="800000"/>
          </a:ln>
          <a:effectLst/>
        </p:spPr>
        <p:txBody>
          <a:bodyPr/>
          <a:lstStyle/>
          <a:p>
            <a:pPr algn="ctr">
              <a:lnSpc>
                <a:spcPts val="2000"/>
              </a:lnSpc>
            </a:pPr>
            <a:r>
              <a:rPr lang="en-US" altLang="zh-CN" sz="2000" dirty="0" err="1">
                <a:ea typeface="楷体" panose="02010609060101010101" pitchFamily="49" charset="-122"/>
                <a:cs typeface="Times New Roman" panose="02020603050405020304" pitchFamily="18" charset="0"/>
              </a:rPr>
              <a:t>DataSet</a:t>
            </a:r>
            <a:r>
              <a:rPr lang="zh-CN" altLang="en-US" sz="2000" dirty="0">
                <a:ea typeface="楷体" panose="02010609060101010101" pitchFamily="49" charset="-122"/>
                <a:cs typeface="Times New Roman" panose="02020603050405020304" pitchFamily="18" charset="0"/>
              </a:rPr>
              <a:t>对象</a:t>
            </a:r>
            <a:endParaRPr lang="zh-CN" altLang="en-US" sz="2000" dirty="0">
              <a:ea typeface="楷体" panose="02010609060101010101" pitchFamily="49"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468313" y="333375"/>
            <a:ext cx="8207375" cy="4597400"/>
          </a:xfrm>
          <a:prstGeom prst="rect">
            <a:avLst/>
          </a:prstGeom>
          <a:noFill/>
          <a:ln w="9525">
            <a:noFill/>
            <a:miter lim="800000"/>
          </a:ln>
          <a:effectLst/>
        </p:spPr>
        <p:txBody>
          <a:bodyPr>
            <a:spAutoFit/>
          </a:bodyPr>
          <a:lstStyle/>
          <a:p>
            <a:r>
              <a:rPr lang="en-US" altLang="zh-CN">
                <a:solidFill>
                  <a:srgbClr val="FF3300"/>
                </a:solidFill>
              </a:rPr>
              <a:t>4. </a:t>
            </a:r>
            <a:r>
              <a:rPr lang="zh-CN" altLang="en-US">
                <a:solidFill>
                  <a:srgbClr val="FF3300"/>
                </a:solidFill>
              </a:rPr>
              <a:t>使用</a:t>
            </a:r>
            <a:r>
              <a:rPr lang="en-US" altLang="zh-CN">
                <a:solidFill>
                  <a:srgbClr val="FF3300"/>
                </a:solidFill>
              </a:rPr>
              <a:t>Update</a:t>
            </a:r>
            <a:r>
              <a:rPr lang="zh-CN" altLang="en-US">
                <a:solidFill>
                  <a:srgbClr val="FF3300"/>
                </a:solidFill>
              </a:rPr>
              <a:t>方法</a:t>
            </a:r>
            <a:endParaRPr lang="zh-CN" altLang="en-US">
              <a:solidFill>
                <a:srgbClr val="FF3300"/>
              </a:solidFill>
            </a:endParaRPr>
          </a:p>
          <a:p>
            <a:r>
              <a:rPr lang="zh-CN" altLang="en-US"/>
              <a:t>　 </a:t>
            </a:r>
            <a:r>
              <a:rPr lang="en-US" altLang="zh-CN"/>
              <a:t>Update</a:t>
            </a:r>
            <a:r>
              <a:rPr lang="zh-CN" altLang="en-US"/>
              <a:t>方法用于将数据集</a:t>
            </a:r>
            <a:r>
              <a:rPr lang="en-US" altLang="zh-CN"/>
              <a:t>DataSet</a:t>
            </a:r>
            <a:r>
              <a:rPr lang="zh-CN" altLang="en-US"/>
              <a:t>对象中的数据按</a:t>
            </a:r>
            <a:r>
              <a:rPr lang="en-US" altLang="zh-CN"/>
              <a:t>InsertCommand</a:t>
            </a:r>
            <a:r>
              <a:rPr lang="zh-CN" altLang="en-US"/>
              <a:t>属性、</a:t>
            </a:r>
            <a:r>
              <a:rPr lang="en-US" altLang="zh-CN"/>
              <a:t>DeleteCommand</a:t>
            </a:r>
            <a:r>
              <a:rPr lang="zh-CN" altLang="en-US"/>
              <a:t>属性和</a:t>
            </a:r>
            <a:r>
              <a:rPr lang="en-US" altLang="zh-CN"/>
              <a:t>UpdateCommand</a:t>
            </a:r>
            <a:r>
              <a:rPr lang="zh-CN" altLang="en-US"/>
              <a:t>属性所指定的要求更新数据源，即调用</a:t>
            </a:r>
            <a:r>
              <a:rPr lang="en-US" altLang="zh-CN"/>
              <a:t>3</a:t>
            </a:r>
            <a:r>
              <a:rPr lang="zh-CN" altLang="en-US"/>
              <a:t>个属性中所定义的</a:t>
            </a:r>
            <a:r>
              <a:rPr lang="en-US" altLang="zh-CN"/>
              <a:t>SQL</a:t>
            </a:r>
            <a:r>
              <a:rPr lang="zh-CN" altLang="en-US"/>
              <a:t>语句来更新数据源。</a:t>
            </a:r>
            <a:endParaRPr lang="zh-CN" altLang="en-US"/>
          </a:p>
          <a:p>
            <a:r>
              <a:rPr lang="zh-CN" altLang="en-US" sz="2000">
                <a:solidFill>
                  <a:schemeClr val="hlink"/>
                </a:solidFill>
              </a:rPr>
              <a:t>      </a:t>
            </a:r>
            <a:r>
              <a:rPr lang="en-US" altLang="zh-CN" sz="2000">
                <a:solidFill>
                  <a:schemeClr val="hlink"/>
                </a:solidFill>
              </a:rPr>
              <a:t>OleDbDataAdapter</a:t>
            </a:r>
            <a:r>
              <a:rPr lang="zh-CN" altLang="en-US" sz="2000">
                <a:solidFill>
                  <a:schemeClr val="hlink"/>
                </a:solidFill>
              </a:rPr>
              <a:t>对象名</a:t>
            </a:r>
            <a:r>
              <a:rPr lang="en-US" altLang="zh-CN" sz="2000">
                <a:solidFill>
                  <a:schemeClr val="hlink"/>
                </a:solidFill>
              </a:rPr>
              <a:t>.Update(DataSet</a:t>
            </a:r>
            <a:r>
              <a:rPr lang="zh-CN" altLang="en-US" sz="2000">
                <a:solidFill>
                  <a:schemeClr val="hlink"/>
                </a:solidFill>
              </a:rPr>
              <a:t>对象名</a:t>
            </a:r>
            <a:r>
              <a:rPr lang="en-US" altLang="zh-CN" sz="2000">
                <a:solidFill>
                  <a:schemeClr val="hlink"/>
                </a:solidFill>
              </a:rPr>
              <a:t>,[</a:t>
            </a:r>
            <a:r>
              <a:rPr lang="zh-CN" altLang="en-US" sz="2000">
                <a:solidFill>
                  <a:schemeClr val="hlink"/>
                </a:solidFill>
              </a:rPr>
              <a:t>数据表名</a:t>
            </a:r>
            <a:r>
              <a:rPr lang="en-US" altLang="zh-CN" sz="2000">
                <a:solidFill>
                  <a:schemeClr val="hlink"/>
                </a:solidFill>
              </a:rPr>
              <a:t>]);</a:t>
            </a:r>
            <a:endParaRPr lang="en-US" altLang="zh-CN" sz="2000">
              <a:solidFill>
                <a:schemeClr val="hlink"/>
              </a:solidFill>
            </a:endParaRPr>
          </a:p>
          <a:p>
            <a:r>
              <a:rPr lang="en-US" altLang="zh-CN"/>
              <a:t>    </a:t>
            </a:r>
            <a:r>
              <a:rPr lang="zh-CN" altLang="en-US"/>
              <a:t>例如，以下语句创建一个</a:t>
            </a:r>
            <a:r>
              <a:rPr lang="en-US" altLang="zh-CN"/>
              <a:t>OleDbCommandBuilder</a:t>
            </a:r>
            <a:r>
              <a:rPr lang="zh-CN" altLang="en-US"/>
              <a:t>对象</a:t>
            </a:r>
            <a:r>
              <a:rPr lang="en-US" altLang="zh-CN"/>
              <a:t>mycmdbuilder</a:t>
            </a:r>
            <a:r>
              <a:rPr lang="zh-CN" altLang="en-US"/>
              <a:t>，用于产生</a:t>
            </a:r>
            <a:r>
              <a:rPr lang="en-US" altLang="zh-CN"/>
              <a:t>myadp</a:t>
            </a:r>
            <a:r>
              <a:rPr lang="zh-CN" altLang="en-US"/>
              <a:t>对象的</a:t>
            </a:r>
            <a:r>
              <a:rPr lang="en-US" altLang="zh-CN"/>
              <a:t>InsertCommand</a:t>
            </a:r>
            <a:r>
              <a:rPr lang="zh-CN" altLang="en-US"/>
              <a:t>、</a:t>
            </a:r>
            <a:r>
              <a:rPr lang="en-US" altLang="zh-CN"/>
              <a:t>DeleteCommand</a:t>
            </a:r>
            <a:r>
              <a:rPr lang="zh-CN" altLang="en-US"/>
              <a:t>和</a:t>
            </a:r>
            <a:r>
              <a:rPr lang="en-US" altLang="zh-CN"/>
              <a:t>UpdateCommand</a:t>
            </a:r>
            <a:r>
              <a:rPr lang="zh-CN" altLang="en-US"/>
              <a:t>属性值，然后调用</a:t>
            </a:r>
            <a:r>
              <a:rPr lang="en-US" altLang="zh-CN"/>
              <a:t>Update</a:t>
            </a:r>
            <a:r>
              <a:rPr lang="zh-CN" altLang="en-US"/>
              <a:t>方法执行这些修改命令以更新数据源：</a:t>
            </a:r>
            <a:endParaRPr lang="zh-CN" altLang="en-US"/>
          </a:p>
          <a:p>
            <a:r>
              <a:rPr lang="zh-CN" altLang="en-US" sz="2000">
                <a:solidFill>
                  <a:schemeClr val="hlink"/>
                </a:solidFill>
              </a:rPr>
              <a:t>     </a:t>
            </a:r>
            <a:r>
              <a:rPr lang="en-US" altLang="zh-CN" sz="2000">
                <a:solidFill>
                  <a:schemeClr val="hlink"/>
                </a:solidFill>
              </a:rPr>
              <a:t>OleDbCommandBuilder mycmdbuilder = new     </a:t>
            </a:r>
            <a:endParaRPr lang="en-US" altLang="zh-CN" sz="2000">
              <a:solidFill>
                <a:schemeClr val="hlink"/>
              </a:solidFill>
            </a:endParaRPr>
          </a:p>
          <a:p>
            <a:r>
              <a:rPr lang="en-US" altLang="zh-CN" sz="2000">
                <a:solidFill>
                  <a:schemeClr val="hlink"/>
                </a:solidFill>
              </a:rPr>
              <a:t>            OleDbCommandBuilder(myadp);</a:t>
            </a:r>
            <a:endParaRPr lang="en-US" altLang="zh-CN" sz="2000">
              <a:solidFill>
                <a:schemeClr val="hlink"/>
              </a:solidFill>
            </a:endParaRPr>
          </a:p>
          <a:p>
            <a:r>
              <a:rPr lang="en-US" altLang="zh-CN" sz="2000">
                <a:solidFill>
                  <a:schemeClr val="hlink"/>
                </a:solidFill>
              </a:rPr>
              <a:t>      myadp.Update(myds, "student");</a:t>
            </a:r>
            <a:endParaRPr lang="en-US" altLang="zh-CN" sz="2000">
              <a:solidFill>
                <a:schemeClr val="hlink"/>
              </a:solidFill>
            </a:endParaRPr>
          </a:p>
        </p:txBody>
      </p:sp>
      <p:sp>
        <p:nvSpPr>
          <p:cNvPr id="154627" name="AutoShape 3"/>
          <p:cNvSpPr>
            <a:spLocks noChangeArrowheads="1"/>
          </p:cNvSpPr>
          <p:nvPr/>
        </p:nvSpPr>
        <p:spPr bwMode="auto">
          <a:xfrm>
            <a:off x="5364163" y="5084763"/>
            <a:ext cx="2087562" cy="792162"/>
          </a:xfrm>
          <a:prstGeom prst="wedgeEllipseCallout">
            <a:avLst>
              <a:gd name="adj1" fmla="val -4370"/>
              <a:gd name="adj2" fmla="val -166431"/>
            </a:avLst>
          </a:prstGeom>
          <a:solidFill>
            <a:schemeClr val="accent1"/>
          </a:solidFill>
          <a:ln w="9525">
            <a:solidFill>
              <a:schemeClr val="tx1"/>
            </a:solidFill>
            <a:miter lim="800000"/>
          </a:ln>
          <a:effectLst/>
        </p:spPr>
        <p:txBody>
          <a:bodyPr/>
          <a:lstStyle/>
          <a:p>
            <a:pPr algn="ctr"/>
            <a:r>
              <a:rPr lang="zh-CN" altLang="en-US"/>
              <a:t>较少使用</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06419" y="342891"/>
            <a:ext cx="7488237"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15.4 </a:t>
            </a:r>
            <a:r>
              <a:rPr lang="en-US" altLang="zh-CN" sz="32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DataSet</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对象</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153603" name="Text Box 3"/>
          <p:cNvSpPr txBox="1">
            <a:spLocks noChangeArrowheads="1"/>
          </p:cNvSpPr>
          <p:nvPr/>
        </p:nvSpPr>
        <p:spPr bwMode="auto">
          <a:xfrm>
            <a:off x="706419" y="1206491"/>
            <a:ext cx="5183187"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just">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15.4.1 </a:t>
            </a:r>
            <a:r>
              <a:rPr lang="en-US" altLang="zh-CN" sz="2800" dirty="0" err="1">
                <a:solidFill>
                  <a:srgbClr val="FF3300"/>
                </a:solidFill>
                <a:latin typeface="黑体" panose="02010609060101010101" pitchFamily="49" charset="-122"/>
                <a:ea typeface="黑体" panose="02010609060101010101" pitchFamily="49" charset="-122"/>
              </a:rPr>
              <a:t>DataSet</a:t>
            </a:r>
            <a:r>
              <a:rPr lang="zh-CN" altLang="en-US" sz="2800" dirty="0">
                <a:solidFill>
                  <a:srgbClr val="FF3300"/>
                </a:solidFill>
                <a:latin typeface="黑体" panose="02010609060101010101" pitchFamily="49" charset="-122"/>
                <a:ea typeface="黑体" panose="02010609060101010101" pitchFamily="49" charset="-122"/>
              </a:rPr>
              <a:t>对象概述</a:t>
            </a:r>
            <a:endParaRPr lang="zh-CN" altLang="en-US" sz="2800" dirty="0">
              <a:solidFill>
                <a:srgbClr val="FF3300"/>
              </a:solidFill>
              <a:latin typeface="黑体" panose="02010609060101010101" pitchFamily="49" charset="-122"/>
              <a:ea typeface="黑体" panose="02010609060101010101" pitchFamily="49" charset="-122"/>
            </a:endParaRPr>
          </a:p>
        </p:txBody>
      </p:sp>
      <p:sp>
        <p:nvSpPr>
          <p:cNvPr id="153605" name="Rectangle 5"/>
          <p:cNvSpPr>
            <a:spLocks noChangeArrowheads="1"/>
          </p:cNvSpPr>
          <p:nvPr/>
        </p:nvSpPr>
        <p:spPr bwMode="auto">
          <a:xfrm>
            <a:off x="22206" y="2524116"/>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53604" name="Object 4"/>
          <p:cNvGraphicFramePr>
            <a:graphicFrameLocks noChangeAspect="1"/>
          </p:cNvGraphicFramePr>
          <p:nvPr/>
        </p:nvGraphicFramePr>
        <p:xfrm>
          <a:off x="1571604" y="2143116"/>
          <a:ext cx="5628562" cy="3000396"/>
        </p:xfrm>
        <a:graphic>
          <a:graphicData uri="http://schemas.openxmlformats.org/presentationml/2006/ole">
            <mc:AlternateContent xmlns:mc="http://schemas.openxmlformats.org/markup-compatibility/2006">
              <mc:Choice xmlns:v="urn:schemas-microsoft-com:vml" Requires="v">
                <p:oleObj spid="_x0000_s1025" name="图片" r:id="rId1" imgW="3940810" imgH="2106295" progId="Word.Picture.8">
                  <p:embed/>
                </p:oleObj>
              </mc:Choice>
              <mc:Fallback>
                <p:oleObj name="图片" r:id="rId1" imgW="3940810" imgH="2106295" progId="Word.Picture.8">
                  <p:embed/>
                  <p:pic>
                    <p:nvPicPr>
                      <p:cNvPr id="0" name="图片 1024"/>
                      <p:cNvPicPr>
                        <a:picLocks noChangeAspect="1"/>
                      </p:cNvPicPr>
                      <p:nvPr/>
                    </p:nvPicPr>
                    <p:blipFill>
                      <a:blip r:embed="rId2"/>
                      <a:stretch>
                        <a:fillRect/>
                      </a:stretch>
                    </p:blipFill>
                    <p:spPr>
                      <a:xfrm>
                        <a:off x="1571604" y="2143116"/>
                        <a:ext cx="5628562" cy="3000396"/>
                      </a:xfrm>
                      <a:prstGeom prst="rect">
                        <a:avLst/>
                      </a:prstGeom>
                      <a:noFill/>
                      <a:ln w="9525">
                        <a:noFill/>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1188" y="404813"/>
            <a:ext cx="56896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just">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15.4.2 </a:t>
            </a:r>
            <a:r>
              <a:rPr lang="en-US" altLang="zh-CN" sz="2800" dirty="0">
                <a:solidFill>
                  <a:srgbClr val="FF3300"/>
                </a:solidFill>
                <a:latin typeface="黑体" panose="02010609060101010101" pitchFamily="49" charset="-122"/>
                <a:ea typeface="黑体" panose="02010609060101010101" pitchFamily="49" charset="-122"/>
              </a:rPr>
              <a:t>Dataset</a:t>
            </a:r>
            <a:r>
              <a:rPr lang="zh-CN" altLang="en-US" sz="2800" dirty="0">
                <a:solidFill>
                  <a:srgbClr val="FF3300"/>
                </a:solidFill>
                <a:latin typeface="黑体" panose="02010609060101010101" pitchFamily="49" charset="-122"/>
                <a:ea typeface="黑体" panose="02010609060101010101" pitchFamily="49" charset="-122"/>
              </a:rPr>
              <a:t>对象的属性和方法</a:t>
            </a:r>
            <a:endParaRPr lang="zh-CN" altLang="en-US" sz="2800" dirty="0">
              <a:solidFill>
                <a:srgbClr val="FF3300"/>
              </a:solidFill>
              <a:latin typeface="黑体" panose="02010609060101010101" pitchFamily="49" charset="-122"/>
              <a:ea typeface="黑体" panose="02010609060101010101" pitchFamily="49" charset="-122"/>
            </a:endParaRPr>
          </a:p>
        </p:txBody>
      </p:sp>
      <p:graphicFrame>
        <p:nvGraphicFramePr>
          <p:cNvPr id="152649" name="Group 73"/>
          <p:cNvGraphicFramePr>
            <a:graphicFrameLocks noGrp="1"/>
          </p:cNvGraphicFramePr>
          <p:nvPr/>
        </p:nvGraphicFramePr>
        <p:xfrm>
          <a:off x="755650" y="1484313"/>
          <a:ext cx="7777163" cy="2377440"/>
        </p:xfrm>
        <a:graphic>
          <a:graphicData uri="http://schemas.openxmlformats.org/drawingml/2006/table">
            <a:tbl>
              <a:tblPr/>
              <a:tblGrid>
                <a:gridCol w="2447925"/>
                <a:gridCol w="5329238"/>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CaseSensitive</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获取或设置一个值，该值指示</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对象中的字符串比较是否区分大小写。</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DataSetName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获取或设置当前</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的名称。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Relations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获取用于将表链接起来并允许从父表浏览到子表的关系的集合。</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获取包含在</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中的表的集合。</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658" name="Group 106"/>
          <p:cNvGraphicFramePr>
            <a:graphicFrameLocks noGrp="1"/>
          </p:cNvGraphicFramePr>
          <p:nvPr/>
        </p:nvGraphicFramePr>
        <p:xfrm>
          <a:off x="611188" y="476250"/>
          <a:ext cx="7777162" cy="5120640"/>
        </p:xfrm>
        <a:graphic>
          <a:graphicData uri="http://schemas.openxmlformats.org/drawingml/2006/table">
            <a:tbl>
              <a:tblPr/>
              <a:tblGrid>
                <a:gridCol w="2532052"/>
                <a:gridCol w="5245110"/>
              </a:tblGrid>
              <a:tr h="2047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　</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提交自加载此</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或上次调用</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以来对其进行的所有更改。</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Clear</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通过移除所有表中的所有行来清除任何数据的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CreateDataReader</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为每个</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返回带有一个结果集的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DataTableReader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，顺序与</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集合中表的显示顺序相同。</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GetChanges</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的副本，该副本包含自上次加载以来或自调用</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以来对该数据集进行的所有更改。</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HasChanges</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获取一个值，该值指示</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是否有更改，包括新增行、已删除的行或已修改的行。</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Merge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将指定的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或</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DataRow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对象的数组合并到当前的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或</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Reset</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重置为其初始状态。</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571472" y="1071546"/>
            <a:ext cx="8064500" cy="1113766"/>
          </a:xfrm>
          <a:prstGeom prst="rect">
            <a:avLst/>
          </a:prstGeom>
          <a:noFill/>
          <a:ln w="9525">
            <a:noFill/>
            <a:miter lim="800000"/>
          </a:ln>
          <a:effectLst/>
        </p:spPr>
        <p:txBody>
          <a:bodyPr>
            <a:spAutoFit/>
          </a:bodyPr>
          <a:lstStyle/>
          <a:p>
            <a:pPr>
              <a:lnSpc>
                <a:spcPct val="150000"/>
              </a:lnSpc>
            </a:pPr>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DataSet</a:t>
            </a:r>
            <a:r>
              <a:rPr lang="zh-CN" altLang="en-US" dirty="0">
                <a:latin typeface="楷体" panose="02010609060101010101" pitchFamily="49" charset="-122"/>
                <a:ea typeface="楷体" panose="02010609060101010101" pitchFamily="49" charset="-122"/>
              </a:rPr>
              <a:t>对象的</a:t>
            </a:r>
            <a:r>
              <a:rPr lang="en-US" altLang="zh-CN" dirty="0">
                <a:latin typeface="楷体" panose="02010609060101010101" pitchFamily="49" charset="-122"/>
                <a:ea typeface="楷体" panose="02010609060101010101" pitchFamily="49" charset="-122"/>
              </a:rPr>
              <a:t>Tables</a:t>
            </a:r>
            <a:r>
              <a:rPr lang="zh-CN" altLang="en-US" dirty="0">
                <a:latin typeface="楷体" panose="02010609060101010101" pitchFamily="49" charset="-122"/>
                <a:ea typeface="楷体" panose="02010609060101010101" pitchFamily="49" charset="-122"/>
              </a:rPr>
              <a:t>属性由表组成，每个表是一个</a:t>
            </a:r>
            <a:r>
              <a:rPr lang="en-US" altLang="zh-CN" dirty="0" err="1">
                <a:latin typeface="楷体" panose="02010609060101010101" pitchFamily="49" charset="-122"/>
                <a:ea typeface="楷体" panose="02010609060101010101" pitchFamily="49" charset="-122"/>
              </a:rPr>
              <a:t>DataTable</a:t>
            </a:r>
            <a:r>
              <a:rPr lang="zh-CN" altLang="en-US" dirty="0">
                <a:latin typeface="楷体" panose="02010609060101010101" pitchFamily="49" charset="-122"/>
                <a:ea typeface="楷体" panose="02010609060101010101" pitchFamily="49" charset="-122"/>
              </a:rPr>
              <a:t>对象。 </a:t>
            </a:r>
            <a:endParaRPr lang="zh-CN" altLang="en-US" dirty="0">
              <a:latin typeface="楷体" panose="02010609060101010101" pitchFamily="49" charset="-122"/>
              <a:ea typeface="楷体" panose="02010609060101010101" pitchFamily="49" charset="-122"/>
            </a:endParaRPr>
          </a:p>
        </p:txBody>
      </p:sp>
      <p:graphicFrame>
        <p:nvGraphicFramePr>
          <p:cNvPr id="150570" name="Group 42"/>
          <p:cNvGraphicFramePr>
            <a:graphicFrameLocks noGrp="1"/>
          </p:cNvGraphicFramePr>
          <p:nvPr/>
        </p:nvGraphicFramePr>
        <p:xfrm>
          <a:off x="928662" y="2786058"/>
          <a:ext cx="7272338" cy="1097280"/>
        </p:xfrm>
        <a:graphic>
          <a:graphicData uri="http://schemas.openxmlformats.org/drawingml/2006/table">
            <a:tbl>
              <a:tblPr/>
              <a:tblGrid>
                <a:gridCol w="2520950"/>
                <a:gridCol w="4751388"/>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集合的属性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　</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Count</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集合中表个数。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Item</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检索</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集合中指定索引处的表。</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642910" y="428604"/>
            <a:ext cx="621510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15.4.3 Tables</a:t>
            </a:r>
            <a:r>
              <a:rPr lang="zh-CN" altLang="en-US" sz="2800" dirty="0" smtClean="0">
                <a:solidFill>
                  <a:srgbClr val="FF3300"/>
                </a:solidFill>
                <a:latin typeface="黑体" panose="02010609060101010101" pitchFamily="49" charset="-122"/>
                <a:ea typeface="黑体" panose="02010609060101010101" pitchFamily="49" charset="-122"/>
              </a:rPr>
              <a:t>集合和</a:t>
            </a:r>
            <a:r>
              <a:rPr lang="en-US" altLang="zh-CN" sz="2800" dirty="0" err="1" smtClean="0">
                <a:solidFill>
                  <a:srgbClr val="FF3300"/>
                </a:solidFill>
                <a:latin typeface="黑体" panose="02010609060101010101" pitchFamily="49" charset="-122"/>
                <a:ea typeface="黑体" panose="02010609060101010101" pitchFamily="49" charset="-122"/>
              </a:rPr>
              <a:t>DataTable</a:t>
            </a:r>
            <a:r>
              <a:rPr lang="zh-CN" altLang="en-US" sz="2800" dirty="0" smtClean="0">
                <a:solidFill>
                  <a:srgbClr val="FF3300"/>
                </a:solidFill>
                <a:latin typeface="黑体" panose="02010609060101010101" pitchFamily="49" charset="-122"/>
                <a:ea typeface="黑体" panose="02010609060101010101" pitchFamily="49" charset="-122"/>
              </a:rPr>
              <a:t>对象</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644" name="Group 140"/>
          <p:cNvGraphicFramePr>
            <a:graphicFrameLocks noGrp="1"/>
          </p:cNvGraphicFramePr>
          <p:nvPr/>
        </p:nvGraphicFramePr>
        <p:xfrm>
          <a:off x="755650" y="650875"/>
          <a:ext cx="7561263" cy="4023360"/>
        </p:xfrm>
        <a:graphic>
          <a:graphicData uri="http://schemas.openxmlformats.org/drawingml/2006/table">
            <a:tbl>
              <a:tblPr/>
              <a:tblGrid>
                <a:gridCol w="2570163"/>
                <a:gridCol w="4991100"/>
              </a:tblGrid>
              <a:tr h="1952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集合的方法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Add</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向</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集合中添加一个表。</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AddRange</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向</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集合中添加一个表的数组。</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Clear</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移除</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集合中的所有表。</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Contains</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确定指定表是否在</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Equqls</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判断是否等于当前对象。</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GetType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获取当前实例的</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Type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Insert</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将一个表插入到</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集合中指定的索引处。</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IndexOf</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检索指定的表在</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集合中的索引。</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Remove</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从</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集合中移除指定的表。</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RemoveAt</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移除</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Tables</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集合中指定索引处的表</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468313" y="404813"/>
            <a:ext cx="8207375" cy="3161571"/>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en-US" altLang="zh-CN" dirty="0" err="1">
                <a:solidFill>
                  <a:srgbClr val="FF3300"/>
                </a:solidFill>
                <a:ea typeface="楷体" panose="02010609060101010101" pitchFamily="49" charset="-122"/>
                <a:cs typeface="Times New Roman" panose="02020603050405020304" pitchFamily="18" charset="0"/>
              </a:rPr>
              <a:t>DataTable</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对象由若干个</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对象组成，可以使用</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DataSet.Tables</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表名”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或</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DataSet.Tables</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表索引”</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来引用其中的</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对象。 </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614" name="Group 158"/>
          <p:cNvGraphicFramePr>
            <a:graphicFrameLocks noGrp="1"/>
          </p:cNvGraphicFramePr>
          <p:nvPr/>
        </p:nvGraphicFramePr>
        <p:xfrm>
          <a:off x="468313" y="620713"/>
          <a:ext cx="8135937" cy="4389120"/>
        </p:xfrm>
        <a:graphic>
          <a:graphicData uri="http://schemas.openxmlformats.org/drawingml/2006/table">
            <a:tbl>
              <a:tblPr/>
              <a:tblGrid>
                <a:gridCol w="2663825"/>
                <a:gridCol w="54721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CaseSensitive</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指示表中的字符串比较是否区分大小写。</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ChildRelations</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获取此</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的子关系的集合。</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Columns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获取属于该表的列的集合。</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Constraints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获取由该表维护的约束的集合。</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获取此表所属的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DefaultView </a:t>
                      </a:r>
                      <a:endParaRPr kumimoji="0" lang="en-US" altLang="zh-CN" sz="1800" b="1" i="0" u="none" strike="noStrike" cap="none" normalizeH="0" baseline="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返回可用于排序、筛选和搜索</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的</a:t>
                      </a: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ExtendedProperties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获取自定义用户信息的集合。</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ParentRelations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获取该</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的父关系的集合。</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PrimaryKey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获取或设置充当数据表主键的列的数组。</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Rows </a:t>
                      </a:r>
                      <a:endParaRPr kumimoji="0" lang="en-US" altLang="zh-CN" sz="1800" b="1" i="0" u="none" strike="noStrike" cap="none" normalizeH="0" baseline="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获取属于该表的行的集合。</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TableName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的名称。</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42910" y="2143116"/>
            <a:ext cx="7993063" cy="2492990"/>
          </a:xfrm>
          <a:prstGeom prst="rect">
            <a:avLst/>
          </a:prstGeom>
          <a:noFill/>
          <a:ln w="9525">
            <a:noFill/>
            <a:miter lim="800000"/>
          </a:ln>
          <a:effectLst/>
        </p:spPr>
        <p:txBody>
          <a:bodyPr>
            <a:spAutoFit/>
          </a:bodyPr>
          <a:lstStyle/>
          <a:p>
            <a:pPr>
              <a:lnSpc>
                <a:spcPct val="130000"/>
              </a:lnSpc>
            </a:pPr>
            <a:r>
              <a:rPr lang="en-US" altLang="zh-CN" dirty="0" smtClean="0">
                <a:ea typeface="楷体" panose="02010609060101010101" pitchFamily="49" charset="-122"/>
                <a:cs typeface="Times New Roman" panose="02020603050405020304" pitchFamily="18" charset="0"/>
              </a:rPr>
              <a:t>      </a:t>
            </a:r>
            <a:r>
              <a:rPr lang="en-US" altLang="zh-CN" dirty="0" err="1" smtClean="0">
                <a:ea typeface="楷体" panose="02010609060101010101" pitchFamily="49" charset="-122"/>
                <a:cs typeface="Times New Roman" panose="02020603050405020304" pitchFamily="18" charset="0"/>
              </a:rPr>
              <a:t>ADO.NET</a:t>
            </a:r>
            <a:r>
              <a:rPr lang="zh-CN" altLang="en-US" dirty="0">
                <a:ea typeface="楷体" panose="02010609060101010101" pitchFamily="49" charset="-122"/>
                <a:cs typeface="Times New Roman" panose="02020603050405020304" pitchFamily="18" charset="0"/>
              </a:rPr>
              <a:t>是在</a:t>
            </a:r>
            <a:r>
              <a:rPr lang="en-US" altLang="zh-CN" dirty="0">
                <a:ea typeface="楷体" panose="02010609060101010101" pitchFamily="49" charset="-122"/>
                <a:cs typeface="Times New Roman" panose="02020603050405020304" pitchFamily="18" charset="0"/>
              </a:rPr>
              <a:t>.NET Framework</a:t>
            </a:r>
            <a:r>
              <a:rPr lang="zh-CN" altLang="en-US" dirty="0">
                <a:ea typeface="楷体" panose="02010609060101010101" pitchFamily="49" charset="-122"/>
                <a:cs typeface="Times New Roman" panose="02020603050405020304" pitchFamily="18" charset="0"/>
              </a:rPr>
              <a:t>上访问数据库的一组类库，它利用</a:t>
            </a:r>
            <a:r>
              <a:rPr lang="en-US" altLang="zh-CN" dirty="0">
                <a:ea typeface="楷体" panose="02010609060101010101" pitchFamily="49" charset="-122"/>
                <a:cs typeface="Times New Roman" panose="02020603050405020304" pitchFamily="18" charset="0"/>
              </a:rPr>
              <a:t>.NET Data Provider</a:t>
            </a:r>
            <a:r>
              <a:rPr lang="zh-CN" altLang="en-US" dirty="0">
                <a:ea typeface="楷体" panose="02010609060101010101" pitchFamily="49" charset="-122"/>
                <a:cs typeface="Times New Roman" panose="02020603050405020304" pitchFamily="18" charset="0"/>
              </a:rPr>
              <a:t>（数据提供程序）以进行数据库的连接与访问。</a:t>
            </a:r>
            <a:endParaRPr lang="zh-CN" altLang="en-US" dirty="0">
              <a:ea typeface="楷体" panose="02010609060101010101" pitchFamily="49" charset="-122"/>
              <a:cs typeface="Times New Roman" panose="02020603050405020304" pitchFamily="18" charset="0"/>
            </a:endParaRPr>
          </a:p>
          <a:p>
            <a:pPr>
              <a:lnSpc>
                <a:spcPct val="130000"/>
              </a:lnSpc>
            </a:pPr>
            <a:r>
              <a:rPr lang="zh-CN" altLang="en-US" dirty="0">
                <a:ea typeface="楷体" panose="02010609060101010101" pitchFamily="49" charset="-122"/>
                <a:cs typeface="Times New Roman" panose="02020603050405020304" pitchFamily="18" charset="0"/>
              </a:rPr>
              <a:t>　　通过</a:t>
            </a:r>
            <a:r>
              <a:rPr lang="en-US" altLang="zh-CN" dirty="0">
                <a:ea typeface="楷体" panose="02010609060101010101" pitchFamily="49" charset="-122"/>
                <a:cs typeface="Times New Roman" panose="02020603050405020304" pitchFamily="18" charset="0"/>
              </a:rPr>
              <a:t>ADO .NET</a:t>
            </a:r>
            <a:r>
              <a:rPr lang="zh-CN" altLang="en-US" dirty="0">
                <a:ea typeface="楷体" panose="02010609060101010101" pitchFamily="49" charset="-122"/>
                <a:cs typeface="Times New Roman" panose="02020603050405020304" pitchFamily="18" charset="0"/>
              </a:rPr>
              <a:t>，数据库程序设计人员能够很轻易地使用各种对象来访问符合自己需求的数据库内容。</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1500166" y="500042"/>
            <a:ext cx="614366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15.2 </a:t>
            </a:r>
            <a:r>
              <a:rPr lang="en-US" altLang="zh-CN" sz="320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ADO.NET</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模型</a:t>
            </a:r>
            <a:endPar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4" name="TextBox 3"/>
          <p:cNvSpPr txBox="1"/>
          <p:nvPr/>
        </p:nvSpPr>
        <p:spPr>
          <a:xfrm>
            <a:off x="571472" y="1285860"/>
            <a:ext cx="421484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15.2.1</a:t>
            </a:r>
            <a:r>
              <a:rPr lang="zh-CN" altLang="en-US" sz="2800" dirty="0" smtClean="0">
                <a:solidFill>
                  <a:srgbClr val="FF3300"/>
                </a:solidFill>
                <a:latin typeface="黑体" panose="02010609060101010101" pitchFamily="49" charset="-122"/>
                <a:ea typeface="黑体" panose="02010609060101010101" pitchFamily="49" charset="-122"/>
              </a:rPr>
              <a:t>　</a:t>
            </a:r>
            <a:r>
              <a:rPr lang="en-US" altLang="zh-CN" sz="2800" dirty="0" err="1" smtClean="0">
                <a:solidFill>
                  <a:srgbClr val="FF3300"/>
                </a:solidFill>
                <a:latin typeface="黑体" panose="02010609060101010101" pitchFamily="49" charset="-122"/>
                <a:ea typeface="黑体" panose="02010609060101010101" pitchFamily="49" charset="-122"/>
              </a:rPr>
              <a:t>ADO.NET</a:t>
            </a:r>
            <a:r>
              <a:rPr lang="zh-CN" altLang="en-US" sz="2800" dirty="0" smtClean="0">
                <a:solidFill>
                  <a:srgbClr val="FF3300"/>
                </a:solidFill>
                <a:latin typeface="黑体" panose="02010609060101010101" pitchFamily="49" charset="-122"/>
                <a:ea typeface="黑体" panose="02010609060101010101" pitchFamily="49" charset="-122"/>
              </a:rPr>
              <a:t>简介</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552" name="Group 120"/>
          <p:cNvGraphicFramePr>
            <a:graphicFrameLocks noGrp="1"/>
          </p:cNvGraphicFramePr>
          <p:nvPr/>
        </p:nvGraphicFramePr>
        <p:xfrm>
          <a:off x="611188" y="476250"/>
          <a:ext cx="7632700" cy="4389120"/>
        </p:xfrm>
        <a:graphic>
          <a:graphicData uri="http://schemas.openxmlformats.org/drawingml/2006/table">
            <a:tbl>
              <a:tblPr/>
              <a:tblGrid>
                <a:gridCol w="2665412"/>
                <a:gridCol w="4967288"/>
              </a:tblGrid>
              <a:tr h="2127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提交自上次调用</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AcceptChanges</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以来对该表进行的所有更改。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Clear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清除所有数据的</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Compute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计算用来传递筛选条件的当前行上的给定表达式。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CreateDataReader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返回与此</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中的数据相对应的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DataTableReader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ImportRow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DataRow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复制到</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中，保留任何属性设置以及初始值和当前值。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Merge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将指定的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与当前的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合并。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NewRow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创建与该表具有相同架构的新</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DataRow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Select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DataRow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对象的数组。</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95288" y="404813"/>
            <a:ext cx="8569325" cy="3900235"/>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3. </a:t>
            </a:r>
            <a:r>
              <a:rPr lang="zh-CN" altLang="en-US" dirty="0">
                <a:solidFill>
                  <a:srgbClr val="FF3300"/>
                </a:solidFill>
                <a:ea typeface="楷体" panose="02010609060101010101" pitchFamily="49" charset="-122"/>
                <a:cs typeface="Times New Roman" panose="02020603050405020304" pitchFamily="18" charset="0"/>
              </a:rPr>
              <a:t>建立包含在数据集中的表</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建立包含在数据集中的表的方法主要有以下两种。</a:t>
            </a:r>
            <a:endParaRPr lang="zh-CN" altLang="en-US" b="0" dirty="0">
              <a:ea typeface="楷体" panose="02010609060101010101" pitchFamily="49" charset="-122"/>
              <a:cs typeface="Times New Roman" panose="02020603050405020304" pitchFamily="18" charset="0"/>
            </a:endParaRPr>
          </a:p>
          <a:p>
            <a:pPr>
              <a:lnSpc>
                <a:spcPct val="1500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1</a:t>
            </a:r>
            <a:r>
              <a:rPr lang="zh-CN" altLang="en-US" dirty="0">
                <a:solidFill>
                  <a:srgbClr val="FF3300"/>
                </a:solidFill>
                <a:ea typeface="楷体" panose="02010609060101010101" pitchFamily="49" charset="-122"/>
                <a:cs typeface="Times New Roman" panose="02020603050405020304" pitchFamily="18" charset="0"/>
              </a:rPr>
              <a:t>）利用</a:t>
            </a:r>
            <a:r>
              <a:rPr lang="en-US" altLang="zh-CN" dirty="0">
                <a:solidFill>
                  <a:srgbClr val="FF3300"/>
                </a:solidFill>
                <a:ea typeface="楷体" panose="02010609060101010101" pitchFamily="49" charset="-122"/>
                <a:cs typeface="Times New Roman" panose="02020603050405020304" pitchFamily="18" charset="0"/>
              </a:rPr>
              <a:t>Fill</a:t>
            </a:r>
            <a:r>
              <a:rPr lang="zh-CN" altLang="en-US" dirty="0">
                <a:solidFill>
                  <a:srgbClr val="FF3300"/>
                </a:solidFill>
                <a:ea typeface="楷体" panose="02010609060101010101" pitchFamily="49" charset="-122"/>
                <a:cs typeface="Times New Roman" panose="02020603050405020304" pitchFamily="18" charset="0"/>
              </a:rPr>
              <a:t>方法自动建立</a:t>
            </a:r>
            <a:r>
              <a:rPr lang="en-US" altLang="zh-CN" dirty="0" err="1">
                <a:solidFill>
                  <a:srgbClr val="FF3300"/>
                </a:solidFill>
                <a:ea typeface="楷体" panose="02010609060101010101" pitchFamily="49" charset="-122"/>
                <a:cs typeface="Times New Roman" panose="02020603050405020304" pitchFamily="18" charset="0"/>
              </a:rPr>
              <a:t>DataSet</a:t>
            </a:r>
            <a:r>
              <a:rPr lang="zh-CN" altLang="en-US" dirty="0">
                <a:solidFill>
                  <a:srgbClr val="FF3300"/>
                </a:solidFill>
                <a:ea typeface="楷体" panose="02010609060101010101" pitchFamily="49" charset="-122"/>
                <a:cs typeface="Times New Roman" panose="02020603050405020304" pitchFamily="18" charset="0"/>
              </a:rPr>
              <a:t>中的</a:t>
            </a:r>
            <a:r>
              <a:rPr lang="en-US" altLang="zh-CN" dirty="0" err="1">
                <a:solidFill>
                  <a:srgbClr val="FF3300"/>
                </a:solidFill>
                <a:ea typeface="楷体" panose="02010609060101010101" pitchFamily="49" charset="-122"/>
                <a:cs typeface="Times New Roman" panose="02020603050405020304" pitchFamily="18" charset="0"/>
              </a:rPr>
              <a:t>DataTable</a:t>
            </a:r>
            <a:r>
              <a:rPr lang="zh-CN" altLang="en-US" dirty="0">
                <a:solidFill>
                  <a:srgbClr val="FF3300"/>
                </a:solidFill>
                <a:ea typeface="楷体" panose="02010609060101010101" pitchFamily="49" charset="-122"/>
                <a:cs typeface="Times New Roman" panose="02020603050405020304" pitchFamily="18" charset="0"/>
              </a:rPr>
              <a:t>对象</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先通过</a:t>
            </a:r>
            <a:r>
              <a:rPr lang="en-US" altLang="zh-CN" dirty="0" err="1">
                <a:ea typeface="楷体" panose="02010609060101010101" pitchFamily="49" charset="-122"/>
                <a:cs typeface="Times New Roman" panose="02020603050405020304" pitchFamily="18" charset="0"/>
              </a:rPr>
              <a:t>OleDbDataAdapter</a:t>
            </a:r>
            <a:r>
              <a:rPr lang="zh-CN" altLang="en-US" dirty="0">
                <a:ea typeface="楷体" panose="02010609060101010101" pitchFamily="49" charset="-122"/>
                <a:cs typeface="Times New Roman" panose="02020603050405020304" pitchFamily="18" charset="0"/>
              </a:rPr>
              <a:t>对象从数据源中提取记录数据，然后调用其</a:t>
            </a:r>
            <a:r>
              <a:rPr lang="en-US" altLang="zh-CN" dirty="0">
                <a:ea typeface="楷体" panose="02010609060101010101" pitchFamily="49" charset="-122"/>
                <a:cs typeface="Times New Roman" panose="02020603050405020304" pitchFamily="18" charset="0"/>
              </a:rPr>
              <a:t>Fill</a:t>
            </a:r>
            <a:r>
              <a:rPr lang="zh-CN" altLang="en-US" dirty="0">
                <a:ea typeface="楷体" panose="02010609060101010101" pitchFamily="49" charset="-122"/>
                <a:cs typeface="Times New Roman" panose="02020603050405020304" pitchFamily="18" charset="0"/>
              </a:rPr>
              <a:t>方法，将所提取的记录存入</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中对应的表内，如果</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中不存在对应的表，</a:t>
            </a:r>
            <a:r>
              <a:rPr lang="en-US" altLang="zh-CN" dirty="0">
                <a:ea typeface="楷体" panose="02010609060101010101" pitchFamily="49" charset="-122"/>
                <a:cs typeface="Times New Roman" panose="02020603050405020304" pitchFamily="18" charset="0"/>
              </a:rPr>
              <a:t>Fill</a:t>
            </a:r>
            <a:r>
              <a:rPr lang="zh-CN" altLang="en-US" dirty="0">
                <a:ea typeface="楷体" panose="02010609060101010101" pitchFamily="49" charset="-122"/>
                <a:cs typeface="Times New Roman" panose="02020603050405020304" pitchFamily="18" charset="0"/>
              </a:rPr>
              <a:t>方法会先建立表再将记录填入其中</a:t>
            </a:r>
            <a:r>
              <a:rPr lang="zh-CN" altLang="en-US" dirty="0" smtClean="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95288" y="404813"/>
            <a:ext cx="8569325" cy="3046988"/>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例如，以下语句向</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对象</a:t>
            </a:r>
            <a:r>
              <a:rPr lang="en-US" altLang="zh-CN" dirty="0" err="1">
                <a:ea typeface="楷体" panose="02010609060101010101" pitchFamily="49" charset="-122"/>
                <a:cs typeface="Times New Roman" panose="02020603050405020304" pitchFamily="18" charset="0"/>
              </a:rPr>
              <a:t>myds</a:t>
            </a:r>
            <a:r>
              <a:rPr lang="zh-CN" altLang="en-US" dirty="0">
                <a:ea typeface="楷体" panose="02010609060101010101" pitchFamily="49" charset="-122"/>
                <a:cs typeface="Times New Roman" panose="02020603050405020304" pitchFamily="18" charset="0"/>
              </a:rPr>
              <a:t>中添加一个表</a:t>
            </a:r>
            <a:r>
              <a:rPr lang="en-US" altLang="zh-CN" dirty="0">
                <a:ea typeface="楷体" panose="02010609060101010101" pitchFamily="49" charset="-122"/>
                <a:cs typeface="Times New Roman" panose="02020603050405020304" pitchFamily="18" charset="0"/>
              </a:rPr>
              <a:t>course</a:t>
            </a:r>
            <a:r>
              <a:rPr lang="zh-CN" altLang="en-US" dirty="0">
                <a:ea typeface="楷体" panose="02010609060101010101" pitchFamily="49" charset="-122"/>
                <a:cs typeface="Times New Roman" panose="02020603050405020304" pitchFamily="18" charset="0"/>
              </a:rPr>
              <a:t>及其包含的数据记录：</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("SELECT * From </a:t>
            </a:r>
            <a:r>
              <a:rPr lang="en-US" altLang="zh-CN" sz="2000" dirty="0" err="1">
                <a:solidFill>
                  <a:schemeClr val="hlink"/>
                </a:solidFill>
                <a:ea typeface="楷体" panose="02010609060101010101" pitchFamily="49" charset="-122"/>
                <a:cs typeface="Times New Roman" panose="02020603050405020304" pitchFamily="18" charset="0"/>
              </a:rPr>
              <a:t>course",myconn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"course");</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39750" y="404813"/>
            <a:ext cx="8135938" cy="5112233"/>
          </a:xfrm>
          <a:prstGeom prst="rect">
            <a:avLst/>
          </a:prstGeom>
          <a:noFill/>
          <a:ln w="9525">
            <a:noFill/>
            <a:miter lim="800000"/>
          </a:ln>
          <a:effectLst/>
        </p:spPr>
        <p:txBody>
          <a:bodyPr>
            <a:spAutoFit/>
          </a:bodyPr>
          <a:lstStyle/>
          <a:p>
            <a:pPr>
              <a:lnSpc>
                <a:spcPct val="150000"/>
              </a:lnSpc>
            </a:pPr>
            <a:r>
              <a:rPr lang="zh-CN" altLang="en-US" dirty="0">
                <a:solidFill>
                  <a:srgbClr val="FF3300"/>
                </a:solidFill>
                <a:ea typeface="楷体" panose="02010609060101010101" pitchFamily="49" charset="-122"/>
                <a:cs typeface="Times New Roman" panose="02020603050405020304" pitchFamily="18" charset="0"/>
              </a:rPr>
              <a:t>（</a:t>
            </a:r>
            <a:r>
              <a:rPr lang="en-US" altLang="zh-CN" dirty="0">
                <a:solidFill>
                  <a:srgbClr val="FF3300"/>
                </a:solidFill>
                <a:ea typeface="楷体" panose="02010609060101010101" pitchFamily="49" charset="-122"/>
                <a:cs typeface="Times New Roman" panose="02020603050405020304" pitchFamily="18" charset="0"/>
              </a:rPr>
              <a:t>2</a:t>
            </a:r>
            <a:r>
              <a:rPr lang="zh-CN" altLang="en-US" dirty="0">
                <a:solidFill>
                  <a:srgbClr val="FF3300"/>
                </a:solidFill>
                <a:ea typeface="楷体" panose="02010609060101010101" pitchFamily="49" charset="-122"/>
                <a:cs typeface="Times New Roman" panose="02020603050405020304" pitchFamily="18" charset="0"/>
              </a:rPr>
              <a:t>）将建立的</a:t>
            </a:r>
            <a:r>
              <a:rPr lang="en-US" altLang="zh-CN" dirty="0" err="1">
                <a:solidFill>
                  <a:srgbClr val="FF3300"/>
                </a:solidFill>
                <a:ea typeface="楷体" panose="02010609060101010101" pitchFamily="49" charset="-122"/>
                <a:cs typeface="Times New Roman" panose="02020603050405020304" pitchFamily="18" charset="0"/>
              </a:rPr>
              <a:t>DataTable</a:t>
            </a:r>
            <a:r>
              <a:rPr lang="zh-CN" altLang="en-US" dirty="0">
                <a:solidFill>
                  <a:srgbClr val="FF3300"/>
                </a:solidFill>
                <a:ea typeface="楷体" panose="02010609060101010101" pitchFamily="49" charset="-122"/>
                <a:cs typeface="Times New Roman" panose="02020603050405020304" pitchFamily="18" charset="0"/>
              </a:rPr>
              <a:t>对象添加到</a:t>
            </a:r>
            <a:r>
              <a:rPr lang="en-US" altLang="zh-CN" dirty="0" err="1">
                <a:solidFill>
                  <a:srgbClr val="FF3300"/>
                </a:solidFill>
                <a:ea typeface="楷体" panose="02010609060101010101" pitchFamily="49" charset="-122"/>
                <a:cs typeface="Times New Roman" panose="02020603050405020304" pitchFamily="18" charset="0"/>
              </a:rPr>
              <a:t>DataSet</a:t>
            </a:r>
            <a:r>
              <a:rPr lang="zh-CN" altLang="en-US" dirty="0">
                <a:solidFill>
                  <a:srgbClr val="FF3300"/>
                </a:solidFill>
                <a:ea typeface="楷体" panose="02010609060101010101" pitchFamily="49" charset="-122"/>
                <a:cs typeface="Times New Roman" panose="02020603050405020304" pitchFamily="18" charset="0"/>
              </a:rPr>
              <a:t>中</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先建立</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对象，然后调用</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的表集合属性</a:t>
            </a:r>
            <a:r>
              <a:rPr lang="en-US" altLang="zh-CN" dirty="0">
                <a:ea typeface="楷体" panose="02010609060101010101" pitchFamily="49" charset="-122"/>
                <a:cs typeface="Times New Roman" panose="02020603050405020304" pitchFamily="18" charset="0"/>
              </a:rPr>
              <a:t>Tables</a:t>
            </a:r>
            <a:r>
              <a:rPr lang="zh-CN" altLang="en-US" dirty="0">
                <a:ea typeface="楷体" panose="02010609060101010101" pitchFamily="49" charset="-122"/>
                <a:cs typeface="Times New Roman" panose="02020603050405020304" pitchFamily="18" charset="0"/>
              </a:rPr>
              <a:t>的</a:t>
            </a:r>
            <a:r>
              <a:rPr lang="en-US" altLang="zh-CN" dirty="0">
                <a:ea typeface="楷体" panose="02010609060101010101" pitchFamily="49" charset="-122"/>
                <a:cs typeface="Times New Roman" panose="02020603050405020304" pitchFamily="18" charset="0"/>
              </a:rPr>
              <a:t>Add</a:t>
            </a:r>
            <a:r>
              <a:rPr lang="zh-CN" altLang="en-US" dirty="0">
                <a:ea typeface="楷体" panose="02010609060101010101" pitchFamily="49" charset="-122"/>
                <a:cs typeface="Times New Roman" panose="02020603050405020304" pitchFamily="18" charset="0"/>
              </a:rPr>
              <a:t>方法，将</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对象添加到</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对象中。</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例如，以下语句向</a:t>
            </a:r>
            <a:r>
              <a:rPr lang="en-US" altLang="zh-CN" dirty="0" err="1">
                <a:ea typeface="楷体" panose="02010609060101010101" pitchFamily="49" charset="-122"/>
                <a:cs typeface="Times New Roman" panose="02020603050405020304" pitchFamily="18" charset="0"/>
              </a:rPr>
              <a:t>DataSet</a:t>
            </a:r>
            <a:r>
              <a:rPr lang="zh-CN" altLang="en-US" dirty="0">
                <a:ea typeface="楷体" panose="02010609060101010101" pitchFamily="49" charset="-122"/>
                <a:cs typeface="Times New Roman" panose="02020603050405020304" pitchFamily="18" charset="0"/>
              </a:rPr>
              <a:t>对象</a:t>
            </a:r>
            <a:r>
              <a:rPr lang="en-US" altLang="zh-CN" dirty="0" err="1">
                <a:ea typeface="楷体" panose="02010609060101010101" pitchFamily="49" charset="-122"/>
                <a:cs typeface="Times New Roman" panose="02020603050405020304" pitchFamily="18" charset="0"/>
              </a:rPr>
              <a:t>myds</a:t>
            </a:r>
            <a:r>
              <a:rPr lang="zh-CN" altLang="en-US" dirty="0">
                <a:ea typeface="楷体" panose="02010609060101010101" pitchFamily="49" charset="-122"/>
                <a:cs typeface="Times New Roman" panose="02020603050405020304" pitchFamily="18" charset="0"/>
              </a:rPr>
              <a:t>中添加一个表，并返回表的名称</a:t>
            </a:r>
            <a:r>
              <a:rPr lang="en-US" altLang="zh-CN" dirty="0">
                <a:ea typeface="楷体" panose="02010609060101010101" pitchFamily="49" charset="-122"/>
                <a:cs typeface="Times New Roman" panose="02020603050405020304" pitchFamily="18" charset="0"/>
              </a:rPr>
              <a:t>course</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DataTable</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mydt</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DataTable</a:t>
            </a:r>
            <a:r>
              <a:rPr lang="en-US" altLang="zh-CN" sz="2000" dirty="0">
                <a:solidFill>
                  <a:schemeClr val="hlink"/>
                </a:solidFill>
                <a:ea typeface="楷体" panose="02010609060101010101" pitchFamily="49" charset="-122"/>
                <a:cs typeface="Times New Roman" panose="02020603050405020304" pitchFamily="18" charset="0"/>
              </a:rPr>
              <a:t>("course");</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myds.Tables.Add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textBox1.Text</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myds.Tables</a:t>
            </a:r>
            <a:r>
              <a:rPr lang="en-US" altLang="zh-CN" sz="2000" dirty="0">
                <a:solidFill>
                  <a:schemeClr val="hlink"/>
                </a:solidFill>
                <a:ea typeface="楷体" panose="02010609060101010101" pitchFamily="49" charset="-122"/>
                <a:cs typeface="Times New Roman" panose="02020603050405020304" pitchFamily="18" charset="0"/>
              </a:rPr>
              <a:t>[“course”].</a:t>
            </a:r>
            <a:r>
              <a:rPr lang="en-US" altLang="zh-CN" sz="2000" dirty="0" err="1">
                <a:solidFill>
                  <a:schemeClr val="hlink"/>
                </a:solidFill>
                <a:ea typeface="楷体" panose="02010609060101010101" pitchFamily="49" charset="-122"/>
                <a:cs typeface="Times New Roman" panose="02020603050405020304" pitchFamily="18" charset="0"/>
              </a:rPr>
              <a:t>TableName</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文本框中显示“</a:t>
            </a:r>
            <a:r>
              <a:rPr lang="en-US" altLang="zh-CN" sz="2000" dirty="0">
                <a:solidFill>
                  <a:schemeClr val="hlink"/>
                </a:solidFill>
                <a:ea typeface="楷体" panose="02010609060101010101" pitchFamily="49" charset="-122"/>
                <a:cs typeface="Times New Roman" panose="02020603050405020304" pitchFamily="18" charset="0"/>
              </a:rPr>
              <a:t>course”</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42988" y="1300163"/>
            <a:ext cx="5545137" cy="156966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ü"/>
            </a:pPr>
            <a:r>
              <a:rPr lang="en-US" altLang="zh-CN" dirty="0">
                <a:ea typeface="楷体" panose="02010609060101010101" pitchFamily="49" charset="-122"/>
                <a:cs typeface="Times New Roman" panose="02020603050405020304" pitchFamily="18" charset="0"/>
              </a:rPr>
              <a:t> Columns</a:t>
            </a:r>
            <a:r>
              <a:rPr lang="zh-CN" altLang="en-US" dirty="0">
                <a:ea typeface="楷体" panose="02010609060101010101" pitchFamily="49" charset="-122"/>
                <a:cs typeface="Times New Roman" panose="02020603050405020304" pitchFamily="18" charset="0"/>
              </a:rPr>
              <a:t>集合和</a:t>
            </a:r>
            <a:r>
              <a:rPr lang="en-US" altLang="zh-CN" dirty="0" err="1">
                <a:ea typeface="楷体" panose="02010609060101010101" pitchFamily="49" charset="-122"/>
                <a:cs typeface="Times New Roman" panose="02020603050405020304" pitchFamily="18" charset="0"/>
              </a:rPr>
              <a:t>DataColumn</a:t>
            </a:r>
            <a:r>
              <a:rPr lang="zh-CN" altLang="en-US" dirty="0">
                <a:ea typeface="楷体" panose="02010609060101010101" pitchFamily="49" charset="-122"/>
                <a:cs typeface="Times New Roman" panose="02020603050405020304" pitchFamily="18" charset="0"/>
              </a:rPr>
              <a:t>对象 </a:t>
            </a:r>
            <a:endParaRPr lang="zh-CN" altLang="en-US" dirty="0">
              <a:ea typeface="楷体" panose="02010609060101010101" pitchFamily="49" charset="-122"/>
              <a:cs typeface="Times New Roman" panose="02020603050405020304" pitchFamily="18" charset="0"/>
            </a:endParaRPr>
          </a:p>
          <a:p>
            <a:pPr>
              <a:spcBef>
                <a:spcPct val="50000"/>
              </a:spcBef>
              <a:buFont typeface="Wingdings" panose="05000000000000000000" pitchFamily="2" charset="2"/>
              <a:buChar char="ü"/>
            </a:pPr>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Rows</a:t>
            </a:r>
            <a:r>
              <a:rPr lang="zh-CN" altLang="en-US" dirty="0">
                <a:ea typeface="楷体" panose="02010609060101010101" pitchFamily="49" charset="-122"/>
                <a:cs typeface="Times New Roman" panose="02020603050405020304" pitchFamily="18" charset="0"/>
              </a:rPr>
              <a:t>集合和</a:t>
            </a:r>
            <a:r>
              <a:rPr lang="en-US" altLang="zh-CN" dirty="0" err="1">
                <a:ea typeface="楷体" panose="02010609060101010101" pitchFamily="49" charset="-122"/>
                <a:cs typeface="Times New Roman" panose="02020603050405020304" pitchFamily="18" charset="0"/>
              </a:rPr>
              <a:t>DataRow</a:t>
            </a:r>
            <a:r>
              <a:rPr lang="zh-CN" altLang="en-US" dirty="0">
                <a:ea typeface="楷体" panose="02010609060101010101" pitchFamily="49" charset="-122"/>
                <a:cs typeface="Times New Roman" panose="02020603050405020304" pitchFamily="18" charset="0"/>
              </a:rPr>
              <a:t>对象 </a:t>
            </a:r>
            <a:endParaRPr lang="zh-CN" altLang="en-US" dirty="0">
              <a:ea typeface="楷体" panose="02010609060101010101" pitchFamily="49" charset="-122"/>
              <a:cs typeface="Times New Roman" panose="02020603050405020304" pitchFamily="18" charset="0"/>
            </a:endParaRPr>
          </a:p>
          <a:p>
            <a:pPr>
              <a:spcBef>
                <a:spcPct val="50000"/>
              </a:spcBef>
              <a:buFont typeface="Wingdings" panose="05000000000000000000" pitchFamily="2" charset="2"/>
              <a:buChar char="ü"/>
            </a:pPr>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Relations</a:t>
            </a:r>
            <a:r>
              <a:rPr lang="zh-CN" altLang="en-US" dirty="0">
                <a:ea typeface="楷体" panose="02010609060101010101" pitchFamily="49" charset="-122"/>
                <a:cs typeface="Times New Roman" panose="02020603050405020304" pitchFamily="18" charset="0"/>
              </a:rPr>
              <a:t>集合和</a:t>
            </a:r>
            <a:r>
              <a:rPr lang="en-US" altLang="zh-CN" dirty="0" err="1">
                <a:ea typeface="楷体" panose="02010609060101010101" pitchFamily="49" charset="-122"/>
                <a:cs typeface="Times New Roman" panose="02020603050405020304" pitchFamily="18" charset="0"/>
              </a:rPr>
              <a:t>DataRelation</a:t>
            </a:r>
            <a:r>
              <a:rPr lang="zh-CN" altLang="en-US" dirty="0">
                <a:ea typeface="楷体" panose="02010609060101010101" pitchFamily="49" charset="-122"/>
                <a:cs typeface="Times New Roman" panose="02020603050405020304" pitchFamily="18" charset="0"/>
              </a:rPr>
              <a:t>对象 </a:t>
            </a:r>
            <a:endParaRPr lang="zh-CN" altLang="en-US" dirty="0">
              <a:ea typeface="楷体" panose="02010609060101010101" pitchFamily="49" charset="-122"/>
              <a:cs typeface="Times New Roman" panose="02020603050405020304" pitchFamily="18" charset="0"/>
            </a:endParaRPr>
          </a:p>
        </p:txBody>
      </p:sp>
      <p:sp>
        <p:nvSpPr>
          <p:cNvPr id="143363" name="Text Box 3"/>
          <p:cNvSpPr txBox="1">
            <a:spLocks noChangeArrowheads="1"/>
          </p:cNvSpPr>
          <p:nvPr/>
        </p:nvSpPr>
        <p:spPr bwMode="auto">
          <a:xfrm>
            <a:off x="1042988" y="595313"/>
            <a:ext cx="5400675" cy="457200"/>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以下内容自学：</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971550" y="260350"/>
            <a:ext cx="7056438"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15.5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数 据 绑 定 </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142339" name="Text Box 3"/>
          <p:cNvSpPr txBox="1">
            <a:spLocks noChangeArrowheads="1"/>
          </p:cNvSpPr>
          <p:nvPr/>
        </p:nvSpPr>
        <p:spPr bwMode="auto">
          <a:xfrm>
            <a:off x="642910" y="2000240"/>
            <a:ext cx="8280400" cy="2308324"/>
          </a:xfrm>
          <a:prstGeom prst="rect">
            <a:avLst/>
          </a:prstGeom>
          <a:noFill/>
          <a:ln w="9525">
            <a:noFill/>
            <a:miter lim="800000"/>
          </a:ln>
          <a:effectLst/>
        </p:spPr>
        <p:txBody>
          <a:bodyPr>
            <a:spAutoFit/>
          </a:bodyPr>
          <a:lstStyle/>
          <a:p>
            <a:pPr>
              <a:lnSpc>
                <a:spcPct val="150000"/>
              </a:lnSpc>
            </a:pPr>
            <a:r>
              <a:rPr lang="en-US" altLang="zh-CN" dirty="0" smtClean="0">
                <a:ea typeface="楷体" panose="02010609060101010101" pitchFamily="49" charset="-122"/>
                <a:cs typeface="Times New Roman" panose="02020603050405020304" pitchFamily="18" charset="0"/>
              </a:rPr>
              <a:t>       C</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的大部分控件都有数据绑定功能，例如</a:t>
            </a:r>
            <a:r>
              <a:rPr lang="en-US" altLang="zh-CN" dirty="0">
                <a:ea typeface="楷体" panose="02010609060101010101" pitchFamily="49" charset="-122"/>
                <a:cs typeface="Times New Roman" panose="02020603050405020304" pitchFamily="18" charset="0"/>
              </a:rPr>
              <a:t>Label</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TextBox</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等控件。当控件进行数据绑定操作后，该控件即会显示所查询的数据记录。窗体控件的数据绑定一般可以分为两种方式：单一绑定和复合绑定</a:t>
            </a:r>
            <a:r>
              <a:rPr lang="zh-CN" altLang="en-US" dirty="0" smtClean="0">
                <a:ea typeface="楷体" panose="02010609060101010101" pitchFamily="49" charset="-122"/>
                <a:cs typeface="Times New Roman" panose="02020603050405020304" pitchFamily="18" charset="0"/>
              </a:rPr>
              <a:t>。</a:t>
            </a:r>
            <a:endParaRPr lang="zh-CN" altLang="en-US" b="0" dirty="0">
              <a:ea typeface="楷体" panose="02010609060101010101" pitchFamily="49" charset="-122"/>
              <a:cs typeface="Times New Roman" panose="02020603050405020304" pitchFamily="18" charset="0"/>
            </a:endParaRPr>
          </a:p>
        </p:txBody>
      </p:sp>
      <p:sp>
        <p:nvSpPr>
          <p:cNvPr id="4" name="TextBox 3"/>
          <p:cNvSpPr txBox="1"/>
          <p:nvPr/>
        </p:nvSpPr>
        <p:spPr>
          <a:xfrm>
            <a:off x="714348" y="1285860"/>
            <a:ext cx="392909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15.5.1</a:t>
            </a:r>
            <a:r>
              <a:rPr lang="zh-CN" altLang="en-US" sz="2800" dirty="0" smtClean="0">
                <a:solidFill>
                  <a:srgbClr val="FF3300"/>
                </a:solidFill>
                <a:latin typeface="黑体" panose="02010609060101010101" pitchFamily="49" charset="-122"/>
                <a:ea typeface="黑体" panose="02010609060101010101" pitchFamily="49" charset="-122"/>
              </a:rPr>
              <a:t>数据绑定概述</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Text Box 3"/>
          <p:cNvSpPr txBox="1">
            <a:spLocks noChangeArrowheads="1"/>
          </p:cNvSpPr>
          <p:nvPr/>
        </p:nvSpPr>
        <p:spPr bwMode="auto">
          <a:xfrm>
            <a:off x="571472" y="642918"/>
            <a:ext cx="8280400" cy="5469895"/>
          </a:xfrm>
          <a:prstGeom prst="rect">
            <a:avLst/>
          </a:prstGeom>
          <a:noFill/>
          <a:ln w="9525">
            <a:noFill/>
            <a:miter lim="800000"/>
          </a:ln>
          <a:effectLst/>
        </p:spPr>
        <p:txBody>
          <a:bodyPr>
            <a:spAutoFit/>
          </a:bodyPr>
          <a:lstStyle/>
          <a:p>
            <a:pPr>
              <a:lnSpc>
                <a:spcPct val="150000"/>
              </a:lnSpc>
            </a:pPr>
            <a:r>
              <a:rPr lang="en-US" altLang="zh-CN" dirty="0" smtClean="0">
                <a:solidFill>
                  <a:srgbClr val="FF3300"/>
                </a:solidFill>
                <a:ea typeface="楷体" panose="02010609060101010101" pitchFamily="49" charset="-122"/>
                <a:cs typeface="Times New Roman" panose="02020603050405020304" pitchFamily="18" charset="0"/>
              </a:rPr>
              <a:t>1</a:t>
            </a:r>
            <a:r>
              <a:rPr lang="en-US" altLang="zh-CN" dirty="0">
                <a:solidFill>
                  <a:srgbClr val="FF3300"/>
                </a:solidFill>
                <a:ea typeface="楷体" panose="02010609060101010101" pitchFamily="49" charset="-122"/>
                <a:cs typeface="Times New Roman" panose="02020603050405020304" pitchFamily="18" charset="0"/>
              </a:rPr>
              <a:t>. </a:t>
            </a:r>
            <a:r>
              <a:rPr lang="zh-CN" altLang="en-US" dirty="0">
                <a:solidFill>
                  <a:srgbClr val="FF3300"/>
                </a:solidFill>
                <a:ea typeface="楷体" panose="02010609060101010101" pitchFamily="49" charset="-122"/>
                <a:cs typeface="Times New Roman" panose="02020603050405020304" pitchFamily="18" charset="0"/>
              </a:rPr>
              <a:t>单一绑定</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所谓单一绑定是指将单一的数据元素绑定到控件的某个属性。例如，将</a:t>
            </a:r>
            <a:r>
              <a:rPr lang="en-US" altLang="zh-CN" dirty="0" err="1">
                <a:ea typeface="楷体" panose="02010609060101010101" pitchFamily="49" charset="-122"/>
                <a:cs typeface="Times New Roman" panose="02020603050405020304" pitchFamily="18" charset="0"/>
              </a:rPr>
              <a:t>TextBox</a:t>
            </a:r>
            <a:r>
              <a:rPr lang="zh-CN" altLang="en-US" dirty="0">
                <a:ea typeface="楷体" panose="02010609060101010101" pitchFamily="49" charset="-122"/>
                <a:cs typeface="Times New Roman" panose="02020603050405020304" pitchFamily="18" charset="0"/>
              </a:rPr>
              <a:t>控件的</a:t>
            </a:r>
            <a:r>
              <a:rPr lang="en-US" altLang="zh-CN" dirty="0">
                <a:ea typeface="楷体" panose="02010609060101010101" pitchFamily="49" charset="-122"/>
                <a:cs typeface="Times New Roman" panose="02020603050405020304" pitchFamily="18" charset="0"/>
              </a:rPr>
              <a:t>Text</a:t>
            </a:r>
            <a:r>
              <a:rPr lang="zh-CN" altLang="en-US" dirty="0">
                <a:ea typeface="楷体" panose="02010609060101010101" pitchFamily="49" charset="-122"/>
                <a:cs typeface="Times New Roman" panose="02020603050405020304" pitchFamily="18" charset="0"/>
              </a:rPr>
              <a:t>属性与</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数据表中的姓名列进行绑定。</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单一绑定是利用控件的</a:t>
            </a:r>
            <a:r>
              <a:rPr lang="en-US" altLang="zh-CN" dirty="0" err="1">
                <a:ea typeface="楷体" panose="02010609060101010101" pitchFamily="49" charset="-122"/>
                <a:cs typeface="Times New Roman" panose="02020603050405020304" pitchFamily="18" charset="0"/>
              </a:rPr>
              <a:t>DataBindings</a:t>
            </a:r>
            <a:r>
              <a:rPr lang="zh-CN" altLang="en-US" dirty="0">
                <a:ea typeface="楷体" panose="02010609060101010101" pitchFamily="49" charset="-122"/>
                <a:cs typeface="Times New Roman" panose="02020603050405020304" pitchFamily="18" charset="0"/>
              </a:rPr>
              <a:t>集合属性来实现的，其一般形式如下：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控件名称</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控件的属性名称</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数据源</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数据成员</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这</a:t>
            </a:r>
            <a:r>
              <a:rPr lang="en-US" altLang="zh-CN" dirty="0">
                <a:ea typeface="楷体" panose="02010609060101010101" pitchFamily="49" charset="-122"/>
                <a:cs typeface="Times New Roman" panose="02020603050405020304" pitchFamily="18" charset="0"/>
              </a:rPr>
              <a:t>3</a:t>
            </a:r>
            <a:r>
              <a:rPr lang="zh-CN" altLang="en-US" dirty="0">
                <a:ea typeface="楷体" panose="02010609060101010101" pitchFamily="49" charset="-122"/>
                <a:cs typeface="Times New Roman" panose="02020603050405020304" pitchFamily="18" charset="0"/>
              </a:rPr>
              <a:t>个参数构成了一个</a:t>
            </a:r>
            <a:r>
              <a:rPr lang="en-US" altLang="zh-CN" dirty="0">
                <a:ea typeface="楷体" panose="02010609060101010101" pitchFamily="49" charset="-122"/>
                <a:cs typeface="Times New Roman" panose="02020603050405020304" pitchFamily="18" charset="0"/>
              </a:rPr>
              <a:t>Binding</a:t>
            </a:r>
            <a:r>
              <a:rPr lang="zh-CN" altLang="en-US" dirty="0">
                <a:ea typeface="楷体" panose="02010609060101010101" pitchFamily="49" charset="-122"/>
                <a:cs typeface="Times New Roman" panose="02020603050405020304" pitchFamily="18" charset="0"/>
              </a:rPr>
              <a:t>对象。也可以先创建</a:t>
            </a:r>
            <a:r>
              <a:rPr lang="en-US" altLang="zh-CN" dirty="0">
                <a:ea typeface="楷体" panose="02010609060101010101" pitchFamily="49" charset="-122"/>
                <a:cs typeface="Times New Roman" panose="02020603050405020304" pitchFamily="18" charset="0"/>
              </a:rPr>
              <a:t>Binding</a:t>
            </a:r>
            <a:r>
              <a:rPr lang="zh-CN" altLang="en-US" dirty="0">
                <a:ea typeface="楷体" panose="02010609060101010101" pitchFamily="49" charset="-122"/>
                <a:cs typeface="Times New Roman" panose="02020603050405020304" pitchFamily="18" charset="0"/>
              </a:rPr>
              <a:t>对象，再使用</a:t>
            </a:r>
            <a:r>
              <a:rPr lang="en-US" altLang="zh-CN" dirty="0">
                <a:ea typeface="楷体" panose="02010609060101010101" pitchFamily="49" charset="-122"/>
                <a:cs typeface="Times New Roman" panose="02020603050405020304" pitchFamily="18" charset="0"/>
              </a:rPr>
              <a:t>Add</a:t>
            </a:r>
            <a:r>
              <a:rPr lang="zh-CN" altLang="en-US" dirty="0">
                <a:ea typeface="楷体" panose="02010609060101010101" pitchFamily="49" charset="-122"/>
                <a:cs typeface="Times New Roman" panose="02020603050405020304" pitchFamily="18" charset="0"/>
              </a:rPr>
              <a:t>方法将其添加到</a:t>
            </a:r>
            <a:r>
              <a:rPr lang="en-US" altLang="zh-CN" dirty="0" err="1">
                <a:ea typeface="楷体" panose="02010609060101010101" pitchFamily="49" charset="-122"/>
                <a:cs typeface="Times New Roman" panose="02020603050405020304" pitchFamily="18" charset="0"/>
              </a:rPr>
              <a:t>DataBindings</a:t>
            </a:r>
            <a:r>
              <a:rPr lang="zh-CN" altLang="en-US" dirty="0">
                <a:ea typeface="楷体" panose="02010609060101010101" pitchFamily="49" charset="-122"/>
                <a:cs typeface="Times New Roman" panose="02020603050405020304" pitchFamily="18" charset="0"/>
              </a:rPr>
              <a:t>集合属性中。</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539750" y="476250"/>
            <a:ext cx="7920038" cy="2800767"/>
          </a:xfrm>
          <a:prstGeom prst="rect">
            <a:avLst/>
          </a:prstGeom>
          <a:noFill/>
          <a:ln w="9525">
            <a:noFill/>
            <a:miter lim="800000"/>
          </a:ln>
          <a:effectLst/>
        </p:spPr>
        <p:txBody>
          <a:bodyPr>
            <a:spAutoFit/>
          </a:bodyPr>
          <a:lstStyle/>
          <a:p>
            <a:r>
              <a:rPr lang="en-US" altLang="zh-CN" dirty="0">
                <a:ea typeface="楷体" panose="02010609060101010101" pitchFamily="49" charset="-122"/>
                <a:cs typeface="Times New Roman" panose="02020603050405020304" pitchFamily="18" charset="0"/>
              </a:rPr>
              <a:t>Binding</a:t>
            </a:r>
            <a:r>
              <a:rPr lang="zh-CN" altLang="en-US" dirty="0">
                <a:ea typeface="楷体" panose="02010609060101010101" pitchFamily="49" charset="-122"/>
                <a:cs typeface="Times New Roman" panose="02020603050405020304" pitchFamily="18" charset="0"/>
              </a:rPr>
              <a:t>对象的构造函数如下：</a:t>
            </a:r>
            <a:endParaRPr lang="zh-CN" altLang="en-US" dirty="0">
              <a:ea typeface="楷体" panose="02010609060101010101" pitchFamily="49" charset="-122"/>
              <a:cs typeface="Times New Roman" panose="02020603050405020304" pitchFamily="18" charset="0"/>
            </a:endParaRPr>
          </a:p>
          <a:p>
            <a:r>
              <a:rPr lang="zh-CN" altLang="en-US"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Binding("</a:t>
            </a:r>
            <a:r>
              <a:rPr lang="zh-CN" altLang="en-US" sz="2000" dirty="0">
                <a:solidFill>
                  <a:schemeClr val="hlink"/>
                </a:solidFill>
                <a:ea typeface="楷体" panose="02010609060101010101" pitchFamily="49" charset="-122"/>
                <a:cs typeface="Times New Roman" panose="02020603050405020304" pitchFamily="18" charset="0"/>
              </a:rPr>
              <a:t>控件的属性名称</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数据源</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数据成员</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例如，以下语句建立</a:t>
            </a:r>
            <a:r>
              <a:rPr lang="en-US" altLang="zh-CN" dirty="0" err="1">
                <a:ea typeface="楷体" panose="02010609060101010101" pitchFamily="49" charset="-122"/>
                <a:cs typeface="Times New Roman" panose="02020603050405020304" pitchFamily="18" charset="0"/>
              </a:rPr>
              <a:t>myds</a:t>
            </a:r>
            <a:r>
              <a:rPr lang="zh-CN" altLang="en-US" dirty="0">
                <a:ea typeface="楷体" panose="02010609060101010101" pitchFamily="49" charset="-122"/>
                <a:cs typeface="Times New Roman" panose="02020603050405020304" pitchFamily="18" charset="0"/>
              </a:rPr>
              <a:t>数据集的“</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学号”列到一个控件</a:t>
            </a:r>
            <a:r>
              <a:rPr lang="en-US" altLang="zh-CN" dirty="0">
                <a:ea typeface="楷体" panose="02010609060101010101" pitchFamily="49" charset="-122"/>
                <a:cs typeface="Times New Roman" panose="02020603050405020304" pitchFamily="18" charset="0"/>
              </a:rPr>
              <a:t>Text</a:t>
            </a:r>
            <a:r>
              <a:rPr lang="zh-CN" altLang="en-US" dirty="0">
                <a:ea typeface="楷体" panose="02010609060101010101" pitchFamily="49" charset="-122"/>
                <a:cs typeface="Times New Roman" panose="02020603050405020304" pitchFamily="18" charset="0"/>
              </a:rPr>
              <a:t>属性的绑定。</a:t>
            </a:r>
            <a:endParaRPr lang="zh-CN" altLang="en-US" dirty="0">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Binding </a:t>
            </a:r>
            <a:r>
              <a:rPr lang="en-US" altLang="zh-CN" sz="2000" dirty="0" err="1">
                <a:solidFill>
                  <a:schemeClr val="hlink"/>
                </a:solidFill>
                <a:ea typeface="楷体" panose="02010609060101010101" pitchFamily="49" charset="-122"/>
                <a:cs typeface="Times New Roman" panose="02020603050405020304" pitchFamily="18" charset="0"/>
              </a:rPr>
              <a:t>mybinding</a:t>
            </a:r>
            <a:r>
              <a:rPr lang="en-US" altLang="zh-CN" sz="2000" dirty="0">
                <a:solidFill>
                  <a:schemeClr val="hlink"/>
                </a:solidFill>
                <a:ea typeface="楷体" panose="02010609060101010101" pitchFamily="49" charset="-122"/>
                <a:cs typeface="Times New Roman" panose="02020603050405020304" pitchFamily="18" charset="0"/>
              </a:rPr>
              <a:t> = new Binding("</a:t>
            </a:r>
            <a:r>
              <a:rPr lang="en-US" altLang="zh-CN" sz="2000" dirty="0" err="1">
                <a:solidFill>
                  <a:schemeClr val="hlink"/>
                </a:solidFill>
                <a:ea typeface="楷体" panose="02010609060101010101" pitchFamily="49" charset="-122"/>
                <a:cs typeface="Times New Roman" panose="02020603050405020304" pitchFamily="18" charset="0"/>
              </a:rPr>
              <a:t>Text",myds,"Student</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学号</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textBox1.DataBindings.Add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mybinding</a:t>
            </a: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141315" name="AutoShape 3"/>
          <p:cNvSpPr>
            <a:spLocks noChangeArrowheads="1"/>
          </p:cNvSpPr>
          <p:nvPr/>
        </p:nvSpPr>
        <p:spPr bwMode="auto">
          <a:xfrm>
            <a:off x="1476375" y="3789363"/>
            <a:ext cx="5616575" cy="503237"/>
          </a:xfrm>
          <a:prstGeom prst="wedgeRectCallout">
            <a:avLst>
              <a:gd name="adj1" fmla="val -53958"/>
              <a:gd name="adj2" fmla="val -170819"/>
            </a:avLst>
          </a:prstGeom>
          <a:solidFill>
            <a:schemeClr val="accent1"/>
          </a:solidFill>
          <a:ln w="9525">
            <a:solidFill>
              <a:schemeClr val="tx1"/>
            </a:solidFill>
            <a:miter lim="800000"/>
          </a:ln>
          <a:effectLst/>
        </p:spPr>
        <p:txBody>
          <a:bodyPr/>
          <a:lstStyle/>
          <a:p>
            <a:pPr algn="ctr"/>
            <a:r>
              <a:rPr lang="zh-CN" altLang="en-US" sz="2000">
                <a:ea typeface="楷体" panose="02010609060101010101" pitchFamily="49" charset="-122"/>
                <a:cs typeface="Times New Roman" panose="02020603050405020304" pitchFamily="18" charset="0"/>
              </a:rPr>
              <a:t>将</a:t>
            </a:r>
            <a:r>
              <a:rPr lang="en-US" altLang="zh-CN" sz="2000">
                <a:ea typeface="楷体" panose="02010609060101010101" pitchFamily="49" charset="-122"/>
                <a:cs typeface="Times New Roman" panose="02020603050405020304" pitchFamily="18" charset="0"/>
              </a:rPr>
              <a:t>myds</a:t>
            </a:r>
            <a:r>
              <a:rPr lang="zh-CN" altLang="en-US" sz="2000">
                <a:ea typeface="楷体" panose="02010609060101010101" pitchFamily="49" charset="-122"/>
                <a:cs typeface="Times New Roman" panose="02020603050405020304" pitchFamily="18" charset="0"/>
              </a:rPr>
              <a:t>中</a:t>
            </a:r>
            <a:r>
              <a:rPr lang="en-US" altLang="zh-CN" sz="2000">
                <a:ea typeface="楷体" panose="02010609060101010101" pitchFamily="49" charset="-122"/>
                <a:cs typeface="Times New Roman" panose="02020603050405020304" pitchFamily="18" charset="0"/>
              </a:rPr>
              <a:t>Student</a:t>
            </a:r>
            <a:r>
              <a:rPr lang="zh-CN" altLang="en-US" sz="2000">
                <a:ea typeface="楷体" panose="02010609060101010101" pitchFamily="49" charset="-122"/>
                <a:cs typeface="Times New Roman" panose="02020603050405020304" pitchFamily="18" charset="0"/>
              </a:rPr>
              <a:t>表的学号与</a:t>
            </a:r>
            <a:r>
              <a:rPr lang="en-US" altLang="zh-CN" sz="2000">
                <a:ea typeface="楷体" panose="02010609060101010101" pitchFamily="49" charset="-122"/>
                <a:cs typeface="Times New Roman" panose="02020603050405020304" pitchFamily="18" charset="0"/>
              </a:rPr>
              <a:t>textBox1</a:t>
            </a:r>
            <a:r>
              <a:rPr lang="zh-CN" altLang="en-US" sz="2000">
                <a:ea typeface="楷体" panose="02010609060101010101" pitchFamily="49" charset="-122"/>
                <a:cs typeface="Times New Roman" panose="02020603050405020304" pitchFamily="18" charset="0"/>
              </a:rPr>
              <a:t>绑定起来</a:t>
            </a:r>
            <a:endParaRPr lang="zh-CN" altLang="en-US" sz="2000">
              <a:ea typeface="楷体" panose="02010609060101010101" pitchFamily="49" charset="-122"/>
              <a:cs typeface="Times New Roman" panose="02020603050405020304" pitchFamily="18" charset="0"/>
            </a:endParaRPr>
          </a:p>
        </p:txBody>
      </p:sp>
      <p:sp>
        <p:nvSpPr>
          <p:cNvPr id="141316" name="Text Box 4"/>
          <p:cNvSpPr txBox="1">
            <a:spLocks noChangeArrowheads="1"/>
          </p:cNvSpPr>
          <p:nvPr/>
        </p:nvSpPr>
        <p:spPr bwMode="auto">
          <a:xfrm>
            <a:off x="755650" y="4581525"/>
            <a:ext cx="7920038" cy="830997"/>
          </a:xfrm>
          <a:prstGeom prst="rect">
            <a:avLst/>
          </a:prstGeom>
          <a:noFill/>
          <a:ln w="9525">
            <a:noFill/>
            <a:miter lim="800000"/>
          </a:ln>
          <a:effectLst/>
        </p:spPr>
        <p:txBody>
          <a:bodyPr>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　　这种方式是将每个文本框与一个数据成员进行绑定，不便于数据源的整体操作。 </a:t>
            </a:r>
            <a:endParaRPr lang="zh-CN" altLang="en-US" dirty="0">
              <a:solidFill>
                <a:srgbClr val="FF3300"/>
              </a:solidFill>
              <a:ea typeface="楷体" panose="02010609060101010101" pitchFamily="49"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11188" y="476250"/>
            <a:ext cx="7848600" cy="5377562"/>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C#</a:t>
            </a:r>
            <a:r>
              <a:rPr lang="zh-CN" altLang="en-US" dirty="0">
                <a:ea typeface="楷体" panose="02010609060101010101" pitchFamily="49" charset="-122"/>
                <a:cs typeface="Times New Roman" panose="02020603050405020304" pitchFamily="18" charset="0"/>
              </a:rPr>
              <a:t>提供了</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类（在工具箱中，对应该控件的图标为），它用于封装窗体的数据源，实现对数据源的整体导航操作。</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类的常用构造函数如下：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BindingSource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BindingSource</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dataSource</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dataMember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其中，</a:t>
            </a:r>
            <a:r>
              <a:rPr lang="en-US" altLang="zh-CN" dirty="0" err="1">
                <a:ea typeface="楷体" panose="02010609060101010101" pitchFamily="49" charset="-122"/>
                <a:cs typeface="Times New Roman" panose="02020603050405020304" pitchFamily="18" charset="0"/>
              </a:rPr>
              <a:t>dataSource</a:t>
            </a:r>
            <a:r>
              <a:rPr lang="zh-CN" altLang="en-US" dirty="0">
                <a:ea typeface="楷体" panose="02010609060101010101" pitchFamily="49" charset="-122"/>
                <a:cs typeface="Times New Roman" panose="02020603050405020304" pitchFamily="18" charset="0"/>
              </a:rPr>
              <a:t>指出</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对象的数据源。</a:t>
            </a:r>
            <a:r>
              <a:rPr lang="en-US" altLang="zh-CN" dirty="0" err="1">
                <a:ea typeface="楷体" panose="02010609060101010101" pitchFamily="49" charset="-122"/>
                <a:cs typeface="Times New Roman" panose="02020603050405020304" pitchFamily="18" charset="0"/>
              </a:rPr>
              <a:t>dataMember</a:t>
            </a:r>
            <a:r>
              <a:rPr lang="zh-CN" altLang="en-US" dirty="0">
                <a:ea typeface="楷体" panose="02010609060101010101" pitchFamily="49" charset="-122"/>
                <a:cs typeface="Times New Roman" panose="02020603050405020304" pitchFamily="18" charset="0"/>
              </a:rPr>
              <a:t>指出要绑定的数据源中的特定列或列表名称。即用指定的数据源和数据成员初始化</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类的新实例。</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539750" y="404813"/>
            <a:ext cx="7777163"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【15.18</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设计一个窗体，用于实现对</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表中所有记录进行浏览操作。 </a:t>
            </a:r>
            <a:endParaRPr lang="zh-CN" altLang="en-US" dirty="0">
              <a:ea typeface="楷体" panose="02010609060101010101" pitchFamily="49" charset="-122"/>
              <a:cs typeface="Times New Roman" panose="02020603050405020304" pitchFamily="18" charset="0"/>
            </a:endParaRPr>
          </a:p>
        </p:txBody>
      </p:sp>
      <p:sp>
        <p:nvSpPr>
          <p:cNvPr id="139268" name="Text Box 4"/>
          <p:cNvSpPr txBox="1">
            <a:spLocks noChangeArrowheads="1"/>
          </p:cNvSpPr>
          <p:nvPr/>
        </p:nvSpPr>
        <p:spPr bwMode="auto">
          <a:xfrm>
            <a:off x="611188" y="1341438"/>
            <a:ext cx="3313112" cy="2123658"/>
          </a:xfrm>
          <a:prstGeom prst="rect">
            <a:avLst/>
          </a:prstGeom>
          <a:noFill/>
          <a:ln w="9525">
            <a:noFill/>
            <a:miter lim="800000"/>
          </a:ln>
          <a:effectLst/>
        </p:spPr>
        <p:txBody>
          <a:bodyPr>
            <a:spAutoFit/>
          </a:bodyPr>
          <a:lstStyle/>
          <a:p>
            <a:pPr>
              <a:spcBef>
                <a:spcPct val="50000"/>
              </a:spcBef>
            </a:pPr>
            <a:r>
              <a:rPr lang="en-US" altLang="zh-CN">
                <a:ea typeface="楷体" panose="02010609060101010101" pitchFamily="49" charset="-122"/>
                <a:cs typeface="Times New Roman" panose="02020603050405020304" pitchFamily="18" charset="0"/>
              </a:rPr>
              <a:t>Form9</a:t>
            </a:r>
            <a:r>
              <a:rPr lang="zh-CN" altLang="en-US">
                <a:ea typeface="楷体" panose="02010609060101010101" pitchFamily="49" charset="-122"/>
                <a:cs typeface="Times New Roman" panose="02020603050405020304" pitchFamily="18" charset="0"/>
              </a:rPr>
              <a:t>窗体</a:t>
            </a:r>
            <a:endParaRPr lang="zh-CN" altLang="en-US">
              <a:ea typeface="楷体" panose="02010609060101010101" pitchFamily="49" charset="-122"/>
              <a:cs typeface="Times New Roman" panose="02020603050405020304" pitchFamily="18" charset="0"/>
            </a:endParaRPr>
          </a:p>
          <a:p>
            <a:pPr>
              <a:spcBef>
                <a:spcPct val="50000"/>
              </a:spcBef>
            </a:pPr>
            <a:r>
              <a:rPr lang="zh-CN" altLang="en-US">
                <a:ea typeface="楷体" panose="02010609060101010101" pitchFamily="49" charset="-122"/>
                <a:cs typeface="Times New Roman" panose="02020603050405020304" pitchFamily="18" charset="0"/>
              </a:rPr>
              <a:t>设计界面：</a:t>
            </a:r>
            <a:endParaRPr lang="zh-CN" altLang="en-US">
              <a:ea typeface="楷体" panose="02010609060101010101" pitchFamily="49" charset="-122"/>
              <a:cs typeface="Times New Roman" panose="02020603050405020304" pitchFamily="18" charset="0"/>
            </a:endParaRPr>
          </a:p>
          <a:p>
            <a:pPr>
              <a:spcBef>
                <a:spcPct val="50000"/>
              </a:spcBef>
            </a:pPr>
            <a:endParaRPr lang="zh-CN" altLang="en-US">
              <a:ea typeface="楷体" panose="02010609060101010101" pitchFamily="49" charset="-122"/>
              <a:cs typeface="Times New Roman" panose="02020603050405020304" pitchFamily="18" charset="0"/>
            </a:endParaRPr>
          </a:p>
          <a:p>
            <a:pPr>
              <a:spcBef>
                <a:spcPct val="50000"/>
              </a:spcBef>
            </a:pPr>
            <a:r>
              <a:rPr lang="zh-CN" altLang="en-US">
                <a:ea typeface="楷体" panose="02010609060101010101" pitchFamily="49" charset="-122"/>
                <a:cs typeface="Times New Roman" panose="02020603050405020304" pitchFamily="18" charset="0"/>
              </a:rPr>
              <a:t>代码：</a:t>
            </a:r>
            <a:endParaRPr lang="zh-CN" altLang="en-US">
              <a:ea typeface="楷体" panose="02010609060101010101" pitchFamily="49" charset="-122"/>
              <a:cs typeface="Times New Roman" panose="02020603050405020304" pitchFamily="18" charset="0"/>
            </a:endParaRPr>
          </a:p>
        </p:txBody>
      </p:sp>
      <p:sp>
        <p:nvSpPr>
          <p:cNvPr id="139269" name="Text Box 5"/>
          <p:cNvSpPr txBox="1">
            <a:spLocks noChangeArrowheads="1"/>
          </p:cNvSpPr>
          <p:nvPr/>
        </p:nvSpPr>
        <p:spPr bwMode="auto">
          <a:xfrm>
            <a:off x="611188" y="3644900"/>
            <a:ext cx="8137525" cy="2225675"/>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namespace </a:t>
            </a:r>
            <a:r>
              <a:rPr lang="en-US" altLang="zh-CN" sz="2000" dirty="0" err="1" smtClean="0">
                <a:solidFill>
                  <a:schemeClr val="hlink"/>
                </a:solidFill>
                <a:ea typeface="楷体" panose="02010609060101010101" pitchFamily="49" charset="-122"/>
                <a:cs typeface="Times New Roman" panose="02020603050405020304" pitchFamily="18" charset="0"/>
              </a:rPr>
              <a:t>proj15_1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public partial class </a:t>
            </a:r>
            <a:r>
              <a:rPr lang="en-US" altLang="zh-CN" sz="2000" dirty="0" err="1">
                <a:solidFill>
                  <a:schemeClr val="hlink"/>
                </a:solidFill>
                <a:ea typeface="楷体" panose="02010609060101010101" pitchFamily="49" charset="-122"/>
                <a:cs typeface="Times New Roman" panose="02020603050405020304" pitchFamily="18" charset="0"/>
              </a:rPr>
              <a:t>Form9</a:t>
            </a:r>
            <a:r>
              <a:rPr lang="en-US" altLang="zh-CN" sz="2000" dirty="0">
                <a:solidFill>
                  <a:schemeClr val="hlink"/>
                </a:solidFill>
                <a:ea typeface="楷体" panose="02010609060101010101" pitchFamily="49" charset="-122"/>
                <a:cs typeface="Times New Roman" panose="02020603050405020304" pitchFamily="18" charset="0"/>
              </a:rPr>
              <a:t> : Form</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BindingSource</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rgbClr val="FF3300"/>
                </a:solidFill>
                <a:ea typeface="楷体" panose="02010609060101010101" pitchFamily="49" charset="-122"/>
                <a:cs typeface="Times New Roman" panose="02020603050405020304" pitchFamily="18" charset="0"/>
              </a:rPr>
              <a:t> = new </a:t>
            </a:r>
            <a:r>
              <a:rPr lang="en-US" altLang="zh-CN" sz="2000" dirty="0" err="1">
                <a:solidFill>
                  <a:srgbClr val="FF3300"/>
                </a:solidFill>
                <a:ea typeface="楷体" panose="02010609060101010101" pitchFamily="49" charset="-122"/>
                <a:cs typeface="Times New Roman" panose="02020603050405020304" pitchFamily="18" charset="0"/>
              </a:rPr>
              <a:t>BindingSource</a:t>
            </a:r>
            <a:r>
              <a:rPr lang="en-US" altLang="zh-CN" sz="2000" dirty="0">
                <a:solidFill>
                  <a:srgbClr val="FF3300"/>
                </a:solidFill>
                <a:ea typeface="楷体" panose="02010609060101010101" pitchFamily="49" charset="-122"/>
                <a:cs typeface="Times New Roman" panose="02020603050405020304" pitchFamily="18" charset="0"/>
              </a:rPr>
              <a:t>();</a:t>
            </a:r>
            <a:r>
              <a:rPr lang="zh-CN" altLang="en-US" sz="2000" dirty="0">
                <a:solidFill>
                  <a:srgbClr val="FF3300"/>
                </a:solidFill>
                <a:ea typeface="楷体" panose="02010609060101010101" pitchFamily="49" charset="-122"/>
                <a:cs typeface="Times New Roman" panose="02020603050405020304" pitchFamily="18" charset="0"/>
              </a:rPr>
              <a:t>　</a:t>
            </a:r>
            <a:r>
              <a:rPr lang="en-US" altLang="zh-CN" sz="2000" dirty="0">
                <a:solidFill>
                  <a:srgbClr val="FF3300"/>
                </a:solidFill>
                <a:ea typeface="楷体" panose="02010609060101010101" pitchFamily="49" charset="-122"/>
                <a:cs typeface="Times New Roman" panose="02020603050405020304" pitchFamily="18" charset="0"/>
              </a:rPr>
              <a:t>//</a:t>
            </a:r>
            <a:r>
              <a:rPr lang="zh-CN" altLang="en-US" sz="2000" dirty="0">
                <a:solidFill>
                  <a:srgbClr val="FF3300"/>
                </a:solidFill>
                <a:ea typeface="楷体" panose="02010609060101010101" pitchFamily="49" charset="-122"/>
                <a:cs typeface="Times New Roman" panose="02020603050405020304" pitchFamily="18" charset="0"/>
              </a:rPr>
              <a:t>类变量</a:t>
            </a:r>
            <a:endParaRPr lang="zh-CN" altLang="en-US" sz="2000" dirty="0">
              <a:solidFill>
                <a:srgbClr val="FF3300"/>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public </a:t>
            </a:r>
            <a:r>
              <a:rPr lang="en-US" altLang="zh-CN" sz="2000" dirty="0" err="1">
                <a:solidFill>
                  <a:schemeClr val="hlink"/>
                </a:solidFill>
                <a:ea typeface="楷体" panose="02010609060101010101" pitchFamily="49" charset="-122"/>
                <a:cs typeface="Times New Roman" panose="02020603050405020304" pitchFamily="18" charset="0"/>
              </a:rPr>
              <a:t>Form9</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InitializeComponent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6" name="图片 5"/>
          <p:cNvPicPr/>
          <p:nvPr/>
        </p:nvPicPr>
        <p:blipFill>
          <a:blip r:embed="rId1"/>
          <a:srcRect/>
          <a:stretch>
            <a:fillRect/>
          </a:stretch>
        </p:blipFill>
        <p:spPr bwMode="auto">
          <a:xfrm>
            <a:off x="3500430" y="1428736"/>
            <a:ext cx="2643206" cy="221457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642910" y="571480"/>
            <a:ext cx="474663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3300"/>
                </a:solidFill>
                <a:latin typeface="黑体" panose="02010609060101010101" pitchFamily="49" charset="-122"/>
                <a:ea typeface="黑体" panose="02010609060101010101" pitchFamily="49" charset="-122"/>
              </a:rPr>
              <a:t>15.2.2   </a:t>
            </a:r>
            <a:r>
              <a:rPr lang="en-US" altLang="zh-CN" sz="2800" dirty="0" err="1" smtClean="0">
                <a:solidFill>
                  <a:srgbClr val="FF3300"/>
                </a:solidFill>
                <a:latin typeface="黑体" panose="02010609060101010101" pitchFamily="49" charset="-122"/>
                <a:ea typeface="黑体" panose="02010609060101010101" pitchFamily="49" charset="-122"/>
              </a:rPr>
              <a:t>ADO.NET</a:t>
            </a:r>
            <a:r>
              <a:rPr lang="zh-CN" altLang="en-US" sz="2800" dirty="0">
                <a:solidFill>
                  <a:srgbClr val="FF3300"/>
                </a:solidFill>
                <a:latin typeface="黑体" panose="02010609060101010101" pitchFamily="49" charset="-122"/>
                <a:ea typeface="黑体" panose="02010609060101010101" pitchFamily="49" charset="-122"/>
              </a:rPr>
              <a:t>体系结构</a:t>
            </a:r>
            <a:endParaRPr lang="zh-CN" altLang="en-US" sz="2800" dirty="0">
              <a:solidFill>
                <a:srgbClr val="FF3300"/>
              </a:solidFill>
              <a:latin typeface="黑体" panose="02010609060101010101" pitchFamily="49" charset="-122"/>
              <a:ea typeface="黑体" panose="02010609060101010101" pitchFamily="49" charset="-122"/>
            </a:endParaRPr>
          </a:p>
        </p:txBody>
      </p:sp>
      <p:pic>
        <p:nvPicPr>
          <p:cNvPr id="197635" name="Picture 3" descr="ado_2"/>
          <p:cNvPicPr>
            <a:picLocks noChangeAspect="1" noChangeArrowheads="1"/>
          </p:cNvPicPr>
          <p:nvPr/>
        </p:nvPicPr>
        <p:blipFill>
          <a:blip r:embed="rId1"/>
          <a:srcRect/>
          <a:stretch>
            <a:fillRect/>
          </a:stretch>
        </p:blipFill>
        <p:spPr bwMode="auto">
          <a:xfrm>
            <a:off x="1619250" y="1628775"/>
            <a:ext cx="5453063"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11188" y="404813"/>
            <a:ext cx="7993062" cy="457200"/>
          </a:xfrm>
          <a:prstGeom prst="rect">
            <a:avLst/>
          </a:prstGeom>
          <a:noFill/>
          <a:ln w="9525">
            <a:noFill/>
            <a:miter lim="800000"/>
          </a:ln>
          <a:effectLst/>
        </p:spPr>
        <p:txBody>
          <a:bodyPr>
            <a:spAutoFit/>
          </a:bodyPr>
          <a:lstStyle/>
          <a:p>
            <a:pPr>
              <a:spcBef>
                <a:spcPct val="50000"/>
              </a:spcBef>
            </a:pPr>
            <a:endParaRPr lang="zh-CN" altLang="zh-CN"/>
          </a:p>
        </p:txBody>
      </p:sp>
      <p:sp>
        <p:nvSpPr>
          <p:cNvPr id="138243" name="Text Box 3"/>
          <p:cNvSpPr txBox="1">
            <a:spLocks noChangeArrowheads="1"/>
          </p:cNvSpPr>
          <p:nvPr/>
        </p:nvSpPr>
        <p:spPr bwMode="auto">
          <a:xfrm>
            <a:off x="395288" y="188913"/>
            <a:ext cx="8280400" cy="6504345"/>
          </a:xfrm>
          <a:prstGeom prst="rect">
            <a:avLst/>
          </a:prstGeom>
          <a:noFill/>
          <a:ln w="9525">
            <a:noFill/>
            <a:miter lim="800000"/>
          </a:ln>
          <a:effectLst/>
        </p:spPr>
        <p:txBody>
          <a:bodyPr>
            <a:spAutoFit/>
          </a:bodyPr>
          <a:lstStyle/>
          <a:p>
            <a:pPr>
              <a:lnSpc>
                <a:spcPts val="2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Form9_Load</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   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pPr>
              <a:lnSpc>
                <a:spcPts val="2000"/>
              </a:lnSpc>
            </a:pP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 FROM student";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"student");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rgbClr val="FF3300"/>
                </a:solidFill>
                <a:ea typeface="楷体" panose="02010609060101010101" pitchFamily="49" charset="-122"/>
                <a:cs typeface="Times New Roman" panose="02020603050405020304" pitchFamily="18" charset="0"/>
              </a:rPr>
              <a:t> = new </a:t>
            </a:r>
            <a:r>
              <a:rPr lang="en-US" altLang="zh-CN" sz="2000" dirty="0" err="1">
                <a:solidFill>
                  <a:srgbClr val="FF3300"/>
                </a:solidFill>
                <a:ea typeface="楷体" panose="02010609060101010101" pitchFamily="49" charset="-122"/>
                <a:cs typeface="Times New Roman" panose="02020603050405020304" pitchFamily="18" charset="0"/>
              </a:rPr>
              <a:t>BindingSource</a:t>
            </a:r>
            <a:r>
              <a:rPr lang="en-US" altLang="zh-CN" sz="2000" dirty="0">
                <a:solidFill>
                  <a:srgbClr val="FF3300"/>
                </a:solidFill>
                <a:ea typeface="楷体" panose="02010609060101010101" pitchFamily="49" charset="-122"/>
                <a:cs typeface="Times New Roman" panose="02020603050405020304" pitchFamily="18" charset="0"/>
              </a:rPr>
              <a:t>(</a:t>
            </a:r>
            <a:r>
              <a:rPr lang="en-US" altLang="zh-CN" sz="2000" dirty="0" err="1">
                <a:solidFill>
                  <a:srgbClr val="FF3300"/>
                </a:solidFill>
                <a:ea typeface="楷体" panose="02010609060101010101" pitchFamily="49" charset="-122"/>
                <a:cs typeface="Times New Roman" panose="02020603050405020304" pitchFamily="18" charset="0"/>
              </a:rPr>
              <a:t>myds</a:t>
            </a:r>
            <a:r>
              <a:rPr lang="en-US" altLang="zh-CN" sz="2000" dirty="0">
                <a:solidFill>
                  <a:srgbClr val="FF3300"/>
                </a:solidFill>
                <a:ea typeface="楷体" panose="02010609060101010101" pitchFamily="49" charset="-122"/>
                <a:cs typeface="Times New Roman" panose="02020603050405020304" pitchFamily="18" charset="0"/>
              </a:rPr>
              <a:t>, "student");</a:t>
            </a:r>
            <a:endParaRPr lang="en-US" altLang="zh-CN" sz="2000" dirty="0">
              <a:solidFill>
                <a:srgbClr val="FF3300"/>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用数据源</a:t>
            </a:r>
            <a:r>
              <a:rPr lang="en-US" altLang="zh-CN" sz="2000" dirty="0" err="1">
                <a:solidFill>
                  <a:schemeClr val="hlink"/>
                </a:solidFill>
                <a:ea typeface="楷体" panose="02010609060101010101" pitchFamily="49" charset="-122"/>
                <a:cs typeface="Times New Roman" panose="02020603050405020304" pitchFamily="18" charset="0"/>
              </a:rPr>
              <a:t>myds</a:t>
            </a:r>
            <a:r>
              <a:rPr lang="zh-CN" altLang="en-US" sz="2000" dirty="0">
                <a:solidFill>
                  <a:schemeClr val="hlink"/>
                </a:solidFill>
                <a:ea typeface="楷体" panose="02010609060101010101" pitchFamily="49" charset="-122"/>
                <a:cs typeface="Times New Roman" panose="02020603050405020304" pitchFamily="18" charset="0"/>
              </a:rPr>
              <a:t>和表</a:t>
            </a:r>
            <a:r>
              <a:rPr lang="en-US" altLang="zh-CN" sz="2000" dirty="0">
                <a:solidFill>
                  <a:schemeClr val="hlink"/>
                </a:solidFill>
                <a:ea typeface="楷体" panose="02010609060101010101" pitchFamily="49" charset="-122"/>
                <a:cs typeface="Times New Roman" panose="02020603050405020304" pitchFamily="18" charset="0"/>
              </a:rPr>
              <a:t>student</a:t>
            </a:r>
            <a:r>
              <a:rPr lang="zh-CN" altLang="en-US" sz="2000" dirty="0">
                <a:solidFill>
                  <a:schemeClr val="hlink"/>
                </a:solidFill>
                <a:ea typeface="楷体" panose="02010609060101010101" pitchFamily="49" charset="-122"/>
                <a:cs typeface="Times New Roman" panose="02020603050405020304" pitchFamily="18" charset="0"/>
              </a:rPr>
              <a:t>创建新实例</a:t>
            </a:r>
            <a:r>
              <a:rPr lang="en-US" altLang="zh-CN" sz="2000" dirty="0" err="1">
                <a:solidFill>
                  <a:schemeClr val="hlink"/>
                </a:solidFill>
                <a:ea typeface="楷体" panose="02010609060101010101" pitchFamily="49" charset="-122"/>
                <a:cs typeface="Times New Roman" panose="02020603050405020304" pitchFamily="18" charset="0"/>
              </a:rPr>
              <a:t>mybs</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Binding </a:t>
            </a:r>
            <a:r>
              <a:rPr lang="en-US" altLang="zh-CN" sz="2000" dirty="0" err="1">
                <a:solidFill>
                  <a:schemeClr val="hlink"/>
                </a:solidFill>
                <a:ea typeface="楷体" panose="02010609060101010101" pitchFamily="49" charset="-122"/>
                <a:cs typeface="Times New Roman" panose="02020603050405020304" pitchFamily="18" charset="0"/>
              </a:rPr>
              <a:t>mybinding1</a:t>
            </a:r>
            <a:r>
              <a:rPr lang="en-US" altLang="zh-CN" sz="2000" dirty="0">
                <a:solidFill>
                  <a:schemeClr val="hlink"/>
                </a:solidFill>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学号</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textBox1.DataBindings.Add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mybinding1</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Binding </a:t>
            </a:r>
            <a:r>
              <a:rPr lang="en-US" altLang="zh-CN" sz="2000" dirty="0" err="1">
                <a:solidFill>
                  <a:schemeClr val="hlink"/>
                </a:solidFill>
                <a:ea typeface="楷体" panose="02010609060101010101" pitchFamily="49" charset="-122"/>
                <a:cs typeface="Times New Roman" panose="02020603050405020304" pitchFamily="18" charset="0"/>
              </a:rPr>
              <a:t>mybinding2</a:t>
            </a:r>
            <a:r>
              <a:rPr lang="en-US" altLang="zh-CN" sz="2000" dirty="0">
                <a:solidFill>
                  <a:schemeClr val="hlink"/>
                </a:solidFill>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姓名</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textBox2.DataBindings.Add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mybinding2</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Binding </a:t>
            </a:r>
            <a:r>
              <a:rPr lang="en-US" altLang="zh-CN" sz="2000" dirty="0" err="1">
                <a:solidFill>
                  <a:schemeClr val="hlink"/>
                </a:solidFill>
                <a:ea typeface="楷体" panose="02010609060101010101" pitchFamily="49" charset="-122"/>
                <a:cs typeface="Times New Roman" panose="02020603050405020304" pitchFamily="18" charset="0"/>
              </a:rPr>
              <a:t>mybinding3</a:t>
            </a:r>
            <a:r>
              <a:rPr lang="en-US" altLang="zh-CN" sz="2000" dirty="0">
                <a:solidFill>
                  <a:schemeClr val="hlink"/>
                </a:solidFill>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性别</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textBox3.DataBindings.Add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mybinding3</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Binding </a:t>
            </a:r>
            <a:r>
              <a:rPr lang="en-US" altLang="zh-CN" sz="2000" dirty="0" err="1">
                <a:solidFill>
                  <a:schemeClr val="hlink"/>
                </a:solidFill>
                <a:ea typeface="楷体" panose="02010609060101010101" pitchFamily="49" charset="-122"/>
                <a:cs typeface="Times New Roman" panose="02020603050405020304" pitchFamily="18" charset="0"/>
              </a:rPr>
              <a:t>mybinding4</a:t>
            </a:r>
            <a:r>
              <a:rPr lang="en-US" altLang="zh-CN" sz="2000" dirty="0">
                <a:solidFill>
                  <a:schemeClr val="hlink"/>
                </a:solidFill>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民族</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textBox4.DataBindings.Add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mybinding4</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Binding </a:t>
            </a:r>
            <a:r>
              <a:rPr lang="en-US" altLang="zh-CN" sz="2000" dirty="0" err="1">
                <a:solidFill>
                  <a:schemeClr val="hlink"/>
                </a:solidFill>
                <a:ea typeface="楷体" panose="02010609060101010101" pitchFamily="49" charset="-122"/>
                <a:cs typeface="Times New Roman" panose="02020603050405020304" pitchFamily="18" charset="0"/>
              </a:rPr>
              <a:t>mybinding5</a:t>
            </a:r>
            <a:r>
              <a:rPr lang="en-US" altLang="zh-CN" sz="2000" dirty="0">
                <a:solidFill>
                  <a:schemeClr val="hlink"/>
                </a:solidFill>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班号</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textBox5.DataBindings.Add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mybinding5</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2000"/>
              </a:lnSpc>
            </a:pPr>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468313" y="333375"/>
            <a:ext cx="8424862" cy="5632311"/>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 	private void </a:t>
            </a:r>
            <a:r>
              <a:rPr lang="en-US" altLang="zh-CN" sz="2000" dirty="0" err="1">
                <a:solidFill>
                  <a:schemeClr val="hlink"/>
                </a:solidFill>
                <a:ea typeface="楷体" panose="02010609060101010101" pitchFamily="49" charset="-122"/>
                <a:cs typeface="Times New Roman" panose="02020603050405020304" pitchFamily="18" charset="0"/>
              </a:rPr>
              <a:t>button1_Click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a:t>
            </a:r>
            <a:r>
              <a:rPr lang="en-US" altLang="zh-CN" sz="2000" dirty="0" err="1">
                <a:solidFill>
                  <a:schemeClr val="hlink"/>
                </a:solidFill>
                <a:ea typeface="楷体" panose="02010609060101010101" pitchFamily="49" charset="-122"/>
                <a:cs typeface="Times New Roman" panose="02020603050405020304" pitchFamily="18" charset="0"/>
              </a:rPr>
              <a:t>mybs.Position</a:t>
            </a:r>
            <a:r>
              <a:rPr lang="en-US" altLang="zh-CN" sz="2000" dirty="0">
                <a:solidFill>
                  <a:schemeClr val="hlink"/>
                </a:solidFill>
                <a:ea typeface="楷体" panose="02010609060101010101" pitchFamily="49" charset="-122"/>
                <a:cs typeface="Times New Roman" panose="02020603050405020304" pitchFamily="18" charset="0"/>
              </a:rPr>
              <a:t> != 0)</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mybs.MoveFirst</a:t>
            </a:r>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移到第一个记录</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private void </a:t>
            </a:r>
            <a:r>
              <a:rPr lang="en-US" altLang="zh-CN" sz="2000" dirty="0" err="1">
                <a:solidFill>
                  <a:schemeClr val="hlink"/>
                </a:solidFill>
                <a:ea typeface="楷体" panose="02010609060101010101" pitchFamily="49" charset="-122"/>
                <a:cs typeface="Times New Roman" panose="02020603050405020304" pitchFamily="18" charset="0"/>
              </a:rPr>
              <a:t>button2_Click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a:t>
            </a:r>
            <a:r>
              <a:rPr lang="en-US" altLang="zh-CN" sz="2000" dirty="0" err="1">
                <a:solidFill>
                  <a:schemeClr val="hlink"/>
                </a:solidFill>
                <a:ea typeface="楷体" panose="02010609060101010101" pitchFamily="49" charset="-122"/>
                <a:cs typeface="Times New Roman" panose="02020603050405020304" pitchFamily="18" charset="0"/>
              </a:rPr>
              <a:t>mybs.Position</a:t>
            </a:r>
            <a:r>
              <a:rPr lang="en-US" altLang="zh-CN" sz="2000" dirty="0">
                <a:solidFill>
                  <a:schemeClr val="hlink"/>
                </a:solidFill>
                <a:ea typeface="楷体" panose="02010609060101010101" pitchFamily="49" charset="-122"/>
                <a:cs typeface="Times New Roman" panose="02020603050405020304" pitchFamily="18" charset="0"/>
              </a:rPr>
              <a:t> !=0)</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mybs.MovePrevious</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移到上一个记录</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private void </a:t>
            </a:r>
            <a:r>
              <a:rPr lang="en-US" altLang="zh-CN" sz="2000" dirty="0" err="1">
                <a:solidFill>
                  <a:schemeClr val="hlink"/>
                </a:solidFill>
                <a:ea typeface="楷体" panose="02010609060101010101" pitchFamily="49" charset="-122"/>
                <a:cs typeface="Times New Roman" panose="02020603050405020304" pitchFamily="18" charset="0"/>
              </a:rPr>
              <a:t>button3_Click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a:t>
            </a:r>
            <a:r>
              <a:rPr lang="en-US" altLang="zh-CN" sz="2000" dirty="0" err="1">
                <a:solidFill>
                  <a:schemeClr val="hlink"/>
                </a:solidFill>
                <a:ea typeface="楷体" panose="02010609060101010101" pitchFamily="49" charset="-122"/>
                <a:cs typeface="Times New Roman" panose="02020603050405020304" pitchFamily="18" charset="0"/>
              </a:rPr>
              <a:t>mybs.Position</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mybs.Count</a:t>
            </a:r>
            <a:r>
              <a:rPr lang="en-US" altLang="zh-CN" sz="2000" dirty="0">
                <a:solidFill>
                  <a:schemeClr val="hlink"/>
                </a:solidFill>
                <a:ea typeface="楷体" panose="02010609060101010101" pitchFamily="49" charset="-122"/>
                <a:cs typeface="Times New Roman" panose="02020603050405020304" pitchFamily="18" charset="0"/>
              </a:rPr>
              <a:t> - 1)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mybs.MoveNext</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移到下一个记录</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private void </a:t>
            </a:r>
            <a:r>
              <a:rPr lang="en-US" altLang="zh-CN" sz="2000" dirty="0" err="1">
                <a:solidFill>
                  <a:schemeClr val="hlink"/>
                </a:solidFill>
                <a:ea typeface="楷体" panose="02010609060101010101" pitchFamily="49" charset="-122"/>
                <a:cs typeface="Times New Roman" panose="02020603050405020304" pitchFamily="18" charset="0"/>
              </a:rPr>
              <a:t>button4_Click</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if (</a:t>
            </a:r>
            <a:r>
              <a:rPr lang="en-US" altLang="zh-CN" sz="2000" dirty="0" err="1">
                <a:solidFill>
                  <a:schemeClr val="hlink"/>
                </a:solidFill>
                <a:ea typeface="楷体" panose="02010609060101010101" pitchFamily="49" charset="-122"/>
                <a:cs typeface="Times New Roman" panose="02020603050405020304" pitchFamily="18" charset="0"/>
              </a:rPr>
              <a:t>mybs.Position</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mybs.Count</a:t>
            </a:r>
            <a:r>
              <a:rPr lang="en-US" altLang="zh-CN" sz="2000" dirty="0">
                <a:solidFill>
                  <a:schemeClr val="hlink"/>
                </a:solidFill>
                <a:ea typeface="楷体" panose="02010609060101010101" pitchFamily="49" charset="-122"/>
                <a:cs typeface="Times New Roman" panose="02020603050405020304" pitchFamily="18" charset="0"/>
              </a:rPr>
              <a:t> - 1)</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mybs.MoveLast</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移到最后一个记录</a:t>
            </a:r>
            <a:endParaRPr lang="zh-CN" altLang="en-US"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Text Box 3"/>
          <p:cNvSpPr txBox="1">
            <a:spLocks noChangeArrowheads="1"/>
          </p:cNvSpPr>
          <p:nvPr/>
        </p:nvSpPr>
        <p:spPr bwMode="auto">
          <a:xfrm>
            <a:off x="611188" y="404813"/>
            <a:ext cx="3384550" cy="457200"/>
          </a:xfrm>
          <a:prstGeom prst="rect">
            <a:avLst/>
          </a:prstGeom>
          <a:noFill/>
          <a:ln w="9525">
            <a:noFill/>
            <a:miter lim="800000"/>
          </a:ln>
          <a:effectLst/>
        </p:spPr>
        <p:txBody>
          <a:bodyPr>
            <a:spAutoFit/>
          </a:bodyPr>
          <a:lstStyle/>
          <a:p>
            <a:pPr>
              <a:spcBef>
                <a:spcPct val="50000"/>
              </a:spcBef>
            </a:pPr>
            <a:r>
              <a:rPr lang="zh-CN" altLang="en-US" dirty="0">
                <a:latin typeface="楷体" panose="02010609060101010101" pitchFamily="49" charset="-122"/>
                <a:ea typeface="楷体" panose="02010609060101010101" pitchFamily="49" charset="-122"/>
              </a:rPr>
              <a:t>运行界面</a:t>
            </a:r>
            <a:endParaRPr lang="zh-CN" altLang="en-US" dirty="0">
              <a:latin typeface="楷体" panose="02010609060101010101" pitchFamily="49" charset="-122"/>
              <a:ea typeface="楷体" panose="02010609060101010101" pitchFamily="49" charset="-122"/>
            </a:endParaRPr>
          </a:p>
        </p:txBody>
      </p:sp>
      <p:pic>
        <p:nvPicPr>
          <p:cNvPr id="4" name="图片 3"/>
          <p:cNvPicPr/>
          <p:nvPr/>
        </p:nvPicPr>
        <p:blipFill>
          <a:blip r:embed="rId1"/>
          <a:srcRect/>
          <a:stretch>
            <a:fillRect/>
          </a:stretch>
        </p:blipFill>
        <p:spPr bwMode="auto">
          <a:xfrm>
            <a:off x="785786" y="1142984"/>
            <a:ext cx="3286148" cy="2214578"/>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539750" y="404813"/>
            <a:ext cx="8064500" cy="5447645"/>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复合绑定</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所谓复合绑定是指一个控件和一个以上的数据元素进行绑定，通常是指将控件和数据集中的多个数据记录或者多个字段值、数组中的多个数组元素进行绑定。</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ComboBox</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ListBox</a:t>
            </a:r>
            <a:r>
              <a:rPr lang="zh-CN" altLang="en-US" dirty="0">
                <a:ea typeface="楷体" panose="02010609060101010101" pitchFamily="49" charset="-122"/>
                <a:cs typeface="Times New Roman" panose="02020603050405020304" pitchFamily="18" charset="0"/>
              </a:rPr>
              <a:t>和</a:t>
            </a:r>
            <a:r>
              <a:rPr lang="en-US" altLang="zh-CN" dirty="0" err="1">
                <a:ea typeface="楷体" panose="02010609060101010101" pitchFamily="49" charset="-122"/>
                <a:cs typeface="Times New Roman" panose="02020603050405020304" pitchFamily="18" charset="0"/>
              </a:rPr>
              <a:t>CheckedListBox</a:t>
            </a:r>
            <a:r>
              <a:rPr lang="zh-CN" altLang="en-US" dirty="0">
                <a:ea typeface="楷体" panose="02010609060101010101" pitchFamily="49" charset="-122"/>
                <a:cs typeface="Times New Roman" panose="02020603050405020304" pitchFamily="18" charset="0"/>
              </a:rPr>
              <a:t>等控件都支持复合数据绑定。在实现复合绑定时，关键的属性是</a:t>
            </a:r>
            <a:r>
              <a:rPr lang="en-US" altLang="zh-CN" dirty="0" err="1">
                <a:ea typeface="楷体" panose="02010609060101010101" pitchFamily="49" charset="-122"/>
                <a:cs typeface="Times New Roman" panose="02020603050405020304" pitchFamily="18" charset="0"/>
              </a:rPr>
              <a:t>DataSource</a:t>
            </a:r>
            <a:r>
              <a:rPr lang="zh-CN" altLang="en-US" dirty="0">
                <a:ea typeface="楷体" panose="02010609060101010101" pitchFamily="49" charset="-122"/>
                <a:cs typeface="Times New Roman" panose="02020603050405020304" pitchFamily="18" charset="0"/>
              </a:rPr>
              <a:t>和</a:t>
            </a:r>
            <a:r>
              <a:rPr lang="en-US" altLang="zh-CN" dirty="0" err="1">
                <a:ea typeface="楷体" panose="02010609060101010101" pitchFamily="49" charset="-122"/>
                <a:cs typeface="Times New Roman" panose="02020603050405020304" pitchFamily="18" charset="0"/>
              </a:rPr>
              <a:t>DataMember</a:t>
            </a:r>
            <a:r>
              <a:rPr lang="zh-CN" altLang="en-US" dirty="0">
                <a:ea typeface="楷体" panose="02010609060101010101" pitchFamily="49" charset="-122"/>
                <a:cs typeface="Times New Roman" panose="02020603050405020304" pitchFamily="18" charset="0"/>
              </a:rPr>
              <a:t>（或</a:t>
            </a:r>
            <a:r>
              <a:rPr lang="en-US" altLang="zh-CN" dirty="0" err="1">
                <a:ea typeface="楷体" panose="02010609060101010101" pitchFamily="49" charset="-122"/>
                <a:cs typeface="Times New Roman" panose="02020603050405020304" pitchFamily="18" charset="0"/>
              </a:rPr>
              <a:t>DisplayMember</a:t>
            </a:r>
            <a:r>
              <a:rPr lang="zh-CN" altLang="en-US" dirty="0">
                <a:ea typeface="楷体" panose="02010609060101010101" pitchFamily="49" charset="-122"/>
                <a:cs typeface="Times New Roman" panose="02020603050405020304" pitchFamily="18" charset="0"/>
              </a:rPr>
              <a:t>）等。</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复合绑定的语法格式如下：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控件</a:t>
            </a:r>
            <a:r>
              <a:rPr lang="zh-CN" altLang="en-US" sz="2000" dirty="0">
                <a:solidFill>
                  <a:schemeClr val="hlink"/>
                </a:solidFill>
                <a:ea typeface="楷体" panose="02010609060101010101" pitchFamily="49" charset="-122"/>
                <a:cs typeface="Times New Roman" panose="02020603050405020304" pitchFamily="18" charset="0"/>
              </a:rPr>
              <a:t>对象名称</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DataSource</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数据源</a:t>
            </a:r>
            <a:endParaRPr lang="zh-CN" altLang="en-US" sz="2000" dirty="0">
              <a:solidFill>
                <a:schemeClr val="hlink"/>
              </a:solidFill>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zh-CN" altLang="en-US" sz="2000" dirty="0" smtClean="0">
                <a:solidFill>
                  <a:schemeClr val="hlink"/>
                </a:solidFill>
                <a:ea typeface="楷体" panose="02010609060101010101" pitchFamily="49" charset="-122"/>
                <a:cs typeface="Times New Roman" panose="02020603050405020304" pitchFamily="18" charset="0"/>
              </a:rPr>
              <a:t>  控件</a:t>
            </a:r>
            <a:r>
              <a:rPr lang="zh-CN" altLang="en-US" sz="2000" dirty="0">
                <a:solidFill>
                  <a:schemeClr val="hlink"/>
                </a:solidFill>
                <a:ea typeface="楷体" panose="02010609060101010101" pitchFamily="49" charset="-122"/>
                <a:cs typeface="Times New Roman" panose="02020603050405020304" pitchFamily="18" charset="0"/>
              </a:rPr>
              <a:t>对象名称</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DisplayMember</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数据成员</a:t>
            </a:r>
            <a:endParaRPr lang="zh-CN" altLang="en-US"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468313" y="404813"/>
            <a:ext cx="8207375" cy="5447645"/>
          </a:xfrm>
          <a:prstGeom prst="rect">
            <a:avLst/>
          </a:prstGeom>
          <a:noFill/>
          <a:ln w="9525">
            <a:noFill/>
            <a:miter lim="800000"/>
          </a:ln>
          <a:effectLst/>
        </p:spPr>
        <p:txBody>
          <a:bodyPr>
            <a:spAutoFit/>
          </a:bodyPr>
          <a:lstStyle/>
          <a:p>
            <a:r>
              <a:rPr lang="zh-CN" altLang="en-US" dirty="0">
                <a:ea typeface="楷体" panose="02010609060101010101" pitchFamily="49" charset="-122"/>
                <a:cs typeface="Times New Roman" panose="02020603050405020304" pitchFamily="18" charset="0"/>
              </a:rPr>
              <a:t>　　例如，一个窗体</a:t>
            </a:r>
            <a:r>
              <a:rPr lang="en-US" altLang="zh-CN" dirty="0" err="1">
                <a:ea typeface="楷体" panose="02010609060101010101" pitchFamily="49" charset="-122"/>
                <a:cs typeface="Times New Roman" panose="02020603050405020304" pitchFamily="18" charset="0"/>
              </a:rPr>
              <a:t>myForm</a:t>
            </a:r>
            <a:r>
              <a:rPr lang="zh-CN" altLang="en-US" dirty="0">
                <a:ea typeface="楷体" panose="02010609060101010101" pitchFamily="49" charset="-122"/>
                <a:cs typeface="Times New Roman" panose="02020603050405020304" pitchFamily="18" charset="0"/>
              </a:rPr>
              <a:t>中有一个组合框</a:t>
            </a:r>
            <a:r>
              <a:rPr lang="en-US" altLang="zh-CN" dirty="0" err="1">
                <a:ea typeface="楷体" panose="02010609060101010101" pitchFamily="49" charset="-122"/>
                <a:cs typeface="Times New Roman" panose="02020603050405020304" pitchFamily="18" charset="0"/>
              </a:rPr>
              <a:t>comboBox1</a:t>
            </a:r>
            <a:r>
              <a:rPr lang="zh-CN" altLang="en-US" dirty="0">
                <a:ea typeface="楷体" panose="02010609060101010101" pitchFamily="49" charset="-122"/>
                <a:cs typeface="Times New Roman" panose="02020603050405020304" pitchFamily="18" charset="0"/>
              </a:rPr>
              <a:t>，在该窗体中设计以下</a:t>
            </a:r>
            <a:r>
              <a:rPr lang="en-US" altLang="zh-CN" dirty="0">
                <a:ea typeface="楷体" panose="02010609060101010101" pitchFamily="49" charset="-122"/>
                <a:cs typeface="Times New Roman" panose="02020603050405020304" pitchFamily="18" charset="0"/>
              </a:rPr>
              <a:t>Load</a:t>
            </a: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myForm_Load</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distinct </a:t>
            </a:r>
            <a:r>
              <a:rPr lang="zh-CN" altLang="en-US" sz="2000" dirty="0">
                <a:solidFill>
                  <a:schemeClr val="hlink"/>
                </a:solidFill>
                <a:ea typeface="楷体" panose="02010609060101010101" pitchFamily="49" charset="-122"/>
                <a:cs typeface="Times New Roman" panose="02020603050405020304" pitchFamily="18" charset="0"/>
              </a:rPr>
              <a:t>民族 </a:t>
            </a:r>
            <a:r>
              <a:rPr lang="en-US" altLang="zh-CN" sz="2000" dirty="0">
                <a:solidFill>
                  <a:schemeClr val="hlink"/>
                </a:solidFill>
                <a:ea typeface="楷体" panose="02010609060101010101" pitchFamily="49" charset="-122"/>
                <a:cs typeface="Times New Roman" panose="02020603050405020304" pitchFamily="18" charset="0"/>
              </a:rPr>
              <a:t>FROM student";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"student");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comboBox1.DataSource</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myds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comboBox1.DisplayMember</a:t>
            </a:r>
            <a:r>
              <a:rPr lang="en-US" altLang="zh-CN" sz="2000" dirty="0">
                <a:solidFill>
                  <a:srgbClr val="FF3300"/>
                </a:solidFill>
                <a:ea typeface="楷体" panose="02010609060101010101" pitchFamily="49" charset="-122"/>
                <a:cs typeface="Times New Roman" panose="02020603050405020304" pitchFamily="18" charset="0"/>
              </a:rPr>
              <a:t> = "student.</a:t>
            </a:r>
            <a:r>
              <a:rPr lang="zh-CN" altLang="en-US" sz="2000" dirty="0">
                <a:solidFill>
                  <a:srgbClr val="FF3300"/>
                </a:solidFill>
                <a:ea typeface="楷体" panose="02010609060101010101" pitchFamily="49" charset="-122"/>
                <a:cs typeface="Times New Roman" panose="02020603050405020304" pitchFamily="18" charset="0"/>
              </a:rPr>
              <a:t>民族</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4" name="图片 3"/>
          <p:cNvPicPr/>
          <p:nvPr/>
        </p:nvPicPr>
        <p:blipFill>
          <a:blip r:embed="rId1"/>
          <a:srcRect/>
          <a:stretch>
            <a:fillRect/>
          </a:stretch>
        </p:blipFill>
        <p:spPr bwMode="auto">
          <a:xfrm>
            <a:off x="6429388" y="4286256"/>
            <a:ext cx="2000264" cy="1857388"/>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71472" y="1285860"/>
            <a:ext cx="8135937" cy="2492990"/>
          </a:xfrm>
          <a:prstGeom prst="rect">
            <a:avLst/>
          </a:prstGeom>
          <a:noFill/>
          <a:ln w="9525">
            <a:noFill/>
            <a:miter lim="800000"/>
          </a:ln>
          <a:effectLst/>
        </p:spPr>
        <p:txBody>
          <a:bodyPr>
            <a:spAutoFit/>
          </a:bodyPr>
          <a:lstStyle/>
          <a:p>
            <a:pPr>
              <a:lnSpc>
                <a:spcPct val="120000"/>
              </a:lnSpc>
              <a:spcBef>
                <a:spcPct val="50000"/>
              </a:spcBef>
            </a:pPr>
            <a:r>
              <a:rPr lang="zh-CN" altLang="en-US" dirty="0"/>
              <a:t>　　</a:t>
            </a:r>
            <a:r>
              <a:rPr lang="zh-CN" altLang="en-US" dirty="0">
                <a:ea typeface="楷体" panose="02010609060101010101" pitchFamily="49" charset="-122"/>
                <a:cs typeface="Times New Roman" panose="02020603050405020304" pitchFamily="18" charset="0"/>
              </a:rPr>
              <a:t>在大多数情况下，</a:t>
            </a:r>
            <a:r>
              <a:rPr lang="en-US" altLang="zh-CN" dirty="0" err="1">
                <a:ea typeface="楷体" panose="02010609060101010101" pitchFamily="49" charset="-122"/>
                <a:cs typeface="Times New Roman" panose="02020603050405020304" pitchFamily="18" charset="0"/>
              </a:rPr>
              <a:t>BindingNavigator</a:t>
            </a:r>
            <a:r>
              <a:rPr lang="zh-CN" altLang="en-US" dirty="0">
                <a:ea typeface="楷体" panose="02010609060101010101" pitchFamily="49" charset="-122"/>
                <a:cs typeface="Times New Roman" panose="02020603050405020304" pitchFamily="18" charset="0"/>
              </a:rPr>
              <a:t>控件（绑定到导航工具栏）与</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控件（绑定到数据源）成对出现，用于浏览窗体上的数据记录，并与它们交互。</a:t>
            </a:r>
            <a:endParaRPr lang="zh-CN" altLang="en-US" dirty="0">
              <a:ea typeface="楷体" panose="02010609060101010101" pitchFamily="49" charset="-122"/>
              <a:cs typeface="Times New Roman" panose="02020603050405020304" pitchFamily="18" charset="0"/>
            </a:endParaRPr>
          </a:p>
          <a:p>
            <a:pPr>
              <a:lnSpc>
                <a:spcPct val="120000"/>
              </a:lnSpc>
              <a:spcBef>
                <a:spcPct val="50000"/>
              </a:spcBef>
            </a:pPr>
            <a:r>
              <a:rPr lang="zh-CN" altLang="en-US" dirty="0">
                <a:ea typeface="楷体" panose="02010609060101010101" pitchFamily="49" charset="-122"/>
                <a:cs typeface="Times New Roman" panose="02020603050405020304" pitchFamily="18" charset="0"/>
              </a:rPr>
              <a:t>　　在这些情况下，</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属性被设置为作为数据源的关联</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控件（或对象）。</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500042"/>
            <a:ext cx="528641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15.5.2  </a:t>
            </a:r>
            <a:r>
              <a:rPr lang="en-US" altLang="zh-CN" sz="2800" dirty="0" err="1" smtClean="0">
                <a:solidFill>
                  <a:srgbClr val="FF3300"/>
                </a:solidFill>
                <a:latin typeface="黑体" panose="02010609060101010101" pitchFamily="49" charset="-122"/>
                <a:ea typeface="黑体" panose="02010609060101010101" pitchFamily="49" charset="-122"/>
              </a:rPr>
              <a:t>BindingNavigator</a:t>
            </a:r>
            <a:r>
              <a:rPr lang="zh-CN" altLang="en-US" sz="2800" dirty="0" smtClean="0">
                <a:solidFill>
                  <a:srgbClr val="FF3300"/>
                </a:solidFill>
                <a:latin typeface="黑体" panose="02010609060101010101" pitchFamily="49" charset="-122"/>
                <a:ea typeface="黑体" panose="02010609060101010101" pitchFamily="49" charset="-122"/>
              </a:rPr>
              <a:t>控件</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277" name="Group 181"/>
          <p:cNvGraphicFramePr>
            <a:graphicFrameLocks noGrp="1"/>
          </p:cNvGraphicFramePr>
          <p:nvPr/>
        </p:nvGraphicFramePr>
        <p:xfrm>
          <a:off x="611188" y="1268413"/>
          <a:ext cx="7777162" cy="3291840"/>
        </p:xfrm>
        <a:graphic>
          <a:graphicData uri="http://schemas.openxmlformats.org/drawingml/2006/table">
            <a:tbl>
              <a:tblPr/>
              <a:tblGrid>
                <a:gridCol w="2089150"/>
                <a:gridCol w="2711450"/>
                <a:gridCol w="2976562"/>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UI </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控件</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BindingNavigator</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成员</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BindingSource</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成员</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移到最前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MoveFirstItem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MoveFirst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前移一步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MovePreviousItem</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MovePrevious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当前位置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PositionItem</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Current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统计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CountItem</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Count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移到下一条记录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MoveNextItem</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MoveNext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移到最后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MoveLastItem</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MoveLast</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新添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AddNewItem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AddNew</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删除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DeleteItem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RemoveCurrent</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2272" name="Text Box 176"/>
          <p:cNvSpPr txBox="1">
            <a:spLocks noChangeArrowheads="1"/>
          </p:cNvSpPr>
          <p:nvPr/>
        </p:nvSpPr>
        <p:spPr bwMode="auto">
          <a:xfrm>
            <a:off x="611188" y="476250"/>
            <a:ext cx="7777162" cy="457200"/>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BindingNavigator</a:t>
            </a:r>
            <a:r>
              <a:rPr lang="zh-CN" altLang="en-US" dirty="0">
                <a:ea typeface="楷体" panose="02010609060101010101" pitchFamily="49" charset="-122"/>
                <a:cs typeface="Times New Roman" panose="02020603050405020304" pitchFamily="18" charset="0"/>
              </a:rPr>
              <a:t>成员和</a:t>
            </a:r>
            <a:r>
              <a:rPr lang="en-US" altLang="zh-CN" dirty="0" err="1">
                <a:ea typeface="楷体" panose="02010609060101010101" pitchFamily="49" charset="-122"/>
                <a:cs typeface="Times New Roman" panose="02020603050405020304" pitchFamily="18" charset="0"/>
              </a:rPr>
              <a:t>BindingSource</a:t>
            </a:r>
            <a:r>
              <a:rPr lang="zh-CN" altLang="en-US" dirty="0">
                <a:ea typeface="楷体" panose="02010609060101010101" pitchFamily="49" charset="-122"/>
                <a:cs typeface="Times New Roman" panose="02020603050405020304" pitchFamily="18" charset="0"/>
              </a:rPr>
              <a:t>成员的对应关系 </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395288" y="188913"/>
            <a:ext cx="8064500"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【15.19】</a:t>
            </a:r>
            <a:r>
              <a:rPr lang="zh-CN" altLang="en-US" dirty="0" smtClean="0">
                <a:ea typeface="楷体" panose="02010609060101010101" pitchFamily="49" charset="-122"/>
                <a:cs typeface="Times New Roman" panose="02020603050405020304" pitchFamily="18" charset="0"/>
              </a:rPr>
              <a:t>设计</a:t>
            </a:r>
            <a:r>
              <a:rPr lang="zh-CN" altLang="en-US" dirty="0">
                <a:ea typeface="楷体" panose="02010609060101010101" pitchFamily="49" charset="-122"/>
                <a:cs typeface="Times New Roman" panose="02020603050405020304" pitchFamily="18" charset="0"/>
              </a:rPr>
              <a:t>一个窗体，通过</a:t>
            </a:r>
            <a:r>
              <a:rPr lang="en-US" altLang="zh-CN" dirty="0" err="1">
                <a:ea typeface="楷体" panose="02010609060101010101" pitchFamily="49" charset="-122"/>
                <a:cs typeface="Times New Roman" panose="02020603050405020304" pitchFamily="18" charset="0"/>
              </a:rPr>
              <a:t>BindingNavigator</a:t>
            </a:r>
            <a:r>
              <a:rPr lang="zh-CN" altLang="en-US" dirty="0">
                <a:ea typeface="楷体" panose="02010609060101010101" pitchFamily="49" charset="-122"/>
                <a:cs typeface="Times New Roman" panose="02020603050405020304" pitchFamily="18" charset="0"/>
              </a:rPr>
              <a:t>控件实现对</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表中所有记录进行浏览操作。 </a:t>
            </a:r>
            <a:endParaRPr lang="zh-CN" altLang="en-US" dirty="0">
              <a:ea typeface="楷体" panose="02010609060101010101" pitchFamily="49" charset="-122"/>
              <a:cs typeface="Times New Roman" panose="02020603050405020304" pitchFamily="18" charset="0"/>
            </a:endParaRPr>
          </a:p>
        </p:txBody>
      </p:sp>
      <p:sp>
        <p:nvSpPr>
          <p:cNvPr id="131076" name="Text Box 4"/>
          <p:cNvSpPr txBox="1">
            <a:spLocks noChangeArrowheads="1"/>
          </p:cNvSpPr>
          <p:nvPr/>
        </p:nvSpPr>
        <p:spPr bwMode="auto">
          <a:xfrm>
            <a:off x="571472" y="1496218"/>
            <a:ext cx="7747026" cy="4647426"/>
          </a:xfrm>
          <a:prstGeom prst="rect">
            <a:avLst/>
          </a:prstGeom>
          <a:noFill/>
          <a:ln w="9525">
            <a:noFill/>
            <a:miter lim="800000"/>
          </a:ln>
          <a:effectLst/>
        </p:spPr>
        <p:txBody>
          <a:bodyPr wrap="square">
            <a:spAutoFit/>
          </a:bodyPr>
          <a:lstStyle/>
          <a:p>
            <a:pPr>
              <a:spcBef>
                <a:spcPct val="50000"/>
              </a:spcBef>
            </a:pPr>
            <a:r>
              <a:rPr lang="en-US" altLang="zh-CN" dirty="0" err="1">
                <a:ea typeface="楷体" panose="02010609060101010101" pitchFamily="49" charset="-122"/>
                <a:cs typeface="Times New Roman" panose="02020603050405020304" pitchFamily="18" charset="0"/>
              </a:rPr>
              <a:t>Form10</a:t>
            </a:r>
            <a:r>
              <a:rPr lang="zh-CN" altLang="en-US" dirty="0">
                <a:ea typeface="楷体" panose="02010609060101010101" pitchFamily="49" charset="-122"/>
                <a:cs typeface="Times New Roman" panose="02020603050405020304" pitchFamily="18" charset="0"/>
              </a:rPr>
              <a:t>窗体</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设计界面：</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Form10_Load</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smtClean="0">
                <a:solidFill>
                  <a:schemeClr val="hlink"/>
                </a:solidFill>
                <a:ea typeface="楷体" panose="02010609060101010101" pitchFamily="49" charset="-122"/>
                <a:cs typeface="Times New Roman" panose="02020603050405020304" pitchFamily="18" charset="0"/>
              </a:rPr>
              <a:t>OleDbConnection</a:t>
            </a:r>
            <a:r>
              <a:rPr lang="en-US" altLang="zh-CN" sz="2000" dirty="0" smtClean="0">
                <a:solidFill>
                  <a:schemeClr val="hlink"/>
                </a:solidFill>
                <a:ea typeface="楷体" panose="02010609060101010101" pitchFamily="49" charset="-122"/>
                <a:cs typeface="Times New Roman" panose="02020603050405020304" pitchFamily="18" charset="0"/>
              </a:rPr>
              <a:t>(“</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a:t>
            </a:r>
            <a:r>
              <a:rPr lang="en-US" altLang="zh-CN" sz="2000" dirty="0" smtClean="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("SELECT * </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FROM student",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BindingSource</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mybs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BindingSource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"student");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5715008" y="1142984"/>
            <a:ext cx="2428892" cy="1857388"/>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39750" y="404813"/>
            <a:ext cx="8135938" cy="5632311"/>
          </a:xfrm>
          <a:prstGeom prst="rect">
            <a:avLst/>
          </a:prstGeom>
          <a:noFill/>
          <a:ln w="9525">
            <a:noFill/>
            <a:miter lim="800000"/>
          </a:ln>
          <a:effectLst/>
        </p:spPr>
        <p:txBody>
          <a:bodyPr>
            <a:spAutoFit/>
          </a:bodyPr>
          <a:lstStyle/>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rgbClr val="FF3300"/>
                </a:solidFill>
                <a:ea typeface="楷体" panose="02010609060101010101" pitchFamily="49" charset="-122"/>
                <a:cs typeface="Times New Roman" panose="02020603050405020304" pitchFamily="18" charset="0"/>
              </a:rPr>
              <a:t> = new </a:t>
            </a:r>
            <a:r>
              <a:rPr lang="en-US" altLang="zh-CN" sz="2000" dirty="0" err="1">
                <a:solidFill>
                  <a:srgbClr val="FF3300"/>
                </a:solidFill>
                <a:ea typeface="楷体" panose="02010609060101010101" pitchFamily="49" charset="-122"/>
                <a:cs typeface="Times New Roman" panose="02020603050405020304" pitchFamily="18" charset="0"/>
              </a:rPr>
              <a:t>BindingSource</a:t>
            </a:r>
            <a:r>
              <a:rPr lang="en-US" altLang="zh-CN" sz="2000" dirty="0">
                <a:solidFill>
                  <a:srgbClr val="FF3300"/>
                </a:solidFill>
                <a:ea typeface="楷体" panose="02010609060101010101" pitchFamily="49" charset="-122"/>
                <a:cs typeface="Times New Roman" panose="02020603050405020304" pitchFamily="18" charset="0"/>
              </a:rPr>
              <a:t>(</a:t>
            </a:r>
            <a:r>
              <a:rPr lang="en-US" altLang="zh-CN" sz="2000" dirty="0" err="1">
                <a:solidFill>
                  <a:srgbClr val="FF3300"/>
                </a:solidFill>
                <a:ea typeface="楷体" panose="02010609060101010101" pitchFamily="49" charset="-122"/>
                <a:cs typeface="Times New Roman" panose="02020603050405020304" pitchFamily="18" charset="0"/>
              </a:rPr>
              <a:t>myds</a:t>
            </a:r>
            <a:r>
              <a:rPr lang="en-US" altLang="zh-CN" sz="2000" dirty="0">
                <a:solidFill>
                  <a:srgbClr val="FF3300"/>
                </a:solidFill>
                <a:ea typeface="楷体" panose="02010609060101010101" pitchFamily="49" charset="-122"/>
                <a:cs typeface="Times New Roman" panose="02020603050405020304" pitchFamily="18" charset="0"/>
              </a:rPr>
              <a:t>, "student");</a:t>
            </a:r>
            <a:endParaRPr lang="en-US" altLang="zh-CN" sz="2000" dirty="0">
              <a:solidFill>
                <a:srgbClr val="FF3300"/>
              </a:solidFill>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用数据源</a:t>
            </a:r>
            <a:r>
              <a:rPr lang="en-US" altLang="zh-CN" sz="2000" dirty="0" err="1">
                <a:ea typeface="楷体" panose="02010609060101010101" pitchFamily="49" charset="-122"/>
                <a:cs typeface="Times New Roman" panose="02020603050405020304" pitchFamily="18" charset="0"/>
              </a:rPr>
              <a:t>myds</a:t>
            </a:r>
            <a:r>
              <a:rPr lang="zh-CN" altLang="en-US" sz="2000" dirty="0">
                <a:ea typeface="楷体" panose="02010609060101010101" pitchFamily="49" charset="-122"/>
                <a:cs typeface="Times New Roman" panose="02020603050405020304" pitchFamily="18" charset="0"/>
              </a:rPr>
              <a:t>和表</a:t>
            </a:r>
            <a:r>
              <a:rPr lang="en-US" altLang="zh-CN" sz="2000" dirty="0">
                <a:ea typeface="楷体" panose="02010609060101010101" pitchFamily="49" charset="-122"/>
                <a:cs typeface="Times New Roman" panose="02020603050405020304" pitchFamily="18" charset="0"/>
              </a:rPr>
              <a:t>student</a:t>
            </a:r>
            <a:r>
              <a:rPr lang="zh-CN" altLang="en-US" sz="2000" dirty="0">
                <a:ea typeface="楷体" panose="02010609060101010101" pitchFamily="49" charset="-122"/>
                <a:cs typeface="Times New Roman" panose="02020603050405020304" pitchFamily="18" charset="0"/>
              </a:rPr>
              <a:t>创建新实例</a:t>
            </a:r>
            <a:r>
              <a:rPr lang="en-US" altLang="zh-CN" sz="2000" dirty="0" err="1">
                <a:ea typeface="楷体" panose="02010609060101010101" pitchFamily="49" charset="-122"/>
                <a:cs typeface="Times New Roman" panose="02020603050405020304" pitchFamily="18" charset="0"/>
              </a:rPr>
              <a:t>mybs</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Binding </a:t>
            </a:r>
            <a:r>
              <a:rPr lang="en-US" altLang="zh-CN" sz="2000" dirty="0" err="1">
                <a:ea typeface="楷体" panose="02010609060101010101" pitchFamily="49" charset="-122"/>
                <a:cs typeface="Times New Roman" panose="02020603050405020304" pitchFamily="18" charset="0"/>
              </a:rPr>
              <a:t>mybinding1</a:t>
            </a:r>
            <a:r>
              <a:rPr lang="en-US" altLang="zh-CN" sz="2000" dirty="0">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学号</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textBox1.DataBindings.Add</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mybinding1</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将</a:t>
            </a:r>
            <a:r>
              <a:rPr lang="en-US" altLang="zh-CN" sz="2000" dirty="0">
                <a:ea typeface="楷体" panose="02010609060101010101" pitchFamily="49" charset="-122"/>
                <a:cs typeface="Times New Roman" panose="02020603050405020304" pitchFamily="18" charset="0"/>
              </a:rPr>
              <a:t>student.</a:t>
            </a:r>
            <a:r>
              <a:rPr lang="zh-CN" altLang="en-US" sz="2000" dirty="0">
                <a:ea typeface="楷体" panose="02010609060101010101" pitchFamily="49" charset="-122"/>
                <a:cs typeface="Times New Roman" panose="02020603050405020304" pitchFamily="18" charset="0"/>
              </a:rPr>
              <a:t>学号与</a:t>
            </a:r>
            <a:r>
              <a:rPr lang="en-US" altLang="zh-CN" sz="2000" dirty="0" err="1">
                <a:ea typeface="楷体" panose="02010609060101010101" pitchFamily="49" charset="-122"/>
                <a:cs typeface="Times New Roman" panose="02020603050405020304" pitchFamily="18" charset="0"/>
              </a:rPr>
              <a:t>textBox1</a:t>
            </a:r>
            <a:r>
              <a:rPr lang="zh-CN" altLang="en-US" sz="2000" dirty="0">
                <a:ea typeface="楷体" panose="02010609060101010101" pitchFamily="49" charset="-122"/>
                <a:cs typeface="Times New Roman" panose="02020603050405020304" pitchFamily="18" charset="0"/>
              </a:rPr>
              <a:t>文本框绑定起来</a:t>
            </a:r>
            <a:endParaRPr lang="zh-CN" altLang="en-US" sz="2000" dirty="0">
              <a:ea typeface="楷体" panose="02010609060101010101" pitchFamily="49" charset="-122"/>
              <a:cs typeface="Times New Roman" panose="02020603050405020304" pitchFamily="18" charset="0"/>
            </a:endParaRPr>
          </a:p>
          <a:p>
            <a:pPr>
              <a:lnSpc>
                <a:spcPct val="90000"/>
              </a:lnSpc>
            </a:pP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Binding </a:t>
            </a:r>
            <a:r>
              <a:rPr lang="en-US" altLang="zh-CN" sz="2000" dirty="0" err="1">
                <a:ea typeface="楷体" panose="02010609060101010101" pitchFamily="49" charset="-122"/>
                <a:cs typeface="Times New Roman" panose="02020603050405020304" pitchFamily="18" charset="0"/>
              </a:rPr>
              <a:t>mybinding2</a:t>
            </a:r>
            <a:r>
              <a:rPr lang="en-US" altLang="zh-CN" sz="2000" dirty="0">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姓名</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textBox2.DataBindings.Add</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mybinding2</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Binding </a:t>
            </a:r>
            <a:r>
              <a:rPr lang="en-US" altLang="zh-CN" sz="2000" dirty="0" err="1">
                <a:ea typeface="楷体" panose="02010609060101010101" pitchFamily="49" charset="-122"/>
                <a:cs typeface="Times New Roman" panose="02020603050405020304" pitchFamily="18" charset="0"/>
              </a:rPr>
              <a:t>mybinding3</a:t>
            </a:r>
            <a:r>
              <a:rPr lang="en-US" altLang="zh-CN" sz="2000" dirty="0">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性别</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comboBox1.DataBindings.Add</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mybinding3</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Binding </a:t>
            </a:r>
            <a:r>
              <a:rPr lang="en-US" altLang="zh-CN" sz="2000" dirty="0" err="1">
                <a:ea typeface="楷体" panose="02010609060101010101" pitchFamily="49" charset="-122"/>
                <a:cs typeface="Times New Roman" panose="02020603050405020304" pitchFamily="18" charset="0"/>
              </a:rPr>
              <a:t>mybinding4</a:t>
            </a:r>
            <a:r>
              <a:rPr lang="en-US" altLang="zh-CN" sz="2000" dirty="0">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民族</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comboBox2.DataBindings.Add</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mybinding4</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Binding </a:t>
            </a:r>
            <a:r>
              <a:rPr lang="en-US" altLang="zh-CN" sz="2000" dirty="0" err="1">
                <a:ea typeface="楷体" panose="02010609060101010101" pitchFamily="49" charset="-122"/>
                <a:cs typeface="Times New Roman" panose="02020603050405020304" pitchFamily="18" charset="0"/>
              </a:rPr>
              <a:t>mybinding5</a:t>
            </a:r>
            <a:r>
              <a:rPr lang="en-US" altLang="zh-CN" sz="2000" dirty="0">
                <a:ea typeface="楷体" panose="02010609060101010101" pitchFamily="49" charset="-122"/>
                <a:cs typeface="Times New Roman" panose="02020603050405020304" pitchFamily="18" charset="0"/>
              </a:rPr>
              <a:t> = new Binding("Text",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班号</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textBox3.DataBindings.Add</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mybinding5</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bindingNavigator1.Dock</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DockStyle.Bottom</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pPr>
              <a:lnSpc>
                <a:spcPct val="90000"/>
              </a:lnSpc>
            </a:pP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bindingNavigator1.BindingSource</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mybs</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myconn.Close</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comboBox1.Items.Add</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男</a:t>
            </a: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comboBox1.Items.Add</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女</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comboBox2.Items.Add</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汉族</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comboBox2.Items.Add</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回族</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     </a:t>
            </a:r>
            <a:r>
              <a:rPr lang="en-US" altLang="zh-CN" sz="2000" dirty="0" err="1">
                <a:ea typeface="楷体" panose="02010609060101010101" pitchFamily="49" charset="-122"/>
                <a:cs typeface="Times New Roman" panose="02020603050405020304" pitchFamily="18" charset="0"/>
              </a:rPr>
              <a:t>comboBox2.Items.Add</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满族</a:t>
            </a:r>
            <a:r>
              <a:rPr lang="en-US" altLang="zh-CN" sz="2000" dirty="0">
                <a:ea typeface="楷体" panose="02010609060101010101" pitchFamily="49" charset="-122"/>
                <a:cs typeface="Times New Roman" panose="02020603050405020304" pitchFamily="18" charset="0"/>
              </a:rPr>
              <a:t>");</a:t>
            </a:r>
            <a:r>
              <a:rPr lang="en-US" altLang="zh-CN" sz="2000" dirty="0" err="1">
                <a:ea typeface="楷体" panose="02010609060101010101" pitchFamily="49" charset="-122"/>
                <a:cs typeface="Times New Roman" panose="02020603050405020304" pitchFamily="18" charset="0"/>
              </a:rPr>
              <a:t>comboBox2.Items.Add</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土家族</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a:p>
            <a:pPr>
              <a:lnSpc>
                <a:spcPct val="90000"/>
              </a:lnSpc>
            </a:pP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a:spLocks noChangeArrowheads="1"/>
          </p:cNvSpPr>
          <p:nvPr/>
        </p:nvSpPr>
        <p:spPr bwMode="auto">
          <a:xfrm>
            <a:off x="611188" y="404813"/>
            <a:ext cx="3384550" cy="457200"/>
          </a:xfrm>
          <a:prstGeom prst="rect">
            <a:avLst/>
          </a:prstGeom>
          <a:noFill/>
          <a:ln w="9525">
            <a:noFill/>
            <a:miter lim="800000"/>
          </a:ln>
          <a:effectLst/>
        </p:spPr>
        <p:txBody>
          <a:bodyPr>
            <a:spAutoFit/>
          </a:bodyPr>
          <a:lstStyle/>
          <a:p>
            <a:pPr>
              <a:spcBef>
                <a:spcPct val="50000"/>
              </a:spcBef>
            </a:pPr>
            <a:r>
              <a:rPr lang="zh-CN" altLang="en-US" dirty="0">
                <a:latin typeface="楷体" panose="02010609060101010101" pitchFamily="49" charset="-122"/>
                <a:ea typeface="楷体" panose="02010609060101010101" pitchFamily="49" charset="-122"/>
              </a:rPr>
              <a:t>运行界面</a:t>
            </a:r>
            <a:endParaRPr lang="zh-CN" altLang="en-US" dirty="0">
              <a:latin typeface="楷体" panose="02010609060101010101" pitchFamily="49" charset="-122"/>
              <a:ea typeface="楷体" panose="02010609060101010101" pitchFamily="49" charset="-122"/>
            </a:endParaRPr>
          </a:p>
        </p:txBody>
      </p:sp>
      <p:pic>
        <p:nvPicPr>
          <p:cNvPr id="4" name="图片 3"/>
          <p:cNvPicPr/>
          <p:nvPr/>
        </p:nvPicPr>
        <p:blipFill>
          <a:blip r:embed="rId1"/>
          <a:srcRect/>
          <a:stretch>
            <a:fillRect/>
          </a:stretch>
        </p:blipFill>
        <p:spPr bwMode="auto">
          <a:xfrm>
            <a:off x="714348" y="1214422"/>
            <a:ext cx="3357586" cy="192882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6" name="Picture 2" descr="dset4"/>
          <p:cNvPicPr>
            <a:picLocks noChangeAspect="1"/>
          </p:cNvPicPr>
          <p:nvPr/>
        </p:nvPicPr>
        <p:blipFill>
          <a:blip r:embed="rId1"/>
          <a:stretch>
            <a:fillRect/>
          </a:stretch>
        </p:blipFill>
        <p:spPr>
          <a:xfrm>
            <a:off x="589915" y="910590"/>
            <a:ext cx="7964170" cy="4607560"/>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971550" y="404813"/>
            <a:ext cx="7272338"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15.6 </a:t>
            </a:r>
            <a:r>
              <a:rPr lang="en-US" altLang="zh-CN" sz="32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DataView</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对象 </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128003" name="Text Box 3"/>
          <p:cNvSpPr txBox="1">
            <a:spLocks noChangeArrowheads="1"/>
          </p:cNvSpPr>
          <p:nvPr/>
        </p:nvSpPr>
        <p:spPr bwMode="auto">
          <a:xfrm>
            <a:off x="714348" y="2000240"/>
            <a:ext cx="7993062" cy="3693319"/>
          </a:xfrm>
          <a:prstGeom prst="rect">
            <a:avLst/>
          </a:prstGeom>
          <a:noFill/>
          <a:ln w="9525">
            <a:noFill/>
            <a:miter lim="800000"/>
          </a:ln>
          <a:effectLst/>
        </p:spPr>
        <p:txBody>
          <a:bodyPr>
            <a:spAutoFit/>
          </a:bodyPr>
          <a:lstStyle/>
          <a:p>
            <a:pPr>
              <a:lnSpc>
                <a:spcPct val="150000"/>
              </a:lnSpc>
            </a:pPr>
            <a:r>
              <a:rPr lang="en-US" altLang="zh-CN" dirty="0" smtClean="0">
                <a:ea typeface="楷体" panose="02010609060101010101" pitchFamily="49" charset="-122"/>
                <a:cs typeface="Times New Roman" panose="02020603050405020304" pitchFamily="18" charset="0"/>
              </a:rPr>
              <a:t>      </a:t>
            </a:r>
            <a:r>
              <a:rPr lang="en-US" altLang="zh-CN" dirty="0" err="1" smtClean="0">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对象类似于数据库中的</a:t>
            </a:r>
            <a:r>
              <a:rPr lang="en-US" altLang="zh-CN" dirty="0">
                <a:ea typeface="楷体" panose="02010609060101010101" pitchFamily="49" charset="-122"/>
                <a:cs typeface="Times New Roman" panose="02020603050405020304" pitchFamily="18" charset="0"/>
              </a:rPr>
              <a:t>View</a:t>
            </a:r>
            <a:r>
              <a:rPr lang="zh-CN" altLang="en-US" dirty="0">
                <a:ea typeface="楷体" panose="02010609060101010101" pitchFamily="49" charset="-122"/>
                <a:cs typeface="Times New Roman" panose="02020603050405020304" pitchFamily="18" charset="0"/>
              </a:rPr>
              <a:t>功能，提供</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列（</a:t>
            </a:r>
            <a:r>
              <a:rPr lang="en-US" altLang="zh-CN" dirty="0">
                <a:ea typeface="楷体" panose="02010609060101010101" pitchFamily="49" charset="-122"/>
                <a:cs typeface="Times New Roman" panose="02020603050405020304" pitchFamily="18" charset="0"/>
              </a:rPr>
              <a:t>Column</a:t>
            </a:r>
            <a:r>
              <a:rPr lang="zh-CN" altLang="en-US" dirty="0">
                <a:ea typeface="楷体" panose="02010609060101010101" pitchFamily="49" charset="-122"/>
                <a:cs typeface="Times New Roman" panose="02020603050405020304" pitchFamily="18" charset="0"/>
              </a:rPr>
              <a:t>）排序、过滤记录（</a:t>
            </a:r>
            <a:r>
              <a:rPr lang="en-US" altLang="zh-CN" dirty="0">
                <a:ea typeface="楷体" panose="02010609060101010101" pitchFamily="49" charset="-122"/>
                <a:cs typeface="Times New Roman" panose="02020603050405020304" pitchFamily="18" charset="0"/>
              </a:rPr>
              <a:t>Row</a:t>
            </a:r>
            <a:r>
              <a:rPr lang="zh-CN" altLang="en-US" dirty="0">
                <a:ea typeface="楷体" panose="02010609060101010101" pitchFamily="49" charset="-122"/>
                <a:cs typeface="Times New Roman" panose="02020603050405020304" pitchFamily="18" charset="0"/>
              </a:rPr>
              <a:t>）及记录的搜索，它的一个常见用法是为控件提供数据绑定。</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对象的构造函数如下：</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(table)</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(table, </a:t>
            </a:r>
            <a:r>
              <a:rPr lang="en-US" altLang="zh-CN" sz="2000" dirty="0" err="1">
                <a:solidFill>
                  <a:schemeClr val="hlink"/>
                </a:solidFill>
                <a:ea typeface="楷体" panose="02010609060101010101" pitchFamily="49" charset="-122"/>
                <a:cs typeface="Times New Roman" panose="02020603050405020304" pitchFamily="18" charset="0"/>
              </a:rPr>
              <a:t>RowFilter</a:t>
            </a:r>
            <a:r>
              <a:rPr lang="en-US" altLang="zh-CN" sz="2000" dirty="0">
                <a:solidFill>
                  <a:schemeClr val="hlink"/>
                </a:solidFill>
                <a:ea typeface="楷体" panose="02010609060101010101" pitchFamily="49" charset="-122"/>
                <a:cs typeface="Times New Roman" panose="02020603050405020304" pitchFamily="18" charset="0"/>
              </a:rPr>
              <a:t>, Sort, </a:t>
            </a:r>
            <a:r>
              <a:rPr lang="en-US" altLang="zh-CN" sz="2000" dirty="0" err="1">
                <a:solidFill>
                  <a:schemeClr val="hlink"/>
                </a:solidFill>
                <a:ea typeface="楷体" panose="02010609060101010101" pitchFamily="49" charset="-122"/>
                <a:cs typeface="Times New Roman" panose="02020603050405020304" pitchFamily="18" charset="0"/>
              </a:rPr>
              <a:t>RowState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4" name="TextBox 3"/>
          <p:cNvSpPr txBox="1"/>
          <p:nvPr/>
        </p:nvSpPr>
        <p:spPr>
          <a:xfrm>
            <a:off x="642910" y="1214422"/>
            <a:ext cx="521497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rPr>
              <a:t>15.6.1 </a:t>
            </a:r>
            <a:r>
              <a:rPr lang="en-US" altLang="zh-CN" sz="2800" dirty="0" err="1" smtClean="0">
                <a:solidFill>
                  <a:srgbClr val="FF3300"/>
                </a:solidFill>
                <a:latin typeface="黑体" panose="02010609060101010101" pitchFamily="49" charset="-122"/>
                <a:ea typeface="黑体" panose="02010609060101010101" pitchFamily="49" charset="-122"/>
              </a:rPr>
              <a:t>DataView</a:t>
            </a:r>
            <a:r>
              <a:rPr lang="zh-CN" altLang="en-US" sz="2800" dirty="0" smtClean="0">
                <a:solidFill>
                  <a:srgbClr val="FF3300"/>
                </a:solidFill>
                <a:latin typeface="黑体" panose="02010609060101010101" pitchFamily="49" charset="-122"/>
                <a:ea typeface="黑体" panose="02010609060101010101" pitchFamily="49" charset="-122"/>
              </a:rPr>
              <a:t>对象概述</a:t>
            </a:r>
            <a:endParaRPr lang="zh-CN" altLang="en-US" sz="2800" dirty="0" smtClean="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468313" y="404813"/>
            <a:ext cx="8424862" cy="3807902"/>
          </a:xfrm>
          <a:prstGeom prst="rect">
            <a:avLst/>
          </a:prstGeom>
          <a:noFill/>
          <a:ln w="9525">
            <a:noFill/>
            <a:miter lim="800000"/>
          </a:ln>
          <a:effectLst/>
        </p:spPr>
        <p:txBody>
          <a:bodyPr>
            <a:spAutoFit/>
          </a:bodyPr>
          <a:lstStyle/>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为给定的</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创建一个新的</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，可以声明该</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，把</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的一个引用</a:t>
            </a:r>
            <a:r>
              <a:rPr lang="en-US" altLang="zh-CN" dirty="0" err="1">
                <a:ea typeface="楷体" panose="02010609060101010101" pitchFamily="49" charset="-122"/>
                <a:cs typeface="Times New Roman" panose="02020603050405020304" pitchFamily="18" charset="0"/>
              </a:rPr>
              <a:t>mydt</a:t>
            </a:r>
            <a:r>
              <a:rPr lang="zh-CN" altLang="en-US" dirty="0">
                <a:ea typeface="楷体" panose="02010609060101010101" pitchFamily="49" charset="-122"/>
                <a:cs typeface="Times New Roman" panose="02020603050405020304" pitchFamily="18" charset="0"/>
              </a:rPr>
              <a:t>传给</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构造函数，例如：</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在第一次创建</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时，</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默认为</a:t>
            </a:r>
            <a:r>
              <a:rPr lang="en-US" altLang="zh-CN" dirty="0" err="1">
                <a:ea typeface="楷体" panose="02010609060101010101" pitchFamily="49" charset="-122"/>
                <a:cs typeface="Times New Roman" panose="02020603050405020304" pitchFamily="18" charset="0"/>
              </a:rPr>
              <a:t>mydt</a:t>
            </a:r>
            <a:r>
              <a:rPr lang="zh-CN" altLang="en-US" dirty="0">
                <a:ea typeface="楷体" panose="02010609060101010101" pitchFamily="49" charset="-122"/>
                <a:cs typeface="Times New Roman" panose="02020603050405020304" pitchFamily="18" charset="0"/>
              </a:rPr>
              <a:t>中的所有行。用过滤条件属性可以得到</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中数据行的一个子集合，也可以为这些数据排序</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468313" y="404813"/>
            <a:ext cx="8424862" cy="3785652"/>
          </a:xfrm>
          <a:prstGeom prst="rect">
            <a:avLst/>
          </a:prstGeom>
          <a:noFill/>
          <a:ln w="9525">
            <a:noFill/>
            <a:miter lim="800000"/>
          </a:ln>
          <a:effectLst/>
        </p:spPr>
        <p:txBody>
          <a:bodyPr>
            <a:spAutoFit/>
          </a:bodyPr>
          <a:lstStyle/>
          <a:p>
            <a:pPr>
              <a:lnSpc>
                <a:spcPct val="150000"/>
              </a:lnSpc>
            </a:pPr>
            <a:r>
              <a:rPr lang="en-US" altLang="zh-CN" dirty="0" smtClean="0">
                <a:ea typeface="楷体" panose="02010609060101010101" pitchFamily="49" charset="-122"/>
                <a:cs typeface="Times New Roman" panose="02020603050405020304" pitchFamily="18" charset="0"/>
              </a:rPr>
              <a:t>      </a:t>
            </a:r>
            <a:r>
              <a:rPr lang="en-US" altLang="zh-CN" dirty="0" err="1" smtClean="0">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对象提供</a:t>
            </a:r>
            <a:r>
              <a:rPr lang="en-US" altLang="zh-CN" dirty="0" err="1">
                <a:ea typeface="楷体" panose="02010609060101010101" pitchFamily="49" charset="-122"/>
                <a:cs typeface="Times New Roman" panose="02020603050405020304" pitchFamily="18" charset="0"/>
              </a:rPr>
              <a:t>DefaultView</a:t>
            </a:r>
            <a:r>
              <a:rPr lang="zh-CN" altLang="en-US" dirty="0">
                <a:ea typeface="楷体" panose="02010609060101010101" pitchFamily="49" charset="-122"/>
                <a:cs typeface="Times New Roman" panose="02020603050405020304" pitchFamily="18" charset="0"/>
              </a:rPr>
              <a:t>属性返回默认的</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对象。例如：</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myds.Tables</a:t>
            </a:r>
            <a:r>
              <a:rPr lang="en-US" altLang="zh-CN" sz="2000" dirty="0">
                <a:solidFill>
                  <a:schemeClr val="hlink"/>
                </a:solidFill>
                <a:ea typeface="楷体" panose="02010609060101010101" pitchFamily="49" charset="-122"/>
                <a:cs typeface="Times New Roman" panose="02020603050405020304" pitchFamily="18" charset="0"/>
              </a:rPr>
              <a:t>["student"].</a:t>
            </a:r>
            <a:r>
              <a:rPr lang="en-US" altLang="zh-CN" sz="2000" dirty="0" err="1">
                <a:solidFill>
                  <a:schemeClr val="hlink"/>
                </a:solidFill>
                <a:ea typeface="楷体" panose="02010609060101010101" pitchFamily="49" charset="-122"/>
                <a:cs typeface="Times New Roman" panose="02020603050405020304" pitchFamily="18" charset="0"/>
              </a:rPr>
              <a:t>DefaultView</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上述代码从</a:t>
            </a:r>
            <a:r>
              <a:rPr lang="en-US" altLang="zh-CN" dirty="0" err="1">
                <a:ea typeface="楷体" panose="02010609060101010101" pitchFamily="49" charset="-122"/>
                <a:cs typeface="Times New Roman" panose="02020603050405020304" pitchFamily="18" charset="0"/>
              </a:rPr>
              <a:t>myds</a:t>
            </a:r>
            <a:r>
              <a:rPr lang="zh-CN" altLang="en-US" dirty="0">
                <a:ea typeface="楷体" panose="02010609060101010101" pitchFamily="49" charset="-122"/>
                <a:cs typeface="Times New Roman" panose="02020603050405020304" pitchFamily="18" charset="0"/>
              </a:rPr>
              <a:t>数据集中取得</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表的默认内容，再利用相关控件（如</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）显示内容，指定数据来源为</a:t>
            </a:r>
            <a:r>
              <a:rPr lang="en-US" altLang="zh-CN" dirty="0" err="1">
                <a:ea typeface="楷体" panose="02010609060101010101" pitchFamily="49" charset="-122"/>
                <a:cs typeface="Times New Roman" panose="02020603050405020304" pitchFamily="18" charset="0"/>
              </a:rPr>
              <a:t>mydv</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094" name="Group 142"/>
          <p:cNvGraphicFramePr>
            <a:graphicFrameLocks noGrp="1"/>
          </p:cNvGraphicFramePr>
          <p:nvPr/>
        </p:nvGraphicFramePr>
        <p:xfrm>
          <a:off x="539750" y="415925"/>
          <a:ext cx="7848600" cy="5120640"/>
        </p:xfrm>
        <a:graphic>
          <a:graphicData uri="http://schemas.openxmlformats.org/drawingml/2006/table">
            <a:tbl>
              <a:tblPr/>
              <a:tblGrid>
                <a:gridCol w="2820988"/>
                <a:gridCol w="50276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对象的属性</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AllowDelete</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设置或获取一个值，该值指示是否允许删除。</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AllowEdit</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获取或设置一个值，该值指示是否允许编辑。</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Allownew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获取或设置一个值，该值指示是否可以使用</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Addnew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方法添加新行。</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ApplyDefaultSort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获取或设置一个值，该值指示是否使用默认排序。</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Count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在应用</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RowFilter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RowStateFilter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之后，获取</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中记录的数量。</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Item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从指定的表获取一行数据。</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RowFilter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获取或设置用于筛选在</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中查看哪些行的表达式。</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RowStateFilter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获取或设置用于</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中的行状态筛选器。</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Sort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 </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的一个或多个排序列以及排序顺序。</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Table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获取或设置源</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013" name="Group 85"/>
          <p:cNvGraphicFramePr>
            <a:graphicFrameLocks noGrp="1"/>
          </p:cNvGraphicFramePr>
          <p:nvPr/>
        </p:nvGraphicFramePr>
        <p:xfrm>
          <a:off x="468313" y="908050"/>
          <a:ext cx="8064500" cy="2743200"/>
        </p:xfrm>
        <a:graphic>
          <a:graphicData uri="http://schemas.openxmlformats.org/drawingml/2006/table">
            <a:tbl>
              <a:tblPr/>
              <a:tblGrid>
                <a:gridCol w="2735262"/>
                <a:gridCol w="5329238"/>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对象的方法</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说　明</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55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Addnew</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将新行添加到</a:t>
                      </a: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Delete </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删除指定索引位置的行。 </a:t>
                      </a:r>
                      <a:endParaRPr kumimoji="0" lang="zh-CN" altLang="en-US"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Find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按指定的排序关键字值在 </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中查找行。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FindRows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返回</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DataRowView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对象的数组，这些对象的列与指定的排序关键字值匹配。 </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ToTable </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根据现有</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DataView</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中的行，创建并返回一个新的</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DataTable</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571472" y="1142984"/>
            <a:ext cx="8280400" cy="2862322"/>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取得一个表之后，利用</a:t>
            </a:r>
            <a:r>
              <a:rPr lang="en-US" altLang="zh-CN" dirty="0">
                <a:ea typeface="楷体" panose="02010609060101010101" pitchFamily="49" charset="-122"/>
                <a:cs typeface="Times New Roman" panose="02020603050405020304" pitchFamily="18" charset="0"/>
              </a:rPr>
              <a:t>Sort</a:t>
            </a:r>
            <a:r>
              <a:rPr lang="zh-CN" altLang="en-US" dirty="0">
                <a:ea typeface="楷体" panose="02010609060101010101" pitchFamily="49" charset="-122"/>
                <a:cs typeface="Times New Roman" panose="02020603050405020304" pitchFamily="18" charset="0"/>
              </a:rPr>
              <a:t>属性指定依据某些列（</a:t>
            </a:r>
            <a:r>
              <a:rPr lang="en-US" altLang="zh-CN" dirty="0">
                <a:ea typeface="楷体" panose="02010609060101010101" pitchFamily="49" charset="-122"/>
                <a:cs typeface="Times New Roman" panose="02020603050405020304" pitchFamily="18" charset="0"/>
              </a:rPr>
              <a:t>Column</a:t>
            </a:r>
            <a:r>
              <a:rPr lang="zh-CN" altLang="en-US" dirty="0">
                <a:ea typeface="楷体" panose="02010609060101010101" pitchFamily="49" charset="-122"/>
                <a:cs typeface="Times New Roman" panose="02020603050405020304" pitchFamily="18" charset="0"/>
              </a:rPr>
              <a:t>）排序，</a:t>
            </a:r>
            <a:r>
              <a:rPr lang="en-US" altLang="zh-CN" dirty="0">
                <a:ea typeface="楷体" panose="02010609060101010101" pitchFamily="49" charset="-122"/>
                <a:cs typeface="Times New Roman" panose="02020603050405020304" pitchFamily="18" charset="0"/>
              </a:rPr>
              <a:t>Sort</a:t>
            </a:r>
            <a:r>
              <a:rPr lang="zh-CN" altLang="en-US" dirty="0">
                <a:ea typeface="楷体" panose="02010609060101010101" pitchFamily="49" charset="-122"/>
                <a:cs typeface="Times New Roman" panose="02020603050405020304" pitchFamily="18" charset="0"/>
              </a:rPr>
              <a:t>属性允许复合键的排序，列之间使用逗号隔开即可。</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排序的方式又分为升序（</a:t>
            </a:r>
            <a:r>
              <a:rPr lang="en-US" altLang="zh-CN" dirty="0" err="1">
                <a:ea typeface="楷体" panose="02010609060101010101" pitchFamily="49" charset="-122"/>
                <a:cs typeface="Times New Roman" panose="02020603050405020304" pitchFamily="18" charset="0"/>
              </a:rPr>
              <a:t>Asc</a:t>
            </a:r>
            <a:r>
              <a:rPr lang="zh-CN" altLang="en-US" dirty="0">
                <a:ea typeface="楷体" panose="02010609060101010101" pitchFamily="49" charset="-122"/>
                <a:cs typeface="Times New Roman" panose="02020603050405020304" pitchFamily="18" charset="0"/>
              </a:rPr>
              <a:t>）和降序（</a:t>
            </a:r>
            <a:r>
              <a:rPr lang="en-US" altLang="zh-CN" dirty="0" err="1">
                <a:ea typeface="楷体" panose="02010609060101010101" pitchFamily="49" charset="-122"/>
                <a:cs typeface="Times New Roman" panose="02020603050405020304" pitchFamily="18" charset="0"/>
              </a:rPr>
              <a:t>Desc</a:t>
            </a:r>
            <a:r>
              <a:rPr lang="zh-CN" altLang="en-US" dirty="0">
                <a:ea typeface="楷体" panose="02010609060101010101" pitchFamily="49" charset="-122"/>
                <a:cs typeface="Times New Roman" panose="02020603050405020304" pitchFamily="18" charset="0"/>
              </a:rPr>
              <a:t>），在列之后接</a:t>
            </a:r>
            <a:r>
              <a:rPr lang="en-US" altLang="zh-CN" dirty="0" err="1">
                <a:ea typeface="楷体" panose="02010609060101010101" pitchFamily="49" charset="-122"/>
                <a:cs typeface="Times New Roman" panose="02020603050405020304" pitchFamily="18" charset="0"/>
              </a:rPr>
              <a:t>Asc</a:t>
            </a:r>
            <a:r>
              <a:rPr lang="zh-CN" altLang="en-US" dirty="0">
                <a:ea typeface="楷体" panose="02010609060101010101" pitchFamily="49" charset="-122"/>
                <a:cs typeface="Times New Roman" panose="02020603050405020304" pitchFamily="18" charset="0"/>
              </a:rPr>
              <a:t>或</a:t>
            </a:r>
            <a:r>
              <a:rPr lang="en-US" altLang="zh-CN" dirty="0" err="1">
                <a:ea typeface="楷体" panose="02010609060101010101" pitchFamily="49" charset="-122"/>
                <a:cs typeface="Times New Roman" panose="02020603050405020304" pitchFamily="18" charset="0"/>
              </a:rPr>
              <a:t>Desc</a:t>
            </a:r>
            <a:r>
              <a:rPr lang="zh-CN" altLang="en-US" dirty="0">
                <a:ea typeface="楷体" panose="02010609060101010101" pitchFamily="49" charset="-122"/>
                <a:cs typeface="Times New Roman" panose="02020603050405020304" pitchFamily="18" charset="0"/>
              </a:rPr>
              <a:t>关键字即可。</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714348" y="428604"/>
            <a:ext cx="600079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15.6.2 </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对象的列排序设置</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68313" y="333375"/>
            <a:ext cx="8064500"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【15.20</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　设计一个窗体，使用</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对象在列表框中按学号升序、分数降序排序显示所有成绩记录。</a:t>
            </a:r>
            <a:endParaRPr lang="zh-CN" altLang="en-US" dirty="0">
              <a:ea typeface="楷体" panose="02010609060101010101" pitchFamily="49" charset="-122"/>
              <a:cs typeface="Times New Roman" panose="02020603050405020304" pitchFamily="18" charset="0"/>
            </a:endParaRPr>
          </a:p>
        </p:txBody>
      </p:sp>
      <p:sp>
        <p:nvSpPr>
          <p:cNvPr id="209923" name="Text Box 3"/>
          <p:cNvSpPr txBox="1">
            <a:spLocks noChangeArrowheads="1"/>
          </p:cNvSpPr>
          <p:nvPr/>
        </p:nvSpPr>
        <p:spPr bwMode="auto">
          <a:xfrm>
            <a:off x="611188" y="1152525"/>
            <a:ext cx="7993062" cy="4237057"/>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Form10</a:t>
            </a:r>
            <a:r>
              <a:rPr lang="zh-CN" altLang="en-US" dirty="0">
                <a:ea typeface="楷体" panose="02010609060101010101" pitchFamily="49" charset="-122"/>
                <a:cs typeface="Times New Roman" panose="02020603050405020304" pitchFamily="18" charset="0"/>
              </a:rPr>
              <a:t>窗体</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设计界面：只有一个列表框</a:t>
            </a:r>
            <a:r>
              <a:rPr lang="en-US" altLang="zh-CN" dirty="0" err="1">
                <a:ea typeface="楷体" panose="02010609060101010101" pitchFamily="49" charset="-122"/>
                <a:cs typeface="Times New Roman" panose="02020603050405020304" pitchFamily="18" charset="0"/>
              </a:rPr>
              <a:t>listBox1</a:t>
            </a:r>
            <a:r>
              <a:rPr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Form11_Load</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539750" y="404813"/>
            <a:ext cx="8064500" cy="3785652"/>
          </a:xfrm>
          <a:prstGeom prst="rect">
            <a:avLst/>
          </a:prstGeom>
          <a:noFill/>
          <a:ln w="9525">
            <a:noFill/>
            <a:miter lim="800000"/>
          </a:ln>
          <a:effectLst/>
        </p:spPr>
        <p:txBody>
          <a:bodyPr>
            <a:spAutoFit/>
          </a:bodyPr>
          <a:lstStyle/>
          <a:p>
            <a:r>
              <a:rPr lang="en-US" altLang="zh-CN" sz="2000" dirty="0">
                <a:solidFill>
                  <a:schemeClr val="hlink"/>
                </a:solidFill>
                <a:ea typeface="楷体" panose="02010609060101010101" pitchFamily="49" charset="-122"/>
                <a:cs typeface="Times New Roman" panose="02020603050405020304" pitchFamily="18" charset="0"/>
              </a:rPr>
              <a:t> </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 FROM score";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"score");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myconn.Close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DataView</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mydv</a:t>
            </a:r>
            <a:r>
              <a:rPr lang="en-US" altLang="zh-CN" sz="2000" dirty="0">
                <a:solidFill>
                  <a:srgbClr val="FF3300"/>
                </a:solidFill>
                <a:ea typeface="楷体" panose="02010609060101010101" pitchFamily="49" charset="-122"/>
                <a:cs typeface="Times New Roman" panose="02020603050405020304" pitchFamily="18" charset="0"/>
              </a:rPr>
              <a:t> = new </a:t>
            </a:r>
            <a:r>
              <a:rPr lang="en-US" altLang="zh-CN" sz="2000" dirty="0" err="1">
                <a:solidFill>
                  <a:srgbClr val="FF3300"/>
                </a:solidFill>
                <a:ea typeface="楷体" panose="02010609060101010101" pitchFamily="49" charset="-122"/>
                <a:cs typeface="Times New Roman" panose="02020603050405020304" pitchFamily="18" charset="0"/>
              </a:rPr>
              <a:t>DataView</a:t>
            </a:r>
            <a:r>
              <a:rPr lang="en-US" altLang="zh-CN" sz="2000" dirty="0">
                <a:solidFill>
                  <a:srgbClr val="FF3300"/>
                </a:solidFill>
                <a:ea typeface="楷体" panose="02010609060101010101" pitchFamily="49" charset="-122"/>
                <a:cs typeface="Times New Roman" panose="02020603050405020304" pitchFamily="18" charset="0"/>
              </a:rPr>
              <a:t>(</a:t>
            </a:r>
            <a:r>
              <a:rPr lang="en-US" altLang="zh-CN" sz="2000" dirty="0" err="1">
                <a:solidFill>
                  <a:srgbClr val="FF3300"/>
                </a:solidFill>
                <a:ea typeface="楷体" panose="02010609060101010101" pitchFamily="49" charset="-122"/>
                <a:cs typeface="Times New Roman" panose="02020603050405020304" pitchFamily="18" charset="0"/>
              </a:rPr>
              <a:t>myds.Tables</a:t>
            </a:r>
            <a:r>
              <a:rPr lang="en-US" altLang="zh-CN" sz="2000" dirty="0">
                <a:solidFill>
                  <a:srgbClr val="FF3300"/>
                </a:solidFill>
                <a:ea typeface="楷体" panose="02010609060101010101" pitchFamily="49" charset="-122"/>
                <a:cs typeface="Times New Roman" panose="02020603050405020304" pitchFamily="18" charset="0"/>
              </a:rPr>
              <a:t>["score"]);</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mydv.Sort</a:t>
            </a:r>
            <a:r>
              <a:rPr lang="en-US" altLang="zh-CN" sz="2000" dirty="0">
                <a:solidFill>
                  <a:srgbClr val="FF3300"/>
                </a:solidFill>
                <a:ea typeface="楷体" panose="02010609060101010101" pitchFamily="49" charset="-122"/>
                <a:cs typeface="Times New Roman" panose="02020603050405020304" pitchFamily="18" charset="0"/>
              </a:rPr>
              <a:t> = "</a:t>
            </a:r>
            <a:r>
              <a:rPr lang="zh-CN" altLang="en-US" sz="2000" dirty="0">
                <a:solidFill>
                  <a:srgbClr val="FF3300"/>
                </a:solidFill>
                <a:ea typeface="楷体" panose="02010609060101010101" pitchFamily="49" charset="-122"/>
                <a:cs typeface="Times New Roman" panose="02020603050405020304" pitchFamily="18" charset="0"/>
              </a:rPr>
              <a:t>学号 </a:t>
            </a:r>
            <a:r>
              <a:rPr lang="en-US" altLang="zh-CN" sz="2000" dirty="0" err="1">
                <a:solidFill>
                  <a:srgbClr val="FF3300"/>
                </a:solidFill>
                <a:ea typeface="楷体" panose="02010609060101010101" pitchFamily="49" charset="-122"/>
                <a:cs typeface="Times New Roman" panose="02020603050405020304" pitchFamily="18" charset="0"/>
              </a:rPr>
              <a:t>ASC</a:t>
            </a:r>
            <a:r>
              <a:rPr lang="en-US" altLang="zh-CN" sz="2000" dirty="0">
                <a:solidFill>
                  <a:srgbClr val="FF3300"/>
                </a:solidFill>
                <a:ea typeface="楷体" panose="02010609060101010101" pitchFamily="49" charset="-122"/>
                <a:cs typeface="Times New Roman" panose="02020603050405020304" pitchFamily="18" charset="0"/>
              </a:rPr>
              <a:t>,</a:t>
            </a:r>
            <a:r>
              <a:rPr lang="zh-CN" altLang="en-US" sz="2000" dirty="0">
                <a:solidFill>
                  <a:srgbClr val="FF3300"/>
                </a:solidFill>
                <a:ea typeface="楷体" panose="02010609060101010101" pitchFamily="49" charset="-122"/>
                <a:cs typeface="Times New Roman" panose="02020603050405020304" pitchFamily="18" charset="0"/>
              </a:rPr>
              <a:t>分数 </a:t>
            </a:r>
            <a:r>
              <a:rPr lang="en-US" altLang="zh-CN" sz="2000" dirty="0" err="1">
                <a:solidFill>
                  <a:srgbClr val="FF3300"/>
                </a:solidFill>
                <a:ea typeface="楷体" panose="02010609060101010101" pitchFamily="49" charset="-122"/>
                <a:cs typeface="Times New Roman" panose="02020603050405020304" pitchFamily="18" charset="0"/>
              </a:rPr>
              <a:t>DESC</a:t>
            </a:r>
            <a:r>
              <a:rPr lang="en-US" altLang="zh-CN" sz="2000" dirty="0">
                <a:solidFill>
                  <a:srgbClr val="FF3300"/>
                </a:solidFill>
                <a:ea typeface="楷体" panose="02010609060101010101" pitchFamily="49" charset="-122"/>
                <a:cs typeface="Times New Roman" panose="02020603050405020304" pitchFamily="18" charset="0"/>
              </a:rPr>
              <a: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listBox1.Items.Add</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学号</a:t>
            </a:r>
            <a:r>
              <a:rPr lang="en-US" altLang="zh-CN" sz="2000" dirty="0">
                <a:solidFill>
                  <a:schemeClr val="hlink"/>
                </a:solidFill>
                <a:ea typeface="楷体" panose="02010609060101010101" pitchFamily="49" charset="-122"/>
                <a:cs typeface="Times New Roman" panose="02020603050405020304" pitchFamily="18" charset="0"/>
              </a:rPr>
              <a:t>\t</a:t>
            </a:r>
            <a:r>
              <a:rPr lang="zh-CN" altLang="en-US" sz="2000" dirty="0">
                <a:solidFill>
                  <a:schemeClr val="hlink"/>
                </a:solidFill>
                <a:ea typeface="楷体" panose="02010609060101010101" pitchFamily="49" charset="-122"/>
                <a:cs typeface="Times New Roman" panose="02020603050405020304" pitchFamily="18" charset="0"/>
              </a:rPr>
              <a:t>课程名</a:t>
            </a:r>
            <a:r>
              <a:rPr lang="en-US" altLang="zh-CN" sz="2000" dirty="0">
                <a:solidFill>
                  <a:schemeClr val="hlink"/>
                </a:solidFill>
                <a:ea typeface="楷体" panose="02010609060101010101" pitchFamily="49" charset="-122"/>
                <a:cs typeface="Times New Roman" panose="02020603050405020304" pitchFamily="18" charset="0"/>
              </a:rPr>
              <a:t>\t\t</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for (</a:t>
            </a:r>
            <a:r>
              <a:rPr lang="en-US" altLang="zh-CN" sz="2000" dirty="0" err="1">
                <a:solidFill>
                  <a:schemeClr val="hlink"/>
                </a:solidFill>
                <a:ea typeface="楷体" panose="02010609060101010101" pitchFamily="49" charset="-122"/>
                <a:cs typeface="Times New Roman" panose="02020603050405020304" pitchFamily="18" charset="0"/>
              </a:rPr>
              <a:t>int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i</a:t>
            </a:r>
            <a:r>
              <a:rPr lang="en-US" altLang="zh-CN" sz="2000" dirty="0">
                <a:solidFill>
                  <a:schemeClr val="hlink"/>
                </a:solidFill>
                <a:ea typeface="楷体" panose="02010609060101010101" pitchFamily="49" charset="-122"/>
                <a:cs typeface="Times New Roman" panose="02020603050405020304" pitchFamily="18" charset="0"/>
              </a:rPr>
              <a:t> = 0; </a:t>
            </a:r>
            <a:r>
              <a:rPr lang="en-US" altLang="zh-CN" sz="2000" dirty="0" err="1">
                <a:solidFill>
                  <a:schemeClr val="hlink"/>
                </a:solidFill>
                <a:ea typeface="楷体" panose="02010609060101010101" pitchFamily="49" charset="-122"/>
                <a:cs typeface="Times New Roman" panose="02020603050405020304" pitchFamily="18" charset="0"/>
              </a:rPr>
              <a:t>i</a:t>
            </a:r>
            <a:r>
              <a:rPr lang="en-US" altLang="zh-CN" sz="2000" dirty="0">
                <a:solidFill>
                  <a:schemeClr val="hlink"/>
                </a:solidFill>
                <a:ea typeface="楷体" panose="02010609060101010101" pitchFamily="49" charset="-122"/>
                <a:cs typeface="Times New Roman" panose="02020603050405020304" pitchFamily="18" charset="0"/>
              </a:rPr>
              <a:t> &lt; </a:t>
            </a:r>
            <a:r>
              <a:rPr lang="en-US" altLang="zh-CN" sz="2000" dirty="0" err="1">
                <a:solidFill>
                  <a:schemeClr val="hlink"/>
                </a:solidFill>
                <a:ea typeface="楷体" panose="02010609060101010101" pitchFamily="49" charset="-122"/>
                <a:cs typeface="Times New Roman" panose="02020603050405020304" pitchFamily="18" charset="0"/>
              </a:rPr>
              <a:t>mydv.Count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i</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listBox1.Items.Add</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String.Format</a:t>
            </a:r>
            <a:r>
              <a:rPr lang="en-US" altLang="zh-CN" sz="2000" dirty="0">
                <a:solidFill>
                  <a:schemeClr val="hlink"/>
                </a:solidFill>
                <a:ea typeface="楷体" panose="02010609060101010101" pitchFamily="49" charset="-122"/>
                <a:cs typeface="Times New Roman" panose="02020603050405020304" pitchFamily="18" charset="0"/>
              </a:rPr>
              <a:t>("{0}\t{1,-6}\t{2}",</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学号</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课程名</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i</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分数</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endParaRPr lang="en-US" altLang="zh-CN" sz="2000" dirty="0">
              <a:solidFill>
                <a:schemeClr val="hlink"/>
              </a:solidFill>
              <a:ea typeface="楷体" panose="02010609060101010101" pitchFamily="49" charset="-122"/>
              <a:cs typeface="Times New Roman" panose="02020603050405020304" pitchFamily="18" charset="0"/>
            </a:endParaRPr>
          </a:p>
        </p:txBody>
      </p:sp>
      <p:sp>
        <p:nvSpPr>
          <p:cNvPr id="208900" name="Text Box 4"/>
          <p:cNvSpPr txBox="1">
            <a:spLocks noChangeArrowheads="1"/>
          </p:cNvSpPr>
          <p:nvPr/>
        </p:nvSpPr>
        <p:spPr bwMode="auto">
          <a:xfrm>
            <a:off x="3419475" y="4005263"/>
            <a:ext cx="4897438" cy="830997"/>
          </a:xfrm>
          <a:prstGeom prst="rect">
            <a:avLst/>
          </a:prstGeom>
          <a:noFill/>
          <a:ln w="9525">
            <a:noFill/>
            <a:miter lim="800000"/>
          </a:ln>
          <a:effectLst/>
        </p:spPr>
        <p:txBody>
          <a:bodyPr>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思考题：</a:t>
            </a:r>
            <a:r>
              <a:rPr lang="zh-CN" altLang="en-US" dirty="0">
                <a:ea typeface="楷体" panose="02010609060101010101" pitchFamily="49" charset="-122"/>
                <a:cs typeface="Times New Roman" panose="02020603050405020304" pitchFamily="18" charset="0"/>
              </a:rPr>
              <a:t>可以修改</a:t>
            </a:r>
            <a:r>
              <a:rPr lang="en-US" altLang="zh-CN" dirty="0">
                <a:ea typeface="楷体" panose="02010609060101010101" pitchFamily="49" charset="-122"/>
                <a:cs typeface="Times New Roman" panose="02020603050405020304" pitchFamily="18" charset="0"/>
              </a:rPr>
              <a:t>SELECT</a:t>
            </a:r>
            <a:r>
              <a:rPr lang="zh-CN" altLang="en-US" dirty="0">
                <a:ea typeface="楷体" panose="02010609060101010101" pitchFamily="49" charset="-122"/>
                <a:cs typeface="Times New Roman" panose="02020603050405020304" pitchFamily="18" charset="0"/>
              </a:rPr>
              <a:t>语句实现同样的功能吗？</a:t>
            </a:r>
            <a:endParaRPr lang="zh-CN" altLang="en-US" dirty="0">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928662" y="4143380"/>
            <a:ext cx="2214578" cy="1928826"/>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00034" y="857232"/>
            <a:ext cx="8389967" cy="5078313"/>
          </a:xfrm>
          <a:prstGeom prst="rect">
            <a:avLst/>
          </a:prstGeom>
          <a:noFill/>
          <a:ln w="9525">
            <a:noFill/>
            <a:miter lim="800000"/>
          </a:ln>
          <a:effectLst/>
        </p:spPr>
        <p:txBody>
          <a:bodyPr wrap="square">
            <a:spAutoFit/>
          </a:bodyPr>
          <a:lstStyle/>
          <a:p>
            <a:pPr>
              <a:lnSpc>
                <a:spcPct val="150000"/>
              </a:lnSpc>
            </a:pPr>
            <a:r>
              <a:rPr lang="zh-CN" altLang="en-US" dirty="0">
                <a:ea typeface="楷体" panose="02010609060101010101" pitchFamily="49" charset="-122"/>
                <a:cs typeface="Times New Roman" panose="02020603050405020304" pitchFamily="18" charset="0"/>
              </a:rPr>
              <a:t>　　获取数据的子集合可以用</a:t>
            </a:r>
            <a:r>
              <a:rPr lang="en-US" altLang="zh-CN" dirty="0" err="1">
                <a:ea typeface="楷体" panose="02010609060101010101" pitchFamily="49" charset="-122"/>
                <a:cs typeface="Times New Roman" panose="02020603050405020304" pitchFamily="18" charset="0"/>
              </a:rPr>
              <a:t>DataView</a:t>
            </a:r>
            <a:r>
              <a:rPr lang="zh-CN" altLang="en-US" dirty="0">
                <a:ea typeface="楷体" panose="02010609060101010101" pitchFamily="49" charset="-122"/>
                <a:cs typeface="Times New Roman" panose="02020603050405020304" pitchFamily="18" charset="0"/>
              </a:rPr>
              <a:t>类的</a:t>
            </a:r>
            <a:r>
              <a:rPr lang="en-US" altLang="zh-CN" dirty="0" err="1">
                <a:ea typeface="楷体" panose="02010609060101010101" pitchFamily="49" charset="-122"/>
                <a:cs typeface="Times New Roman" panose="02020603050405020304" pitchFamily="18" charset="0"/>
              </a:rPr>
              <a:t>RowFilter</a:t>
            </a:r>
            <a:r>
              <a:rPr lang="zh-CN" altLang="en-US" dirty="0">
                <a:ea typeface="楷体" panose="02010609060101010101" pitchFamily="49" charset="-122"/>
                <a:cs typeface="Times New Roman" panose="02020603050405020304" pitchFamily="18" charset="0"/>
              </a:rPr>
              <a:t>属性或</a:t>
            </a:r>
            <a:r>
              <a:rPr lang="en-US" altLang="zh-CN" dirty="0" err="1">
                <a:ea typeface="楷体" panose="02010609060101010101" pitchFamily="49" charset="-122"/>
                <a:cs typeface="Times New Roman" panose="02020603050405020304" pitchFamily="18" charset="0"/>
              </a:rPr>
              <a:t>RowStateFilter</a:t>
            </a:r>
            <a:r>
              <a:rPr lang="zh-CN" altLang="en-US" dirty="0">
                <a:ea typeface="楷体" panose="02010609060101010101" pitchFamily="49" charset="-122"/>
                <a:cs typeface="Times New Roman" panose="02020603050405020304" pitchFamily="18" charset="0"/>
              </a:rPr>
              <a:t>属性来实现。</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RowFilter</a:t>
            </a:r>
            <a:r>
              <a:rPr lang="zh-CN" altLang="en-US" dirty="0">
                <a:ea typeface="楷体" panose="02010609060101010101" pitchFamily="49" charset="-122"/>
                <a:cs typeface="Times New Roman" panose="02020603050405020304" pitchFamily="18" charset="0"/>
              </a:rPr>
              <a:t>属性用于提供过滤表达式。</a:t>
            </a:r>
            <a:r>
              <a:rPr lang="en-US" altLang="zh-CN" dirty="0" err="1">
                <a:ea typeface="楷体" panose="02010609060101010101" pitchFamily="49" charset="-122"/>
                <a:cs typeface="Times New Roman" panose="02020603050405020304" pitchFamily="18" charset="0"/>
              </a:rPr>
              <a:t>RowFilter</a:t>
            </a:r>
            <a:r>
              <a:rPr lang="zh-CN" altLang="en-US" dirty="0">
                <a:ea typeface="楷体" panose="02010609060101010101" pitchFamily="49" charset="-122"/>
                <a:cs typeface="Times New Roman" panose="02020603050405020304" pitchFamily="18" charset="0"/>
              </a:rPr>
              <a:t>表达式可以非常复杂，也可以包含涉及多个列中的数据和常数的算术计算与比较。</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RowFilter</a:t>
            </a:r>
            <a:r>
              <a:rPr lang="zh-CN" altLang="en-US" dirty="0">
                <a:ea typeface="楷体" panose="02010609060101010101" pitchFamily="49" charset="-122"/>
                <a:cs typeface="Times New Roman" panose="02020603050405020304" pitchFamily="18" charset="0"/>
              </a:rPr>
              <a:t>属性的值是一个条件表达式。同查询语句的模糊查询一样，该属性也有</a:t>
            </a:r>
            <a:r>
              <a:rPr lang="en-US" altLang="zh-CN" dirty="0">
                <a:ea typeface="楷体" panose="02010609060101010101" pitchFamily="49" charset="-122"/>
                <a:cs typeface="Times New Roman" panose="02020603050405020304" pitchFamily="18" charset="0"/>
              </a:rPr>
              <a:t>Like</a:t>
            </a:r>
            <a:r>
              <a:rPr lang="zh-CN" altLang="en-US" dirty="0">
                <a:ea typeface="楷体" panose="02010609060101010101" pitchFamily="49" charset="-122"/>
                <a:cs typeface="Times New Roman" panose="02020603050405020304" pitchFamily="18" charset="0"/>
              </a:rPr>
              <a:t>子句及％字符。</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RowStateFilter</a:t>
            </a:r>
            <a:r>
              <a:rPr lang="zh-CN" altLang="en-US" dirty="0">
                <a:ea typeface="楷体" panose="02010609060101010101" pitchFamily="49" charset="-122"/>
                <a:cs typeface="Times New Roman" panose="02020603050405020304" pitchFamily="18" charset="0"/>
              </a:rPr>
              <a:t>属性指定从</a:t>
            </a:r>
            <a:r>
              <a:rPr lang="en-US" altLang="zh-CN" dirty="0" err="1">
                <a:ea typeface="楷体" panose="02010609060101010101" pitchFamily="49" charset="-122"/>
                <a:cs typeface="Times New Roman" panose="02020603050405020304" pitchFamily="18" charset="0"/>
              </a:rPr>
              <a:t>DataTable</a:t>
            </a:r>
            <a:r>
              <a:rPr lang="zh-CN" altLang="en-US" dirty="0">
                <a:ea typeface="楷体" panose="02010609060101010101" pitchFamily="49" charset="-122"/>
                <a:cs typeface="Times New Roman" panose="02020603050405020304" pitchFamily="18" charset="0"/>
              </a:rPr>
              <a:t>中提取特定数据子集合的值。</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571472" y="285728"/>
            <a:ext cx="628654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15.6.3 </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对象的过滤条件设置</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754064" y="476250"/>
            <a:ext cx="6961208" cy="2954655"/>
          </a:xfrm>
          <a:prstGeom prst="rect">
            <a:avLst/>
          </a:prstGeom>
          <a:noFill/>
          <a:ln w="9525">
            <a:noFill/>
            <a:miter lim="800000"/>
          </a:ln>
          <a:effectLst/>
        </p:spPr>
        <p:txBody>
          <a:bodyPr wrap="square">
            <a:spAutoFit/>
          </a:bodyPr>
          <a:lstStyle/>
          <a:p>
            <a:pPr>
              <a:lnSpc>
                <a:spcPct val="150000"/>
              </a:lnSpc>
            </a:pPr>
            <a:r>
              <a:rPr lang="zh-CN" altLang="en-US" dirty="0">
                <a:ea typeface="楷体" panose="02010609060101010101" pitchFamily="49" charset="-122"/>
                <a:cs typeface="Times New Roman" panose="02020603050405020304" pitchFamily="18" charset="0"/>
              </a:rPr>
              <a:t>例如：</a:t>
            </a:r>
            <a:endParaRPr lang="zh-CN" altLang="en-US" dirty="0">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mydv</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DataView</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myds.Tables</a:t>
            </a:r>
            <a:r>
              <a:rPr lang="en-US" altLang="zh-CN" sz="2000" dirty="0">
                <a:solidFill>
                  <a:schemeClr val="hlink"/>
                </a:solidFill>
                <a:ea typeface="楷体" panose="02010609060101010101" pitchFamily="49" charset="-122"/>
                <a:cs typeface="Times New Roman" panose="02020603050405020304" pitchFamily="18" charset="0"/>
              </a:rPr>
              <a:t>["score"]);</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err="1">
                <a:solidFill>
                  <a:schemeClr val="hlink"/>
                </a:solidFill>
                <a:ea typeface="楷体" panose="02010609060101010101" pitchFamily="49" charset="-122"/>
                <a:cs typeface="Times New Roman" panose="02020603050405020304" pitchFamily="18" charset="0"/>
              </a:rPr>
              <a:t>mydv.Sort</a:t>
            </a:r>
            <a:r>
              <a:rPr lang="en-US" altLang="zh-CN" sz="2000" dirty="0">
                <a:solidFill>
                  <a:schemeClr val="hlink"/>
                </a:solidFill>
                <a:ea typeface="楷体" panose="02010609060101010101" pitchFamily="49" charset="-122"/>
                <a:cs typeface="Times New Roman" panose="02020603050405020304" pitchFamily="18" charset="0"/>
              </a:rPr>
              <a:t> = "</a:t>
            </a:r>
            <a:r>
              <a:rPr lang="zh-CN" altLang="en-US" sz="2000" dirty="0">
                <a:solidFill>
                  <a:schemeClr val="hlink"/>
                </a:solidFill>
                <a:ea typeface="楷体" panose="02010609060101010101" pitchFamily="49" charset="-122"/>
                <a:cs typeface="Times New Roman" panose="02020603050405020304" pitchFamily="18" charset="0"/>
              </a:rPr>
              <a:t>学号 </a:t>
            </a:r>
            <a:r>
              <a:rPr lang="en-US" altLang="zh-CN" sz="2000" dirty="0" err="1">
                <a:solidFill>
                  <a:schemeClr val="hlink"/>
                </a:solidFill>
                <a:ea typeface="楷体" panose="02010609060101010101" pitchFamily="49" charset="-122"/>
                <a:cs typeface="Times New Roman" panose="02020603050405020304" pitchFamily="18" charset="0"/>
              </a:rPr>
              <a:t>ASC</a:t>
            </a:r>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分数 </a:t>
            </a:r>
            <a:r>
              <a:rPr lang="en-US" altLang="zh-CN" sz="2000" dirty="0" err="1">
                <a:solidFill>
                  <a:schemeClr val="hlink"/>
                </a:solidFill>
                <a:ea typeface="楷体" panose="02010609060101010101" pitchFamily="49" charset="-122"/>
                <a:cs typeface="Times New Roman" panose="02020603050405020304" pitchFamily="18" charset="0"/>
              </a:rPr>
              <a:t>DESC</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sz="2000" dirty="0" err="1">
                <a:solidFill>
                  <a:srgbClr val="FF3300"/>
                </a:solidFill>
                <a:ea typeface="楷体" panose="02010609060101010101" pitchFamily="49" charset="-122"/>
                <a:cs typeface="Times New Roman" panose="02020603050405020304" pitchFamily="18" charset="0"/>
              </a:rPr>
              <a:t>mydv.RowFilter</a:t>
            </a:r>
            <a:r>
              <a:rPr lang="en-US" altLang="zh-CN" sz="2000" dirty="0">
                <a:solidFill>
                  <a:srgbClr val="FF3300"/>
                </a:solidFill>
                <a:ea typeface="楷体" panose="02010609060101010101" pitchFamily="49" charset="-122"/>
                <a:cs typeface="Times New Roman" panose="02020603050405020304" pitchFamily="18" charset="0"/>
              </a:rPr>
              <a:t> = "</a:t>
            </a:r>
            <a:r>
              <a:rPr lang="zh-CN" altLang="en-US" sz="2000" dirty="0">
                <a:solidFill>
                  <a:srgbClr val="FF3300"/>
                </a:solidFill>
                <a:ea typeface="楷体" panose="02010609060101010101" pitchFamily="49" charset="-122"/>
                <a:cs typeface="Times New Roman" panose="02020603050405020304" pitchFamily="18" charset="0"/>
              </a:rPr>
              <a:t>分数</a:t>
            </a:r>
            <a:r>
              <a:rPr lang="en-US" altLang="zh-CN" sz="2000" dirty="0">
                <a:solidFill>
                  <a:srgbClr val="FF3300"/>
                </a:solidFill>
                <a:ea typeface="楷体" panose="02010609060101010101" pitchFamily="49" charset="-122"/>
                <a:cs typeface="Times New Roman" panose="02020603050405020304" pitchFamily="18" charset="0"/>
              </a:rPr>
              <a:t>&gt;80";</a:t>
            </a:r>
            <a:endParaRPr lang="en-US" altLang="zh-CN" sz="2000" dirty="0">
              <a:solidFill>
                <a:srgbClr val="FF3300"/>
              </a:solidFill>
              <a:ea typeface="楷体" panose="02010609060101010101" pitchFamily="49" charset="-122"/>
              <a:cs typeface="Times New Roman" panose="02020603050405020304" pitchFamily="18" charset="0"/>
            </a:endParaRPr>
          </a:p>
          <a:p>
            <a:pPr>
              <a:lnSpc>
                <a:spcPct val="150000"/>
              </a:lnSpc>
            </a:pP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539750" y="404813"/>
            <a:ext cx="7993063" cy="1938992"/>
          </a:xfrm>
          <a:prstGeom prst="rect">
            <a:avLst/>
          </a:prstGeom>
          <a:noFill/>
          <a:ln w="9525">
            <a:noFill/>
            <a:miter lim="800000"/>
          </a:ln>
          <a:effectLst/>
        </p:spPr>
        <p:txBody>
          <a:bodyPr>
            <a:spAutoFit/>
          </a:bodyPr>
          <a:lstStyle/>
          <a:p>
            <a:r>
              <a:rPr lang="en-US" altLang="zh-CN" dirty="0">
                <a:solidFill>
                  <a:srgbClr val="FF3300"/>
                </a:solidFill>
                <a:ea typeface="楷体" panose="02010609060101010101" pitchFamily="49" charset="-122"/>
                <a:cs typeface="Times New Roman" panose="02020603050405020304" pitchFamily="18" charset="0"/>
              </a:rPr>
              <a:t>1. .NET Data Provider</a:t>
            </a:r>
            <a:endParaRPr lang="en-US" altLang="zh-CN" dirty="0">
              <a:solidFill>
                <a:srgbClr val="FF3300"/>
              </a:solidFill>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a:t>
            </a:r>
            <a:r>
              <a:rPr lang="en-US" altLang="zh-CN" dirty="0">
                <a:ea typeface="楷体" panose="02010609060101010101" pitchFamily="49" charset="-122"/>
                <a:cs typeface="Times New Roman" panose="02020603050405020304" pitchFamily="18" charset="0"/>
              </a:rPr>
              <a:t>.NET Data Provider</a:t>
            </a:r>
            <a:r>
              <a:rPr lang="zh-CN" altLang="en-US" dirty="0">
                <a:ea typeface="楷体" panose="02010609060101010101" pitchFamily="49" charset="-122"/>
                <a:cs typeface="Times New Roman" panose="02020603050405020304" pitchFamily="18" charset="0"/>
              </a:rPr>
              <a:t>是指访问数据源的一组类库，主要是为了统一对于各类型数据源的访问方式而设计的一套高效能的类数据库。</a:t>
            </a:r>
            <a:endParaRPr lang="zh-CN" altLang="en-US"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下表给出了</a:t>
            </a:r>
            <a:r>
              <a:rPr lang="en-US" altLang="zh-CN" dirty="0">
                <a:ea typeface="楷体" panose="02010609060101010101" pitchFamily="49" charset="-122"/>
                <a:cs typeface="Times New Roman" panose="02020603050405020304" pitchFamily="18" charset="0"/>
              </a:rPr>
              <a:t>.NET Data Provider</a:t>
            </a:r>
            <a:r>
              <a:rPr lang="zh-CN" altLang="en-US" dirty="0">
                <a:ea typeface="楷体" panose="02010609060101010101" pitchFamily="49" charset="-122"/>
                <a:cs typeface="Times New Roman" panose="02020603050405020304" pitchFamily="18" charset="0"/>
              </a:rPr>
              <a:t>中包含的</a:t>
            </a:r>
            <a:r>
              <a:rPr lang="en-US" altLang="zh-CN" dirty="0">
                <a:ea typeface="楷体" panose="02010609060101010101" pitchFamily="49" charset="-122"/>
                <a:cs typeface="Times New Roman" panose="02020603050405020304" pitchFamily="18" charset="0"/>
              </a:rPr>
              <a:t>4</a:t>
            </a:r>
            <a:r>
              <a:rPr lang="zh-CN" altLang="en-US" dirty="0">
                <a:ea typeface="楷体" panose="02010609060101010101" pitchFamily="49" charset="-122"/>
                <a:cs typeface="Times New Roman" panose="02020603050405020304" pitchFamily="18" charset="0"/>
              </a:rPr>
              <a:t>个对象。</a:t>
            </a:r>
            <a:endParaRPr lang="zh-CN" altLang="en-US" dirty="0">
              <a:ea typeface="楷体" panose="02010609060101010101" pitchFamily="49" charset="-122"/>
              <a:cs typeface="Times New Roman" panose="02020603050405020304" pitchFamily="18" charset="0"/>
            </a:endParaRPr>
          </a:p>
        </p:txBody>
      </p:sp>
      <p:graphicFrame>
        <p:nvGraphicFramePr>
          <p:cNvPr id="196682" name="Group 74"/>
          <p:cNvGraphicFramePr>
            <a:graphicFrameLocks noGrp="1"/>
          </p:cNvGraphicFramePr>
          <p:nvPr/>
        </p:nvGraphicFramePr>
        <p:xfrm>
          <a:off x="684213" y="2519363"/>
          <a:ext cx="7559675" cy="3200400"/>
        </p:xfrm>
        <a:graphic>
          <a:graphicData uri="http://schemas.openxmlformats.org/drawingml/2006/table">
            <a:tbl>
              <a:tblPr/>
              <a:tblGrid>
                <a:gridCol w="1800225"/>
                <a:gridCol w="575945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对象名称</a:t>
                      </a:r>
                      <a:endParaRPr kumimoji="0" lang="zh-CN" altLang="en-US" sz="1800" b="1" i="0" u="none" strike="noStrike" cap="none" normalizeH="0" baseline="0" dirty="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rPr>
                        <a:t>功能说明</a:t>
                      </a:r>
                      <a:endParaRPr kumimoji="0" lang="zh-CN" altLang="en-US" sz="1800" b="1" i="0" u="none" strike="noStrike" cap="none" normalizeH="0" baseline="0" smtClean="0">
                        <a:ln>
                          <a:noFill/>
                        </a:ln>
                        <a:solidFill>
                          <a:srgbClr val="FF33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Connection</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提供和数据源的连接功能。</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a:t>
                      </a:r>
                      <a:endPar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提供运行访问数据库命令，传送数据或修改数据的功能，例如运行</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命令和存储过程等。</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DataAdapter</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是</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对象和数据源间的桥梁。</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DataAdapter</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使用</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对象来运行查询、新建、修改、删除的</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命令，把数据加载到</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，或者把</a:t>
                      </a:r>
                      <a:r>
                        <a:rPr kumimoji="0" lang="en-US" altLang="zh-CN" sz="18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DataSet</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内的数据送回数据源。</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DataReader</a:t>
                      </a:r>
                      <a:endParaRPr kumimoji="0" lang="en-US" altLang="zh-CN" sz="18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通过</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Command</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对象运行</a:t>
                      </a:r>
                      <a:r>
                        <a:rPr kumimoji="0" lang="en-US" altLang="zh-CN"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SQL</a:t>
                      </a:r>
                      <a:r>
                        <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查询命令取得数据流，以便进行高速、只读的数据浏览。</a:t>
                      </a:r>
                      <a:endParaRPr kumimoji="0" lang="zh-CN" altLang="en-US" sz="18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539750" y="260350"/>
            <a:ext cx="7993063" cy="5847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15.7 </a:t>
            </a:r>
            <a:r>
              <a:rPr lang="en-US" altLang="zh-CN" sz="3200"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DataGridView</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控件 </a:t>
            </a:r>
            <a:endPar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endParaRPr>
          </a:p>
        </p:txBody>
      </p:sp>
      <p:sp>
        <p:nvSpPr>
          <p:cNvPr id="205827" name="Text Box 3"/>
          <p:cNvSpPr txBox="1">
            <a:spLocks noChangeArrowheads="1"/>
          </p:cNvSpPr>
          <p:nvPr/>
        </p:nvSpPr>
        <p:spPr bwMode="auto">
          <a:xfrm>
            <a:off x="684213" y="981075"/>
            <a:ext cx="7920037" cy="457200"/>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控件用于在窗体中显示表格数据。</a:t>
            </a:r>
            <a:endParaRPr lang="zh-CN" altLang="en-US" dirty="0">
              <a:ea typeface="楷体" panose="02010609060101010101" pitchFamily="49" charset="-122"/>
              <a:cs typeface="Times New Roman" panose="02020603050405020304" pitchFamily="18" charset="0"/>
            </a:endParaRPr>
          </a:p>
        </p:txBody>
      </p:sp>
      <p:sp>
        <p:nvSpPr>
          <p:cNvPr id="205828" name="Text Box 4"/>
          <p:cNvSpPr txBox="1">
            <a:spLocks noChangeArrowheads="1"/>
          </p:cNvSpPr>
          <p:nvPr/>
        </p:nvSpPr>
        <p:spPr bwMode="auto">
          <a:xfrm>
            <a:off x="714348" y="2714620"/>
            <a:ext cx="7993062" cy="1754326"/>
          </a:xfrm>
          <a:prstGeom prst="rect">
            <a:avLst/>
          </a:prstGeom>
          <a:noFill/>
          <a:ln w="9525">
            <a:noFill/>
            <a:miter lim="800000"/>
          </a:ln>
          <a:effectLst/>
        </p:spPr>
        <p:txBody>
          <a:bodyPr>
            <a:spAutoFit/>
          </a:bodyPr>
          <a:lstStyle/>
          <a:p>
            <a:pPr>
              <a:lnSpc>
                <a:spcPct val="15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从</a:t>
            </a:r>
            <a:r>
              <a:rPr lang="zh-CN" altLang="en-US" dirty="0">
                <a:ea typeface="楷体" panose="02010609060101010101" pitchFamily="49" charset="-122"/>
                <a:cs typeface="Times New Roman" panose="02020603050405020304" pitchFamily="18" charset="0"/>
              </a:rPr>
              <a:t>工具箱中将</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控件拖放到窗体上，此时在</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控件右侧出现 “</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任务”</a:t>
            </a:r>
            <a:r>
              <a:rPr lang="zh-CN" altLang="en-US" dirty="0" smtClean="0">
                <a:ea typeface="楷体" panose="02010609060101010101" pitchFamily="49" charset="-122"/>
                <a:cs typeface="Times New Roman" panose="02020603050405020304" pitchFamily="18" charset="0"/>
              </a:rPr>
              <a:t>菜单</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其操作步骤如下 。</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714348" y="1785926"/>
            <a:ext cx="578647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15.7.1 </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创建</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DataGridView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对象</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857224" y="1071546"/>
            <a:ext cx="2786082" cy="2143140"/>
          </a:xfrm>
          <a:prstGeom prst="rect">
            <a:avLst/>
          </a:prstGeom>
          <a:noFill/>
          <a:ln w="9525">
            <a:noFill/>
            <a:miter lim="800000"/>
            <a:headEnd/>
            <a:tailEnd/>
          </a:ln>
        </p:spPr>
      </p:pic>
      <p:pic>
        <p:nvPicPr>
          <p:cNvPr id="5" name="图片 4"/>
          <p:cNvPicPr/>
          <p:nvPr/>
        </p:nvPicPr>
        <p:blipFill>
          <a:blip r:embed="rId2"/>
          <a:srcRect/>
          <a:stretch>
            <a:fillRect/>
          </a:stretch>
        </p:blipFill>
        <p:spPr bwMode="auto">
          <a:xfrm>
            <a:off x="4500562" y="785794"/>
            <a:ext cx="3643338" cy="3643338"/>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785786" y="1142984"/>
            <a:ext cx="3171429" cy="2976191"/>
          </a:xfrm>
          <a:prstGeom prst="rect">
            <a:avLst/>
          </a:prstGeom>
          <a:noFill/>
          <a:ln w="9525">
            <a:noFill/>
            <a:miter lim="800000"/>
            <a:headEnd/>
            <a:tailEnd/>
          </a:ln>
        </p:spPr>
      </p:pic>
      <p:pic>
        <p:nvPicPr>
          <p:cNvPr id="5" name="图片 4"/>
          <p:cNvPicPr/>
          <p:nvPr/>
        </p:nvPicPr>
        <p:blipFill>
          <a:blip r:embed="rId2"/>
          <a:srcRect/>
          <a:stretch>
            <a:fillRect/>
          </a:stretch>
        </p:blipFill>
        <p:spPr bwMode="auto">
          <a:xfrm>
            <a:off x="4500562" y="1142984"/>
            <a:ext cx="3071834" cy="285752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rcRect/>
          <a:stretch>
            <a:fillRect/>
          </a:stretch>
        </p:blipFill>
        <p:spPr bwMode="auto">
          <a:xfrm>
            <a:off x="1214414" y="1071546"/>
            <a:ext cx="2859328" cy="2670707"/>
          </a:xfrm>
          <a:prstGeom prst="rect">
            <a:avLst/>
          </a:prstGeom>
          <a:noFill/>
          <a:ln w="9525">
            <a:noFill/>
            <a:miter lim="800000"/>
            <a:headEnd/>
            <a:tailEnd/>
          </a:ln>
        </p:spPr>
      </p:pic>
      <p:pic>
        <p:nvPicPr>
          <p:cNvPr id="5" name="图片 4"/>
          <p:cNvPicPr/>
          <p:nvPr/>
        </p:nvPicPr>
        <p:blipFill>
          <a:blip r:embed="rId2"/>
          <a:srcRect/>
          <a:stretch>
            <a:fillRect/>
          </a:stretch>
        </p:blipFill>
        <p:spPr bwMode="auto">
          <a:xfrm>
            <a:off x="5000628" y="1214422"/>
            <a:ext cx="3071834" cy="221457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468313" y="404813"/>
            <a:ext cx="7920037" cy="1569660"/>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选中</a:t>
            </a:r>
            <a:r>
              <a:rPr lang="en-US" altLang="zh-CN" dirty="0" err="1">
                <a:ea typeface="楷体" panose="02010609060101010101" pitchFamily="49" charset="-122"/>
                <a:cs typeface="Times New Roman" panose="02020603050405020304" pitchFamily="18" charset="0"/>
              </a:rPr>
              <a:t>DataGrid1View1</a:t>
            </a:r>
            <a:r>
              <a:rPr lang="zh-CN" altLang="en-US" dirty="0">
                <a:ea typeface="楷体" panose="02010609060101010101" pitchFamily="49" charset="-122"/>
                <a:cs typeface="Times New Roman" panose="02020603050405020304" pitchFamily="18" charset="0"/>
              </a:rPr>
              <a:t>控件，单击鼠标右键，在弹出的快捷菜单中选择“编辑列”命令，打开 “编辑列”对话框，将每个列的</a:t>
            </a:r>
            <a:r>
              <a:rPr lang="en-US" altLang="zh-CN" dirty="0" err="1">
                <a:ea typeface="楷体" panose="02010609060101010101" pitchFamily="49" charset="-122"/>
                <a:cs typeface="Times New Roman" panose="02020603050405020304" pitchFamily="18" charset="0"/>
              </a:rPr>
              <a:t>AutoSizeMode</a:t>
            </a:r>
            <a:r>
              <a:rPr lang="zh-CN" altLang="en-US" dirty="0">
                <a:ea typeface="楷体" panose="02010609060101010101" pitchFamily="49" charset="-122"/>
                <a:cs typeface="Times New Roman" panose="02020603050405020304" pitchFamily="18" charset="0"/>
              </a:rPr>
              <a:t>属性设置为</a:t>
            </a:r>
            <a:r>
              <a:rPr lang="en-US" altLang="zh-CN" dirty="0" err="1">
                <a:ea typeface="楷体" panose="02010609060101010101" pitchFamily="49" charset="-122"/>
                <a:cs typeface="Times New Roman" panose="02020603050405020304" pitchFamily="18" charset="0"/>
              </a:rPr>
              <a:t>AllCells</a:t>
            </a:r>
            <a:r>
              <a:rPr lang="zh-CN" altLang="en-US" dirty="0">
                <a:ea typeface="楷体" panose="02010609060101010101" pitchFamily="49" charset="-122"/>
                <a:cs typeface="Times New Roman" panose="02020603050405020304" pitchFamily="18" charset="0"/>
              </a:rPr>
              <a:t>，还可以改变每个列的样式等，单击“确定”按钮返回。 </a:t>
            </a:r>
            <a:endParaRPr lang="zh-CN" altLang="en-US" dirty="0">
              <a:ea typeface="楷体" panose="02010609060101010101" pitchFamily="49" charset="-122"/>
              <a:cs typeface="Times New Roman" panose="02020603050405020304" pitchFamily="18" charset="0"/>
            </a:endParaRPr>
          </a:p>
        </p:txBody>
      </p:sp>
      <p:pic>
        <p:nvPicPr>
          <p:cNvPr id="4" name="图片 3" descr="1"/>
          <p:cNvPicPr/>
          <p:nvPr/>
        </p:nvPicPr>
        <p:blipFill>
          <a:blip r:embed="rId1"/>
          <a:srcRect/>
          <a:stretch>
            <a:fillRect/>
          </a:stretch>
        </p:blipFill>
        <p:spPr bwMode="auto">
          <a:xfrm>
            <a:off x="1928794" y="2285992"/>
            <a:ext cx="3571900" cy="2000264"/>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684213" y="476250"/>
            <a:ext cx="5256212" cy="457200"/>
          </a:xfrm>
          <a:prstGeom prst="rect">
            <a:avLst/>
          </a:prstGeom>
          <a:noFill/>
          <a:ln w="9525">
            <a:noFill/>
            <a:miter lim="800000"/>
          </a:ln>
          <a:effectLst/>
        </p:spPr>
        <p:txBody>
          <a:bodyPr>
            <a:spAutoFit/>
          </a:bodyPr>
          <a:lstStyle/>
          <a:p>
            <a:pPr>
              <a:spcBef>
                <a:spcPct val="50000"/>
              </a:spcBef>
            </a:pPr>
            <a:r>
              <a:rPr lang="zh-CN" altLang="en-US" dirty="0">
                <a:latin typeface="楷体" panose="02010609060101010101" pitchFamily="49" charset="-122"/>
                <a:ea typeface="楷体" panose="02010609060101010101" pitchFamily="49" charset="-122"/>
              </a:rPr>
              <a:t>运行结果 </a:t>
            </a:r>
            <a:endParaRPr lang="zh-CN" altLang="en-US" dirty="0">
              <a:latin typeface="楷体" panose="02010609060101010101" pitchFamily="49" charset="-122"/>
              <a:ea typeface="楷体" panose="02010609060101010101" pitchFamily="49" charset="-122"/>
            </a:endParaRPr>
          </a:p>
        </p:txBody>
      </p:sp>
      <p:pic>
        <p:nvPicPr>
          <p:cNvPr id="4" name="图片 3"/>
          <p:cNvPicPr/>
          <p:nvPr/>
        </p:nvPicPr>
        <p:blipFill>
          <a:blip r:embed="rId1"/>
          <a:srcRect/>
          <a:stretch>
            <a:fillRect/>
          </a:stretch>
        </p:blipFill>
        <p:spPr bwMode="auto">
          <a:xfrm>
            <a:off x="1071538" y="1214422"/>
            <a:ext cx="3786214" cy="214314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642910" y="1214422"/>
            <a:ext cx="8104216" cy="2862322"/>
          </a:xfrm>
          <a:prstGeom prst="rect">
            <a:avLst/>
          </a:prstGeom>
          <a:noFill/>
          <a:ln w="9525">
            <a:noFill/>
            <a:miter lim="800000"/>
          </a:ln>
          <a:effectLst/>
        </p:spPr>
        <p:txBody>
          <a:bodyPr wrap="square">
            <a:spAutoFit/>
          </a:bodyPr>
          <a:lstStyle/>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对象的常用属性如</a:t>
            </a:r>
            <a:r>
              <a:rPr lang="zh-CN" altLang="en-US" dirty="0" smtClean="0">
                <a:ea typeface="楷体" panose="02010609060101010101" pitchFamily="49" charset="-122"/>
                <a:cs typeface="Times New Roman" panose="02020603050405020304" pitchFamily="18" charset="0"/>
              </a:rPr>
              <a:t>表</a:t>
            </a:r>
            <a:r>
              <a:rPr lang="en-US" altLang="zh-CN" dirty="0" smtClean="0">
                <a:ea typeface="楷体" panose="02010609060101010101" pitchFamily="49" charset="-122"/>
                <a:cs typeface="Times New Roman" panose="02020603050405020304" pitchFamily="18" charset="0"/>
              </a:rPr>
              <a:t>15.41</a:t>
            </a:r>
            <a:r>
              <a:rPr lang="zh-CN" altLang="en-US" dirty="0">
                <a:ea typeface="楷体" panose="02010609060101010101" pitchFamily="49" charset="-122"/>
                <a:cs typeface="Times New Roman" panose="02020603050405020304" pitchFamily="18" charset="0"/>
              </a:rPr>
              <a:t>所示。其中</a:t>
            </a:r>
            <a:r>
              <a:rPr lang="en-US" altLang="zh-CN" dirty="0">
                <a:ea typeface="楷体" panose="02010609060101010101" pitchFamily="49" charset="-122"/>
                <a:cs typeface="Times New Roman" panose="02020603050405020304" pitchFamily="18" charset="0"/>
              </a:rPr>
              <a:t>Columns</a:t>
            </a:r>
            <a:r>
              <a:rPr lang="zh-CN" altLang="en-US" dirty="0">
                <a:ea typeface="楷体" panose="02010609060101010101" pitchFamily="49" charset="-122"/>
                <a:cs typeface="Times New Roman" panose="02020603050405020304" pitchFamily="18" charset="0"/>
              </a:rPr>
              <a:t>属性是一个列集合，由</a:t>
            </a:r>
            <a:r>
              <a:rPr lang="en-US" altLang="zh-CN" dirty="0">
                <a:ea typeface="楷体" panose="02010609060101010101" pitchFamily="49" charset="-122"/>
                <a:cs typeface="Times New Roman" panose="02020603050405020304" pitchFamily="18" charset="0"/>
              </a:rPr>
              <a:t>Column</a:t>
            </a:r>
            <a:r>
              <a:rPr lang="zh-CN" altLang="en-US" dirty="0">
                <a:ea typeface="楷体" panose="02010609060101010101" pitchFamily="49" charset="-122"/>
                <a:cs typeface="Times New Roman" panose="02020603050405020304" pitchFamily="18" charset="0"/>
              </a:rPr>
              <a:t>列对象组成，每个</a:t>
            </a:r>
            <a:r>
              <a:rPr lang="en-US" altLang="zh-CN" dirty="0">
                <a:ea typeface="楷体" panose="02010609060101010101" pitchFamily="49" charset="-122"/>
                <a:cs typeface="Times New Roman" panose="02020603050405020304" pitchFamily="18" charset="0"/>
              </a:rPr>
              <a:t>Column</a:t>
            </a:r>
            <a:r>
              <a:rPr lang="zh-CN" altLang="en-US" dirty="0">
                <a:ea typeface="楷体" panose="02010609060101010101" pitchFamily="49" charset="-122"/>
                <a:cs typeface="Times New Roman" panose="02020603050405020304" pitchFamily="18" charset="0"/>
              </a:rPr>
              <a:t>列对象的常用属性如</a:t>
            </a:r>
            <a:r>
              <a:rPr lang="zh-CN" altLang="en-US" dirty="0" smtClean="0">
                <a:ea typeface="楷体" panose="02010609060101010101" pitchFamily="49" charset="-122"/>
                <a:cs typeface="Times New Roman" panose="02020603050405020304" pitchFamily="18" charset="0"/>
              </a:rPr>
              <a:t>表</a:t>
            </a:r>
            <a:r>
              <a:rPr lang="en-US" altLang="zh-CN" dirty="0" smtClean="0">
                <a:ea typeface="楷体" panose="02010609060101010101" pitchFamily="49" charset="-122"/>
                <a:cs typeface="Times New Roman" panose="02020603050405020304" pitchFamily="18" charset="0"/>
              </a:rPr>
              <a:t>15.42</a:t>
            </a:r>
            <a:r>
              <a:rPr lang="zh-CN" altLang="en-US" dirty="0">
                <a:ea typeface="楷体" panose="02010609060101010101" pitchFamily="49" charset="-122"/>
                <a:cs typeface="Times New Roman" panose="02020603050405020304" pitchFamily="18" charset="0"/>
              </a:rPr>
              <a:t>所示。</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对象的常用方法如</a:t>
            </a:r>
            <a:r>
              <a:rPr lang="zh-CN" altLang="en-US" dirty="0" smtClean="0">
                <a:ea typeface="楷体" panose="02010609060101010101" pitchFamily="49" charset="-122"/>
                <a:cs typeface="Times New Roman" panose="02020603050405020304" pitchFamily="18" charset="0"/>
              </a:rPr>
              <a:t>表</a:t>
            </a:r>
            <a:r>
              <a:rPr lang="en-US" altLang="zh-CN" dirty="0" smtClean="0">
                <a:ea typeface="楷体" panose="02010609060101010101" pitchFamily="49" charset="-122"/>
                <a:cs typeface="Times New Roman" panose="02020603050405020304" pitchFamily="18" charset="0"/>
              </a:rPr>
              <a:t>15.43</a:t>
            </a:r>
            <a:r>
              <a:rPr lang="zh-CN" altLang="en-US" dirty="0">
                <a:ea typeface="楷体" panose="02010609060101010101" pitchFamily="49" charset="-122"/>
                <a:cs typeface="Times New Roman" panose="02020603050405020304" pitchFamily="18" charset="0"/>
              </a:rPr>
              <a:t>所示。其常用事件如</a:t>
            </a:r>
            <a:r>
              <a:rPr lang="zh-CN" altLang="en-US" dirty="0" smtClean="0">
                <a:ea typeface="楷体" panose="02010609060101010101" pitchFamily="49" charset="-122"/>
                <a:cs typeface="Times New Roman" panose="02020603050405020304" pitchFamily="18" charset="0"/>
              </a:rPr>
              <a:t>表</a:t>
            </a:r>
            <a:r>
              <a:rPr lang="en-US" altLang="zh-CN" dirty="0" smtClean="0">
                <a:ea typeface="楷体" panose="02010609060101010101" pitchFamily="49" charset="-122"/>
                <a:cs typeface="Times New Roman" panose="02020603050405020304" pitchFamily="18" charset="0"/>
              </a:rPr>
              <a:t>15.44</a:t>
            </a:r>
            <a:r>
              <a:rPr lang="zh-CN" altLang="en-US" dirty="0">
                <a:ea typeface="楷体" panose="02010609060101010101" pitchFamily="49" charset="-122"/>
                <a:cs typeface="Times New Roman" panose="02020603050405020304" pitchFamily="18" charset="0"/>
              </a:rPr>
              <a:t>所示。</a:t>
            </a:r>
            <a:endParaRPr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642910" y="428604"/>
            <a:ext cx="7215238"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15.7.2 </a:t>
            </a:r>
            <a:r>
              <a:rPr lang="en-US" altLang="zh-CN" sz="2800" dirty="0" err="1"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DataGridView</a:t>
            </a:r>
            <a:r>
              <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的属性、方法和事件</a:t>
            </a:r>
            <a:endParaRPr lang="zh-CN" altLang="en-US"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468313" y="404813"/>
            <a:ext cx="8207375" cy="5693866"/>
          </a:xfrm>
          <a:prstGeom prst="rect">
            <a:avLst/>
          </a:prstGeom>
          <a:noFill/>
          <a:ln w="9525">
            <a:noFill/>
            <a:miter lim="800000"/>
          </a:ln>
          <a:effectLst/>
        </p:spPr>
        <p:txBody>
          <a:bodyPr>
            <a:spAutoFit/>
          </a:bodyPr>
          <a:lstStyle/>
          <a:p>
            <a:r>
              <a:rPr lang="en-US" altLang="zh-CN" dirty="0">
                <a:solidFill>
                  <a:srgbClr val="FF3300"/>
                </a:solidFill>
                <a:ea typeface="楷体" panose="02010609060101010101" pitchFamily="49" charset="-122"/>
                <a:cs typeface="Times New Roman" panose="02020603050405020304" pitchFamily="18" charset="0"/>
              </a:rPr>
              <a:t>1. </a:t>
            </a:r>
            <a:r>
              <a:rPr lang="zh-CN" altLang="en-US" dirty="0">
                <a:solidFill>
                  <a:srgbClr val="FF3300"/>
                </a:solidFill>
                <a:ea typeface="楷体" panose="02010609060101010101" pitchFamily="49" charset="-122"/>
                <a:cs typeface="Times New Roman" panose="02020603050405020304" pitchFamily="18" charset="0"/>
              </a:rPr>
              <a:t>基本数据绑定</a:t>
            </a:r>
            <a:endParaRPr lang="zh-CN" altLang="en-US" dirty="0">
              <a:solidFill>
                <a:srgbClr val="FF3300"/>
              </a:solidFill>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　　例如，在一个窗体</a:t>
            </a:r>
            <a:r>
              <a:rPr lang="en-US" altLang="zh-CN" dirty="0" err="1">
                <a:ea typeface="楷体" panose="02010609060101010101" pitchFamily="49" charset="-122"/>
                <a:cs typeface="Times New Roman" panose="02020603050405020304" pitchFamily="18" charset="0"/>
              </a:rPr>
              <a:t>myForm1</a:t>
            </a:r>
            <a:r>
              <a:rPr lang="zh-CN" altLang="en-US" dirty="0">
                <a:ea typeface="楷体" panose="02010609060101010101" pitchFamily="49" charset="-122"/>
                <a:cs typeface="Times New Roman" panose="02020603050405020304" pitchFamily="18" charset="0"/>
              </a:rPr>
              <a:t>上拖放一个</a:t>
            </a:r>
            <a:r>
              <a:rPr lang="en-US" altLang="zh-CN" dirty="0" err="1">
                <a:ea typeface="楷体" panose="02010609060101010101" pitchFamily="49" charset="-122"/>
                <a:cs typeface="Times New Roman" panose="02020603050405020304" pitchFamily="18" charset="0"/>
              </a:rPr>
              <a:t>dataGridview1</a:t>
            </a:r>
            <a:r>
              <a:rPr lang="zh-CN" altLang="en-US" dirty="0">
                <a:ea typeface="楷体" panose="02010609060101010101" pitchFamily="49" charset="-122"/>
                <a:cs typeface="Times New Roman" panose="02020603050405020304" pitchFamily="18" charset="0"/>
              </a:rPr>
              <a:t>对象后，不设计其任何属性，可以使用以下程序代码来实现基本数据的绑定：</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myForm1_Load</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a:solidFill>
                  <a:schemeClr val="hlink"/>
                </a:solidFill>
                <a:ea typeface="楷体" panose="02010609060101010101" pitchFamily="49" charset="-122"/>
                <a:cs typeface="Times New Roman" panose="02020603050405020304" pitchFamily="18" charset="0"/>
              </a:rPr>
              <a:t>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smtClean="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a:t>
            </a:r>
            <a:endParaRPr lang="zh-CN" altLang="en-US" sz="2000" dirty="0" smtClean="0">
              <a:solidFill>
                <a:srgbClr val="006600"/>
              </a:solidFill>
              <a:ea typeface="楷体" panose="02010609060101010101" pitchFamily="49" charset="-122"/>
              <a:cs typeface="Times New Roman" panose="02020603050405020304" pitchFamily="18" charset="0"/>
            </a:endParaRPr>
          </a:p>
          <a:p>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 FROM student";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"student");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rgbClr val="FF3300"/>
                </a:solidFill>
                <a:ea typeface="楷体" panose="02010609060101010101" pitchFamily="49" charset="-122"/>
                <a:cs typeface="Times New Roman" panose="02020603050405020304" pitchFamily="18" charset="0"/>
              </a:rPr>
              <a:t>dataGridView1.DataSource</a:t>
            </a:r>
            <a:r>
              <a:rPr lang="en-US" altLang="zh-CN" sz="2000" dirty="0">
                <a:solidFill>
                  <a:srgbClr val="FF3300"/>
                </a:solidFill>
                <a:ea typeface="楷体" panose="02010609060101010101" pitchFamily="49" charset="-122"/>
                <a:cs typeface="Times New Roman" panose="02020603050405020304" pitchFamily="18" charset="0"/>
              </a:rPr>
              <a:t> = </a:t>
            </a:r>
            <a:r>
              <a:rPr lang="en-US" altLang="zh-CN" sz="2000" dirty="0" err="1">
                <a:solidFill>
                  <a:srgbClr val="FF3300"/>
                </a:solidFill>
                <a:ea typeface="楷体" panose="02010609060101010101" pitchFamily="49" charset="-122"/>
                <a:cs typeface="Times New Roman" panose="02020603050405020304" pitchFamily="18" charset="0"/>
              </a:rPr>
              <a:t>myds.Tables</a:t>
            </a:r>
            <a:r>
              <a:rPr lang="en-US" altLang="zh-CN" sz="2000" dirty="0">
                <a:solidFill>
                  <a:srgbClr val="FF3300"/>
                </a:solidFill>
                <a:ea typeface="楷体" panose="02010609060101010101" pitchFamily="49" charset="-122"/>
                <a:cs typeface="Times New Roman" panose="02020603050405020304" pitchFamily="18" charset="0"/>
              </a:rPr>
              <a:t>["student"];</a:t>
            </a:r>
            <a:endParaRPr lang="en-US" altLang="zh-CN" sz="2000" dirty="0">
              <a:solidFill>
                <a:srgbClr val="FF3300"/>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539750" y="404813"/>
            <a:ext cx="8135938" cy="3807902"/>
          </a:xfrm>
          <a:prstGeom prst="rect">
            <a:avLst/>
          </a:prstGeom>
          <a:noFill/>
          <a:ln w="9525">
            <a:noFill/>
            <a:miter lim="800000"/>
          </a:ln>
          <a:effectLst/>
        </p:spPr>
        <p:txBody>
          <a:bodyPr>
            <a:spAutoFit/>
          </a:bodyPr>
          <a:lstStyle/>
          <a:p>
            <a:pPr>
              <a:lnSpc>
                <a:spcPct val="150000"/>
              </a:lnSpc>
            </a:pPr>
            <a:r>
              <a:rPr lang="en-US" altLang="zh-CN" dirty="0">
                <a:solidFill>
                  <a:srgbClr val="FF3300"/>
                </a:solidFill>
                <a:ea typeface="楷体" panose="02010609060101010101" pitchFamily="49" charset="-122"/>
                <a:cs typeface="Times New Roman" panose="02020603050405020304" pitchFamily="18" charset="0"/>
              </a:rPr>
              <a:t>2. </a:t>
            </a:r>
            <a:r>
              <a:rPr lang="zh-CN" altLang="en-US" dirty="0">
                <a:solidFill>
                  <a:srgbClr val="FF3300"/>
                </a:solidFill>
                <a:ea typeface="楷体" panose="02010609060101010101" pitchFamily="49" charset="-122"/>
                <a:cs typeface="Times New Roman" panose="02020603050405020304" pitchFamily="18" charset="0"/>
              </a:rPr>
              <a:t>设计显示样式</a:t>
            </a:r>
            <a:endParaRPr lang="zh-CN" altLang="en-US" dirty="0">
              <a:solidFill>
                <a:srgbClr val="FF3300"/>
              </a:solidFill>
              <a:ea typeface="楷体" panose="02010609060101010101" pitchFamily="49" charset="-122"/>
              <a:cs typeface="Times New Roman" panose="02020603050405020304" pitchFamily="18" charset="0"/>
            </a:endParaRPr>
          </a:p>
          <a:p>
            <a:pPr>
              <a:lnSpc>
                <a:spcPct val="150000"/>
              </a:lnSpc>
            </a:pPr>
            <a:r>
              <a:rPr lang="zh-CN" altLang="en-US" dirty="0">
                <a:ea typeface="楷体" panose="02010609060101010101" pitchFamily="49" charset="-122"/>
                <a:cs typeface="Times New Roman" panose="02020603050405020304" pitchFamily="18" charset="0"/>
              </a:rPr>
              <a:t>      可以通过</a:t>
            </a:r>
            <a:r>
              <a:rPr lang="en-US" altLang="zh-CN" dirty="0" err="1">
                <a:ea typeface="楷体" panose="02010609060101010101" pitchFamily="49" charset="-122"/>
                <a:cs typeface="Times New Roman" panose="02020603050405020304" pitchFamily="18" charset="0"/>
              </a:rPr>
              <a:t>GridColor</a:t>
            </a:r>
            <a:r>
              <a:rPr lang="zh-CN" altLang="en-US" dirty="0">
                <a:ea typeface="楷体" panose="02010609060101010101" pitchFamily="49" charset="-122"/>
                <a:cs typeface="Times New Roman" panose="02020603050405020304" pitchFamily="18" charset="0"/>
              </a:rPr>
              <a:t>属性设置其网格线的颜色，例如，设置</a:t>
            </a:r>
            <a:r>
              <a:rPr lang="en-US" altLang="zh-CN" dirty="0" err="1">
                <a:ea typeface="楷体" panose="02010609060101010101" pitchFamily="49" charset="-122"/>
                <a:cs typeface="Times New Roman" panose="02020603050405020304" pitchFamily="18" charset="0"/>
              </a:rPr>
              <a:t>GridColor</a:t>
            </a:r>
            <a:r>
              <a:rPr lang="zh-CN" altLang="en-US" dirty="0">
                <a:ea typeface="楷体" panose="02010609060101010101" pitchFamily="49" charset="-122"/>
                <a:cs typeface="Times New Roman" panose="02020603050405020304" pitchFamily="18" charset="0"/>
              </a:rPr>
              <a:t>颜色为蓝色：</a:t>
            </a:r>
            <a:endParaRPr lang="zh-CN" altLang="en-US" dirty="0">
              <a:ea typeface="楷体" panose="02010609060101010101" pitchFamily="49" charset="-122"/>
              <a:cs typeface="Times New Roman" panose="02020603050405020304" pitchFamily="18" charset="0"/>
            </a:endParaRPr>
          </a:p>
          <a:p>
            <a:pPr>
              <a:lnSpc>
                <a:spcPct val="150000"/>
              </a:lnSpc>
            </a:pPr>
            <a:r>
              <a:rPr lang="zh-CN" altLang="en-US"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DataGridView1.GridColor</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Color.Blue</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ct val="150000"/>
              </a:lnSpc>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通过</a:t>
            </a:r>
            <a:r>
              <a:rPr lang="en-US" altLang="zh-CN" dirty="0" err="1">
                <a:ea typeface="楷体" panose="02010609060101010101" pitchFamily="49" charset="-122"/>
                <a:cs typeface="Times New Roman" panose="02020603050405020304" pitchFamily="18" charset="0"/>
              </a:rPr>
              <a:t>BorderStyle</a:t>
            </a:r>
            <a:r>
              <a:rPr lang="zh-CN" altLang="en-US" dirty="0">
                <a:ea typeface="楷体" panose="02010609060101010101" pitchFamily="49" charset="-122"/>
                <a:cs typeface="Times New Roman" panose="02020603050405020304" pitchFamily="18" charset="0"/>
              </a:rPr>
              <a:t>属性设置其网格的边框样式，其枚举值为：</a:t>
            </a:r>
            <a:r>
              <a:rPr lang="en-US" altLang="zh-CN" dirty="0" err="1">
                <a:ea typeface="楷体" panose="02010609060101010101" pitchFamily="49" charset="-122"/>
                <a:cs typeface="Times New Roman" panose="02020603050405020304" pitchFamily="18" charset="0"/>
              </a:rPr>
              <a:t>FixedSingle</a:t>
            </a:r>
            <a:r>
              <a:rPr lang="zh-CN" altLang="en-US" dirty="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Fixed3D</a:t>
            </a:r>
            <a:r>
              <a:rPr lang="zh-CN" altLang="en-US" dirty="0">
                <a:ea typeface="楷体" panose="02010609060101010101" pitchFamily="49" charset="-122"/>
                <a:cs typeface="Times New Roman" panose="02020603050405020304" pitchFamily="18" charset="0"/>
              </a:rPr>
              <a:t>和</a:t>
            </a:r>
            <a:r>
              <a:rPr lang="en-US" altLang="zh-CN" dirty="0">
                <a:ea typeface="楷体" panose="02010609060101010101" pitchFamily="49" charset="-122"/>
                <a:cs typeface="Times New Roman" panose="02020603050405020304" pitchFamily="18" charset="0"/>
              </a:rPr>
              <a:t>none</a:t>
            </a:r>
            <a:r>
              <a:rPr lang="zh-CN" altLang="en-US" dirty="0">
                <a:ea typeface="楷体" panose="02010609060101010101" pitchFamily="49" charset="-122"/>
                <a:cs typeface="Times New Roman" panose="02020603050405020304" pitchFamily="18" charset="0"/>
              </a:rPr>
              <a:t>。通过</a:t>
            </a:r>
            <a:r>
              <a:rPr lang="en-US" altLang="zh-CN" dirty="0" err="1">
                <a:ea typeface="楷体" panose="02010609060101010101" pitchFamily="49" charset="-122"/>
                <a:cs typeface="Times New Roman" panose="02020603050405020304" pitchFamily="18" charset="0"/>
              </a:rPr>
              <a:t>CellBorderStyle</a:t>
            </a:r>
            <a:r>
              <a:rPr lang="zh-CN" altLang="en-US" dirty="0">
                <a:ea typeface="楷体" panose="02010609060101010101" pitchFamily="49" charset="-122"/>
                <a:cs typeface="Times New Roman" panose="02020603050405020304" pitchFamily="18" charset="0"/>
              </a:rPr>
              <a:t>属性设置其网格单元的边框样式等。</a:t>
            </a:r>
            <a:endParaRPr lang="zh-CN" altLang="en-US" dirty="0">
              <a:ea typeface="楷体" panose="02010609060101010101" pitchFamily="49" charset="-122"/>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539750" y="404813"/>
            <a:ext cx="7920038" cy="830997"/>
          </a:xfrm>
          <a:prstGeom prst="rect">
            <a:avLst/>
          </a:prstGeom>
          <a:noFill/>
          <a:ln w="9525">
            <a:noFill/>
            <a:miter lim="800000"/>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　　</a:t>
            </a:r>
            <a:r>
              <a:rPr lang="en-US" altLang="zh-CN" dirty="0" smtClean="0">
                <a:solidFill>
                  <a:srgbClr val="FF3300"/>
                </a:solidFill>
                <a:ea typeface="楷体" panose="02010609060101010101" pitchFamily="49" charset="-122"/>
                <a:cs typeface="Times New Roman" panose="02020603050405020304" pitchFamily="18" charset="0"/>
              </a:rPr>
              <a:t>【15.22</a:t>
            </a:r>
            <a:r>
              <a:rPr lang="en-US" altLang="zh-CN" dirty="0">
                <a:solidFill>
                  <a:srgbClr val="FF33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设计一个窗体，采用</a:t>
            </a:r>
            <a:r>
              <a:rPr lang="en-US" altLang="zh-CN" dirty="0" err="1">
                <a:ea typeface="楷体" panose="02010609060101010101" pitchFamily="49" charset="-122"/>
                <a:cs typeface="Times New Roman" panose="02020603050405020304" pitchFamily="18" charset="0"/>
              </a:rPr>
              <a:t>DataGridView</a:t>
            </a:r>
            <a:r>
              <a:rPr lang="zh-CN" altLang="en-US" dirty="0">
                <a:ea typeface="楷体" panose="02010609060101010101" pitchFamily="49" charset="-122"/>
                <a:cs typeface="Times New Roman" panose="02020603050405020304" pitchFamily="18" charset="0"/>
              </a:rPr>
              <a:t>控件来实现对</a:t>
            </a:r>
            <a:r>
              <a:rPr lang="en-US" altLang="zh-CN" dirty="0">
                <a:ea typeface="楷体" panose="02010609060101010101" pitchFamily="49" charset="-122"/>
                <a:cs typeface="Times New Roman" panose="02020603050405020304" pitchFamily="18" charset="0"/>
              </a:rPr>
              <a:t>student</a:t>
            </a:r>
            <a:r>
              <a:rPr lang="zh-CN" altLang="en-US" dirty="0">
                <a:ea typeface="楷体" panose="02010609060101010101" pitchFamily="49" charset="-122"/>
                <a:cs typeface="Times New Roman" panose="02020603050405020304" pitchFamily="18" charset="0"/>
              </a:rPr>
              <a:t>表中所有记录进行浏览操作。 </a:t>
            </a:r>
            <a:endParaRPr lang="zh-CN" altLang="en-US" dirty="0">
              <a:ea typeface="楷体" panose="02010609060101010101" pitchFamily="49" charset="-122"/>
              <a:cs typeface="Times New Roman" panose="02020603050405020304" pitchFamily="18" charset="0"/>
            </a:endParaRPr>
          </a:p>
        </p:txBody>
      </p:sp>
      <p:sp>
        <p:nvSpPr>
          <p:cNvPr id="222211" name="Text Box 3"/>
          <p:cNvSpPr txBox="1">
            <a:spLocks noChangeArrowheads="1"/>
          </p:cNvSpPr>
          <p:nvPr/>
        </p:nvSpPr>
        <p:spPr bwMode="auto">
          <a:xfrm>
            <a:off x="611188" y="1152525"/>
            <a:ext cx="8281987" cy="5160387"/>
          </a:xfrm>
          <a:prstGeom prst="rect">
            <a:avLst/>
          </a:prstGeom>
          <a:noFill/>
          <a:ln w="9525">
            <a:noFill/>
            <a:miter lim="800000"/>
          </a:ln>
          <a:effectLst/>
        </p:spPr>
        <p:txBody>
          <a:bodyPr>
            <a:spAutoFit/>
          </a:bodyPr>
          <a:lstStyle/>
          <a:p>
            <a:pPr>
              <a:spcBef>
                <a:spcPct val="50000"/>
              </a:spcBef>
            </a:pPr>
            <a:r>
              <a:rPr lang="en-US" altLang="zh-CN" dirty="0" err="1">
                <a:ea typeface="楷体" panose="02010609060101010101" pitchFamily="49" charset="-122"/>
                <a:cs typeface="Times New Roman" panose="02020603050405020304" pitchFamily="18" charset="0"/>
              </a:rPr>
              <a:t>Form10</a:t>
            </a:r>
            <a:r>
              <a:rPr lang="zh-CN" altLang="en-US" dirty="0">
                <a:ea typeface="楷体" panose="02010609060101010101" pitchFamily="49" charset="-122"/>
                <a:cs typeface="Times New Roman" panose="02020603050405020304" pitchFamily="18" charset="0"/>
              </a:rPr>
              <a:t>窗体</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设计界面。</a:t>
            </a:r>
            <a:endParaRPr lang="zh-CN" altLang="en-US" dirty="0">
              <a:ea typeface="楷体" panose="02010609060101010101" pitchFamily="49" charset="-122"/>
              <a:cs typeface="Times New Roman" panose="02020603050405020304" pitchFamily="18" charset="0"/>
            </a:endParaRPr>
          </a:p>
          <a:p>
            <a:pPr>
              <a:spcBef>
                <a:spcPct val="50000"/>
              </a:spcBef>
            </a:pPr>
            <a:r>
              <a:rPr lang="zh-CN" altLang="en-US" dirty="0">
                <a:ea typeface="楷体" panose="02010609060101010101" pitchFamily="49" charset="-122"/>
                <a:cs typeface="Times New Roman" panose="02020603050405020304" pitchFamily="18" charset="0"/>
              </a:rPr>
              <a:t>事件过程：</a:t>
            </a:r>
            <a:endParaRPr lang="zh-CN" altLang="en-US" dirty="0">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private void </a:t>
            </a:r>
            <a:r>
              <a:rPr lang="en-US" altLang="zh-CN" sz="2000" dirty="0" err="1">
                <a:solidFill>
                  <a:schemeClr val="hlink"/>
                </a:solidFill>
                <a:ea typeface="楷体" panose="02010609060101010101" pitchFamily="49" charset="-122"/>
                <a:cs typeface="Times New Roman" panose="02020603050405020304" pitchFamily="18" charset="0"/>
              </a:rPr>
              <a:t>Form13_Load</a:t>
            </a:r>
            <a:r>
              <a:rPr lang="en-US" altLang="zh-CN" sz="2000" dirty="0">
                <a:solidFill>
                  <a:schemeClr val="hlink"/>
                </a:solidFill>
                <a:ea typeface="楷体" panose="02010609060101010101" pitchFamily="49" charset="-122"/>
                <a:cs typeface="Times New Roman" panose="02020603050405020304" pitchFamily="18" charset="0"/>
              </a:rPr>
              <a:t>(object sender, </a:t>
            </a:r>
            <a:r>
              <a:rPr lang="en-US" altLang="zh-CN" sz="2000" dirty="0" err="1">
                <a:solidFill>
                  <a:schemeClr val="hlink"/>
                </a:solidFill>
                <a:ea typeface="楷体" panose="02010609060101010101" pitchFamily="49" charset="-122"/>
                <a:cs typeface="Times New Roman" panose="02020603050405020304" pitchFamily="18" charset="0"/>
              </a:rPr>
              <a:t>EventArgs</a:t>
            </a:r>
            <a:r>
              <a:rPr lang="en-US" altLang="zh-CN" sz="2000" dirty="0">
                <a:solidFill>
                  <a:schemeClr val="hlink"/>
                </a:solidFill>
                <a:ea typeface="楷体" panose="02010609060101010101" pitchFamily="49" charset="-122"/>
                <a:cs typeface="Times New Roman" panose="02020603050405020304" pitchFamily="18" charset="0"/>
              </a:rPr>
              <a:t> e)</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string </a:t>
            </a:r>
            <a:r>
              <a:rPr lang="en-US" altLang="zh-CN" sz="2000" dirty="0" err="1">
                <a:solidFill>
                  <a:schemeClr val="hlink"/>
                </a:solidFill>
                <a:ea typeface="楷体" panose="02010609060101010101" pitchFamily="49" charset="-122"/>
                <a:cs typeface="Times New Roman" panose="02020603050405020304" pitchFamily="18" charset="0"/>
              </a:rPr>
              <a:t>mystr,mysql</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OleDbConnection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DataSet</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pPr>
              <a:lnSpc>
                <a:spcPts val="3200"/>
              </a:lnSpc>
            </a:pPr>
            <a:r>
              <a:rPr lang="en-US" altLang="zh-CN" sz="2000" dirty="0">
                <a:solidFill>
                  <a:schemeClr val="hlink"/>
                </a:solidFill>
                <a:ea typeface="楷体" panose="02010609060101010101" pitchFamily="49" charset="-122"/>
                <a:cs typeface="Times New Roman" panose="02020603050405020304" pitchFamily="18" charset="0"/>
              </a:rPr>
              <a:t>     </a:t>
            </a:r>
            <a:r>
              <a:rPr lang="en-US" sz="2000" dirty="0" err="1" smtClean="0">
                <a:solidFill>
                  <a:srgbClr val="006600"/>
                </a:solidFill>
                <a:ea typeface="楷体" panose="02010609060101010101" pitchFamily="49" charset="-122"/>
                <a:cs typeface="Times New Roman" panose="02020603050405020304" pitchFamily="18" charset="0"/>
              </a:rPr>
              <a:t>mystr</a:t>
            </a:r>
            <a:r>
              <a:rPr lang="en-US" sz="2000" dirty="0" smtClean="0">
                <a:solidFill>
                  <a:srgbClr val="006600"/>
                </a:solidFill>
                <a:ea typeface="楷体" panose="02010609060101010101" pitchFamily="49" charset="-122"/>
                <a:cs typeface="Times New Roman" panose="02020603050405020304" pitchFamily="18" charset="0"/>
              </a:rPr>
              <a:t>=@"Provider=</a:t>
            </a:r>
            <a:r>
              <a:rPr lang="en-US" sz="2000" dirty="0" err="1" smtClean="0">
                <a:solidFill>
                  <a:srgbClr val="006600"/>
                </a:solidFill>
                <a:ea typeface="楷体" panose="02010609060101010101" pitchFamily="49" charset="-122"/>
                <a:cs typeface="Times New Roman" panose="02020603050405020304" pitchFamily="18" charset="0"/>
              </a:rPr>
              <a:t>Microsoft.ACE.OLEDB.12.0;Data</a:t>
            </a:r>
            <a:r>
              <a:rPr lang="en-US" sz="2000" dirty="0" smtClean="0">
                <a:solidFill>
                  <a:srgbClr val="006600"/>
                </a:solidFill>
                <a:ea typeface="楷体" panose="02010609060101010101" pitchFamily="49" charset="-122"/>
                <a:cs typeface="Times New Roman" panose="02020603050405020304" pitchFamily="18" charset="0"/>
              </a:rPr>
              <a:t> Source=</a:t>
            </a:r>
            <a:r>
              <a:rPr lang="en-US" sz="2000" dirty="0" err="1" smtClean="0">
                <a:solidFill>
                  <a:srgbClr val="006600"/>
                </a:solidFill>
                <a:ea typeface="楷体" panose="02010609060101010101" pitchFamily="49" charset="-122"/>
                <a:cs typeface="Times New Roman" panose="02020603050405020304" pitchFamily="18" charset="0"/>
              </a:rPr>
              <a:t>D:\C#</a:t>
            </a:r>
            <a:r>
              <a:rPr lang="zh-CN" altLang="en-US" sz="2000" dirty="0" smtClean="0">
                <a:solidFill>
                  <a:srgbClr val="006600"/>
                </a:solidFill>
                <a:ea typeface="楷体" panose="02010609060101010101" pitchFamily="49" charset="-122"/>
                <a:cs typeface="Times New Roman" panose="02020603050405020304" pitchFamily="18" charset="0"/>
              </a:rPr>
              <a:t>程序</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ch15</a:t>
            </a:r>
            <a:r>
              <a:rPr lang="en-US" sz="2000" dirty="0" smtClean="0">
                <a:solidFill>
                  <a:srgbClr val="006600"/>
                </a:solidFill>
                <a:ea typeface="楷体" panose="02010609060101010101" pitchFamily="49" charset="-122"/>
                <a:cs typeface="Times New Roman" panose="02020603050405020304" pitchFamily="18" charset="0"/>
              </a:rPr>
              <a:t>\</a:t>
            </a:r>
            <a:r>
              <a:rPr lang="en-US" sz="2000" dirty="0" err="1" smtClean="0">
                <a:solidFill>
                  <a:srgbClr val="006600"/>
                </a:solidFill>
                <a:ea typeface="楷体" panose="02010609060101010101" pitchFamily="49" charset="-122"/>
                <a:cs typeface="Times New Roman" panose="02020603050405020304" pitchFamily="18" charset="0"/>
              </a:rPr>
              <a:t>school.accdb</a:t>
            </a:r>
            <a:r>
              <a:rPr lang="en-US" sz="2000" dirty="0" smtClean="0">
                <a:solidFill>
                  <a:srgbClr val="006600"/>
                </a:solidFill>
                <a:ea typeface="楷体" panose="02010609060101010101" pitchFamily="49" charset="-122"/>
                <a:cs typeface="Times New Roman" panose="02020603050405020304" pitchFamily="18" charset="0"/>
              </a:rPr>
              <a:t>"; </a:t>
            </a:r>
            <a:endParaRPr lang="en-US" sz="2000" dirty="0" smtClean="0">
              <a:solidFill>
                <a:srgbClr val="006600"/>
              </a:solidFill>
              <a:ea typeface="楷体" panose="02010609060101010101" pitchFamily="49" charset="-122"/>
              <a:cs typeface="Times New Roman" panose="02020603050405020304" pitchFamily="18" charset="0"/>
            </a:endParaRPr>
          </a:p>
          <a:p>
            <a:r>
              <a:rPr lang="en-US" altLang="zh-CN" sz="2000" dirty="0" smtClean="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myconn.ConnectionString</a:t>
            </a:r>
            <a:r>
              <a:rPr lang="en-US" altLang="zh-CN" sz="2000" dirty="0">
                <a:solidFill>
                  <a:schemeClr val="hlink"/>
                </a:solidFill>
                <a:ea typeface="楷体" panose="02010609060101010101" pitchFamily="49" charset="-122"/>
                <a:cs typeface="Times New Roman" panose="02020603050405020304" pitchFamily="18" charset="0"/>
              </a:rPr>
              <a:t> = </a:t>
            </a:r>
            <a:r>
              <a:rPr lang="en-US" altLang="zh-CN" sz="2000" dirty="0" err="1">
                <a:solidFill>
                  <a:schemeClr val="hlink"/>
                </a:solidFill>
                <a:ea typeface="楷体" panose="02010609060101010101" pitchFamily="49" charset="-122"/>
                <a:cs typeface="Times New Roman" panose="02020603050405020304" pitchFamily="18" charset="0"/>
              </a:rPr>
              <a:t>mystr</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myconn.Open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 "SELECT * FROM student";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a:t>
            </a:r>
            <a:r>
              <a:rPr lang="en-US" altLang="zh-CN" sz="2000" dirty="0">
                <a:solidFill>
                  <a:schemeClr val="hlink"/>
                </a:solidFill>
                <a:ea typeface="楷体" panose="02010609060101010101" pitchFamily="49" charset="-122"/>
                <a:cs typeface="Times New Roman" panose="02020603050405020304" pitchFamily="18" charset="0"/>
              </a:rPr>
              <a:t> = new </a:t>
            </a:r>
            <a:r>
              <a:rPr lang="en-US" altLang="zh-CN" sz="2000" dirty="0" err="1">
                <a:solidFill>
                  <a:schemeClr val="hlink"/>
                </a:solidFill>
                <a:ea typeface="楷体" panose="02010609060101010101" pitchFamily="49" charset="-122"/>
                <a:cs typeface="Times New Roman" panose="02020603050405020304" pitchFamily="18" charset="0"/>
              </a:rPr>
              <a:t>OleDbDataAdapter</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mysql</a:t>
            </a:r>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myconn</a:t>
            </a:r>
            <a:r>
              <a:rPr lang="en-US" altLang="zh-CN" sz="2000" dirty="0">
                <a:solidFill>
                  <a:schemeClr val="hlink"/>
                </a:solidFill>
                <a:ea typeface="楷体" panose="02010609060101010101" pitchFamily="49" charset="-122"/>
                <a:cs typeface="Times New Roman" panose="02020603050405020304" pitchFamily="18" charset="0"/>
              </a:rPr>
              <a:t>);</a:t>
            </a:r>
            <a:endParaRPr lang="en-US" altLang="zh-CN" sz="2000" dirty="0">
              <a:solidFill>
                <a:schemeClr val="hlink"/>
              </a:solidFill>
              <a:ea typeface="楷体" panose="02010609060101010101" pitchFamily="49" charset="-122"/>
              <a:cs typeface="Times New Roman" panose="02020603050405020304" pitchFamily="18" charset="0"/>
            </a:endParaRPr>
          </a:p>
          <a:p>
            <a:r>
              <a:rPr lang="en-US" altLang="zh-CN" sz="2000" dirty="0">
                <a:solidFill>
                  <a:schemeClr val="hlink"/>
                </a:solidFill>
                <a:ea typeface="楷体" panose="02010609060101010101" pitchFamily="49" charset="-122"/>
                <a:cs typeface="Times New Roman" panose="02020603050405020304" pitchFamily="18" charset="0"/>
              </a:rPr>
              <a:t>     </a:t>
            </a:r>
            <a:r>
              <a:rPr lang="en-US" altLang="zh-CN" sz="2000" dirty="0" err="1">
                <a:solidFill>
                  <a:schemeClr val="hlink"/>
                </a:solidFill>
                <a:ea typeface="楷体" panose="02010609060101010101" pitchFamily="49" charset="-122"/>
                <a:cs typeface="Times New Roman" panose="02020603050405020304" pitchFamily="18" charset="0"/>
              </a:rPr>
              <a:t>myda.Fill</a:t>
            </a:r>
            <a:r>
              <a:rPr lang="en-US" altLang="zh-CN" sz="2000" dirty="0">
                <a:solidFill>
                  <a:schemeClr val="hlink"/>
                </a:solidFill>
                <a:ea typeface="楷体" panose="02010609060101010101" pitchFamily="49" charset="-122"/>
                <a:cs typeface="Times New Roman" panose="02020603050405020304" pitchFamily="18" charset="0"/>
              </a:rPr>
              <a:t>(</a:t>
            </a:r>
            <a:r>
              <a:rPr lang="en-US" altLang="zh-CN" sz="2000" dirty="0" err="1">
                <a:solidFill>
                  <a:schemeClr val="hlink"/>
                </a:solidFill>
                <a:ea typeface="楷体" panose="02010609060101010101" pitchFamily="49" charset="-122"/>
                <a:cs typeface="Times New Roman" panose="02020603050405020304" pitchFamily="18" charset="0"/>
              </a:rPr>
              <a:t>myds</a:t>
            </a:r>
            <a:r>
              <a:rPr lang="en-US" altLang="zh-CN" sz="2000" dirty="0">
                <a:solidFill>
                  <a:schemeClr val="hlink"/>
                </a:solidFill>
                <a:ea typeface="楷体" panose="02010609060101010101" pitchFamily="49" charset="-122"/>
                <a:cs typeface="Times New Roman" panose="02020603050405020304" pitchFamily="18" charset="0"/>
              </a:rPr>
              <a:t>, "student");</a:t>
            </a:r>
            <a:endParaRPr lang="en-US" altLang="zh-CN" sz="2000" dirty="0">
              <a:solidFill>
                <a:schemeClr val="hlink"/>
              </a:solidFill>
              <a:ea typeface="楷体" panose="02010609060101010101" pitchFamily="49" charset="-122"/>
              <a:cs typeface="Times New Roman" panose="02020603050405020304" pitchFamily="18" charset="0"/>
            </a:endParaRPr>
          </a:p>
        </p:txBody>
      </p:sp>
      <p:pic>
        <p:nvPicPr>
          <p:cNvPr id="5" name="图片 4"/>
          <p:cNvPicPr/>
          <p:nvPr/>
        </p:nvPicPr>
        <p:blipFill>
          <a:blip r:embed="rId1"/>
          <a:srcRect/>
          <a:stretch>
            <a:fillRect/>
          </a:stretch>
        </p:blipFill>
        <p:spPr bwMode="auto">
          <a:xfrm>
            <a:off x="5715008" y="1142984"/>
            <a:ext cx="2643206" cy="157163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26038</Words>
  <Application>WPS 演示</Application>
  <PresentationFormat>全屏显示(4:3)</PresentationFormat>
  <Paragraphs>1399</Paragraphs>
  <Slides>107</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25" baseType="lpstr">
      <vt:lpstr>Arial</vt:lpstr>
      <vt:lpstr>宋体</vt:lpstr>
      <vt:lpstr>Wingdings</vt:lpstr>
      <vt:lpstr>Times New Roman</vt:lpstr>
      <vt:lpstr>楷体_GB2312</vt:lpstr>
      <vt:lpstr>新宋体</vt:lpstr>
      <vt:lpstr>Garamond</vt:lpstr>
      <vt:lpstr>Segoe Print</vt:lpstr>
      <vt:lpstr>华文隶书</vt:lpstr>
      <vt:lpstr>黑体</vt:lpstr>
      <vt:lpstr>隶书</vt:lpstr>
      <vt:lpstr>楷体</vt:lpstr>
      <vt:lpstr>微软雅黑</vt:lpstr>
      <vt:lpstr>Arial Unicode MS</vt:lpstr>
      <vt:lpstr>Calibri</vt:lpstr>
      <vt:lpstr>Arial Unicode MS</vt:lpstr>
      <vt:lpstr>Edge</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renwosing</cp:lastModifiedBy>
  <cp:revision>192</cp:revision>
  <dcterms:created xsi:type="dcterms:W3CDTF">2009-07-07T03:19:00Z</dcterms:created>
  <dcterms:modified xsi:type="dcterms:W3CDTF">2020-04-24T03:15:57Z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